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53" r:id="rId1"/>
  </p:sldMasterIdLst>
  <p:sldIdLst>
    <p:sldId id="256" r:id="rId2"/>
    <p:sldId id="257" r:id="rId3"/>
    <p:sldId id="258" r:id="rId4"/>
    <p:sldId id="259" r:id="rId5"/>
    <p:sldId id="265" r:id="rId6"/>
    <p:sldId id="260" r:id="rId7"/>
    <p:sldId id="261" r:id="rId8"/>
    <p:sldId id="262" r:id="rId9"/>
    <p:sldId id="263" r:id="rId10"/>
    <p:sldId id="264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59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144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95269" y="1122363"/>
            <a:ext cx="9001462" cy="2387600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95269" y="3602038"/>
            <a:ext cx="9001462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283467-5D96-44B5-9FC2-C6B865D0DEA2}" type="datetimeFigureOut">
              <a:rPr lang="en-GB" smtClean="0"/>
              <a:t>03/09/2018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2CFD3B-78C8-4787-8505-E866BCE4EFA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8040502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806" y="4289372"/>
            <a:ext cx="10367564" cy="819355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13806" y="621321"/>
            <a:ext cx="10367564" cy="3379735"/>
          </a:xfrm>
          <a:noFill/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5108728"/>
            <a:ext cx="10365998" cy="682472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283467-5D96-44B5-9FC2-C6B865D0DEA2}" type="datetimeFigureOut">
              <a:rPr lang="en-GB" smtClean="0"/>
              <a:t>03/09/2018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2CFD3B-78C8-4787-8505-E866BCE4EFA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227236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3424859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4204820"/>
            <a:ext cx="10353761" cy="1592186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283467-5D96-44B5-9FC2-C6B865D0DEA2}" type="datetimeFigureOut">
              <a:rPr lang="en-GB" smtClean="0"/>
              <a:t>03/09/2018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2CFD3B-78C8-4787-8505-E866BCE4EFA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9727670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426812"/>
          </a:xfrm>
        </p:spPr>
        <p:txBody>
          <a:bodyPr anchor="t">
            <a:normAutofit/>
          </a:bodyPr>
          <a:lstStyle>
            <a:lvl1pPr marL="0" indent="0" algn="r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204821"/>
            <a:ext cx="10353762" cy="1586380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283467-5D96-44B5-9FC2-C6B865D0DEA2}" type="datetimeFigureOut">
              <a:rPr lang="en-GB" smtClean="0"/>
              <a:t>03/09/2018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2CFD3B-78C8-4787-8505-E866BCE4EFA6}" type="slidenum">
              <a:rPr lang="en-GB" smtClean="0"/>
              <a:t>‹#›</a:t>
            </a:fld>
            <a:endParaRPr lang="en-GB"/>
          </a:p>
        </p:txBody>
      </p:sp>
      <p:sp>
        <p:nvSpPr>
          <p:cNvPr id="11" name="TextBox 10"/>
          <p:cNvSpPr txBox="1"/>
          <p:nvPr/>
        </p:nvSpPr>
        <p:spPr>
          <a:xfrm>
            <a:off x="836612" y="73524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0657956" y="297209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08730559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806" y="2126942"/>
            <a:ext cx="10355327" cy="25118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650556"/>
            <a:ext cx="10353763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283467-5D96-44B5-9FC2-C6B865D0DEA2}" type="datetimeFigureOut">
              <a:rPr lang="en-GB" smtClean="0"/>
              <a:t>03/09/2018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2CFD3B-78C8-4787-8505-E866BCE4EFA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2514881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94" y="609600"/>
            <a:ext cx="10353762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94" y="2088319"/>
            <a:ext cx="3298956" cy="823305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94" y="2911624"/>
            <a:ext cx="3298956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4878" y="2088320"/>
            <a:ext cx="3298558" cy="823304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4878" y="2911624"/>
            <a:ext cx="3299821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088320"/>
            <a:ext cx="3291211" cy="823304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6346" y="2911624"/>
            <a:ext cx="3291211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283467-5D96-44B5-9FC2-C6B865D0DEA2}" type="datetimeFigureOut">
              <a:rPr lang="en-GB" smtClean="0"/>
              <a:t>03/09/2018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2CFD3B-78C8-4787-8505-E866BCE4EFA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5193712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95" y="4195899"/>
            <a:ext cx="3298955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092020" y="2298987"/>
            <a:ext cx="2940050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95" y="4772161"/>
            <a:ext cx="3298955" cy="101903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01" y="4195899"/>
            <a:ext cx="3298983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568996" y="2298987"/>
            <a:ext cx="2930525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72160"/>
            <a:ext cx="3300336" cy="101903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423" y="4195899"/>
            <a:ext cx="3289900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52803" y="2298987"/>
            <a:ext cx="2932113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298" y="4772161"/>
            <a:ext cx="3294258" cy="1019037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283467-5D96-44B5-9FC2-C6B865D0DEA2}" type="datetimeFigureOut">
              <a:rPr lang="en-GB" smtClean="0"/>
              <a:t>03/09/2018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2CFD3B-78C8-4787-8505-E866BCE4EFA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7947068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283467-5D96-44B5-9FC2-C6B865D0DEA2}" type="datetimeFigureOut">
              <a:rPr lang="en-GB" smtClean="0"/>
              <a:t>03/09/2018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2CFD3B-78C8-4787-8505-E866BCE4EFA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5265675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599"/>
            <a:ext cx="2542657" cy="518160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3794" y="609599"/>
            <a:ext cx="7658705" cy="5181601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283467-5D96-44B5-9FC2-C6B865D0DEA2}" type="datetimeFigureOut">
              <a:rPr lang="en-GB" smtClean="0"/>
              <a:t>03/09/2018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2CFD3B-78C8-4787-8505-E866BCE4EFA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5018577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283467-5D96-44B5-9FC2-C6B865D0DEA2}" type="datetimeFigureOut">
              <a:rPr lang="en-GB" smtClean="0"/>
              <a:t>03/09/2018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2CFD3B-78C8-4787-8505-E866BCE4EFA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9625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9244" y="657226"/>
            <a:ext cx="9733512" cy="2852737"/>
          </a:xfrm>
        </p:spPr>
        <p:txBody>
          <a:bodyPr anchor="b">
            <a:normAutofit/>
          </a:bodyPr>
          <a:lstStyle>
            <a:lvl1pPr>
              <a:defRPr sz="3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29244" y="3602038"/>
            <a:ext cx="9733512" cy="1500187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283467-5D96-44B5-9FC2-C6B865D0DEA2}" type="datetimeFigureOut">
              <a:rPr lang="en-GB" smtClean="0"/>
              <a:t>03/09/2018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2CFD3B-78C8-4787-8505-E866BCE4EFA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78881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6321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3795" y="2088319"/>
            <a:ext cx="5106004" cy="3702881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3403" y="2088319"/>
            <a:ext cx="5094154" cy="3702881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283467-5D96-44B5-9FC2-C6B865D0DEA2}" type="datetimeFigureOut">
              <a:rPr lang="en-GB" smtClean="0"/>
              <a:t>03/09/2018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2CFD3B-78C8-4787-8505-E866BCE4EFA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1449733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804" y="2088320"/>
            <a:ext cx="4879199" cy="82391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13795" y="2912232"/>
            <a:ext cx="5107208" cy="287896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2003" y="2088320"/>
            <a:ext cx="4865554" cy="82391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912232"/>
            <a:ext cx="5095357" cy="287896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283467-5D96-44B5-9FC2-C6B865D0DEA2}" type="datetimeFigureOut">
              <a:rPr lang="en-GB" smtClean="0"/>
              <a:t>03/09/2018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2CFD3B-78C8-4787-8505-E866BCE4EFA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6595796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283467-5D96-44B5-9FC2-C6B865D0DEA2}" type="datetimeFigureOut">
              <a:rPr lang="en-GB" smtClean="0"/>
              <a:t>03/09/2018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2CFD3B-78C8-4787-8505-E866BCE4EFA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50461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283467-5D96-44B5-9FC2-C6B865D0DEA2}" type="datetimeFigureOut">
              <a:rPr lang="en-GB" smtClean="0"/>
              <a:t>03/09/2018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2CFD3B-78C8-4787-8505-E866BCE4EFA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6228133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7228" y="609600"/>
            <a:ext cx="3932237" cy="2362200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78064" y="609600"/>
            <a:ext cx="6189492" cy="5181600"/>
          </a:xfrm>
        </p:spPr>
        <p:txBody>
          <a:bodyPr anchor="ctr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7228" y="2971800"/>
            <a:ext cx="3932237" cy="2819399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283467-5D96-44B5-9FC2-C6B865D0DEA2}" type="datetimeFigureOut">
              <a:rPr lang="en-GB" smtClean="0"/>
              <a:t>03/09/2018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2CFD3B-78C8-4787-8505-E866BCE4EFA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7766650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7227" y="609600"/>
            <a:ext cx="5929773" cy="2362200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4" y="758881"/>
            <a:ext cx="3255356" cy="4883038"/>
          </a:xfrm>
          <a:noFill/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971800"/>
            <a:ext cx="5934950" cy="28194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283467-5D96-44B5-9FC2-C6B865D0DEA2}" type="datetimeFigureOut">
              <a:rPr lang="en-GB" smtClean="0"/>
              <a:t>03/09/2018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2CFD3B-78C8-4787-8505-E866BCE4EFA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317779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632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95" y="2096064"/>
            <a:ext cx="10353762" cy="36951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6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283467-5D96-44B5-9FC2-C6B865D0DEA2}" type="datetimeFigureOut">
              <a:rPr lang="en-GB" smtClean="0"/>
              <a:t>03/09/2018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94" y="5883275"/>
            <a:ext cx="66728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5354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2CFD3B-78C8-4787-8505-E866BCE4EFA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8068512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4054" r:id="rId1"/>
    <p:sldLayoutId id="2147484055" r:id="rId2"/>
    <p:sldLayoutId id="2147484056" r:id="rId3"/>
    <p:sldLayoutId id="2147484057" r:id="rId4"/>
    <p:sldLayoutId id="2147484058" r:id="rId5"/>
    <p:sldLayoutId id="2147484059" r:id="rId6"/>
    <p:sldLayoutId id="2147484060" r:id="rId7"/>
    <p:sldLayoutId id="2147484061" r:id="rId8"/>
    <p:sldLayoutId id="2147484062" r:id="rId9"/>
    <p:sldLayoutId id="2147484063" r:id="rId10"/>
    <p:sldLayoutId id="2147484064" r:id="rId11"/>
    <p:sldLayoutId id="2147484065" r:id="rId12"/>
    <p:sldLayoutId id="2147484066" r:id="rId13"/>
    <p:sldLayoutId id="2147484067" r:id="rId14"/>
    <p:sldLayoutId id="2147484068" r:id="rId15"/>
    <p:sldLayoutId id="2147484069" r:id="rId16"/>
    <p:sldLayoutId id="2147484070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400" b="1" i="0" kern="1200" cap="all">
          <a:solidFill>
            <a:schemeClr val="tx1"/>
          </a:solidFill>
          <a:effectLst>
            <a:outerShdw blurRad="50800" dist="63500" dir="2700000" algn="tl" rotWithShape="0">
              <a:srgbClr val="000000">
                <a:alpha val="48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8o0lEAufgXs" TargetMode="External"/><Relationship Id="rId2" Type="http://schemas.openxmlformats.org/officeDocument/2006/relationships/hyperlink" Target="https://www.youtube.com/watch?v=HgEkDWRb9IM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essexlive.news/news/uk-world-news/police-warn-further-clown-sightings-425395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Gothic, horror and paranormal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Diagnostic Test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99200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Next lesson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You will be given 30 minutes to answer each question.</a:t>
            </a:r>
          </a:p>
          <a:p>
            <a:r>
              <a:rPr lang="en-GB" dirty="0" smtClean="0"/>
              <a:t>Please complete any planning or preparation </a:t>
            </a:r>
            <a:r>
              <a:rPr lang="en-GB" smtClean="0"/>
              <a:t>for homework.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217244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Today you will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Become familiar with the conventions of ‘Scare Pranks’</a:t>
            </a:r>
          </a:p>
          <a:p>
            <a:r>
              <a:rPr lang="en-GB" dirty="0" smtClean="0"/>
              <a:t>Be introduced to your two diagnostic tasks</a:t>
            </a:r>
          </a:p>
          <a:p>
            <a:r>
              <a:rPr lang="en-GB" dirty="0" smtClean="0"/>
              <a:t>Begin planning your two responses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533482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What is a scare prank?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A scare prank is a modern phenomenon where internet-based pranksters prey on members of the public by putting them into terrifying situations whilst filming their reactions to upload online.</a:t>
            </a:r>
          </a:p>
          <a:p>
            <a:r>
              <a:rPr lang="en-GB" dirty="0" smtClean="0"/>
              <a:t>Some scare pranks amass millions of online views due to their popularity.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425335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Scare prank examples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>
                <a:hlinkClick r:id="rId2"/>
              </a:rPr>
              <a:t>Owl Man</a:t>
            </a:r>
            <a:endParaRPr lang="en-GB" dirty="0" smtClean="0"/>
          </a:p>
          <a:p>
            <a:r>
              <a:rPr lang="en-GB" dirty="0" smtClean="0">
                <a:hlinkClick r:id="rId3"/>
              </a:rPr>
              <a:t>Ghost Girl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980439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In the </a:t>
            </a:r>
            <a:r>
              <a:rPr lang="en-GB" smtClean="0"/>
              <a:t>news </a:t>
            </a:r>
            <a:r>
              <a:rPr lang="en-GB" smtClean="0"/>
              <a:t>recently!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hlinkClick r:id="rId2"/>
              </a:rPr>
              <a:t>Scary Clown Sightings - Last Halloween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051021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Reaction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Answer these questions.</a:t>
            </a:r>
          </a:p>
          <a:p>
            <a:r>
              <a:rPr lang="en-GB" dirty="0" smtClean="0"/>
              <a:t>1. What was your reaction to watching these videos?</a:t>
            </a:r>
          </a:p>
          <a:p>
            <a:r>
              <a:rPr lang="en-GB" dirty="0" smtClean="0"/>
              <a:t>2. How do you think the pranker would feel in the build up to carrying out these pranks? Explain your answer.</a:t>
            </a:r>
          </a:p>
          <a:p>
            <a:r>
              <a:rPr lang="en-GB" dirty="0" smtClean="0"/>
              <a:t>3. How do you think the person being pranked might feel?</a:t>
            </a:r>
          </a:p>
          <a:p>
            <a:r>
              <a:rPr lang="en-GB" dirty="0" smtClean="0"/>
              <a:t>4. What are the problems with these pranks and what could potentially go wrong?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395652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Your Two Tasks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Creative writing – “The Scare Prank That Went Wrong” – 30 </a:t>
            </a:r>
            <a:r>
              <a:rPr lang="en-GB" dirty="0" err="1" smtClean="0"/>
              <a:t>mins</a:t>
            </a:r>
            <a:r>
              <a:rPr lang="en-GB" dirty="0" smtClean="0"/>
              <a:t> – 4 to 5 paragraphs</a:t>
            </a:r>
          </a:p>
          <a:p>
            <a:r>
              <a:rPr lang="en-GB" dirty="0" smtClean="0"/>
              <a:t>AO5, AO6</a:t>
            </a:r>
          </a:p>
          <a:p>
            <a:endParaRPr lang="en-GB" dirty="0"/>
          </a:p>
          <a:p>
            <a:endParaRPr lang="en-GB" dirty="0" smtClean="0"/>
          </a:p>
          <a:p>
            <a:r>
              <a:rPr lang="en-GB" dirty="0" smtClean="0"/>
              <a:t>Reading – Read the “Scary Clown Prank” article. How does the journalist create a sense of panic and exaggeration around these pranks? – 30 </a:t>
            </a:r>
            <a:r>
              <a:rPr lang="en-GB" dirty="0" err="1" smtClean="0"/>
              <a:t>mins</a:t>
            </a:r>
            <a:r>
              <a:rPr lang="en-GB" dirty="0" smtClean="0"/>
              <a:t> – 1 ½ to 2 sides</a:t>
            </a:r>
          </a:p>
          <a:p>
            <a:r>
              <a:rPr lang="en-GB" dirty="0" smtClean="0"/>
              <a:t>AO1, AO2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679699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Planning time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Writing – Things to consider:</a:t>
            </a:r>
          </a:p>
          <a:p>
            <a:r>
              <a:rPr lang="en-GB" dirty="0" smtClean="0"/>
              <a:t>1. Plot – Take your reader on a journey by creating a variety of moods. Use suspense.</a:t>
            </a:r>
          </a:p>
          <a:p>
            <a:r>
              <a:rPr lang="en-GB" dirty="0" smtClean="0"/>
              <a:t>2. Vocabulary – Use the most adventurous vocabulary you can.</a:t>
            </a:r>
          </a:p>
          <a:p>
            <a:r>
              <a:rPr lang="en-GB" dirty="0" smtClean="0"/>
              <a:t>3. Grammar – Use different types and lengths of sentences throughout for effect.</a:t>
            </a:r>
          </a:p>
          <a:p>
            <a:r>
              <a:rPr lang="en-GB" dirty="0" smtClean="0"/>
              <a:t>4. Structure – Make sure every paragraph is about a different aspect of the story.</a:t>
            </a:r>
          </a:p>
          <a:p>
            <a:r>
              <a:rPr lang="en-GB" dirty="0" smtClean="0"/>
              <a:t>5. Punctuation – Use the most adventurous and accurate punctuation you can.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166199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Planning time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Reading –</a:t>
            </a:r>
          </a:p>
          <a:p>
            <a:r>
              <a:rPr lang="en-GB" dirty="0" smtClean="0"/>
              <a:t>Highlight all of the different techniques you can see in the article where the writer has created a sense of panic or exaggeration. If you know the names of specific techniques (simile, statistics, hyperbole </a:t>
            </a:r>
            <a:r>
              <a:rPr lang="en-GB" dirty="0" err="1" smtClean="0"/>
              <a:t>etc</a:t>
            </a:r>
            <a:r>
              <a:rPr lang="en-GB" dirty="0" smtClean="0"/>
              <a:t>) then use them. If not, just choose important quotations and explain why they are effective.</a:t>
            </a:r>
          </a:p>
          <a:p>
            <a:r>
              <a:rPr lang="en-GB" dirty="0" smtClean="0"/>
              <a:t>You can write this response in paragraphs or in a table. However, you should make sure you explain WHY the techniques used are important and effective.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82492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amask">
  <a:themeElements>
    <a:clrScheme name="Damask">
      <a:dk1>
        <a:sysClr val="windowText" lastClr="000000"/>
      </a:dk1>
      <a:lt1>
        <a:sysClr val="window" lastClr="FFFFFF"/>
      </a:lt1>
      <a:dk2>
        <a:srgbClr val="6D8C60"/>
      </a:dk2>
      <a:lt2>
        <a:srgbClr val="B1D7A1"/>
      </a:lt2>
      <a:accent1>
        <a:srgbClr val="81B992"/>
      </a:accent1>
      <a:accent2>
        <a:srgbClr val="9ABC65"/>
      </a:accent2>
      <a:accent3>
        <a:srgbClr val="BDB564"/>
      </a:accent3>
      <a:accent4>
        <a:srgbClr val="BD8964"/>
      </a:accent4>
      <a:accent5>
        <a:srgbClr val="BD6466"/>
      </a:accent5>
      <a:accent6>
        <a:srgbClr val="64A4BD"/>
      </a:accent6>
      <a:hlink>
        <a:srgbClr val="8CCC71"/>
      </a:hlink>
      <a:folHlink>
        <a:srgbClr val="A4C795"/>
      </a:folHlink>
    </a:clrScheme>
    <a:fontScheme name="Damask">
      <a:majorFont>
        <a:latin typeface="Bookman Old Style" panose="02050604050505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amask">
      <a: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105000"/>
                <a:lumMod val="110000"/>
              </a:schemeClr>
            </a:gs>
            <a:gs pos="100000">
              <a:schemeClr val="phClr">
                <a:tint val="78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0000"/>
                <a:lumMod val="104000"/>
              </a:schemeClr>
            </a:gs>
            <a:gs pos="69000">
              <a:schemeClr val="phClr">
                <a:shade val="86000"/>
                <a:satMod val="130000"/>
                <a:lumMod val="102000"/>
              </a:schemeClr>
            </a:gs>
            <a:gs pos="100000">
              <a:schemeClr val="phClr">
                <a:shade val="72000"/>
                <a:satMod val="130000"/>
                <a:lumMod val="100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sy="96000" rotWithShape="0">
              <a:srgbClr val="000000">
                <a:alpha val="54000"/>
              </a:srgbClr>
            </a:outerShdw>
          </a:effectLst>
        </a:effectStyle>
        <a:effectStyle>
          <a:effectLst>
            <a:outerShdw blurRad="76200" dist="38100" dir="5400000" algn="ctr" rotWithShape="0">
              <a:srgbClr val="000000">
                <a:alpha val="76000"/>
              </a:srgbClr>
            </a:outerShdw>
          </a:effectLst>
          <a:scene3d>
            <a:camera prst="orthographicFront">
              <a:rot lat="0" lon="0" rev="0"/>
            </a:camera>
            <a:lightRig rig="balanced" dir="t"/>
          </a:scene3d>
          <a:sp3d prstMaterial="matte">
            <a:bevelT w="25400" h="25400" prst="relaxedInse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18000"/>
                <a:satMod val="160000"/>
                <a:lumMod val="28000"/>
              </a:schemeClr>
              <a:schemeClr val="phClr">
                <a:tint val="95000"/>
                <a:satMod val="160000"/>
                <a:lumMod val="116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amask" id="{F9A299A0-33D0-4E0F-9F3F-7163E3744208}" vid="{4539428D-6454-4FE6-B992-2D59F0AC2F8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TM04033921[[fn=Damask]]</Template>
  <TotalTime>258</TotalTime>
  <Words>430</Words>
  <Application>Microsoft Office PowerPoint</Application>
  <PresentationFormat>Widescreen</PresentationFormat>
  <Paragraphs>41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Bookman Old Style</vt:lpstr>
      <vt:lpstr>Rockwell</vt:lpstr>
      <vt:lpstr>Damask</vt:lpstr>
      <vt:lpstr>Gothic, horror and paranormal</vt:lpstr>
      <vt:lpstr>Today you will</vt:lpstr>
      <vt:lpstr>What is a scare prank?</vt:lpstr>
      <vt:lpstr>Scare prank examples</vt:lpstr>
      <vt:lpstr>In the news recently!</vt:lpstr>
      <vt:lpstr>Reaction</vt:lpstr>
      <vt:lpstr>Your Two Tasks</vt:lpstr>
      <vt:lpstr>Planning time</vt:lpstr>
      <vt:lpstr>Planning time</vt:lpstr>
      <vt:lpstr>Next lesson</vt:lpstr>
    </vt:vector>
  </TitlesOfParts>
  <Company>Carmel College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Nick Williams</dc:creator>
  <cp:lastModifiedBy>nicholas</cp:lastModifiedBy>
  <cp:revision>10</cp:revision>
  <dcterms:created xsi:type="dcterms:W3CDTF">2017-08-30T10:15:22Z</dcterms:created>
  <dcterms:modified xsi:type="dcterms:W3CDTF">2018-09-03T11:55:34Z</dcterms:modified>
</cp:coreProperties>
</file>