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4"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8" autoAdjust="0"/>
    <p:restoredTop sz="94660"/>
  </p:normalViewPr>
  <p:slideViewPr>
    <p:cSldViewPr snapToGrid="0">
      <p:cViewPr varScale="1">
        <p:scale>
          <a:sx n="86" d="100"/>
          <a:sy n="86" d="100"/>
        </p:scale>
        <p:origin x="1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B154540-1291-4BB4-AB70-C841A1B96863}" type="datetimeFigureOut">
              <a:rPr lang="en-GB" smtClean="0"/>
              <a:t>22/11/2018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E1B81-E84A-4797-BBF9-6EA561087626}"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2373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154540-1291-4BB4-AB70-C841A1B96863}" type="datetimeFigureOut">
              <a:rPr lang="en-GB" smtClean="0"/>
              <a:t>22/11/2018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3317916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154540-1291-4BB4-AB70-C841A1B96863}" type="datetimeFigureOut">
              <a:rPr lang="en-GB" smtClean="0"/>
              <a:t>22/11/2018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727793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154540-1291-4BB4-AB70-C841A1B96863}" type="datetimeFigureOut">
              <a:rPr lang="en-GB" smtClean="0"/>
              <a:t>22/11/2018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1592200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154540-1291-4BB4-AB70-C841A1B96863}" type="datetimeFigureOut">
              <a:rPr lang="en-GB" smtClean="0"/>
              <a:t>22/11/2018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FE1B81-E84A-4797-BBF9-6EA561087626}"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6104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B154540-1291-4BB4-AB70-C841A1B96863}" type="datetimeFigureOut">
              <a:rPr lang="en-GB" smtClean="0"/>
              <a:t>22/11/2018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2965138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B154540-1291-4BB4-AB70-C841A1B96863}" type="datetimeFigureOut">
              <a:rPr lang="en-GB" smtClean="0"/>
              <a:t>22/11/2018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1906098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B154540-1291-4BB4-AB70-C841A1B96863}" type="datetimeFigureOut">
              <a:rPr lang="en-GB" smtClean="0"/>
              <a:t>22/11/2018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57030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B154540-1291-4BB4-AB70-C841A1B96863}" type="datetimeFigureOut">
              <a:rPr lang="en-GB" smtClean="0"/>
              <a:t>22/11/2018</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1761365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B154540-1291-4BB4-AB70-C841A1B96863}" type="datetimeFigureOut">
              <a:rPr lang="en-GB" smtClean="0"/>
              <a:t>22/11/2018</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DFE1B81-E84A-4797-BBF9-6EA561087626}" type="slidenum">
              <a:rPr lang="en-GB" smtClean="0"/>
              <a:t>‹#›</a:t>
            </a:fld>
            <a:endParaRPr lang="en-GB"/>
          </a:p>
        </p:txBody>
      </p:sp>
    </p:spTree>
    <p:extLst>
      <p:ext uri="{BB962C8B-B14F-4D97-AF65-F5344CB8AC3E}">
        <p14:creationId xmlns:p14="http://schemas.microsoft.com/office/powerpoint/2010/main" val="2264040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B154540-1291-4BB4-AB70-C841A1B96863}" type="datetimeFigureOut">
              <a:rPr lang="en-GB" smtClean="0"/>
              <a:t>22/11/2018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FE1B81-E84A-4797-BBF9-6EA561087626}" type="slidenum">
              <a:rPr lang="en-GB" smtClean="0"/>
              <a:t>‹#›</a:t>
            </a:fld>
            <a:endParaRPr lang="en-GB"/>
          </a:p>
        </p:txBody>
      </p:sp>
    </p:spTree>
    <p:extLst>
      <p:ext uri="{BB962C8B-B14F-4D97-AF65-F5344CB8AC3E}">
        <p14:creationId xmlns:p14="http://schemas.microsoft.com/office/powerpoint/2010/main" val="1759462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B154540-1291-4BB4-AB70-C841A1B96863}" type="datetimeFigureOut">
              <a:rPr lang="en-GB" smtClean="0"/>
              <a:t>22/11/2018</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DFE1B81-E84A-4797-BBF9-6EA561087626}"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8992330"/>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Annotating texts</a:t>
            </a:r>
            <a:r>
              <a:rPr lang="en-GB" dirty="0"/>
              <a:t/>
            </a:r>
            <a:br>
              <a:rPr lang="en-GB" dirty="0"/>
            </a:br>
            <a:endParaRPr lang="en-GB" dirty="0"/>
          </a:p>
        </p:txBody>
      </p:sp>
      <p:sp>
        <p:nvSpPr>
          <p:cNvPr id="3" name="Subtitle 2"/>
          <p:cNvSpPr>
            <a:spLocks noGrp="1"/>
          </p:cNvSpPr>
          <p:nvPr>
            <p:ph type="subTitle" idx="1"/>
          </p:nvPr>
        </p:nvSpPr>
        <p:spPr/>
        <p:txBody>
          <a:bodyPr>
            <a:normAutofit/>
          </a:bodyPr>
          <a:lstStyle/>
          <a:p>
            <a:r>
              <a:rPr lang="en-GB" dirty="0"/>
              <a:t>Annotating is when you add notes or comments to a text; this could also include underlining or circling individual words or phrases</a:t>
            </a:r>
          </a:p>
          <a:p>
            <a:endParaRPr lang="en-GB" dirty="0"/>
          </a:p>
        </p:txBody>
      </p:sp>
    </p:spTree>
    <p:extLst>
      <p:ext uri="{BB962C8B-B14F-4D97-AF65-F5344CB8AC3E}">
        <p14:creationId xmlns:p14="http://schemas.microsoft.com/office/powerpoint/2010/main" val="4002552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Annotating texts</a:t>
            </a:r>
            <a:endParaRPr lang="en-GB" dirty="0"/>
          </a:p>
        </p:txBody>
      </p:sp>
      <p:sp>
        <p:nvSpPr>
          <p:cNvPr id="3" name="Content Placeholder 2"/>
          <p:cNvSpPr>
            <a:spLocks noGrp="1"/>
          </p:cNvSpPr>
          <p:nvPr>
            <p:ph idx="1"/>
          </p:nvPr>
        </p:nvSpPr>
        <p:spPr/>
        <p:txBody>
          <a:bodyPr>
            <a:normAutofit/>
          </a:bodyPr>
          <a:lstStyle/>
          <a:p>
            <a:r>
              <a:rPr lang="en-GB" dirty="0"/>
              <a:t>Annotating is a useful way to keep a track of what you notice while you’re reading – the notes and marks you make can focus on particular details in the text. For example, if you were focusing on setting, you could circle all the words and phrases used to describe a place.</a:t>
            </a:r>
          </a:p>
          <a:p>
            <a:r>
              <a:rPr lang="en-GB" dirty="0"/>
              <a:t>There are many ways to annotate texts. Try out different approaches to see what works best for you. Examples of common techniques include:</a:t>
            </a:r>
          </a:p>
          <a:p>
            <a:pPr lvl="0"/>
            <a:r>
              <a:rPr lang="en-GB" dirty="0"/>
              <a:t>circling or underlining words or phrases that are interesting or important and writing notes in the margin</a:t>
            </a:r>
          </a:p>
          <a:p>
            <a:pPr lvl="0"/>
            <a:r>
              <a:rPr lang="en-GB" dirty="0"/>
              <a:t>using different coloured highlighters to pick out different ideas, techniques or details</a:t>
            </a:r>
          </a:p>
          <a:p>
            <a:pPr lvl="0"/>
            <a:r>
              <a:rPr lang="en-GB" dirty="0"/>
              <a:t>using one margin to make a note of literary devices and the other margin to add your own responses</a:t>
            </a:r>
          </a:p>
          <a:p>
            <a:endParaRPr lang="en-GB" dirty="0"/>
          </a:p>
        </p:txBody>
      </p:sp>
    </p:spTree>
    <p:extLst>
      <p:ext uri="{BB962C8B-B14F-4D97-AF65-F5344CB8AC3E}">
        <p14:creationId xmlns:p14="http://schemas.microsoft.com/office/powerpoint/2010/main" val="3289217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GB" dirty="0"/>
              <a:t>Closely annotating texts is an effective way to practise analysing a piece of fiction.</a:t>
            </a:r>
          </a:p>
          <a:p>
            <a:r>
              <a:rPr lang="en-GB" dirty="0"/>
              <a:t>However, in exam conditions, annotations need to be brief and a quick way of responding to a new text. You can use your annotations to pick out details from the text and then develop your analysis of these details in your written response.</a:t>
            </a:r>
          </a:p>
          <a:p>
            <a:r>
              <a:rPr lang="en-GB" b="1" dirty="0"/>
              <a:t>Tips for annotating quickly in exams</a:t>
            </a:r>
          </a:p>
          <a:p>
            <a:pPr lvl="0"/>
            <a:r>
              <a:rPr lang="en-GB" dirty="0"/>
              <a:t>Use abbreviations for longer words (</a:t>
            </a:r>
            <a:r>
              <a:rPr lang="en-GB" dirty="0" err="1"/>
              <a:t>eg</a:t>
            </a:r>
            <a:r>
              <a:rPr lang="en-GB" dirty="0"/>
              <a:t> </a:t>
            </a:r>
            <a:r>
              <a:rPr lang="en-GB" dirty="0" err="1"/>
              <a:t>allit</a:t>
            </a:r>
            <a:r>
              <a:rPr lang="en-GB" dirty="0"/>
              <a:t> for alliteration).</a:t>
            </a:r>
          </a:p>
          <a:p>
            <a:pPr lvl="0"/>
            <a:r>
              <a:rPr lang="en-GB" dirty="0"/>
              <a:t>Don’t worry about making it look pretty - make your marks and notes functional.</a:t>
            </a:r>
          </a:p>
          <a:p>
            <a:pPr lvl="0"/>
            <a:r>
              <a:rPr lang="en-GB" dirty="0"/>
              <a:t>Use marks that you understand, for example arrows or question marks to focus your attention on certain details.</a:t>
            </a:r>
          </a:p>
          <a:p>
            <a:pPr lvl="0"/>
            <a:r>
              <a:rPr lang="en-GB" dirty="0"/>
              <a:t>Don’t worry about annotating everything: be selective.</a:t>
            </a:r>
          </a:p>
          <a:p>
            <a:endParaRPr lang="en-GB" dirty="0"/>
          </a:p>
        </p:txBody>
      </p:sp>
    </p:spTree>
    <p:extLst>
      <p:ext uri="{BB962C8B-B14F-4D97-AF65-F5344CB8AC3E}">
        <p14:creationId xmlns:p14="http://schemas.microsoft.com/office/powerpoint/2010/main" val="2113874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What to look for when annotating</a:t>
            </a:r>
            <a:br>
              <a:rPr lang="en-GB" b="1" dirty="0"/>
            </a:br>
            <a:endParaRPr lang="en-GB" dirty="0"/>
          </a:p>
        </p:txBody>
      </p:sp>
      <p:sp>
        <p:nvSpPr>
          <p:cNvPr id="3" name="Content Placeholder 2"/>
          <p:cNvSpPr>
            <a:spLocks noGrp="1"/>
          </p:cNvSpPr>
          <p:nvPr>
            <p:ph idx="1"/>
          </p:nvPr>
        </p:nvSpPr>
        <p:spPr/>
        <p:txBody>
          <a:bodyPr/>
          <a:lstStyle/>
          <a:p>
            <a:r>
              <a:rPr lang="en-GB" b="1" dirty="0"/>
              <a:t>Annotating structure</a:t>
            </a:r>
          </a:p>
          <a:p>
            <a:r>
              <a:rPr lang="en-GB" dirty="0"/>
              <a:t>Read the text and look for patterns in the structure, for example:</a:t>
            </a:r>
          </a:p>
          <a:p>
            <a:pPr lvl="0"/>
            <a:r>
              <a:rPr lang="en-GB" dirty="0"/>
              <a:t>Sentence length and type - </a:t>
            </a:r>
            <a:r>
              <a:rPr lang="en-GB" dirty="0" err="1"/>
              <a:t>eg</a:t>
            </a:r>
            <a:r>
              <a:rPr lang="en-GB" dirty="0"/>
              <a:t> single or multi-clause sentences.</a:t>
            </a:r>
          </a:p>
          <a:p>
            <a:pPr lvl="0"/>
            <a:r>
              <a:rPr lang="en-GB" dirty="0"/>
              <a:t>Paragraph lengths and structure - </a:t>
            </a:r>
            <a:r>
              <a:rPr lang="en-GB" dirty="0" err="1"/>
              <a:t>eg</a:t>
            </a:r>
            <a:r>
              <a:rPr lang="en-GB" dirty="0"/>
              <a:t> focus on how the paragraph opens and closes.</a:t>
            </a:r>
          </a:p>
          <a:p>
            <a:pPr lvl="0"/>
            <a:r>
              <a:rPr lang="en-GB" dirty="0"/>
              <a:t>Repeated words and phrases.</a:t>
            </a:r>
          </a:p>
          <a:p>
            <a:pPr lvl="0"/>
            <a:r>
              <a:rPr lang="en-GB" dirty="0"/>
              <a:t>The order of ideas in the extract - </a:t>
            </a:r>
            <a:r>
              <a:rPr lang="en-GB" dirty="0" err="1"/>
              <a:t>eg</a:t>
            </a:r>
            <a:r>
              <a:rPr lang="en-GB" dirty="0"/>
              <a:t> where does the narrative start? Does the focus shift?</a:t>
            </a:r>
          </a:p>
          <a:p>
            <a:endParaRPr lang="en-GB" dirty="0"/>
          </a:p>
        </p:txBody>
      </p:sp>
    </p:spTree>
    <p:extLst>
      <p:ext uri="{BB962C8B-B14F-4D97-AF65-F5344CB8AC3E}">
        <p14:creationId xmlns:p14="http://schemas.microsoft.com/office/powerpoint/2010/main" val="4219140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Annotating language and literary techniques</a:t>
            </a:r>
            <a:br>
              <a:rPr lang="en-GB" b="1" dirty="0"/>
            </a:br>
            <a:endParaRPr lang="en-GB" dirty="0"/>
          </a:p>
        </p:txBody>
      </p:sp>
      <p:sp>
        <p:nvSpPr>
          <p:cNvPr id="3" name="Content Placeholder 2"/>
          <p:cNvSpPr>
            <a:spLocks noGrp="1"/>
          </p:cNvSpPr>
          <p:nvPr>
            <p:ph idx="1"/>
          </p:nvPr>
        </p:nvSpPr>
        <p:spPr/>
        <p:txBody>
          <a:bodyPr/>
          <a:lstStyle/>
          <a:p>
            <a:pPr lvl="0"/>
            <a:r>
              <a:rPr lang="en-GB" dirty="0"/>
              <a:t>Highlight any interesting language features in the text.</a:t>
            </a:r>
          </a:p>
          <a:p>
            <a:pPr lvl="0"/>
            <a:r>
              <a:rPr lang="en-GB" dirty="0"/>
              <a:t>Pick out examples of literary devices that stand out because they’re unusual, or because they link closely to the character, theme or setting.</a:t>
            </a:r>
          </a:p>
          <a:p>
            <a:pPr lvl="0"/>
            <a:r>
              <a:rPr lang="en-GB" dirty="0"/>
              <a:t>Highlight individual words to explore closely - those with particular connotations or ones that seem to relate to the theme of the text.</a:t>
            </a:r>
          </a:p>
          <a:p>
            <a:endParaRPr lang="en-GB" dirty="0"/>
          </a:p>
        </p:txBody>
      </p:sp>
    </p:spTree>
    <p:extLst>
      <p:ext uri="{BB962C8B-B14F-4D97-AF65-F5344CB8AC3E}">
        <p14:creationId xmlns:p14="http://schemas.microsoft.com/office/powerpoint/2010/main" val="1834760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Annotating characterisation and voice</a:t>
            </a:r>
            <a:br>
              <a:rPr lang="en-GB" b="1" dirty="0"/>
            </a:br>
            <a:endParaRPr lang="en-GB" dirty="0"/>
          </a:p>
        </p:txBody>
      </p:sp>
      <p:sp>
        <p:nvSpPr>
          <p:cNvPr id="3" name="Content Placeholder 2"/>
          <p:cNvSpPr>
            <a:spLocks noGrp="1"/>
          </p:cNvSpPr>
          <p:nvPr>
            <p:ph idx="1"/>
          </p:nvPr>
        </p:nvSpPr>
        <p:spPr/>
        <p:txBody>
          <a:bodyPr/>
          <a:lstStyle/>
          <a:p>
            <a:pPr lvl="0"/>
            <a:r>
              <a:rPr lang="en-GB" dirty="0"/>
              <a:t>Pick out key elements which show the development of characters.</a:t>
            </a:r>
          </a:p>
          <a:p>
            <a:pPr lvl="0"/>
            <a:r>
              <a:rPr lang="en-GB" dirty="0"/>
              <a:t>Look for phrases that reveal key details about characters. For example, you might highlight an example of where a character’s appearance is linked to a theme.</a:t>
            </a:r>
          </a:p>
          <a:p>
            <a:pPr lvl="0"/>
            <a:r>
              <a:rPr lang="en-GB" dirty="0"/>
              <a:t>Highlight points where narrative perspective is shown through the language.</a:t>
            </a:r>
          </a:p>
          <a:p>
            <a:pPr lvl="0"/>
            <a:r>
              <a:rPr lang="en-GB" dirty="0"/>
              <a:t>Is the author using the perspective for a particular effect? Pick out examples to support your ideas.</a:t>
            </a:r>
          </a:p>
          <a:p>
            <a:endParaRPr lang="en-GB" dirty="0"/>
          </a:p>
        </p:txBody>
      </p:sp>
    </p:spTree>
    <p:extLst>
      <p:ext uri="{BB962C8B-B14F-4D97-AF65-F5344CB8AC3E}">
        <p14:creationId xmlns:p14="http://schemas.microsoft.com/office/powerpoint/2010/main" val="1103512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Annotating for themes and ideas</a:t>
            </a:r>
            <a:br>
              <a:rPr lang="en-GB" b="1" dirty="0"/>
            </a:br>
            <a:endParaRPr lang="en-GB" dirty="0"/>
          </a:p>
        </p:txBody>
      </p:sp>
      <p:sp>
        <p:nvSpPr>
          <p:cNvPr id="3" name="Content Placeholder 2"/>
          <p:cNvSpPr>
            <a:spLocks noGrp="1"/>
          </p:cNvSpPr>
          <p:nvPr>
            <p:ph idx="1"/>
          </p:nvPr>
        </p:nvSpPr>
        <p:spPr/>
        <p:txBody>
          <a:bodyPr/>
          <a:lstStyle/>
          <a:p>
            <a:pPr lvl="0"/>
            <a:r>
              <a:rPr lang="en-GB" dirty="0"/>
              <a:t>Highlight any words or phrases that link to the main themes or a particular semantic field.</a:t>
            </a:r>
          </a:p>
          <a:p>
            <a:endParaRPr lang="en-GB" dirty="0"/>
          </a:p>
        </p:txBody>
      </p:sp>
      <p:pic>
        <p:nvPicPr>
          <p:cNvPr id="4" name="Picture 3"/>
          <p:cNvPicPr>
            <a:picLocks noChangeAspect="1"/>
          </p:cNvPicPr>
          <p:nvPr/>
        </p:nvPicPr>
        <p:blipFill>
          <a:blip r:embed="rId2"/>
          <a:stretch>
            <a:fillRect/>
          </a:stretch>
        </p:blipFill>
        <p:spPr>
          <a:xfrm>
            <a:off x="2546028" y="2425731"/>
            <a:ext cx="4877223" cy="3828620"/>
          </a:xfrm>
          <a:prstGeom prst="rect">
            <a:avLst/>
          </a:prstGeom>
        </p:spPr>
      </p:pic>
    </p:spTree>
    <p:extLst>
      <p:ext uri="{BB962C8B-B14F-4D97-AF65-F5344CB8AC3E}">
        <p14:creationId xmlns:p14="http://schemas.microsoft.com/office/powerpoint/2010/main" val="269517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t/>
            </a:r>
            <a:br>
              <a:rPr lang="en-GB" sz="3600" b="1" dirty="0" smtClean="0"/>
            </a:br>
            <a:r>
              <a:rPr lang="en-GB" sz="3600" b="1" dirty="0" smtClean="0"/>
              <a:t/>
            </a:r>
            <a:br>
              <a:rPr lang="en-GB" sz="3600" b="1" dirty="0" smtClean="0"/>
            </a:br>
            <a:r>
              <a:rPr lang="en-GB" sz="3600" dirty="0"/>
              <a:t/>
            </a:r>
            <a:br>
              <a:rPr lang="en-GB" sz="3600" dirty="0"/>
            </a:br>
            <a:r>
              <a:rPr lang="en-GB" sz="3600" b="1" dirty="0" smtClean="0"/>
              <a:t>Avoid </a:t>
            </a:r>
            <a:r>
              <a:rPr lang="en-GB" sz="3600" b="1" dirty="0"/>
              <a:t>making so many annotations that you can no longer read the text! Be selective, and pick out the details that interest you.</a:t>
            </a:r>
            <a:r>
              <a:rPr lang="en-GB" dirty="0"/>
              <a:t/>
            </a:r>
            <a:br>
              <a:rPr lang="en-GB" dirty="0"/>
            </a:br>
            <a:endParaRPr lang="en-GB" dirty="0"/>
          </a:p>
        </p:txBody>
      </p:sp>
      <p:sp>
        <p:nvSpPr>
          <p:cNvPr id="3" name="Content Placeholder 2"/>
          <p:cNvSpPr>
            <a:spLocks noGrp="1"/>
          </p:cNvSpPr>
          <p:nvPr>
            <p:ph idx="1"/>
          </p:nvPr>
        </p:nvSpPr>
        <p:spPr/>
        <p:txBody>
          <a:bodyPr/>
          <a:lstStyle/>
          <a:p>
            <a:pPr lvl="0"/>
            <a:r>
              <a:rPr lang="en-GB" dirty="0"/>
              <a:t>metaphor - ‘Nana’s fine hair floated </a:t>
            </a:r>
            <a:r>
              <a:rPr lang="en-GB" b="1" dirty="0"/>
              <a:t>in a halo</a:t>
            </a:r>
            <a:r>
              <a:rPr lang="en-GB" dirty="0"/>
              <a:t> around her head’ – positive connotations</a:t>
            </a:r>
          </a:p>
          <a:p>
            <a:pPr lvl="0"/>
            <a:r>
              <a:rPr lang="en-GB" dirty="0"/>
              <a:t>sibilance – the repeated use of the letter 's' adds softness here</a:t>
            </a:r>
          </a:p>
          <a:p>
            <a:pPr lvl="0"/>
            <a:r>
              <a:rPr lang="en-GB" dirty="0"/>
              <a:t>personification – their ‘dark fingers’ is sinister, but then contrasts with the adverb ‘gently’</a:t>
            </a:r>
          </a:p>
          <a:p>
            <a:pPr lvl="0"/>
            <a:r>
              <a:rPr lang="en-GB" dirty="0"/>
              <a:t>personal pronouns – the use of ‘our’, ‘us’ and ‘we’ – sense of </a:t>
            </a:r>
            <a:r>
              <a:rPr lang="en-GB" dirty="0" smtClean="0"/>
              <a:t>family </a:t>
            </a:r>
            <a:r>
              <a:rPr lang="en-GB" dirty="0" err="1" smtClean="0"/>
              <a:t>tricolon</a:t>
            </a:r>
            <a:r>
              <a:rPr lang="en-GB" dirty="0"/>
              <a:t> of three single clause sentences – creates rhythm and interest for reader</a:t>
            </a:r>
          </a:p>
          <a:p>
            <a:endParaRPr lang="en-GB" dirty="0"/>
          </a:p>
        </p:txBody>
      </p:sp>
    </p:spTree>
    <p:extLst>
      <p:ext uri="{BB962C8B-B14F-4D97-AF65-F5344CB8AC3E}">
        <p14:creationId xmlns:p14="http://schemas.microsoft.com/office/powerpoint/2010/main" val="2674282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Glossary</a:t>
            </a:r>
            <a:endParaRPr lang="en-GB" dirty="0"/>
          </a:p>
        </p:txBody>
      </p:sp>
      <p:sp>
        <p:nvSpPr>
          <p:cNvPr id="3" name="Content Placeholder 2"/>
          <p:cNvSpPr>
            <a:spLocks noGrp="1"/>
          </p:cNvSpPr>
          <p:nvPr>
            <p:ph idx="1"/>
          </p:nvPr>
        </p:nvSpPr>
        <p:spPr/>
        <p:txBody>
          <a:bodyPr>
            <a:normAutofit/>
          </a:bodyPr>
          <a:lstStyle/>
          <a:p>
            <a:r>
              <a:rPr lang="en-GB" b="1" dirty="0" smtClean="0"/>
              <a:t>Metaphor</a:t>
            </a:r>
            <a:r>
              <a:rPr lang="en-GB" dirty="0" smtClean="0"/>
              <a:t> - </a:t>
            </a:r>
            <a:r>
              <a:rPr lang="en-US" dirty="0" smtClean="0"/>
              <a:t>A </a:t>
            </a:r>
            <a:r>
              <a:rPr lang="en-US" dirty="0"/>
              <a:t>comparison made without using 'like' or 'as', </a:t>
            </a:r>
            <a:r>
              <a:rPr lang="en-US" dirty="0" err="1"/>
              <a:t>eg</a:t>
            </a:r>
            <a:r>
              <a:rPr lang="en-US" dirty="0"/>
              <a:t> 'sea of troubles' and 'drowning in </a:t>
            </a:r>
            <a:r>
              <a:rPr lang="en-US" dirty="0" smtClean="0"/>
              <a:t>debt‘</a:t>
            </a:r>
          </a:p>
          <a:p>
            <a:r>
              <a:rPr lang="en-US" b="1" dirty="0" smtClean="0"/>
              <a:t>Sibilance - </a:t>
            </a:r>
            <a:r>
              <a:rPr lang="en-US" dirty="0" smtClean="0"/>
              <a:t>Gives </a:t>
            </a:r>
            <a:r>
              <a:rPr lang="en-US" dirty="0"/>
              <a:t>a hissing sound like 's' or '</a:t>
            </a:r>
            <a:r>
              <a:rPr lang="en-US" dirty="0" err="1"/>
              <a:t>sh</a:t>
            </a:r>
            <a:r>
              <a:rPr lang="en-US" dirty="0" smtClean="0"/>
              <a:t>'.</a:t>
            </a:r>
          </a:p>
          <a:p>
            <a:r>
              <a:rPr lang="en-US" b="1" dirty="0" smtClean="0"/>
              <a:t>Personification - </a:t>
            </a:r>
            <a:r>
              <a:rPr lang="en-US" dirty="0" smtClean="0"/>
              <a:t>A </a:t>
            </a:r>
            <a:r>
              <a:rPr lang="en-US" dirty="0"/>
              <a:t>type of imagery in which non-human objects, animals or ideas are given human characteristics</a:t>
            </a:r>
            <a:r>
              <a:rPr lang="en-US" dirty="0" smtClean="0"/>
              <a:t>.</a:t>
            </a:r>
          </a:p>
          <a:p>
            <a:r>
              <a:rPr lang="en-US" b="1" dirty="0" smtClean="0"/>
              <a:t>Personal pronoun - </a:t>
            </a:r>
            <a:r>
              <a:rPr lang="en-US" dirty="0" smtClean="0"/>
              <a:t>The </a:t>
            </a:r>
            <a:r>
              <a:rPr lang="en-US" dirty="0"/>
              <a:t>pronouns in English (I, you, he, she, it, we, they, me, him, her, us, and them) showing contrasts of person, gender, number, and case</a:t>
            </a:r>
            <a:r>
              <a:rPr lang="en-US" dirty="0" smtClean="0"/>
              <a:t>.</a:t>
            </a:r>
          </a:p>
          <a:p>
            <a:r>
              <a:rPr lang="en-GB" b="1" dirty="0" err="1" smtClean="0"/>
              <a:t>Tricolon</a:t>
            </a:r>
            <a:r>
              <a:rPr lang="en-GB" b="1" dirty="0" smtClean="0"/>
              <a:t> - </a:t>
            </a:r>
            <a:r>
              <a:rPr lang="en-GB" dirty="0" smtClean="0"/>
              <a:t>Three </a:t>
            </a:r>
            <a:r>
              <a:rPr lang="en-GB" dirty="0"/>
              <a:t>parallel words, phrases or sentences.</a:t>
            </a:r>
          </a:p>
          <a:p>
            <a:endParaRPr lang="en-US" dirty="0"/>
          </a:p>
          <a:p>
            <a:endParaRPr lang="en-US" dirty="0"/>
          </a:p>
          <a:p>
            <a:endParaRPr lang="en-GB" dirty="0"/>
          </a:p>
        </p:txBody>
      </p:sp>
    </p:spTree>
    <p:extLst>
      <p:ext uri="{BB962C8B-B14F-4D97-AF65-F5344CB8AC3E}">
        <p14:creationId xmlns:p14="http://schemas.microsoft.com/office/powerpoint/2010/main" val="43478708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29</TotalTime>
  <Words>494</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Calibri</vt:lpstr>
      <vt:lpstr>Calibri Light</vt:lpstr>
      <vt:lpstr>Retrospect</vt:lpstr>
      <vt:lpstr>Annotating texts </vt:lpstr>
      <vt:lpstr>Annotating texts</vt:lpstr>
      <vt:lpstr>PowerPoint Presentation</vt:lpstr>
      <vt:lpstr>What to look for when annotating </vt:lpstr>
      <vt:lpstr>Annotating language and literary techniques </vt:lpstr>
      <vt:lpstr>Annotating characterisation and voice </vt:lpstr>
      <vt:lpstr>Annotating for themes and ideas </vt:lpstr>
      <vt:lpstr>   Avoid making so many annotations that you can no longer read the text! Be selective, and pick out the details that interest you. </vt:lpstr>
      <vt:lpstr>Glossary</vt:lpstr>
    </vt:vector>
  </TitlesOfParts>
  <Company>Carmel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Annotating texts</dc:title>
  <dc:creator>Kath Hopkins</dc:creator>
  <cp:lastModifiedBy>Kath Hopkins</cp:lastModifiedBy>
  <cp:revision>6</cp:revision>
  <dcterms:created xsi:type="dcterms:W3CDTF">2018-11-21T08:32:05Z</dcterms:created>
  <dcterms:modified xsi:type="dcterms:W3CDTF">2018-11-22T08:34:55Z</dcterms:modified>
</cp:coreProperties>
</file>