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75" d="100"/>
          <a:sy n="75" d="100"/>
        </p:scale>
        <p:origin x="642"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11/12/2018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11/12/2018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11/12/2018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11/12/2018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8000" b="1" dirty="0"/>
              <a:t>Characterisation and narrative voice</a:t>
            </a:r>
            <a:br>
              <a:rPr lang="en-GB" sz="8000" b="1" dirty="0"/>
            </a:br>
            <a:endParaRPr lang="en-GB" sz="8000"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930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Analysis</a:t>
            </a:r>
          </a:p>
        </p:txBody>
      </p:sp>
      <p:sp>
        <p:nvSpPr>
          <p:cNvPr id="3" name="Content Placeholder 2"/>
          <p:cNvSpPr>
            <a:spLocks noGrp="1"/>
          </p:cNvSpPr>
          <p:nvPr>
            <p:ph idx="1"/>
          </p:nvPr>
        </p:nvSpPr>
        <p:spPr>
          <a:xfrm>
            <a:off x="548639" y="1710466"/>
            <a:ext cx="10703859" cy="5066852"/>
          </a:xfrm>
        </p:spPr>
        <p:txBody>
          <a:bodyPr>
            <a:normAutofit fontScale="70000" lnSpcReduction="20000"/>
          </a:bodyPr>
          <a:lstStyle/>
          <a:p>
            <a:r>
              <a:rPr lang="en-US" dirty="0"/>
              <a:t>There’s a contrast between Cromwell’s background, as the son of a blacksmith, and his current job and position.</a:t>
            </a:r>
          </a:p>
          <a:p>
            <a:r>
              <a:rPr lang="en-US" dirty="0"/>
              <a:t>The use of different </a:t>
            </a:r>
            <a:r>
              <a:rPr lang="en-US" b="1" dirty="0"/>
              <a:t>tenses</a:t>
            </a:r>
            <a:r>
              <a:rPr lang="en-US" dirty="0"/>
              <a:t> stresses this, by placing the word "now" in the middle of the first sentence, then the rest of the extract focuses mainly on his past.</a:t>
            </a:r>
          </a:p>
          <a:p>
            <a:r>
              <a:rPr lang="en-US" dirty="0"/>
              <a:t>The writer focuses on Cromwell’s varied background, by listing his various professions or occupations.</a:t>
            </a:r>
          </a:p>
          <a:p>
            <a:r>
              <a:rPr lang="en-US" dirty="0"/>
              <a:t>First his father’s various trades are listed - “a brewer and a blacksmith…a </a:t>
            </a:r>
            <a:r>
              <a:rPr lang="en-US" dirty="0" err="1"/>
              <a:t>shearsman</a:t>
            </a:r>
            <a:r>
              <a:rPr lang="en-US" dirty="0"/>
              <a:t> too…” Later in the extract Cromwell’s occupations are listed - “…a hired soldier, a wool trader, a banker.”</a:t>
            </a:r>
          </a:p>
          <a:p>
            <a:r>
              <a:rPr lang="en-US" dirty="0"/>
              <a:t>The effect of this listing, seems to be to link the two men, one who was "a brawler, a drunk and a bully…” and one who is surrounded by mystery.</a:t>
            </a:r>
          </a:p>
          <a:p>
            <a:r>
              <a:rPr lang="en-US" dirty="0"/>
              <a:t>The opening phrases from some of the sentences are repeated - “Some say...Some say…Others say…” The effect of this repetition is to suggest there’s a mystery about how Cromwell got to where he is – that people gossip about him.</a:t>
            </a:r>
          </a:p>
          <a:p>
            <a:r>
              <a:rPr lang="en-US" dirty="0"/>
              <a:t>People don’t seem to like him - either he "came up" with the family of the queen, or maybe he owes his rise to "sorcerers."</a:t>
            </a:r>
          </a:p>
          <a:p>
            <a:r>
              <a:rPr lang="en-US" dirty="0"/>
              <a:t>“…made money for him and knew his secrets.” The choice of language here implies that the character may owe his success to dishonest dealings.</a:t>
            </a:r>
          </a:p>
          <a:p>
            <a:r>
              <a:rPr lang="en-US" dirty="0"/>
              <a:t>The reader could feel sympathy for Cromwell. He’s a self-made man, who is sometimes looked down on by those around him.</a:t>
            </a:r>
          </a:p>
          <a:p>
            <a:r>
              <a:rPr lang="en-US" dirty="0"/>
              <a:t>There is also a suggestion that this character doesn’t need the reader’s sympathy.</a:t>
            </a:r>
          </a:p>
          <a:p>
            <a:r>
              <a:rPr lang="en-US" dirty="0"/>
              <a:t>His physical appearance also suggests a certain toughness, he is "stocky" and his skin is described as "impermeable." The use of this last </a:t>
            </a:r>
            <a:r>
              <a:rPr lang="en-US" b="1" dirty="0"/>
              <a:t>adjective</a:t>
            </a:r>
            <a:r>
              <a:rPr lang="en-US" dirty="0"/>
              <a:t> could also represent his character: he is closed and gives nothing away.</a:t>
            </a:r>
          </a:p>
          <a:p>
            <a:endParaRPr lang="en-GB" dirty="0"/>
          </a:p>
        </p:txBody>
      </p:sp>
    </p:spTree>
    <p:extLst>
      <p:ext uri="{BB962C8B-B14F-4D97-AF65-F5344CB8AC3E}">
        <p14:creationId xmlns:p14="http://schemas.microsoft.com/office/powerpoint/2010/main" val="3389801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TIP</a:t>
            </a:r>
            <a:endParaRPr lang="en-GB" dirty="0"/>
          </a:p>
        </p:txBody>
      </p:sp>
      <p:sp>
        <p:nvSpPr>
          <p:cNvPr id="3" name="Content Placeholder 2"/>
          <p:cNvSpPr>
            <a:spLocks noGrp="1"/>
          </p:cNvSpPr>
          <p:nvPr>
            <p:ph idx="1"/>
          </p:nvPr>
        </p:nvSpPr>
        <p:spPr/>
        <p:txBody>
          <a:bodyPr/>
          <a:lstStyle/>
          <a:p>
            <a:pPr fontAlgn="t"/>
            <a:r>
              <a:rPr lang="en-US" b="1" dirty="0"/>
              <a:t>When you are writing about </a:t>
            </a:r>
            <a:r>
              <a:rPr lang="en-US" b="1" dirty="0" err="1"/>
              <a:t>characterisation</a:t>
            </a:r>
            <a:r>
              <a:rPr lang="en-US" b="1" dirty="0"/>
              <a:t>, don't just describe what characters are like. Examine the language techniques used by the writer to create the character.</a:t>
            </a:r>
          </a:p>
          <a:p>
            <a:r>
              <a:rPr lang="en-US" b="1" dirty="0"/>
              <a:t/>
            </a:r>
            <a:br>
              <a:rPr lang="en-US" b="1" dirty="0"/>
            </a:br>
            <a:endParaRPr lang="en-GB" dirty="0"/>
          </a:p>
        </p:txBody>
      </p:sp>
    </p:spTree>
    <p:extLst>
      <p:ext uri="{BB962C8B-B14F-4D97-AF65-F5344CB8AC3E}">
        <p14:creationId xmlns:p14="http://schemas.microsoft.com/office/powerpoint/2010/main" val="2521253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narrative voice?</a:t>
            </a:r>
            <a:br>
              <a:rPr lang="en-GB" b="1" dirty="0"/>
            </a:br>
            <a:endParaRPr lang="en-GB" dirty="0"/>
          </a:p>
        </p:txBody>
      </p:sp>
      <p:sp>
        <p:nvSpPr>
          <p:cNvPr id="3" name="Content Placeholder 2"/>
          <p:cNvSpPr>
            <a:spLocks noGrp="1"/>
          </p:cNvSpPr>
          <p:nvPr>
            <p:ph idx="1"/>
          </p:nvPr>
        </p:nvSpPr>
        <p:spPr>
          <a:xfrm>
            <a:off x="1312432" y="1443676"/>
            <a:ext cx="10058400" cy="4050792"/>
          </a:xfrm>
        </p:spPr>
        <p:txBody>
          <a:bodyPr/>
          <a:lstStyle/>
          <a:p>
            <a:r>
              <a:rPr lang="en-US" sz="1600" dirty="0"/>
              <a:t>Narrative voice is the perspective the story is told from. The writer chooses a narrative voice carefully, as it can have an important effect on the story and the reader’s response</a:t>
            </a:r>
            <a:r>
              <a:rPr lang="en-US" sz="1600" dirty="0" smtClean="0"/>
              <a:t>.</a:t>
            </a:r>
          </a:p>
          <a:p>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648306693"/>
              </p:ext>
            </p:extLst>
          </p:nvPr>
        </p:nvGraphicFramePr>
        <p:xfrm>
          <a:off x="1312432" y="2093976"/>
          <a:ext cx="9133242" cy="4553173"/>
        </p:xfrm>
        <a:graphic>
          <a:graphicData uri="http://schemas.openxmlformats.org/drawingml/2006/table">
            <a:tbl>
              <a:tblPr firstRow="1" firstCol="1" bandRow="1">
                <a:tableStyleId>{5C22544A-7EE6-4342-B048-85BDC9FD1C3A}</a:tableStyleId>
              </a:tblPr>
              <a:tblGrid>
                <a:gridCol w="3044414">
                  <a:extLst>
                    <a:ext uri="{9D8B030D-6E8A-4147-A177-3AD203B41FA5}">
                      <a16:colId xmlns:a16="http://schemas.microsoft.com/office/drawing/2014/main" val="555919909"/>
                    </a:ext>
                  </a:extLst>
                </a:gridCol>
                <a:gridCol w="3044414">
                  <a:extLst>
                    <a:ext uri="{9D8B030D-6E8A-4147-A177-3AD203B41FA5}">
                      <a16:colId xmlns:a16="http://schemas.microsoft.com/office/drawing/2014/main" val="415501976"/>
                    </a:ext>
                  </a:extLst>
                </a:gridCol>
                <a:gridCol w="3044414">
                  <a:extLst>
                    <a:ext uri="{9D8B030D-6E8A-4147-A177-3AD203B41FA5}">
                      <a16:colId xmlns:a16="http://schemas.microsoft.com/office/drawing/2014/main" val="3304469818"/>
                    </a:ext>
                  </a:extLst>
                </a:gridCol>
              </a:tblGrid>
              <a:tr h="334467">
                <a:tc>
                  <a:txBody>
                    <a:bodyPr/>
                    <a:lstStyle/>
                    <a:p>
                      <a:pPr>
                        <a:lnSpc>
                          <a:spcPct val="107000"/>
                        </a:lnSpc>
                      </a:pPr>
                      <a:endParaRPr lang="en-GB" sz="800">
                        <a:effectLst/>
                        <a:latin typeface="Calibri" panose="020F0502020204030204" pitchFamily="34" charset="0"/>
                        <a:cs typeface="Times New Roman" panose="02020603050405020304" pitchFamily="18" charset="0"/>
                      </a:endParaRPr>
                    </a:p>
                  </a:txBody>
                  <a:tcPr marL="27247" marR="27247" marT="27247" marB="27247" anchor="ctr"/>
                </a:tc>
                <a:tc>
                  <a:txBody>
                    <a:bodyPr/>
                    <a:lstStyle/>
                    <a:p>
                      <a:pPr algn="ctr">
                        <a:lnSpc>
                          <a:spcPct val="107000"/>
                        </a:lnSpc>
                        <a:spcAft>
                          <a:spcPts val="1200"/>
                        </a:spcAft>
                      </a:pPr>
                      <a:r>
                        <a:rPr lang="en-GB" sz="900">
                          <a:effectLst/>
                        </a:rPr>
                        <a:t>Different types of narrative voice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gn="ctr">
                        <a:lnSpc>
                          <a:spcPct val="107000"/>
                        </a:lnSpc>
                        <a:spcAft>
                          <a:spcPts val="1200"/>
                        </a:spcAft>
                      </a:pPr>
                      <a:r>
                        <a:rPr lang="en-GB" sz="900">
                          <a:effectLst/>
                        </a:rPr>
                        <a:t>Example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extLst>
                  <a:ext uri="{0D108BD9-81ED-4DB2-BD59-A6C34878D82A}">
                    <a16:rowId xmlns:a16="http://schemas.microsoft.com/office/drawing/2014/main" val="63504663"/>
                  </a:ext>
                </a:extLst>
              </a:tr>
              <a:tr h="910634">
                <a:tc>
                  <a:txBody>
                    <a:bodyPr/>
                    <a:lstStyle/>
                    <a:p>
                      <a:pPr algn="ctr">
                        <a:lnSpc>
                          <a:spcPct val="107000"/>
                        </a:lnSpc>
                        <a:spcAft>
                          <a:spcPts val="1200"/>
                        </a:spcAft>
                      </a:pPr>
                      <a:r>
                        <a:rPr lang="en-GB" sz="900" dirty="0">
                          <a:effectLst/>
                        </a:rPr>
                        <a:t>First person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dirty="0">
                          <a:effectLst/>
                        </a:rPr>
                        <a:t>A character within the story is telling the story. Some of the main personal pronouns used are I, my, me, we.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I watched as the boat sank. I felt a mixture of relief and guilt. I turned to take the rudder, pushing away the thoughts that crawled like ants into my mind.</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extLst>
                  <a:ext uri="{0D108BD9-81ED-4DB2-BD59-A6C34878D82A}">
                    <a16:rowId xmlns:a16="http://schemas.microsoft.com/office/drawing/2014/main" val="3855654655"/>
                  </a:ext>
                </a:extLst>
              </a:tr>
              <a:tr h="1054677">
                <a:tc>
                  <a:txBody>
                    <a:bodyPr/>
                    <a:lstStyle/>
                    <a:p>
                      <a:pPr algn="ctr">
                        <a:lnSpc>
                          <a:spcPct val="107000"/>
                        </a:lnSpc>
                        <a:spcAft>
                          <a:spcPts val="1200"/>
                        </a:spcAft>
                      </a:pPr>
                      <a:r>
                        <a:rPr lang="en-GB" sz="900">
                          <a:effectLst/>
                        </a:rPr>
                        <a:t>Second person</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Not commonly used by writers. The personal pronouns you and your are used throughout.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You watch as the boat slowly sinks. You feel relief mixed with guilt. You turn and take the rudder, pushing away the thoughts that crawl like ants into your mind.</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extLst>
                  <a:ext uri="{0D108BD9-81ED-4DB2-BD59-A6C34878D82A}">
                    <a16:rowId xmlns:a16="http://schemas.microsoft.com/office/drawing/2014/main" val="813742414"/>
                  </a:ext>
                </a:extLst>
              </a:tr>
              <a:tr h="1054677">
                <a:tc>
                  <a:txBody>
                    <a:bodyPr/>
                    <a:lstStyle/>
                    <a:p>
                      <a:pPr algn="ctr">
                        <a:lnSpc>
                          <a:spcPct val="107000"/>
                        </a:lnSpc>
                        <a:spcAft>
                          <a:spcPts val="1200"/>
                        </a:spcAft>
                      </a:pPr>
                      <a:r>
                        <a:rPr lang="en-GB" sz="900" dirty="0">
                          <a:effectLst/>
                        </a:rPr>
                        <a:t>Third person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The story is being told by the voice of someone who is not a character in the story. The main personal pronouns used are she, he and they.</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George watched as the boat slowly sank. He felt relief mixed with guilt. He turned to take the rudder, pushing away the thoughts that crawled like ants into his mind.</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extLst>
                  <a:ext uri="{0D108BD9-81ED-4DB2-BD59-A6C34878D82A}">
                    <a16:rowId xmlns:a16="http://schemas.microsoft.com/office/drawing/2014/main" val="3767404723"/>
                  </a:ext>
                </a:extLst>
              </a:tr>
              <a:tr h="1198718">
                <a:tc>
                  <a:txBody>
                    <a:bodyPr/>
                    <a:lstStyle/>
                    <a:p>
                      <a:pPr algn="ctr">
                        <a:lnSpc>
                          <a:spcPct val="107000"/>
                        </a:lnSpc>
                        <a:spcAft>
                          <a:spcPts val="1200"/>
                        </a:spcAft>
                      </a:pPr>
                      <a:r>
                        <a:rPr lang="en-GB" sz="900">
                          <a:effectLst/>
                        </a:rPr>
                        <a:t>Third person omniscient</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a:effectLst/>
                        </a:rPr>
                        <a:t>The story is being told by a voice who shows they know more than the characters in the story – the narrator is all knowing. The main personal pronouns used are she, he and they.</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tc>
                  <a:txBody>
                    <a:bodyPr/>
                    <a:lstStyle/>
                    <a:p>
                      <a:pPr>
                        <a:lnSpc>
                          <a:spcPct val="107000"/>
                        </a:lnSpc>
                        <a:spcAft>
                          <a:spcPts val="1200"/>
                        </a:spcAft>
                      </a:pPr>
                      <a:r>
                        <a:rPr lang="en-GB" sz="900" dirty="0">
                          <a:effectLst/>
                        </a:rPr>
                        <a:t>George watched as the boat sank. He felt relief mixed with guilt. Six miles away a group of fishermen watched the horizon, looking for signs of the storm they could feel in the air.</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247" marR="27247" marT="27247" marB="27247" anchor="ctr"/>
                </a:tc>
                <a:extLst>
                  <a:ext uri="{0D108BD9-81ED-4DB2-BD59-A6C34878D82A}">
                    <a16:rowId xmlns:a16="http://schemas.microsoft.com/office/drawing/2014/main" val="3636697423"/>
                  </a:ext>
                </a:extLst>
              </a:tr>
            </a:tbl>
          </a:graphicData>
        </a:graphic>
      </p:graphicFrame>
      <p:sp>
        <p:nvSpPr>
          <p:cNvPr id="6" name="Rectangle 1"/>
          <p:cNvSpPr>
            <a:spLocks noChangeArrowheads="1"/>
          </p:cNvSpPr>
          <p:nvPr/>
        </p:nvSpPr>
        <p:spPr bwMode="auto">
          <a:xfrm>
            <a:off x="2303052" y="267656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485682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thinking about narrative voice, think about the following:</a:t>
            </a:r>
            <a:endParaRPr lang="en-GB" dirty="0"/>
          </a:p>
        </p:txBody>
      </p:sp>
      <p:sp>
        <p:nvSpPr>
          <p:cNvPr id="3" name="Content Placeholder 2"/>
          <p:cNvSpPr>
            <a:spLocks noGrp="1"/>
          </p:cNvSpPr>
          <p:nvPr>
            <p:ph idx="1"/>
          </p:nvPr>
        </p:nvSpPr>
        <p:spPr/>
        <p:txBody>
          <a:bodyPr/>
          <a:lstStyle/>
          <a:p>
            <a:r>
              <a:rPr lang="en-US" dirty="0"/>
              <a:t>How does the reader feel about the narrator?</a:t>
            </a:r>
          </a:p>
          <a:p>
            <a:r>
              <a:rPr lang="en-US" dirty="0"/>
              <a:t>Does the reader trust the narrator? Do they seem reliable?</a:t>
            </a:r>
          </a:p>
          <a:p>
            <a:r>
              <a:rPr lang="en-US" dirty="0"/>
              <a:t>Is the voice of the narrator the author or someone else?</a:t>
            </a:r>
          </a:p>
          <a:p>
            <a:r>
              <a:rPr lang="en-US" dirty="0"/>
              <a:t>How does the narrator choose to show us this fictional world?</a:t>
            </a:r>
          </a:p>
          <a:p>
            <a:endParaRPr lang="en-GB" dirty="0"/>
          </a:p>
        </p:txBody>
      </p:sp>
    </p:spTree>
    <p:extLst>
      <p:ext uri="{BB962C8B-B14F-4D97-AF65-F5344CB8AC3E}">
        <p14:creationId xmlns:p14="http://schemas.microsoft.com/office/powerpoint/2010/main" val="2807941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Examples of narrative voice</a:t>
            </a:r>
            <a:br>
              <a:rPr lang="en-GB" b="1" dirty="0"/>
            </a:br>
            <a:endParaRPr lang="en-GB" dirty="0"/>
          </a:p>
        </p:txBody>
      </p:sp>
      <p:sp>
        <p:nvSpPr>
          <p:cNvPr id="3" name="Content Placeholder 2"/>
          <p:cNvSpPr>
            <a:spLocks noGrp="1"/>
          </p:cNvSpPr>
          <p:nvPr>
            <p:ph idx="1"/>
          </p:nvPr>
        </p:nvSpPr>
        <p:spPr/>
        <p:txBody>
          <a:bodyPr/>
          <a:lstStyle/>
          <a:p>
            <a:r>
              <a:rPr lang="en-US" i="1" dirty="0"/>
              <a:t>Catcher in the Rye</a:t>
            </a:r>
            <a:r>
              <a:rPr lang="en-US" dirty="0"/>
              <a:t> by J D Salinger is a </a:t>
            </a:r>
            <a:r>
              <a:rPr lang="en-US" b="1" dirty="0"/>
              <a:t>first person</a:t>
            </a:r>
            <a:r>
              <a:rPr lang="en-US" dirty="0"/>
              <a:t> narrative. The story is told from the </a:t>
            </a:r>
            <a:r>
              <a:rPr lang="en-US" b="1" dirty="0"/>
              <a:t>perspective</a:t>
            </a:r>
            <a:r>
              <a:rPr lang="en-US" dirty="0"/>
              <a:t> of a character called Holden, as if he were confiding in the reader. We get a sense of his character from the language he uses</a:t>
            </a:r>
            <a:r>
              <a:rPr lang="en-US" dirty="0" smtClean="0"/>
              <a:t>.</a:t>
            </a:r>
          </a:p>
          <a:p>
            <a:endParaRPr lang="en-US" dirty="0"/>
          </a:p>
          <a:p>
            <a:r>
              <a:rPr lang="en-US" dirty="0" smtClean="0"/>
              <a:t>Read the extract in your notes.</a:t>
            </a:r>
            <a:endParaRPr lang="en-GB" dirty="0"/>
          </a:p>
        </p:txBody>
      </p:sp>
    </p:spTree>
    <p:extLst>
      <p:ext uri="{BB962C8B-B14F-4D97-AF65-F5344CB8AC3E}">
        <p14:creationId xmlns:p14="http://schemas.microsoft.com/office/powerpoint/2010/main" val="2895108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Third person Narrator</a:t>
            </a:r>
            <a:endParaRPr lang="en-GB" dirty="0"/>
          </a:p>
        </p:txBody>
      </p:sp>
      <p:sp>
        <p:nvSpPr>
          <p:cNvPr id="3" name="Content Placeholder 2"/>
          <p:cNvSpPr>
            <a:spLocks noGrp="1"/>
          </p:cNvSpPr>
          <p:nvPr>
            <p:ph idx="1"/>
          </p:nvPr>
        </p:nvSpPr>
        <p:spPr/>
        <p:txBody>
          <a:bodyPr/>
          <a:lstStyle/>
          <a:p>
            <a:r>
              <a:rPr lang="en-US" dirty="0"/>
              <a:t>In this next extract the writer uses a </a:t>
            </a:r>
            <a:r>
              <a:rPr lang="en-US" b="1" dirty="0"/>
              <a:t>third person narrator</a:t>
            </a:r>
            <a:r>
              <a:rPr lang="en-US" dirty="0"/>
              <a:t>. This narrator is not a character, but a voice that knows the thoughts and feelings of the characters in the story. In this extract we are presented with Harriet’s feelings</a:t>
            </a:r>
            <a:r>
              <a:rPr lang="en-US" dirty="0" smtClean="0"/>
              <a:t>.</a:t>
            </a:r>
          </a:p>
          <a:p>
            <a:endParaRPr lang="en-US" dirty="0"/>
          </a:p>
          <a:p>
            <a:r>
              <a:rPr lang="en-US" dirty="0" smtClean="0"/>
              <a:t>Read the extract in your notes.</a:t>
            </a:r>
            <a:endParaRPr lang="en-GB" dirty="0"/>
          </a:p>
        </p:txBody>
      </p:sp>
    </p:spTree>
    <p:extLst>
      <p:ext uri="{BB962C8B-B14F-4D97-AF65-F5344CB8AC3E}">
        <p14:creationId xmlns:p14="http://schemas.microsoft.com/office/powerpoint/2010/main" val="1566114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Analysing</a:t>
            </a:r>
            <a:r>
              <a:rPr lang="en-US" b="1" dirty="0"/>
              <a:t> narrative voice in an extract</a:t>
            </a:r>
            <a:br>
              <a:rPr lang="en-US" b="1" dirty="0"/>
            </a:br>
            <a:endParaRPr lang="en-GB" dirty="0"/>
          </a:p>
        </p:txBody>
      </p:sp>
      <p:pic>
        <p:nvPicPr>
          <p:cNvPr id="8" name="Content Placeholder 7"/>
          <p:cNvPicPr>
            <a:picLocks noGrp="1" noChangeAspect="1"/>
          </p:cNvPicPr>
          <p:nvPr>
            <p:ph idx="1"/>
          </p:nvPr>
        </p:nvPicPr>
        <p:blipFill>
          <a:blip r:embed="rId2"/>
          <a:stretch>
            <a:fillRect/>
          </a:stretch>
        </p:blipFill>
        <p:spPr>
          <a:xfrm>
            <a:off x="7516495" y="1396290"/>
            <a:ext cx="4230856" cy="2644285"/>
          </a:xfrm>
          <a:prstGeom prst="rect">
            <a:avLst/>
          </a:prstGeom>
        </p:spPr>
      </p:pic>
      <p:sp>
        <p:nvSpPr>
          <p:cNvPr id="5" name="AutoShape 2" descr="Notes asking questions on narrative voice when analysing an extract pinned on a noticeboard being looked at by young man."/>
          <p:cNvSpPr>
            <a:spLocks noChangeAspect="1" noChangeArrowheads="1"/>
          </p:cNvSpPr>
          <p:nvPr/>
        </p:nvSpPr>
        <p:spPr bwMode="auto">
          <a:xfrm>
            <a:off x="63500" y="-4254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4" descr="Notes asking questions on narrative voice when analysing an extract pinned on a noticeboard being looked at by young man."/>
          <p:cNvSpPr>
            <a:spLocks noChangeAspect="1" noChangeArrowheads="1"/>
          </p:cNvSpPr>
          <p:nvPr/>
        </p:nvSpPr>
        <p:spPr bwMode="auto">
          <a:xfrm>
            <a:off x="215900" y="-2730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8"/>
          <p:cNvSpPr/>
          <p:nvPr/>
        </p:nvSpPr>
        <p:spPr>
          <a:xfrm>
            <a:off x="692075" y="2602926"/>
            <a:ext cx="6096000" cy="1200329"/>
          </a:xfrm>
          <a:prstGeom prst="rect">
            <a:avLst/>
          </a:prstGeom>
        </p:spPr>
        <p:txBody>
          <a:bodyPr>
            <a:spAutoFit/>
          </a:bodyPr>
          <a:lstStyle/>
          <a:p>
            <a:r>
              <a:rPr lang="en-US" b="1" dirty="0">
                <a:solidFill>
                  <a:srgbClr val="505050"/>
                </a:solidFill>
                <a:latin typeface="ReithSans"/>
              </a:rPr>
              <a:t>Example</a:t>
            </a:r>
          </a:p>
          <a:p>
            <a:r>
              <a:rPr lang="en-US" dirty="0">
                <a:solidFill>
                  <a:srgbClr val="333333"/>
                </a:solidFill>
                <a:latin typeface="ReithSans"/>
              </a:rPr>
              <a:t>This extract is the opening of D.H Lawrence’s </a:t>
            </a:r>
            <a:r>
              <a:rPr lang="en-US" i="1" dirty="0">
                <a:solidFill>
                  <a:srgbClr val="333333"/>
                </a:solidFill>
                <a:latin typeface="ReithSans"/>
              </a:rPr>
              <a:t>Lady Chatterley’s Lover</a:t>
            </a:r>
            <a:r>
              <a:rPr lang="en-US" dirty="0">
                <a:solidFill>
                  <a:srgbClr val="333333"/>
                </a:solidFill>
                <a:latin typeface="ReithSans"/>
              </a:rPr>
              <a:t>. </a:t>
            </a:r>
            <a:r>
              <a:rPr lang="en-US" dirty="0" smtClean="0">
                <a:solidFill>
                  <a:srgbClr val="333333"/>
                </a:solidFill>
                <a:latin typeface="ReithSans"/>
              </a:rPr>
              <a:t>Read the extract and make notes on what </a:t>
            </a:r>
            <a:r>
              <a:rPr lang="en-US" dirty="0">
                <a:solidFill>
                  <a:srgbClr val="333333"/>
                </a:solidFill>
                <a:latin typeface="ReithSans"/>
              </a:rPr>
              <a:t>is the effect of the </a:t>
            </a:r>
            <a:r>
              <a:rPr lang="en-US" b="1" dirty="0">
                <a:solidFill>
                  <a:srgbClr val="231F20"/>
                </a:solidFill>
                <a:latin typeface="ReithSans"/>
              </a:rPr>
              <a:t>narrative voice</a:t>
            </a:r>
            <a:r>
              <a:rPr lang="en-US" dirty="0">
                <a:solidFill>
                  <a:srgbClr val="333333"/>
                </a:solidFill>
                <a:latin typeface="ReithSans"/>
              </a:rPr>
              <a:t> in this extract?</a:t>
            </a:r>
            <a:endParaRPr lang="en-US" b="0" i="0" dirty="0">
              <a:solidFill>
                <a:srgbClr val="333333"/>
              </a:solidFill>
              <a:effectLst/>
              <a:latin typeface="ReithSans"/>
            </a:endParaRPr>
          </a:p>
        </p:txBody>
      </p:sp>
    </p:spTree>
    <p:extLst>
      <p:ext uri="{BB962C8B-B14F-4D97-AF65-F5344CB8AC3E}">
        <p14:creationId xmlns:p14="http://schemas.microsoft.com/office/powerpoint/2010/main" val="3517769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Analysis – Lady Chatterley’s Lover</a:t>
            </a:r>
            <a:endParaRPr lang="en-GB" dirty="0"/>
          </a:p>
        </p:txBody>
      </p:sp>
      <p:sp>
        <p:nvSpPr>
          <p:cNvPr id="3" name="Content Placeholder 2"/>
          <p:cNvSpPr>
            <a:spLocks noGrp="1"/>
          </p:cNvSpPr>
          <p:nvPr>
            <p:ph idx="1"/>
          </p:nvPr>
        </p:nvSpPr>
        <p:spPr>
          <a:xfrm>
            <a:off x="1069848" y="1678193"/>
            <a:ext cx="10058400" cy="4980791"/>
          </a:xfrm>
        </p:spPr>
        <p:txBody>
          <a:bodyPr>
            <a:normAutofit fontScale="62500" lnSpcReduction="20000"/>
          </a:bodyPr>
          <a:lstStyle/>
          <a:p>
            <a:r>
              <a:rPr lang="en-US" dirty="0"/>
              <a:t>This extract is written in the third person.</a:t>
            </a:r>
          </a:p>
          <a:p>
            <a:r>
              <a:rPr lang="en-US" dirty="0"/>
              <a:t>The use of the third person voice allows the writer to share direct information about the setting and characters.</a:t>
            </a:r>
          </a:p>
          <a:p>
            <a:r>
              <a:rPr lang="en-US" dirty="0"/>
              <a:t>The narrative voice has an educated, formal tone. The reference to a "tragic age" also gives the opening a wide reaching, philosophical tone.</a:t>
            </a:r>
          </a:p>
          <a:p>
            <a:r>
              <a:rPr lang="en-US" dirty="0"/>
              <a:t>The narrator uses the present tense to establish the historical setting of the novel: the time of World War One.</a:t>
            </a:r>
          </a:p>
          <a:p>
            <a:r>
              <a:rPr lang="en-US" dirty="0"/>
              <a:t>The reader is acknowledged and included by the narrator - “Ours is", "we are", "we start", "we’ve got to”. These references also establish a link between the voice telling the story and the characters in the story – they both share the same context.</a:t>
            </a:r>
          </a:p>
          <a:p>
            <a:r>
              <a:rPr lang="en-US" dirty="0"/>
              <a:t>A modern reader may find the formality of the </a:t>
            </a:r>
            <a:r>
              <a:rPr lang="en-US" b="1" dirty="0"/>
              <a:t>personal pronoun</a:t>
            </a:r>
            <a:r>
              <a:rPr lang="en-US" dirty="0"/>
              <a:t>– “one must live" makes them feel less connected to the narrative voice.</a:t>
            </a:r>
          </a:p>
          <a:p>
            <a:r>
              <a:rPr lang="en-US" dirty="0"/>
              <a:t>The narrative voice uses detached, matter of fact language – for example the use of the word "habitats" when referring to people, makes the narrator appear as a detached observer.</a:t>
            </a:r>
          </a:p>
          <a:p>
            <a:r>
              <a:rPr lang="en-US" dirty="0"/>
              <a:t>The use of numbers also makes the narrative more objective - “1917", "a month", "six months later", "twenty-three", "twenty-nine".</a:t>
            </a:r>
          </a:p>
          <a:p>
            <a:r>
              <a:rPr lang="en-US" dirty="0"/>
              <a:t>This matter of fact tone contrasts with the informality of the phrases "shipped over…more or less in bits” The use of complex nouns like "cataclysm" contrast with informal verbs like "scramble".</a:t>
            </a:r>
          </a:p>
          <a:p>
            <a:r>
              <a:rPr lang="en-US" dirty="0"/>
              <a:t>The second paragraph seems to offer an insight into the character of Constance – her feelings and perspective - “..she had realized that one must live and learn.”</a:t>
            </a:r>
          </a:p>
          <a:p>
            <a:r>
              <a:rPr lang="en-US" dirty="0"/>
              <a:t>In places the third person narrative seems to be </a:t>
            </a:r>
            <a:r>
              <a:rPr lang="en-US" dirty="0" err="1"/>
              <a:t>coloured</a:t>
            </a:r>
            <a:r>
              <a:rPr lang="en-US" dirty="0"/>
              <a:t> by her perspective - “His hold on life was </a:t>
            </a:r>
            <a:r>
              <a:rPr lang="en-US" dirty="0" err="1"/>
              <a:t>marvellous</a:t>
            </a:r>
            <a:r>
              <a:rPr lang="en-US" dirty="0"/>
              <a:t>.”</a:t>
            </a:r>
          </a:p>
          <a:p>
            <a:r>
              <a:rPr lang="en-US" dirty="0"/>
              <a:t>The </a:t>
            </a:r>
            <a:r>
              <a:rPr lang="en-US" b="1" dirty="0"/>
              <a:t>emotive</a:t>
            </a:r>
            <a:r>
              <a:rPr lang="en-US" dirty="0"/>
              <a:t> subject matter is undercut by the detached narrative voice, so that the tone is not sentimental or tragic. This reflects the overall tone of the opening paragraph - “…we refuse to take it tragically.”</a:t>
            </a:r>
          </a:p>
          <a:p>
            <a:r>
              <a:rPr lang="en-US" dirty="0"/>
              <a:t>The narrator layers several linked </a:t>
            </a:r>
            <a:r>
              <a:rPr lang="en-US" b="1" dirty="0"/>
              <a:t>metaphors</a:t>
            </a:r>
            <a:r>
              <a:rPr lang="en-US" dirty="0"/>
              <a:t> - “among the ruins", "build up new little habitats", "no smooth road into the future", "skies have fallen". These geographical images give the narrator’s philosophical musings a more direct, physical impact.</a:t>
            </a:r>
          </a:p>
          <a:p>
            <a:endParaRPr lang="en-GB" dirty="0"/>
          </a:p>
        </p:txBody>
      </p:sp>
    </p:spTree>
    <p:extLst>
      <p:ext uri="{BB962C8B-B14F-4D97-AF65-F5344CB8AC3E}">
        <p14:creationId xmlns:p14="http://schemas.microsoft.com/office/powerpoint/2010/main" val="277306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characterisation?</a:t>
            </a:r>
            <a:r>
              <a:rPr lang="en-GB" dirty="0"/>
              <a:t/>
            </a:r>
            <a:br>
              <a:rPr lang="en-GB" dirty="0"/>
            </a:br>
            <a:endParaRPr lang="en-GB" dirty="0"/>
          </a:p>
        </p:txBody>
      </p:sp>
      <p:sp>
        <p:nvSpPr>
          <p:cNvPr id="3" name="Content Placeholder 2"/>
          <p:cNvSpPr>
            <a:spLocks noGrp="1"/>
          </p:cNvSpPr>
          <p:nvPr>
            <p:ph idx="1"/>
          </p:nvPr>
        </p:nvSpPr>
        <p:spPr/>
        <p:txBody>
          <a:bodyPr/>
          <a:lstStyle/>
          <a:p>
            <a:r>
              <a:rPr lang="en-GB" dirty="0"/>
              <a:t>Characterisation is the way writers create characters and make them believable. When writing about texts, it is easy to treat characters as real people. Try to remember that the author is </a:t>
            </a:r>
            <a:r>
              <a:rPr lang="en-GB" b="1" dirty="0"/>
              <a:t>creating</a:t>
            </a:r>
            <a:r>
              <a:rPr lang="en-GB" dirty="0"/>
              <a:t> characters using language.</a:t>
            </a:r>
          </a:p>
          <a:p>
            <a:r>
              <a:rPr lang="en-GB" dirty="0"/>
              <a:t>Think about the set of characters in a text:</a:t>
            </a:r>
          </a:p>
          <a:p>
            <a:pPr lvl="0"/>
            <a:r>
              <a:rPr lang="en-GB" dirty="0"/>
              <a:t>What are the characters like? How do you know this?</a:t>
            </a:r>
          </a:p>
          <a:p>
            <a:pPr lvl="0"/>
            <a:r>
              <a:rPr lang="en-GB" dirty="0"/>
              <a:t>What do the characters say (dialogue)?</a:t>
            </a:r>
          </a:p>
          <a:p>
            <a:pPr lvl="0"/>
            <a:r>
              <a:rPr lang="en-GB" dirty="0"/>
              <a:t>What do the characters do?</a:t>
            </a:r>
          </a:p>
          <a:p>
            <a:pPr lvl="0"/>
            <a:r>
              <a:rPr lang="en-GB" dirty="0"/>
              <a:t>How are they described?</a:t>
            </a:r>
          </a:p>
          <a:p>
            <a:pPr lvl="0"/>
            <a:r>
              <a:rPr lang="en-GB" dirty="0"/>
              <a:t>How are they seen by other characters?</a:t>
            </a:r>
          </a:p>
          <a:p>
            <a:endParaRPr lang="en-GB" dirty="0"/>
          </a:p>
        </p:txBody>
      </p:sp>
      <p:pic>
        <p:nvPicPr>
          <p:cNvPr id="5" name="Picture 4"/>
          <p:cNvPicPr>
            <a:picLocks noChangeAspect="1"/>
          </p:cNvPicPr>
          <p:nvPr/>
        </p:nvPicPr>
        <p:blipFill>
          <a:blip r:embed="rId2"/>
          <a:stretch>
            <a:fillRect/>
          </a:stretch>
        </p:blipFill>
        <p:spPr>
          <a:xfrm>
            <a:off x="7723859" y="3290241"/>
            <a:ext cx="4290590" cy="2411311"/>
          </a:xfrm>
          <a:prstGeom prst="rect">
            <a:avLst/>
          </a:prstGeom>
        </p:spPr>
      </p:pic>
    </p:spTree>
    <p:extLst>
      <p:ext uri="{BB962C8B-B14F-4D97-AF65-F5344CB8AC3E}">
        <p14:creationId xmlns:p14="http://schemas.microsoft.com/office/powerpoint/2010/main" val="2375295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Characterisation example</a:t>
            </a:r>
            <a:br>
              <a:rPr lang="en-GB" b="1" dirty="0"/>
            </a:br>
            <a:endParaRPr lang="en-GB" dirty="0"/>
          </a:p>
        </p:txBody>
      </p:sp>
      <p:sp>
        <p:nvSpPr>
          <p:cNvPr id="3" name="Content Placeholder 2"/>
          <p:cNvSpPr>
            <a:spLocks noGrp="1"/>
          </p:cNvSpPr>
          <p:nvPr>
            <p:ph idx="1"/>
          </p:nvPr>
        </p:nvSpPr>
        <p:spPr/>
        <p:txBody>
          <a:bodyPr/>
          <a:lstStyle/>
          <a:p>
            <a:r>
              <a:rPr lang="en-GB" dirty="0"/>
              <a:t>The following extracts describe two farmers from Bruce </a:t>
            </a:r>
            <a:r>
              <a:rPr lang="en-GB" dirty="0" err="1"/>
              <a:t>Chatwin’s</a:t>
            </a:r>
            <a:r>
              <a:rPr lang="en-GB" dirty="0"/>
              <a:t> </a:t>
            </a:r>
            <a:r>
              <a:rPr lang="en-GB" i="1" dirty="0"/>
              <a:t>On the Black Hill</a:t>
            </a:r>
            <a:r>
              <a:rPr lang="en-GB" dirty="0"/>
              <a:t>.  What do we learn about these characters from the writer’s choice of language?</a:t>
            </a:r>
          </a:p>
          <a:p>
            <a:r>
              <a:rPr lang="en-GB" dirty="0" smtClean="0"/>
              <a:t>Write down in your notes your analysis of the two boys.</a:t>
            </a:r>
            <a:endParaRPr lang="en-GB" dirty="0"/>
          </a:p>
        </p:txBody>
      </p:sp>
    </p:spTree>
    <p:extLst>
      <p:ext uri="{BB962C8B-B14F-4D97-AF65-F5344CB8AC3E}">
        <p14:creationId xmlns:p14="http://schemas.microsoft.com/office/powerpoint/2010/main" val="307814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Analysis</a:t>
            </a:r>
            <a:endParaRPr lang="en-GB" dirty="0"/>
          </a:p>
        </p:txBody>
      </p:sp>
      <p:sp>
        <p:nvSpPr>
          <p:cNvPr id="3" name="Content Placeholder 2"/>
          <p:cNvSpPr>
            <a:spLocks noGrp="1"/>
          </p:cNvSpPr>
          <p:nvPr>
            <p:ph idx="1"/>
          </p:nvPr>
        </p:nvSpPr>
        <p:spPr/>
        <p:txBody>
          <a:bodyPr>
            <a:normAutofit fontScale="77500" lnSpcReduction="20000"/>
          </a:bodyPr>
          <a:lstStyle/>
          <a:p>
            <a:r>
              <a:rPr lang="en-US" dirty="0"/>
              <a:t>The writer uses language to contrast the two characters; although they are twins, they are very different.</a:t>
            </a:r>
          </a:p>
          <a:p>
            <a:r>
              <a:rPr lang="en-US" dirty="0"/>
              <a:t>The first twin, Lewis, is presented as physically active with "a steady long-limbed stride...” The choice of words here suggests confidence - the word "stride" has connotations of energy and </a:t>
            </a:r>
            <a:r>
              <a:rPr lang="en-US" dirty="0" err="1"/>
              <a:t>vigour</a:t>
            </a:r>
            <a:r>
              <a:rPr lang="en-US" dirty="0"/>
              <a:t>.</a:t>
            </a:r>
          </a:p>
          <a:p>
            <a:r>
              <a:rPr lang="en-US" dirty="0"/>
              <a:t>In contrast to this - "His head would wobble as he spoke…" - the word "wobble" suggests an uncertainty in Lewis. This is reinforced by the choice of the verb "fumbling" in the same sentence.</a:t>
            </a:r>
          </a:p>
          <a:p>
            <a:r>
              <a:rPr lang="en-US" dirty="0"/>
              <a:t>The examples of his limited </a:t>
            </a:r>
            <a:r>
              <a:rPr lang="en-US" b="1" dirty="0"/>
              <a:t>dialogue</a:t>
            </a:r>
            <a:r>
              <a:rPr lang="en-US" dirty="0"/>
              <a:t> "Thank you!...Very kind of you!" also reveal he is not quite comfortable with talking at social occasions, with the exclamation marks adding a comical feel to his speech.</a:t>
            </a:r>
          </a:p>
          <a:p>
            <a:r>
              <a:rPr lang="en-US" dirty="0"/>
              <a:t>In contrast Benjamin is presented as a character who "…would go on, arguing for hours…”</a:t>
            </a:r>
          </a:p>
          <a:p>
            <a:r>
              <a:rPr lang="en-US" dirty="0"/>
              <a:t>The repetition of the ‘</a:t>
            </a:r>
            <a:r>
              <a:rPr lang="en-US" dirty="0" err="1"/>
              <a:t>er</a:t>
            </a:r>
            <a:r>
              <a:rPr lang="en-US" dirty="0"/>
              <a:t>’ after the sharp consonants in “shorter, pinker, neater…” mirror the idea of Benjamin as more "sharp-tongued”.</a:t>
            </a:r>
          </a:p>
          <a:p>
            <a:r>
              <a:rPr lang="en-US" dirty="0"/>
              <a:t>The image of the character using his nose "…as a weapon" is also effective in establishing his sharper personality.</a:t>
            </a:r>
          </a:p>
          <a:p>
            <a:r>
              <a:rPr lang="en-US" dirty="0"/>
              <a:t>The formal, deliberate tone of his dialogue "What can you mean by that?" shows that he is more in control than his brother during social conversation.</a:t>
            </a:r>
          </a:p>
          <a:p>
            <a:endParaRPr lang="en-GB" dirty="0"/>
          </a:p>
        </p:txBody>
      </p:sp>
    </p:spTree>
    <p:extLst>
      <p:ext uri="{BB962C8B-B14F-4D97-AF65-F5344CB8AC3E}">
        <p14:creationId xmlns:p14="http://schemas.microsoft.com/office/powerpoint/2010/main" val="185859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Characters and contrasts</a:t>
            </a:r>
            <a:br>
              <a:rPr lang="en-GB" b="1" dirty="0"/>
            </a:br>
            <a:endParaRPr lang="en-GB" dirty="0"/>
          </a:p>
        </p:txBody>
      </p:sp>
      <p:sp>
        <p:nvSpPr>
          <p:cNvPr id="3" name="Content Placeholder 2"/>
          <p:cNvSpPr>
            <a:spLocks noGrp="1"/>
          </p:cNvSpPr>
          <p:nvPr>
            <p:ph idx="1"/>
          </p:nvPr>
        </p:nvSpPr>
        <p:spPr/>
        <p:txBody>
          <a:bodyPr/>
          <a:lstStyle/>
          <a:p>
            <a:r>
              <a:rPr lang="en-GB" dirty="0"/>
              <a:t>It’s important to think about how characters’ change and interact with each other, as this could suggest some important themes or ideas in the text. The writer may use language to encourage the reader to respond to a character in a certain way.</a:t>
            </a:r>
          </a:p>
          <a:p>
            <a:r>
              <a:rPr lang="en-GB" dirty="0"/>
              <a:t>Look for contrasts or contradictions - not just between characters, but within each character. In real life, no one is simply good or bad. All effective characters have more than one side.</a:t>
            </a:r>
          </a:p>
          <a:p>
            <a:endParaRPr lang="en-GB" dirty="0"/>
          </a:p>
        </p:txBody>
      </p:sp>
    </p:spTree>
    <p:extLst>
      <p:ext uri="{BB962C8B-B14F-4D97-AF65-F5344CB8AC3E}">
        <p14:creationId xmlns:p14="http://schemas.microsoft.com/office/powerpoint/2010/main" val="2725529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Typical contrasts between characters</a:t>
            </a:r>
            <a:br>
              <a:rPr lang="en-GB" b="1" dirty="0"/>
            </a:br>
            <a:endParaRPr lang="en-GB" dirty="0"/>
          </a:p>
        </p:txBody>
      </p:sp>
      <p:sp>
        <p:nvSpPr>
          <p:cNvPr id="3" name="Content Placeholder 2"/>
          <p:cNvSpPr>
            <a:spLocks noGrp="1"/>
          </p:cNvSpPr>
          <p:nvPr>
            <p:ph idx="1"/>
          </p:nvPr>
        </p:nvSpPr>
        <p:spPr/>
        <p:txBody>
          <a:bodyPr/>
          <a:lstStyle/>
          <a:p>
            <a:pPr lvl="0"/>
            <a:r>
              <a:rPr lang="en-GB" dirty="0"/>
              <a:t>Characters who </a:t>
            </a:r>
            <a:r>
              <a:rPr lang="en-GB" b="1" dirty="0"/>
              <a:t>think</a:t>
            </a:r>
            <a:r>
              <a:rPr lang="en-GB" dirty="0"/>
              <a:t> versus characters who </a:t>
            </a:r>
            <a:r>
              <a:rPr lang="en-GB" b="1" dirty="0"/>
              <a:t>feel</a:t>
            </a:r>
            <a:r>
              <a:rPr lang="en-GB" dirty="0"/>
              <a:t>.</a:t>
            </a:r>
          </a:p>
          <a:p>
            <a:pPr lvl="0"/>
            <a:r>
              <a:rPr lang="en-GB" dirty="0"/>
              <a:t>Characters who </a:t>
            </a:r>
            <a:r>
              <a:rPr lang="en-GB" b="1" dirty="0"/>
              <a:t>talk</a:t>
            </a:r>
            <a:r>
              <a:rPr lang="en-GB" dirty="0"/>
              <a:t> versus characters who </a:t>
            </a:r>
            <a:r>
              <a:rPr lang="en-GB" b="1" dirty="0"/>
              <a:t>act</a:t>
            </a:r>
            <a:r>
              <a:rPr lang="en-GB" dirty="0"/>
              <a:t>.</a:t>
            </a:r>
          </a:p>
          <a:p>
            <a:pPr lvl="0"/>
            <a:r>
              <a:rPr lang="en-GB" b="1" dirty="0"/>
              <a:t>Sociable</a:t>
            </a:r>
            <a:r>
              <a:rPr lang="en-GB" dirty="0"/>
              <a:t> characters versus </a:t>
            </a:r>
            <a:r>
              <a:rPr lang="en-GB" b="1" dirty="0"/>
              <a:t>solitary</a:t>
            </a:r>
            <a:r>
              <a:rPr lang="en-GB" dirty="0"/>
              <a:t> characters.</a:t>
            </a:r>
          </a:p>
          <a:p>
            <a:pPr lvl="0"/>
            <a:r>
              <a:rPr lang="en-GB" b="1" dirty="0"/>
              <a:t>Predators</a:t>
            </a:r>
            <a:r>
              <a:rPr lang="en-GB" dirty="0"/>
              <a:t> who take advantage of people versus characters who are </a:t>
            </a:r>
            <a:r>
              <a:rPr lang="en-GB" b="1" dirty="0"/>
              <a:t>victims</a:t>
            </a:r>
            <a:r>
              <a:rPr lang="en-GB" dirty="0"/>
              <a:t>.</a:t>
            </a:r>
          </a:p>
          <a:p>
            <a:pPr lvl="0"/>
            <a:r>
              <a:rPr lang="en-GB" dirty="0"/>
              <a:t>Characters who </a:t>
            </a:r>
            <a:r>
              <a:rPr lang="en-GB" b="1" dirty="0"/>
              <a:t>want one thing</a:t>
            </a:r>
            <a:r>
              <a:rPr lang="en-GB" dirty="0"/>
              <a:t> versus those </a:t>
            </a:r>
            <a:r>
              <a:rPr lang="en-GB" b="1" dirty="0"/>
              <a:t>who want another</a:t>
            </a:r>
            <a:r>
              <a:rPr lang="en-GB" dirty="0"/>
              <a:t>.</a:t>
            </a:r>
          </a:p>
          <a:p>
            <a:endParaRPr lang="en-GB" dirty="0"/>
          </a:p>
        </p:txBody>
      </p:sp>
    </p:spTree>
    <p:extLst>
      <p:ext uri="{BB962C8B-B14F-4D97-AF65-F5344CB8AC3E}">
        <p14:creationId xmlns:p14="http://schemas.microsoft.com/office/powerpoint/2010/main" val="1475117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Typical contrasts within a character</a:t>
            </a:r>
            <a:br>
              <a:rPr lang="en-GB" b="1" dirty="0"/>
            </a:br>
            <a:endParaRPr lang="en-GB" dirty="0"/>
          </a:p>
        </p:txBody>
      </p:sp>
      <p:sp>
        <p:nvSpPr>
          <p:cNvPr id="3" name="Content Placeholder 2"/>
          <p:cNvSpPr>
            <a:spLocks noGrp="1"/>
          </p:cNvSpPr>
          <p:nvPr>
            <p:ph idx="1"/>
          </p:nvPr>
        </p:nvSpPr>
        <p:spPr/>
        <p:txBody>
          <a:bodyPr/>
          <a:lstStyle/>
          <a:p>
            <a:pPr lvl="0"/>
            <a:r>
              <a:rPr lang="en-GB" dirty="0"/>
              <a:t>A person who says one thing, and does another.</a:t>
            </a:r>
          </a:p>
          <a:p>
            <a:pPr lvl="0"/>
            <a:r>
              <a:rPr lang="en-GB" dirty="0"/>
              <a:t>A character who sacrifices something important to pursue a goal of their own.</a:t>
            </a:r>
          </a:p>
          <a:p>
            <a:pPr lvl="0"/>
            <a:r>
              <a:rPr lang="en-GB" dirty="0"/>
              <a:t>A character who wants two opposing things.</a:t>
            </a:r>
          </a:p>
          <a:p>
            <a:endParaRPr lang="en-GB" dirty="0"/>
          </a:p>
        </p:txBody>
      </p:sp>
    </p:spTree>
    <p:extLst>
      <p:ext uri="{BB962C8B-B14F-4D97-AF65-F5344CB8AC3E}">
        <p14:creationId xmlns:p14="http://schemas.microsoft.com/office/powerpoint/2010/main" val="382373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Example – Bring Up the Bodies</a:t>
            </a:r>
            <a:r>
              <a:rPr lang="en-GB" b="1" dirty="0"/>
              <a:t/>
            </a:r>
            <a:br>
              <a:rPr lang="en-GB" b="1" dirty="0"/>
            </a:br>
            <a:endParaRPr lang="en-GB" dirty="0"/>
          </a:p>
        </p:txBody>
      </p:sp>
      <p:sp>
        <p:nvSpPr>
          <p:cNvPr id="3" name="Content Placeholder 2"/>
          <p:cNvSpPr>
            <a:spLocks noGrp="1"/>
          </p:cNvSpPr>
          <p:nvPr>
            <p:ph idx="1"/>
          </p:nvPr>
        </p:nvSpPr>
        <p:spPr/>
        <p:txBody>
          <a:bodyPr/>
          <a:lstStyle/>
          <a:p>
            <a:r>
              <a:rPr lang="en-GB" dirty="0" smtClean="0"/>
              <a:t>Read the extract</a:t>
            </a:r>
            <a:endParaRPr lang="en-GB" dirty="0"/>
          </a:p>
        </p:txBody>
      </p:sp>
    </p:spTree>
    <p:extLst>
      <p:ext uri="{BB962C8B-B14F-4D97-AF65-F5344CB8AC3E}">
        <p14:creationId xmlns:p14="http://schemas.microsoft.com/office/powerpoint/2010/main" val="4290614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Analysis</a:t>
            </a:r>
            <a:endParaRPr lang="en-GB" dirty="0"/>
          </a:p>
        </p:txBody>
      </p:sp>
      <p:sp>
        <p:nvSpPr>
          <p:cNvPr id="3" name="Content Placeholder 2"/>
          <p:cNvSpPr>
            <a:spLocks noGrp="1"/>
          </p:cNvSpPr>
          <p:nvPr>
            <p:ph idx="1"/>
          </p:nvPr>
        </p:nvSpPr>
        <p:spPr/>
        <p:txBody>
          <a:bodyPr/>
          <a:lstStyle/>
          <a:p>
            <a:r>
              <a:rPr lang="en-GB" b="1" dirty="0"/>
              <a:t>W</a:t>
            </a:r>
            <a:r>
              <a:rPr lang="en-GB" b="1" dirty="0" smtClean="0"/>
              <a:t>rite </a:t>
            </a:r>
            <a:r>
              <a:rPr lang="en-GB" b="1" dirty="0"/>
              <a:t>down any features that Hilary Mantel uses here to define the character of Thomas Cromwell</a:t>
            </a:r>
          </a:p>
          <a:p>
            <a:endParaRPr lang="en-GB" dirty="0"/>
          </a:p>
        </p:txBody>
      </p:sp>
    </p:spTree>
    <p:extLst>
      <p:ext uri="{BB962C8B-B14F-4D97-AF65-F5344CB8AC3E}">
        <p14:creationId xmlns:p14="http://schemas.microsoft.com/office/powerpoint/2010/main" val="434903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193</TotalTime>
  <Words>853</Words>
  <Application>Microsoft Office PowerPoint</Application>
  <PresentationFormat>Widescreen</PresentationFormat>
  <Paragraphs>99</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ReithSans</vt:lpstr>
      <vt:lpstr>Rockwell</vt:lpstr>
      <vt:lpstr>Rockwell Condensed</vt:lpstr>
      <vt:lpstr>Times New Roman</vt:lpstr>
      <vt:lpstr>Wingdings</vt:lpstr>
      <vt:lpstr>Wood Type</vt:lpstr>
      <vt:lpstr>Characterisation and narrative voice </vt:lpstr>
      <vt:lpstr>What is characterisation? </vt:lpstr>
      <vt:lpstr>Characterisation example </vt:lpstr>
      <vt:lpstr>Analysis</vt:lpstr>
      <vt:lpstr>Characters and contrasts </vt:lpstr>
      <vt:lpstr>Typical contrasts between characters </vt:lpstr>
      <vt:lpstr>Typical contrasts within a character </vt:lpstr>
      <vt:lpstr>Example – Bring Up the Bodies </vt:lpstr>
      <vt:lpstr>Analysis</vt:lpstr>
      <vt:lpstr>Analysis</vt:lpstr>
      <vt:lpstr>TIP</vt:lpstr>
      <vt:lpstr>What is narrative voice? </vt:lpstr>
      <vt:lpstr>When thinking about narrative voice, think about the following:</vt:lpstr>
      <vt:lpstr>Examples of narrative voice </vt:lpstr>
      <vt:lpstr>Third person Narrator</vt:lpstr>
      <vt:lpstr>Analysing narrative voice in an extract </vt:lpstr>
      <vt:lpstr>Analysis – Lady Chatterley’s Lover</vt:lpstr>
    </vt:vector>
  </TitlesOfParts>
  <Company>Carmel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Characterisation and narrative voice</dc:title>
  <dc:creator>Kath Hopkins</dc:creator>
  <cp:lastModifiedBy>Kath Hopkins</cp:lastModifiedBy>
  <cp:revision>8</cp:revision>
  <dcterms:created xsi:type="dcterms:W3CDTF">2018-11-12T08:19:52Z</dcterms:created>
  <dcterms:modified xsi:type="dcterms:W3CDTF">2018-11-12T11:33:47Z</dcterms:modified>
</cp:coreProperties>
</file>