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5" r:id="rId10"/>
    <p:sldId id="263"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33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8" autoAdjust="0"/>
    <p:restoredTop sz="94660"/>
  </p:normalViewPr>
  <p:slideViewPr>
    <p:cSldViewPr snapToGrid="0">
      <p:cViewPr varScale="1">
        <p:scale>
          <a:sx n="71" d="100"/>
          <a:sy n="71" d="100"/>
        </p:scale>
        <p:origin x="90" y="7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5A74C7C-5BF8-40A5-84CA-E01ACA03615A}" type="datetimeFigureOut">
              <a:rPr lang="en-GB" smtClean="0"/>
              <a:t>04/03/2019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534F93-F56C-4F40-A99B-83B18A9BDAE0}" type="slidenum">
              <a:rPr lang="en-GB" smtClean="0"/>
              <a:t>‹#›</a:t>
            </a:fld>
            <a:endParaRPr lang="en-GB"/>
          </a:p>
        </p:txBody>
      </p:sp>
    </p:spTree>
    <p:extLst>
      <p:ext uri="{BB962C8B-B14F-4D97-AF65-F5344CB8AC3E}">
        <p14:creationId xmlns:p14="http://schemas.microsoft.com/office/powerpoint/2010/main" val="3633379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A74C7C-5BF8-40A5-84CA-E01ACA03615A}" type="datetimeFigureOut">
              <a:rPr lang="en-GB" smtClean="0"/>
              <a:t>04/03/2019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534F93-F56C-4F40-A99B-83B18A9BDAE0}" type="slidenum">
              <a:rPr lang="en-GB" smtClean="0"/>
              <a:t>‹#›</a:t>
            </a:fld>
            <a:endParaRPr lang="en-GB"/>
          </a:p>
        </p:txBody>
      </p:sp>
    </p:spTree>
    <p:extLst>
      <p:ext uri="{BB962C8B-B14F-4D97-AF65-F5344CB8AC3E}">
        <p14:creationId xmlns:p14="http://schemas.microsoft.com/office/powerpoint/2010/main" val="3086771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A74C7C-5BF8-40A5-84CA-E01ACA03615A}" type="datetimeFigureOut">
              <a:rPr lang="en-GB" smtClean="0"/>
              <a:t>04/03/2019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534F93-F56C-4F40-A99B-83B18A9BDAE0}" type="slidenum">
              <a:rPr lang="en-GB" smtClean="0"/>
              <a:t>‹#›</a:t>
            </a:fld>
            <a:endParaRPr lang="en-GB"/>
          </a:p>
        </p:txBody>
      </p:sp>
    </p:spTree>
    <p:extLst>
      <p:ext uri="{BB962C8B-B14F-4D97-AF65-F5344CB8AC3E}">
        <p14:creationId xmlns:p14="http://schemas.microsoft.com/office/powerpoint/2010/main" val="3999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A74C7C-5BF8-40A5-84CA-E01ACA03615A}" type="datetimeFigureOut">
              <a:rPr lang="en-GB" smtClean="0"/>
              <a:t>04/03/2019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534F93-F56C-4F40-A99B-83B18A9BDAE0}" type="slidenum">
              <a:rPr lang="en-GB" smtClean="0"/>
              <a:t>‹#›</a:t>
            </a:fld>
            <a:endParaRPr lang="en-GB"/>
          </a:p>
        </p:txBody>
      </p:sp>
    </p:spTree>
    <p:extLst>
      <p:ext uri="{BB962C8B-B14F-4D97-AF65-F5344CB8AC3E}">
        <p14:creationId xmlns:p14="http://schemas.microsoft.com/office/powerpoint/2010/main" val="679128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5A74C7C-5BF8-40A5-84CA-E01ACA03615A}" type="datetimeFigureOut">
              <a:rPr lang="en-GB" smtClean="0"/>
              <a:t>04/03/2019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534F93-F56C-4F40-A99B-83B18A9BDAE0}" type="slidenum">
              <a:rPr lang="en-GB" smtClean="0"/>
              <a:t>‹#›</a:t>
            </a:fld>
            <a:endParaRPr lang="en-GB"/>
          </a:p>
        </p:txBody>
      </p:sp>
    </p:spTree>
    <p:extLst>
      <p:ext uri="{BB962C8B-B14F-4D97-AF65-F5344CB8AC3E}">
        <p14:creationId xmlns:p14="http://schemas.microsoft.com/office/powerpoint/2010/main" val="3986526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5A74C7C-5BF8-40A5-84CA-E01ACA03615A}" type="datetimeFigureOut">
              <a:rPr lang="en-GB" smtClean="0"/>
              <a:t>04/03/2019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534F93-F56C-4F40-A99B-83B18A9BDAE0}" type="slidenum">
              <a:rPr lang="en-GB" smtClean="0"/>
              <a:t>‹#›</a:t>
            </a:fld>
            <a:endParaRPr lang="en-GB"/>
          </a:p>
        </p:txBody>
      </p:sp>
    </p:spTree>
    <p:extLst>
      <p:ext uri="{BB962C8B-B14F-4D97-AF65-F5344CB8AC3E}">
        <p14:creationId xmlns:p14="http://schemas.microsoft.com/office/powerpoint/2010/main" val="2698067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5A74C7C-5BF8-40A5-84CA-E01ACA03615A}" type="datetimeFigureOut">
              <a:rPr lang="en-GB" smtClean="0"/>
              <a:t>04/03/2019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7534F93-F56C-4F40-A99B-83B18A9BDAE0}" type="slidenum">
              <a:rPr lang="en-GB" smtClean="0"/>
              <a:t>‹#›</a:t>
            </a:fld>
            <a:endParaRPr lang="en-GB"/>
          </a:p>
        </p:txBody>
      </p:sp>
    </p:spTree>
    <p:extLst>
      <p:ext uri="{BB962C8B-B14F-4D97-AF65-F5344CB8AC3E}">
        <p14:creationId xmlns:p14="http://schemas.microsoft.com/office/powerpoint/2010/main" val="1632369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5A74C7C-5BF8-40A5-84CA-E01ACA03615A}" type="datetimeFigureOut">
              <a:rPr lang="en-GB" smtClean="0"/>
              <a:t>04/03/2019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7534F93-F56C-4F40-A99B-83B18A9BDAE0}" type="slidenum">
              <a:rPr lang="en-GB" smtClean="0"/>
              <a:t>‹#›</a:t>
            </a:fld>
            <a:endParaRPr lang="en-GB"/>
          </a:p>
        </p:txBody>
      </p:sp>
    </p:spTree>
    <p:extLst>
      <p:ext uri="{BB962C8B-B14F-4D97-AF65-F5344CB8AC3E}">
        <p14:creationId xmlns:p14="http://schemas.microsoft.com/office/powerpoint/2010/main" val="1012384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A74C7C-5BF8-40A5-84CA-E01ACA03615A}" type="datetimeFigureOut">
              <a:rPr lang="en-GB" smtClean="0"/>
              <a:t>04/03/2019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7534F93-F56C-4F40-A99B-83B18A9BDAE0}" type="slidenum">
              <a:rPr lang="en-GB" smtClean="0"/>
              <a:t>‹#›</a:t>
            </a:fld>
            <a:endParaRPr lang="en-GB"/>
          </a:p>
        </p:txBody>
      </p:sp>
    </p:spTree>
    <p:extLst>
      <p:ext uri="{BB962C8B-B14F-4D97-AF65-F5344CB8AC3E}">
        <p14:creationId xmlns:p14="http://schemas.microsoft.com/office/powerpoint/2010/main" val="3168392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5A74C7C-5BF8-40A5-84CA-E01ACA03615A}" type="datetimeFigureOut">
              <a:rPr lang="en-GB" smtClean="0"/>
              <a:t>04/03/2019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534F93-F56C-4F40-A99B-83B18A9BDAE0}" type="slidenum">
              <a:rPr lang="en-GB" smtClean="0"/>
              <a:t>‹#›</a:t>
            </a:fld>
            <a:endParaRPr lang="en-GB"/>
          </a:p>
        </p:txBody>
      </p:sp>
    </p:spTree>
    <p:extLst>
      <p:ext uri="{BB962C8B-B14F-4D97-AF65-F5344CB8AC3E}">
        <p14:creationId xmlns:p14="http://schemas.microsoft.com/office/powerpoint/2010/main" val="2162988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5A74C7C-5BF8-40A5-84CA-E01ACA03615A}" type="datetimeFigureOut">
              <a:rPr lang="en-GB" smtClean="0"/>
              <a:t>04/03/2019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534F93-F56C-4F40-A99B-83B18A9BDAE0}" type="slidenum">
              <a:rPr lang="en-GB" smtClean="0"/>
              <a:t>‹#›</a:t>
            </a:fld>
            <a:endParaRPr lang="en-GB"/>
          </a:p>
        </p:txBody>
      </p:sp>
    </p:spTree>
    <p:extLst>
      <p:ext uri="{BB962C8B-B14F-4D97-AF65-F5344CB8AC3E}">
        <p14:creationId xmlns:p14="http://schemas.microsoft.com/office/powerpoint/2010/main" val="3004196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A74C7C-5BF8-40A5-84CA-E01ACA03615A}" type="datetimeFigureOut">
              <a:rPr lang="en-GB" smtClean="0"/>
              <a:t>04/03/2019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534F93-F56C-4F40-A99B-83B18A9BDAE0}" type="slidenum">
              <a:rPr lang="en-GB" smtClean="0"/>
              <a:t>‹#›</a:t>
            </a:fld>
            <a:endParaRPr lang="en-GB"/>
          </a:p>
        </p:txBody>
      </p:sp>
    </p:spTree>
    <p:extLst>
      <p:ext uri="{BB962C8B-B14F-4D97-AF65-F5344CB8AC3E}">
        <p14:creationId xmlns:p14="http://schemas.microsoft.com/office/powerpoint/2010/main" val="1733353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bbc.com/education/guides/zpr49j6/revisio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lstStyle/>
          <a:p>
            <a:r>
              <a:rPr lang="en-GB" b="1" dirty="0">
                <a:solidFill>
                  <a:schemeClr val="accent1">
                    <a:lumMod val="75000"/>
                  </a:schemeClr>
                </a:solidFill>
              </a:rPr>
              <a:t>Component 2 Section B</a:t>
            </a:r>
            <a:r>
              <a:rPr lang="en-GB" dirty="0">
                <a:solidFill>
                  <a:schemeClr val="accent1">
                    <a:lumMod val="75000"/>
                  </a:schemeClr>
                </a:solidFill>
              </a:rPr>
              <a:t/>
            </a:r>
            <a:br>
              <a:rPr lang="en-GB" dirty="0">
                <a:solidFill>
                  <a:schemeClr val="accent1">
                    <a:lumMod val="75000"/>
                  </a:schemeClr>
                </a:solidFill>
              </a:rPr>
            </a:br>
            <a:endParaRPr lang="en-GB" dirty="0">
              <a:solidFill>
                <a:schemeClr val="accent1">
                  <a:lumMod val="75000"/>
                </a:schemeClr>
              </a:solidFill>
            </a:endParaRPr>
          </a:p>
        </p:txBody>
      </p:sp>
      <p:sp>
        <p:nvSpPr>
          <p:cNvPr id="3" name="Subtitle 2"/>
          <p:cNvSpPr>
            <a:spLocks noGrp="1"/>
          </p:cNvSpPr>
          <p:nvPr>
            <p:ph type="subTitle" idx="1"/>
          </p:nvPr>
        </p:nvSpPr>
        <p:spPr>
          <a:xfrm>
            <a:off x="1524000" y="3225520"/>
            <a:ext cx="9144000" cy="1655762"/>
          </a:xfrm>
        </p:spPr>
        <p:txBody>
          <a:bodyPr>
            <a:normAutofit fontScale="92500"/>
          </a:bodyPr>
          <a:lstStyle/>
          <a:p>
            <a:r>
              <a:rPr lang="en-GB" sz="6000" dirty="0" smtClean="0">
                <a:solidFill>
                  <a:schemeClr val="accent1">
                    <a:lumMod val="75000"/>
                  </a:schemeClr>
                </a:solidFill>
              </a:rPr>
              <a:t>Writing Non-fiction</a:t>
            </a:r>
          </a:p>
          <a:p>
            <a:r>
              <a:rPr lang="en-GB" dirty="0">
                <a:solidFill>
                  <a:schemeClr val="accent1">
                    <a:lumMod val="75000"/>
                  </a:schemeClr>
                </a:solidFill>
              </a:rPr>
              <a:t>Writing non-fiction texts usually means writing about facts or opinions. Many non-fiction texts come with conventions of language, form and structure.</a:t>
            </a:r>
          </a:p>
          <a:p>
            <a:endParaRPr lang="en-GB" sz="6000" dirty="0">
              <a:solidFill>
                <a:schemeClr val="accent1">
                  <a:lumMod val="75000"/>
                </a:schemeClr>
              </a:solidFill>
            </a:endParaRPr>
          </a:p>
        </p:txBody>
      </p:sp>
    </p:spTree>
    <p:extLst>
      <p:ext uri="{BB962C8B-B14F-4D97-AF65-F5344CB8AC3E}">
        <p14:creationId xmlns:p14="http://schemas.microsoft.com/office/powerpoint/2010/main" val="3293830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FF3300"/>
                </a:solidFill>
              </a:rPr>
              <a:t>Writing a </a:t>
            </a:r>
            <a:r>
              <a:rPr lang="en-GB" b="1" dirty="0" smtClean="0">
                <a:solidFill>
                  <a:srgbClr val="FF3300"/>
                </a:solidFill>
              </a:rPr>
              <a:t>guide</a:t>
            </a:r>
            <a:endParaRPr lang="en-GB" dirty="0">
              <a:solidFill>
                <a:srgbClr val="FF3300"/>
              </a:solidFill>
            </a:endParaRPr>
          </a:p>
        </p:txBody>
      </p:sp>
      <p:sp>
        <p:nvSpPr>
          <p:cNvPr id="3" name="Content Placeholder 2"/>
          <p:cNvSpPr>
            <a:spLocks noGrp="1"/>
          </p:cNvSpPr>
          <p:nvPr>
            <p:ph idx="1"/>
          </p:nvPr>
        </p:nvSpPr>
        <p:spPr/>
        <p:txBody>
          <a:bodyPr>
            <a:normAutofit/>
          </a:bodyPr>
          <a:lstStyle/>
          <a:p>
            <a:r>
              <a:rPr lang="en-GB" sz="4000" b="1" dirty="0">
                <a:solidFill>
                  <a:srgbClr val="FF3300"/>
                </a:solidFill>
              </a:rPr>
              <a:t>Structure</a:t>
            </a:r>
          </a:p>
          <a:p>
            <a:r>
              <a:rPr lang="en-GB" dirty="0">
                <a:solidFill>
                  <a:srgbClr val="FF3300"/>
                </a:solidFill>
              </a:rPr>
              <a:t>A guide might be a leaflet or handbook, giving instructions on a topic or procedure.</a:t>
            </a:r>
          </a:p>
          <a:p>
            <a:r>
              <a:rPr lang="en-GB" dirty="0">
                <a:solidFill>
                  <a:srgbClr val="FF3300"/>
                </a:solidFill>
              </a:rPr>
              <a:t>It is typical for a guide to use subheadings so that the reader can see the main points at a glance. The order of these headings will depend on the purpose of the guide. For example, if the guide is to encourage people to visit a tourist attraction, the key areas of interest may feature first with cost and a map appearing at a later point</a:t>
            </a:r>
            <a:r>
              <a:rPr lang="en-GB" dirty="0" smtClean="0">
                <a:solidFill>
                  <a:srgbClr val="FF3300"/>
                </a:solidFill>
              </a:rPr>
              <a:t>.</a:t>
            </a:r>
            <a:endParaRPr lang="en-GB" dirty="0">
              <a:solidFill>
                <a:srgbClr val="FF3300"/>
              </a:solidFill>
            </a:endParaRPr>
          </a:p>
        </p:txBody>
      </p:sp>
    </p:spTree>
    <p:extLst>
      <p:ext uri="{BB962C8B-B14F-4D97-AF65-F5344CB8AC3E}">
        <p14:creationId xmlns:p14="http://schemas.microsoft.com/office/powerpoint/2010/main" val="1087758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3300"/>
                </a:solidFill>
              </a:rPr>
              <a:t>Writing a guide</a:t>
            </a:r>
            <a:endParaRPr lang="en-GB" dirty="0">
              <a:solidFill>
                <a:srgbClr val="FF3300"/>
              </a:solidFill>
            </a:endParaRPr>
          </a:p>
        </p:txBody>
      </p:sp>
      <p:sp>
        <p:nvSpPr>
          <p:cNvPr id="3" name="Content Placeholder 2"/>
          <p:cNvSpPr>
            <a:spLocks noGrp="1"/>
          </p:cNvSpPr>
          <p:nvPr>
            <p:ph idx="1"/>
          </p:nvPr>
        </p:nvSpPr>
        <p:spPr>
          <a:xfrm>
            <a:off x="448235" y="2726578"/>
            <a:ext cx="10515600" cy="4351338"/>
          </a:xfrm>
        </p:spPr>
        <p:txBody>
          <a:bodyPr/>
          <a:lstStyle/>
          <a:p>
            <a:r>
              <a:rPr lang="en-GB" sz="4000" b="1" dirty="0" smtClean="0">
                <a:solidFill>
                  <a:srgbClr val="FF3300"/>
                </a:solidFill>
              </a:rPr>
              <a:t>Language</a:t>
            </a:r>
          </a:p>
          <a:p>
            <a:r>
              <a:rPr lang="en-GB" dirty="0" smtClean="0">
                <a:solidFill>
                  <a:srgbClr val="FF3300"/>
                </a:solidFill>
              </a:rPr>
              <a:t>As with all writing, the language should be suitable for the audience. In a guide aimed at children, the language will need to be easy for that age group to understand, but also exciting and lively enough to make them want to read it.</a:t>
            </a:r>
          </a:p>
          <a:p>
            <a:r>
              <a:rPr lang="en-GB" dirty="0" smtClean="0">
                <a:solidFill>
                  <a:srgbClr val="FF3300"/>
                </a:solidFill>
              </a:rPr>
              <a:t>It is common to use imperatives in a guide, </a:t>
            </a:r>
            <a:r>
              <a:rPr lang="en-GB" dirty="0" err="1" smtClean="0">
                <a:solidFill>
                  <a:srgbClr val="FF3300"/>
                </a:solidFill>
              </a:rPr>
              <a:t>eg</a:t>
            </a:r>
            <a:r>
              <a:rPr lang="en-GB" dirty="0" smtClean="0">
                <a:solidFill>
                  <a:srgbClr val="FF3300"/>
                </a:solidFill>
              </a:rPr>
              <a:t> ‘Go here’, ‘Pay attention to…’, ‘Sign up now’ – giving clear directions to the reader.</a:t>
            </a:r>
          </a:p>
          <a:p>
            <a:endParaRPr lang="en-GB" dirty="0" smtClean="0">
              <a:solidFill>
                <a:srgbClr val="FF3300"/>
              </a:solidFill>
            </a:endParaRPr>
          </a:p>
          <a:p>
            <a:endParaRPr lang="en-GB" dirty="0"/>
          </a:p>
        </p:txBody>
      </p:sp>
      <p:pic>
        <p:nvPicPr>
          <p:cNvPr id="4" name="Picture 3"/>
          <p:cNvPicPr>
            <a:picLocks noChangeAspect="1"/>
          </p:cNvPicPr>
          <p:nvPr/>
        </p:nvPicPr>
        <p:blipFill>
          <a:blip r:embed="rId2"/>
          <a:stretch>
            <a:fillRect/>
          </a:stretch>
        </p:blipFill>
        <p:spPr>
          <a:xfrm>
            <a:off x="7158486" y="365125"/>
            <a:ext cx="4383404" cy="2462997"/>
          </a:xfrm>
          <a:prstGeom prst="rect">
            <a:avLst/>
          </a:prstGeom>
        </p:spPr>
      </p:pic>
    </p:spTree>
    <p:extLst>
      <p:ext uri="{BB962C8B-B14F-4D97-AF65-F5344CB8AC3E}">
        <p14:creationId xmlns:p14="http://schemas.microsoft.com/office/powerpoint/2010/main" val="33784889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FFFF"/>
                </a:solidFill>
              </a:rPr>
              <a:t>TASK</a:t>
            </a:r>
            <a:endParaRPr lang="en-GB" dirty="0">
              <a:solidFill>
                <a:srgbClr val="00FFFF"/>
              </a:solidFill>
            </a:endParaRPr>
          </a:p>
        </p:txBody>
      </p:sp>
      <p:sp>
        <p:nvSpPr>
          <p:cNvPr id="3" name="Content Placeholder 2"/>
          <p:cNvSpPr>
            <a:spLocks noGrp="1"/>
          </p:cNvSpPr>
          <p:nvPr>
            <p:ph idx="1"/>
          </p:nvPr>
        </p:nvSpPr>
        <p:spPr/>
        <p:txBody>
          <a:bodyPr/>
          <a:lstStyle/>
          <a:p>
            <a:r>
              <a:rPr lang="en-GB" dirty="0" smtClean="0">
                <a:solidFill>
                  <a:srgbClr val="00FFFF"/>
                </a:solidFill>
              </a:rPr>
              <a:t>Read through the </a:t>
            </a:r>
            <a:r>
              <a:rPr lang="en-GB" b="1" dirty="0">
                <a:solidFill>
                  <a:srgbClr val="00FFFF"/>
                </a:solidFill>
              </a:rPr>
              <a:t>Sample question and </a:t>
            </a:r>
            <a:r>
              <a:rPr lang="en-GB" b="1" dirty="0" smtClean="0">
                <a:solidFill>
                  <a:srgbClr val="00FFFF"/>
                </a:solidFill>
              </a:rPr>
              <a:t>answers in your notes.</a:t>
            </a:r>
            <a:endParaRPr lang="en-GB" b="1" dirty="0">
              <a:solidFill>
                <a:srgbClr val="00FFFF"/>
              </a:solidFill>
            </a:endParaRPr>
          </a:p>
          <a:p>
            <a:endParaRPr lang="en-GB" dirty="0">
              <a:solidFill>
                <a:srgbClr val="00FFFF"/>
              </a:solidFill>
            </a:endParaRPr>
          </a:p>
        </p:txBody>
      </p:sp>
    </p:spTree>
    <p:extLst>
      <p:ext uri="{BB962C8B-B14F-4D97-AF65-F5344CB8AC3E}">
        <p14:creationId xmlns:p14="http://schemas.microsoft.com/office/powerpoint/2010/main" val="36185317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6">
                    <a:lumMod val="60000"/>
                    <a:lumOff val="40000"/>
                  </a:schemeClr>
                </a:solidFill>
              </a:rPr>
              <a:t>Introduction to writing </a:t>
            </a:r>
            <a:r>
              <a:rPr lang="en-GB" b="1" dirty="0" smtClean="0">
                <a:solidFill>
                  <a:schemeClr val="accent6">
                    <a:lumMod val="60000"/>
                    <a:lumOff val="40000"/>
                  </a:schemeClr>
                </a:solidFill>
              </a:rPr>
              <a:t>non-fiction</a:t>
            </a:r>
            <a:endParaRPr lang="en-GB" dirty="0">
              <a:solidFill>
                <a:schemeClr val="accent6">
                  <a:lumMod val="60000"/>
                  <a:lumOff val="40000"/>
                </a:schemeClr>
              </a:solidFill>
            </a:endParaRPr>
          </a:p>
        </p:txBody>
      </p:sp>
      <p:sp>
        <p:nvSpPr>
          <p:cNvPr id="3" name="Content Placeholder 2"/>
          <p:cNvSpPr>
            <a:spLocks noGrp="1"/>
          </p:cNvSpPr>
          <p:nvPr>
            <p:ph idx="1"/>
          </p:nvPr>
        </p:nvSpPr>
        <p:spPr/>
        <p:txBody>
          <a:bodyPr>
            <a:normAutofit lnSpcReduction="10000"/>
          </a:bodyPr>
          <a:lstStyle/>
          <a:p>
            <a:r>
              <a:rPr lang="en-GB" dirty="0">
                <a:solidFill>
                  <a:schemeClr val="accent6">
                    <a:lumMod val="60000"/>
                    <a:lumOff val="40000"/>
                  </a:schemeClr>
                </a:solidFill>
              </a:rPr>
              <a:t>Non-fiction can be used to describe a variety of texts, including </a:t>
            </a:r>
            <a:r>
              <a:rPr lang="en-GB" dirty="0">
                <a:solidFill>
                  <a:srgbClr val="FFFF00"/>
                </a:solidFill>
              </a:rPr>
              <a:t>speeches, leaflets, newspaper and magazine articles, reports, letters and guides</a:t>
            </a:r>
            <a:r>
              <a:rPr lang="en-GB" dirty="0">
                <a:solidFill>
                  <a:schemeClr val="accent6">
                    <a:lumMod val="60000"/>
                    <a:lumOff val="40000"/>
                  </a:schemeClr>
                </a:solidFill>
              </a:rPr>
              <a:t>. Each text has its own conventions for layout, structure and language.</a:t>
            </a:r>
          </a:p>
          <a:p>
            <a:r>
              <a:rPr lang="en-GB" dirty="0">
                <a:solidFill>
                  <a:schemeClr val="accent6">
                    <a:lumMod val="60000"/>
                    <a:lumOff val="40000"/>
                  </a:schemeClr>
                </a:solidFill>
              </a:rPr>
              <a:t>With every text type, two key questions can be considered:</a:t>
            </a:r>
          </a:p>
          <a:p>
            <a:pPr lvl="0"/>
            <a:r>
              <a:rPr lang="en-GB" dirty="0">
                <a:solidFill>
                  <a:schemeClr val="accent6">
                    <a:lumMod val="60000"/>
                    <a:lumOff val="40000"/>
                  </a:schemeClr>
                </a:solidFill>
              </a:rPr>
              <a:t>What is the </a:t>
            </a:r>
            <a:r>
              <a:rPr lang="en-GB" b="1" dirty="0">
                <a:solidFill>
                  <a:srgbClr val="FFFF00"/>
                </a:solidFill>
              </a:rPr>
              <a:t>purpose</a:t>
            </a:r>
            <a:r>
              <a:rPr lang="en-GB" dirty="0">
                <a:solidFill>
                  <a:schemeClr val="accent6">
                    <a:lumMod val="60000"/>
                    <a:lumOff val="40000"/>
                  </a:schemeClr>
                </a:solidFill>
              </a:rPr>
              <a:t> of the writing? (What is it meant to do?)</a:t>
            </a:r>
          </a:p>
          <a:p>
            <a:pPr lvl="0"/>
            <a:r>
              <a:rPr lang="en-GB" dirty="0">
                <a:solidFill>
                  <a:schemeClr val="accent6">
                    <a:lumMod val="60000"/>
                    <a:lumOff val="40000"/>
                  </a:schemeClr>
                </a:solidFill>
              </a:rPr>
              <a:t>Who is the </a:t>
            </a:r>
            <a:r>
              <a:rPr lang="en-GB" b="1" dirty="0">
                <a:solidFill>
                  <a:srgbClr val="FFFF00"/>
                </a:solidFill>
              </a:rPr>
              <a:t>audience</a:t>
            </a:r>
            <a:r>
              <a:rPr lang="en-GB" dirty="0">
                <a:solidFill>
                  <a:schemeClr val="accent6">
                    <a:lumMod val="60000"/>
                    <a:lumOff val="40000"/>
                  </a:schemeClr>
                </a:solidFill>
              </a:rPr>
              <a:t>? (Who is the intended reader?)</a:t>
            </a:r>
          </a:p>
          <a:p>
            <a:r>
              <a:rPr lang="en-GB" dirty="0">
                <a:solidFill>
                  <a:schemeClr val="accent6">
                    <a:lumMod val="60000"/>
                    <a:lumOff val="40000"/>
                  </a:schemeClr>
                </a:solidFill>
              </a:rPr>
              <a:t>Once these questions have been answered the </a:t>
            </a:r>
            <a:r>
              <a:rPr lang="en-GB" dirty="0">
                <a:solidFill>
                  <a:srgbClr val="FFFF00"/>
                </a:solidFill>
              </a:rPr>
              <a:t>layout, structure, language choices and particular techniques </a:t>
            </a:r>
            <a:r>
              <a:rPr lang="en-GB" dirty="0">
                <a:solidFill>
                  <a:schemeClr val="accent6">
                    <a:lumMod val="60000"/>
                    <a:lumOff val="40000"/>
                  </a:schemeClr>
                </a:solidFill>
              </a:rPr>
              <a:t>that you should use within the piece of writing can then be established.</a:t>
            </a:r>
          </a:p>
          <a:p>
            <a:endParaRPr lang="en-GB" dirty="0">
              <a:solidFill>
                <a:schemeClr val="accent6">
                  <a:lumMod val="60000"/>
                  <a:lumOff val="40000"/>
                </a:schemeClr>
              </a:solidFill>
            </a:endParaRPr>
          </a:p>
        </p:txBody>
      </p:sp>
    </p:spTree>
    <p:extLst>
      <p:ext uri="{BB962C8B-B14F-4D97-AF65-F5344CB8AC3E}">
        <p14:creationId xmlns:p14="http://schemas.microsoft.com/office/powerpoint/2010/main" val="3789136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FFFF00"/>
                </a:solidFill>
              </a:rPr>
              <a:t>Writing a </a:t>
            </a:r>
            <a:r>
              <a:rPr lang="en-GB" b="1" dirty="0" smtClean="0">
                <a:solidFill>
                  <a:srgbClr val="FFFF00"/>
                </a:solidFill>
              </a:rPr>
              <a:t>speech</a:t>
            </a:r>
            <a:endParaRPr lang="en-GB" dirty="0">
              <a:solidFill>
                <a:srgbClr val="FFFF00"/>
              </a:solidFill>
            </a:endParaRPr>
          </a:p>
        </p:txBody>
      </p:sp>
      <p:sp>
        <p:nvSpPr>
          <p:cNvPr id="3" name="Content Placeholder 2"/>
          <p:cNvSpPr>
            <a:spLocks noGrp="1"/>
          </p:cNvSpPr>
          <p:nvPr>
            <p:ph idx="1"/>
          </p:nvPr>
        </p:nvSpPr>
        <p:spPr>
          <a:xfrm>
            <a:off x="394447" y="1884468"/>
            <a:ext cx="3774141" cy="4351338"/>
          </a:xfrm>
        </p:spPr>
        <p:txBody>
          <a:bodyPr>
            <a:normAutofit fontScale="92500" lnSpcReduction="10000"/>
          </a:bodyPr>
          <a:lstStyle/>
          <a:p>
            <a:pPr marL="0" indent="0">
              <a:buNone/>
            </a:pPr>
            <a:r>
              <a:rPr lang="en-GB" b="1" dirty="0">
                <a:solidFill>
                  <a:srgbClr val="FF0000"/>
                </a:solidFill>
              </a:rPr>
              <a:t>Structure</a:t>
            </a:r>
          </a:p>
          <a:p>
            <a:r>
              <a:rPr lang="en-GB" dirty="0">
                <a:solidFill>
                  <a:srgbClr val="FF0000"/>
                </a:solidFill>
              </a:rPr>
              <a:t>A speech often follows a three part structure:</a:t>
            </a:r>
          </a:p>
          <a:p>
            <a:pPr lvl="0"/>
            <a:r>
              <a:rPr lang="en-GB" dirty="0">
                <a:solidFill>
                  <a:srgbClr val="FF0000"/>
                </a:solidFill>
              </a:rPr>
              <a:t>a highly engaging and motivational opening</a:t>
            </a:r>
          </a:p>
          <a:p>
            <a:pPr lvl="0"/>
            <a:r>
              <a:rPr lang="en-GB" dirty="0">
                <a:solidFill>
                  <a:srgbClr val="FF0000"/>
                </a:solidFill>
              </a:rPr>
              <a:t>a well-structured argument with several main points and including objection handling</a:t>
            </a:r>
          </a:p>
          <a:p>
            <a:pPr lvl="0"/>
            <a:r>
              <a:rPr lang="en-GB" dirty="0">
                <a:solidFill>
                  <a:srgbClr val="FF0000"/>
                </a:solidFill>
              </a:rPr>
              <a:t>a positive conclusion</a:t>
            </a:r>
          </a:p>
          <a:p>
            <a:endParaRPr lang="en-GB" dirty="0">
              <a:solidFill>
                <a:srgbClr val="FF0000"/>
              </a:solidFill>
            </a:endParaRPr>
          </a:p>
        </p:txBody>
      </p:sp>
      <p:pic>
        <p:nvPicPr>
          <p:cNvPr id="4" name="Picture 3"/>
          <p:cNvPicPr>
            <a:picLocks noChangeAspect="1"/>
          </p:cNvPicPr>
          <p:nvPr/>
        </p:nvPicPr>
        <p:blipFill>
          <a:blip r:embed="rId2"/>
          <a:stretch>
            <a:fillRect/>
          </a:stretch>
        </p:blipFill>
        <p:spPr>
          <a:xfrm>
            <a:off x="5566950" y="1690688"/>
            <a:ext cx="5725069" cy="3217488"/>
          </a:xfrm>
          <a:prstGeom prst="rect">
            <a:avLst/>
          </a:prstGeom>
        </p:spPr>
      </p:pic>
    </p:spTree>
    <p:extLst>
      <p:ext uri="{BB962C8B-B14F-4D97-AF65-F5344CB8AC3E}">
        <p14:creationId xmlns:p14="http://schemas.microsoft.com/office/powerpoint/2010/main" val="3071451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Content Placeholder 3"/>
          <p:cNvSpPr>
            <a:spLocks noGrp="1"/>
          </p:cNvSpPr>
          <p:nvPr>
            <p:ph idx="1"/>
          </p:nvPr>
        </p:nvSpPr>
        <p:spPr>
          <a:xfrm>
            <a:off x="838200" y="1825625"/>
            <a:ext cx="10515600" cy="3745641"/>
          </a:xfrm>
          <a:prstGeom prst="rect">
            <a:avLst/>
          </a:prstGeom>
        </p:spPr>
        <p:txBody>
          <a:bodyPr wrap="square">
            <a:spAutoFit/>
          </a:bodyPr>
          <a:lstStyle/>
          <a:p>
            <a:r>
              <a:rPr lang="en-GB" sz="2600" b="1" dirty="0">
                <a:solidFill>
                  <a:srgbClr val="00B050"/>
                </a:solidFill>
              </a:rPr>
              <a:t>Language</a:t>
            </a:r>
          </a:p>
          <a:p>
            <a:r>
              <a:rPr lang="en-GB" sz="2600" dirty="0">
                <a:solidFill>
                  <a:srgbClr val="00B050"/>
                </a:solidFill>
              </a:rPr>
              <a:t>The language used in a speech will vary depending on the audience. In a speech to a professional audience, such as a business pitch or a talk to </a:t>
            </a:r>
            <a:r>
              <a:rPr lang="en-GB" sz="2600" dirty="0" err="1">
                <a:solidFill>
                  <a:srgbClr val="00B050"/>
                </a:solidFill>
              </a:rPr>
              <a:t>headteachers</a:t>
            </a:r>
            <a:r>
              <a:rPr lang="en-GB" sz="2600" dirty="0">
                <a:solidFill>
                  <a:srgbClr val="00B050"/>
                </a:solidFill>
              </a:rPr>
              <a:t>, formal language is more appropriate. However, in a presentation to younger children, more informal and colloquial language would be suitable.</a:t>
            </a:r>
          </a:p>
          <a:p>
            <a:r>
              <a:rPr lang="en-GB" sz="2600" dirty="0">
                <a:solidFill>
                  <a:srgbClr val="00B050"/>
                </a:solidFill>
              </a:rPr>
              <a:t>The purpose of a speech is often to convince listeners of a particular point of view and so the language is typically persuasive.</a:t>
            </a:r>
          </a:p>
          <a:p>
            <a:endParaRPr lang="en-GB" dirty="0">
              <a:solidFill>
                <a:srgbClr val="FF0000"/>
              </a:solidFill>
            </a:endParaRPr>
          </a:p>
        </p:txBody>
      </p:sp>
    </p:spTree>
    <p:extLst>
      <p:ext uri="{BB962C8B-B14F-4D97-AF65-F5344CB8AC3E}">
        <p14:creationId xmlns:p14="http://schemas.microsoft.com/office/powerpoint/2010/main" val="1379551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FF00"/>
                </a:solidFill>
              </a:rPr>
              <a:t>Example</a:t>
            </a:r>
            <a:endParaRPr lang="en-GB" dirty="0">
              <a:solidFill>
                <a:srgbClr val="FFFF00"/>
              </a:solidFill>
            </a:endParaRPr>
          </a:p>
        </p:txBody>
      </p:sp>
      <p:sp>
        <p:nvSpPr>
          <p:cNvPr id="3" name="Content Placeholder 2"/>
          <p:cNvSpPr>
            <a:spLocks noGrp="1"/>
          </p:cNvSpPr>
          <p:nvPr>
            <p:ph idx="1"/>
          </p:nvPr>
        </p:nvSpPr>
        <p:spPr>
          <a:xfrm>
            <a:off x="838200" y="1825625"/>
            <a:ext cx="10515600" cy="4790328"/>
          </a:xfrm>
        </p:spPr>
        <p:txBody>
          <a:bodyPr>
            <a:normAutofit fontScale="92500" lnSpcReduction="20000"/>
          </a:bodyPr>
          <a:lstStyle/>
          <a:p>
            <a:r>
              <a:rPr lang="en-GB" dirty="0" smtClean="0">
                <a:solidFill>
                  <a:srgbClr val="FFFF00"/>
                </a:solidFill>
              </a:rPr>
              <a:t>Read the passage </a:t>
            </a:r>
            <a:r>
              <a:rPr lang="en-GB" dirty="0">
                <a:solidFill>
                  <a:srgbClr val="FFFF00"/>
                </a:solidFill>
              </a:rPr>
              <a:t>from a speech by Barack Obama about climate change. Think about his audience and purpose</a:t>
            </a:r>
            <a:r>
              <a:rPr lang="en-GB" dirty="0" smtClean="0">
                <a:solidFill>
                  <a:srgbClr val="FFFF00"/>
                </a:solidFill>
              </a:rPr>
              <a:t>:</a:t>
            </a:r>
          </a:p>
          <a:p>
            <a:pPr lvl="0"/>
            <a:r>
              <a:rPr lang="en-GB" dirty="0">
                <a:solidFill>
                  <a:srgbClr val="FFFF00"/>
                </a:solidFill>
              </a:rPr>
              <a:t>The audience is American citizens</a:t>
            </a:r>
          </a:p>
          <a:p>
            <a:pPr lvl="0"/>
            <a:r>
              <a:rPr lang="en-GB" dirty="0">
                <a:solidFill>
                  <a:srgbClr val="FFFF00"/>
                </a:solidFill>
              </a:rPr>
              <a:t>The purpose is to convince people to take responsibility for acting on climate change</a:t>
            </a:r>
          </a:p>
          <a:p>
            <a:pPr lvl="0"/>
            <a:r>
              <a:rPr lang="en-GB" dirty="0">
                <a:solidFill>
                  <a:srgbClr val="FFFF00"/>
                </a:solidFill>
              </a:rPr>
              <a:t>Notice the repeated use of ‘</a:t>
            </a:r>
            <a:r>
              <a:rPr lang="en-GB" b="1" dirty="0">
                <a:solidFill>
                  <a:srgbClr val="FFFF00"/>
                </a:solidFill>
              </a:rPr>
              <a:t>we</a:t>
            </a:r>
            <a:r>
              <a:rPr lang="en-GB" dirty="0">
                <a:solidFill>
                  <a:srgbClr val="FFFF00"/>
                </a:solidFill>
              </a:rPr>
              <a:t>’ within the opening paragraph to engage the listeners and include them in the topic of the speech.</a:t>
            </a:r>
          </a:p>
          <a:p>
            <a:pPr lvl="0"/>
            <a:r>
              <a:rPr lang="en-GB" dirty="0">
                <a:solidFill>
                  <a:srgbClr val="FFFF00"/>
                </a:solidFill>
              </a:rPr>
              <a:t>In the second paragraph Obama uses emotive vocabulary to highlight the negative impact that climate change has had on America.</a:t>
            </a:r>
          </a:p>
          <a:p>
            <a:pPr lvl="0"/>
            <a:r>
              <a:rPr lang="en-GB" dirty="0">
                <a:solidFill>
                  <a:srgbClr val="FFFF00"/>
                </a:solidFill>
              </a:rPr>
              <a:t>Obama then ends on a powerful message, using 'we' and 'our' to ensure that the audience feel as though he is working with them.</a:t>
            </a:r>
          </a:p>
          <a:p>
            <a:pPr lvl="0"/>
            <a:r>
              <a:rPr lang="en-GB" dirty="0">
                <a:solidFill>
                  <a:srgbClr val="FFFF00"/>
                </a:solidFill>
              </a:rPr>
              <a:t>He finished with a rhetorical question for impact, so that the audience feel that they have no option but to agree with his ideas.</a:t>
            </a:r>
          </a:p>
          <a:p>
            <a:endParaRPr lang="en-GB" dirty="0">
              <a:solidFill>
                <a:srgbClr val="FFFF00"/>
              </a:solidFill>
            </a:endParaRPr>
          </a:p>
          <a:p>
            <a:endParaRPr lang="en-GB" dirty="0">
              <a:solidFill>
                <a:srgbClr val="FFFF00"/>
              </a:solidFill>
            </a:endParaRPr>
          </a:p>
        </p:txBody>
      </p:sp>
    </p:spTree>
    <p:extLst>
      <p:ext uri="{BB962C8B-B14F-4D97-AF65-F5344CB8AC3E}">
        <p14:creationId xmlns:p14="http://schemas.microsoft.com/office/powerpoint/2010/main" val="49805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B0F0"/>
                </a:solidFill>
              </a:rPr>
              <a:t>Writing a </a:t>
            </a:r>
            <a:r>
              <a:rPr lang="en-GB" b="1" dirty="0" smtClean="0">
                <a:solidFill>
                  <a:srgbClr val="00B0F0"/>
                </a:solidFill>
              </a:rPr>
              <a:t>letter</a:t>
            </a:r>
            <a:endParaRPr lang="en-GB" dirty="0">
              <a:solidFill>
                <a:srgbClr val="00B0F0"/>
              </a:solidFill>
            </a:endParaRPr>
          </a:p>
        </p:txBody>
      </p:sp>
      <p:pic>
        <p:nvPicPr>
          <p:cNvPr id="4" name="Content Placeholder 3"/>
          <p:cNvPicPr>
            <a:picLocks noGrp="1" noChangeAspect="1"/>
          </p:cNvPicPr>
          <p:nvPr>
            <p:ph idx="1"/>
          </p:nvPr>
        </p:nvPicPr>
        <p:blipFill>
          <a:blip r:embed="rId2"/>
          <a:stretch>
            <a:fillRect/>
          </a:stretch>
        </p:blipFill>
        <p:spPr>
          <a:xfrm>
            <a:off x="8655424" y="365125"/>
            <a:ext cx="3048264" cy="1713124"/>
          </a:xfrm>
          <a:prstGeom prst="rect">
            <a:avLst/>
          </a:prstGeom>
        </p:spPr>
      </p:pic>
      <p:sp>
        <p:nvSpPr>
          <p:cNvPr id="5" name="Rectangle 4"/>
          <p:cNvSpPr/>
          <p:nvPr/>
        </p:nvSpPr>
        <p:spPr>
          <a:xfrm>
            <a:off x="614082" y="1466347"/>
            <a:ext cx="8758518" cy="4832092"/>
          </a:xfrm>
          <a:prstGeom prst="rect">
            <a:avLst/>
          </a:prstGeom>
        </p:spPr>
        <p:txBody>
          <a:bodyPr wrap="square">
            <a:spAutoFit/>
          </a:bodyPr>
          <a:lstStyle/>
          <a:p>
            <a:pPr>
              <a:spcAft>
                <a:spcPts val="1200"/>
              </a:spcAft>
            </a:pPr>
            <a:r>
              <a:rPr lang="en-GB" sz="4000" b="1" dirty="0" smtClean="0">
                <a:solidFill>
                  <a:srgbClr val="00B0F0"/>
                </a:solidFill>
                <a:effectLst/>
                <a:latin typeface="Calibri" panose="020F0502020204030204" pitchFamily="34" charset="0"/>
                <a:ea typeface="Times New Roman" panose="02020603050405020304" pitchFamily="18" charset="0"/>
              </a:rPr>
              <a:t>Structure</a:t>
            </a:r>
            <a:endParaRPr lang="en-GB" sz="4000" b="1" dirty="0" smtClean="0">
              <a:solidFill>
                <a:srgbClr val="00B0F0"/>
              </a:solidFill>
              <a:effectLst/>
              <a:latin typeface="Times New Roman" panose="02020603050405020304" pitchFamily="18" charset="0"/>
              <a:ea typeface="Times New Roman" panose="02020603050405020304" pitchFamily="18" charset="0"/>
            </a:endParaRPr>
          </a:p>
          <a:p>
            <a:pPr>
              <a:spcAft>
                <a:spcPts val="1200"/>
              </a:spcAft>
            </a:pPr>
            <a:r>
              <a:rPr lang="en-GB" dirty="0">
                <a:solidFill>
                  <a:srgbClr val="00B0F0"/>
                </a:solidFill>
                <a:latin typeface="Calibri" panose="020F0502020204030204" pitchFamily="34" charset="0"/>
                <a:ea typeface="Times New Roman" panose="02020603050405020304" pitchFamily="18" charset="0"/>
              </a:rPr>
              <a:t>A letter has a conventional structure with addresses at the top, an opening address using ‘Dear …’ and ending with a standard salutation such as ‘Yours sincerely’ (if you know the reader’s name) or ‘Yours faithfully’ (if you have started your letter ‘Dear Sir/Madam’). In a formal letter, the opening paragraph should outline the overall aim of the letter and the conclusion should summarise the main points. Each paragraph should link to the purpose</a:t>
            </a:r>
            <a:r>
              <a:rPr lang="en-GB" dirty="0" smtClean="0">
                <a:solidFill>
                  <a:srgbClr val="00B0F0"/>
                </a:solidFill>
                <a:latin typeface="Calibri" panose="020F0502020204030204" pitchFamily="34" charset="0"/>
                <a:ea typeface="Times New Roman" panose="02020603050405020304" pitchFamily="18" charset="0"/>
              </a:rPr>
              <a:t>.</a:t>
            </a:r>
          </a:p>
          <a:p>
            <a:r>
              <a:rPr lang="en-GB" sz="4000" b="1" dirty="0">
                <a:solidFill>
                  <a:srgbClr val="00B0F0"/>
                </a:solidFill>
              </a:rPr>
              <a:t>Language</a:t>
            </a:r>
          </a:p>
          <a:p>
            <a:r>
              <a:rPr lang="en-GB" dirty="0">
                <a:solidFill>
                  <a:srgbClr val="00B0F0"/>
                </a:solidFill>
              </a:rPr>
              <a:t>The language used will depend on the audience of the letter; if you are trying to persuade the recipient of a particular idea, then your language may be positive and upbeat in tone. If the letter is being used to make a complaint, the language is more likely to be formal, with emotive language to describe the experience or service</a:t>
            </a:r>
            <a:r>
              <a:rPr lang="en-GB" dirty="0" smtClean="0">
                <a:solidFill>
                  <a:srgbClr val="00B0F0"/>
                </a:solidFill>
              </a:rPr>
              <a:t>.</a:t>
            </a:r>
          </a:p>
          <a:p>
            <a:endParaRPr lang="en-GB" dirty="0">
              <a:solidFill>
                <a:srgbClr val="00B0F0"/>
              </a:solidFill>
            </a:endParaRPr>
          </a:p>
          <a:p>
            <a:pPr>
              <a:spcAft>
                <a:spcPts val="1200"/>
              </a:spcAft>
            </a:pPr>
            <a:r>
              <a:rPr lang="en-GB" sz="2800" dirty="0" smtClean="0">
                <a:solidFill>
                  <a:srgbClr val="00B0F0"/>
                </a:solidFill>
                <a:effectLst/>
                <a:latin typeface="Times New Roman" panose="02020603050405020304" pitchFamily="18" charset="0"/>
                <a:ea typeface="Times New Roman" panose="02020603050405020304" pitchFamily="18" charset="0"/>
              </a:rPr>
              <a:t>……Read the example in your notes.</a:t>
            </a:r>
            <a:endParaRPr lang="en-GB" sz="2800" dirty="0">
              <a:solidFill>
                <a:srgbClr val="00B0F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461816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7030A0"/>
                </a:solidFill>
              </a:rPr>
              <a:t>Writing a </a:t>
            </a:r>
            <a:r>
              <a:rPr lang="en-GB" b="1" dirty="0" smtClean="0">
                <a:solidFill>
                  <a:srgbClr val="7030A0"/>
                </a:solidFill>
              </a:rPr>
              <a:t>report</a:t>
            </a:r>
            <a:endParaRPr lang="en-GB" dirty="0">
              <a:solidFill>
                <a:srgbClr val="7030A0"/>
              </a:solidFill>
            </a:endParaRPr>
          </a:p>
        </p:txBody>
      </p:sp>
      <p:sp>
        <p:nvSpPr>
          <p:cNvPr id="3" name="Content Placeholder 2"/>
          <p:cNvSpPr>
            <a:spLocks noGrp="1"/>
          </p:cNvSpPr>
          <p:nvPr>
            <p:ph idx="1"/>
          </p:nvPr>
        </p:nvSpPr>
        <p:spPr>
          <a:xfrm>
            <a:off x="3039035" y="1543236"/>
            <a:ext cx="8314765" cy="5207188"/>
          </a:xfrm>
        </p:spPr>
        <p:txBody>
          <a:bodyPr>
            <a:normAutofit fontScale="85000" lnSpcReduction="20000"/>
          </a:bodyPr>
          <a:lstStyle/>
          <a:p>
            <a:r>
              <a:rPr lang="en-GB" sz="4700" b="1" dirty="0">
                <a:solidFill>
                  <a:srgbClr val="7030A0"/>
                </a:solidFill>
              </a:rPr>
              <a:t>Structure</a:t>
            </a:r>
          </a:p>
          <a:p>
            <a:r>
              <a:rPr lang="en-GB" dirty="0">
                <a:solidFill>
                  <a:srgbClr val="7030A0"/>
                </a:solidFill>
              </a:rPr>
              <a:t>A report is highly factual and informs the reader rather than trying to make them feel or react in a particular way.</a:t>
            </a:r>
          </a:p>
          <a:p>
            <a:r>
              <a:rPr lang="en-GB" dirty="0">
                <a:solidFill>
                  <a:srgbClr val="7030A0"/>
                </a:solidFill>
              </a:rPr>
              <a:t>A report typically uses subheadings, to organise the text. There might also be statistics, graphs or evidence to support the text. Bullet points could be used to highlight key information to the reader.</a:t>
            </a:r>
          </a:p>
          <a:p>
            <a:r>
              <a:rPr lang="en-GB" sz="5200" b="1" dirty="0">
                <a:solidFill>
                  <a:srgbClr val="7030A0"/>
                </a:solidFill>
              </a:rPr>
              <a:t>Language</a:t>
            </a:r>
          </a:p>
          <a:p>
            <a:r>
              <a:rPr lang="en-GB" dirty="0">
                <a:solidFill>
                  <a:srgbClr val="7030A0"/>
                </a:solidFill>
              </a:rPr>
              <a:t>The language in a report is objective. It states facts rather than attempting to manipulate the reader’s emotions.</a:t>
            </a:r>
          </a:p>
          <a:p>
            <a:r>
              <a:rPr lang="en-GB" dirty="0">
                <a:solidFill>
                  <a:srgbClr val="7030A0"/>
                </a:solidFill>
              </a:rPr>
              <a:t>The purpose is usually to provide the reader with relevant information in an ordered way. Therefore, the vocabulary should be Standard English and straightforward, presenting the topic precisely</a:t>
            </a:r>
            <a:r>
              <a:rPr lang="en-GB" dirty="0" smtClean="0">
                <a:solidFill>
                  <a:srgbClr val="7030A0"/>
                </a:solidFill>
              </a:rPr>
              <a:t>.</a:t>
            </a:r>
          </a:p>
          <a:p>
            <a:r>
              <a:rPr lang="en-GB" dirty="0" smtClean="0">
                <a:solidFill>
                  <a:srgbClr val="7030A0"/>
                </a:solidFill>
              </a:rPr>
              <a:t>……read the report in your notes….</a:t>
            </a:r>
            <a:endParaRPr lang="en-GB" dirty="0">
              <a:solidFill>
                <a:srgbClr val="7030A0"/>
              </a:solidFill>
            </a:endParaRPr>
          </a:p>
          <a:p>
            <a:endParaRPr lang="en-GB" dirty="0">
              <a:solidFill>
                <a:srgbClr val="7030A0"/>
              </a:solidFill>
            </a:endParaRPr>
          </a:p>
        </p:txBody>
      </p:sp>
      <p:pic>
        <p:nvPicPr>
          <p:cNvPr id="4" name="Picture 3"/>
          <p:cNvPicPr>
            <a:picLocks noChangeAspect="1"/>
          </p:cNvPicPr>
          <p:nvPr/>
        </p:nvPicPr>
        <p:blipFill>
          <a:blip r:embed="rId2"/>
          <a:stretch>
            <a:fillRect/>
          </a:stretch>
        </p:blipFill>
        <p:spPr>
          <a:xfrm>
            <a:off x="241915" y="1900086"/>
            <a:ext cx="2481216" cy="1394443"/>
          </a:xfrm>
          <a:prstGeom prst="rect">
            <a:avLst/>
          </a:prstGeom>
        </p:spPr>
      </p:pic>
    </p:spTree>
    <p:extLst>
      <p:ext uri="{BB962C8B-B14F-4D97-AF65-F5344CB8AC3E}">
        <p14:creationId xmlns:p14="http://schemas.microsoft.com/office/powerpoint/2010/main" val="3729216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FF0066"/>
                </a:solidFill>
              </a:rPr>
              <a:t>Writing an </a:t>
            </a:r>
            <a:r>
              <a:rPr lang="en-GB" b="1" dirty="0" smtClean="0">
                <a:solidFill>
                  <a:srgbClr val="FF0066"/>
                </a:solidFill>
              </a:rPr>
              <a:t>article</a:t>
            </a:r>
            <a:endParaRPr lang="en-GB" dirty="0">
              <a:solidFill>
                <a:srgbClr val="FF0066"/>
              </a:solidFill>
            </a:endParaRPr>
          </a:p>
        </p:txBody>
      </p:sp>
      <p:sp>
        <p:nvSpPr>
          <p:cNvPr id="3" name="Content Placeholder 2"/>
          <p:cNvSpPr>
            <a:spLocks noGrp="1"/>
          </p:cNvSpPr>
          <p:nvPr>
            <p:ph idx="1"/>
          </p:nvPr>
        </p:nvSpPr>
        <p:spPr>
          <a:xfrm>
            <a:off x="838200" y="1358153"/>
            <a:ext cx="11062447" cy="5674659"/>
          </a:xfrm>
        </p:spPr>
        <p:txBody>
          <a:bodyPr>
            <a:normAutofit/>
          </a:bodyPr>
          <a:lstStyle/>
          <a:p>
            <a:r>
              <a:rPr lang="en-GB" sz="5700" b="1" dirty="0">
                <a:solidFill>
                  <a:srgbClr val="FF0066"/>
                </a:solidFill>
              </a:rPr>
              <a:t>Structure</a:t>
            </a:r>
          </a:p>
          <a:p>
            <a:r>
              <a:rPr lang="en-GB" dirty="0">
                <a:solidFill>
                  <a:srgbClr val="FF0066"/>
                </a:solidFill>
              </a:rPr>
              <a:t>The structure of an article for a newspaper, magazine or website, is usually in three parts:</a:t>
            </a:r>
          </a:p>
          <a:p>
            <a:pPr lvl="0"/>
            <a:r>
              <a:rPr lang="en-GB" b="1" dirty="0">
                <a:solidFill>
                  <a:srgbClr val="FF0066"/>
                </a:solidFill>
              </a:rPr>
              <a:t>introduction</a:t>
            </a:r>
            <a:r>
              <a:rPr lang="en-GB" dirty="0">
                <a:solidFill>
                  <a:srgbClr val="FF0066"/>
                </a:solidFill>
              </a:rPr>
              <a:t> – engaging the reader, or outlining the main point of the article to follow</a:t>
            </a:r>
          </a:p>
          <a:p>
            <a:pPr lvl="0"/>
            <a:r>
              <a:rPr lang="en-GB" b="1" dirty="0">
                <a:solidFill>
                  <a:srgbClr val="FF0066"/>
                </a:solidFill>
              </a:rPr>
              <a:t>middle</a:t>
            </a:r>
            <a:r>
              <a:rPr lang="en-GB" dirty="0">
                <a:solidFill>
                  <a:srgbClr val="FF0066"/>
                </a:solidFill>
              </a:rPr>
              <a:t> – making clear and interesting points about the topic</a:t>
            </a:r>
          </a:p>
          <a:p>
            <a:pPr lvl="0"/>
            <a:r>
              <a:rPr lang="en-GB" b="1" dirty="0">
                <a:solidFill>
                  <a:srgbClr val="FF0066"/>
                </a:solidFill>
              </a:rPr>
              <a:t>end</a:t>
            </a:r>
            <a:r>
              <a:rPr lang="en-GB" dirty="0">
                <a:solidFill>
                  <a:srgbClr val="FF0066"/>
                </a:solidFill>
              </a:rPr>
              <a:t> – a concluding paragraph that draws the points together</a:t>
            </a:r>
          </a:p>
          <a:p>
            <a:r>
              <a:rPr lang="en-GB" dirty="0">
                <a:solidFill>
                  <a:srgbClr val="FF0066"/>
                </a:solidFill>
              </a:rPr>
              <a:t>If the aim of an article is to persuade the reader, then the opening and closing paragraph will outline the writer’s viewpoint and make it most memorable. Subheadings are sometimes used to signpost the content of each.</a:t>
            </a:r>
          </a:p>
          <a:p>
            <a:endParaRPr lang="en-GB" dirty="0">
              <a:solidFill>
                <a:srgbClr val="FF0066"/>
              </a:solidFill>
            </a:endParaRPr>
          </a:p>
        </p:txBody>
      </p:sp>
    </p:spTree>
    <p:extLst>
      <p:ext uri="{BB962C8B-B14F-4D97-AF65-F5344CB8AC3E}">
        <p14:creationId xmlns:p14="http://schemas.microsoft.com/office/powerpoint/2010/main" val="31322651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66"/>
                </a:solidFill>
              </a:rPr>
              <a:t>Writing an article</a:t>
            </a:r>
            <a:endParaRPr lang="en-GB" dirty="0"/>
          </a:p>
        </p:txBody>
      </p:sp>
      <p:sp>
        <p:nvSpPr>
          <p:cNvPr id="3" name="Content Placeholder 2"/>
          <p:cNvSpPr>
            <a:spLocks noGrp="1"/>
          </p:cNvSpPr>
          <p:nvPr>
            <p:ph idx="1"/>
          </p:nvPr>
        </p:nvSpPr>
        <p:spPr>
          <a:xfrm>
            <a:off x="838200" y="1825625"/>
            <a:ext cx="10515600" cy="4897904"/>
          </a:xfrm>
        </p:spPr>
        <p:txBody>
          <a:bodyPr>
            <a:normAutofit fontScale="92500" lnSpcReduction="10000"/>
          </a:bodyPr>
          <a:lstStyle/>
          <a:p>
            <a:r>
              <a:rPr lang="en-GB" sz="5700" b="1" dirty="0" smtClean="0">
                <a:solidFill>
                  <a:srgbClr val="FF0066"/>
                </a:solidFill>
              </a:rPr>
              <a:t>Language</a:t>
            </a:r>
          </a:p>
          <a:p>
            <a:r>
              <a:rPr lang="en-GB" dirty="0" smtClean="0">
                <a:solidFill>
                  <a:srgbClr val="FF0066"/>
                </a:solidFill>
              </a:rPr>
              <a:t>The language of an article depends upon the purpose and audience; usually, the vocabulary of the article will fit the topic content, and who it is targeted at. For example, you would expect an article about a recent film release to include the vocabulary of actors, scripts and performance.</a:t>
            </a:r>
          </a:p>
          <a:p>
            <a:r>
              <a:rPr lang="en-GB" dirty="0" smtClean="0">
                <a:solidFill>
                  <a:srgbClr val="FF0066"/>
                </a:solidFill>
              </a:rPr>
              <a:t>A catchy, memorable headline is essential to grab your readers’ attention and entice them to read the whole article.</a:t>
            </a:r>
          </a:p>
          <a:p>
            <a:r>
              <a:rPr lang="en-GB" dirty="0" smtClean="0">
                <a:solidFill>
                  <a:srgbClr val="FF0066"/>
                </a:solidFill>
              </a:rPr>
              <a:t>Articles are usually written in Standard English, but colloquial sayings or phrases might be used to emphasise a point. </a:t>
            </a:r>
            <a:r>
              <a:rPr lang="en-GB" b="1" u="sng" dirty="0" smtClean="0">
                <a:solidFill>
                  <a:srgbClr val="FF0066"/>
                </a:solidFill>
                <a:hlinkClick r:id="rId2"/>
              </a:rPr>
              <a:t>Persuasive devices</a:t>
            </a:r>
            <a:r>
              <a:rPr lang="en-GB" dirty="0" smtClean="0">
                <a:solidFill>
                  <a:srgbClr val="FF0066"/>
                </a:solidFill>
              </a:rPr>
              <a:t>, such as rule of three, rhetorical questions and alliteration can be used to encourage the reader to agree with your point of view.</a:t>
            </a:r>
          </a:p>
          <a:p>
            <a:r>
              <a:rPr lang="en-GB" dirty="0" smtClean="0">
                <a:solidFill>
                  <a:srgbClr val="FF0066"/>
                </a:solidFill>
              </a:rPr>
              <a:t>…..read the example in your notes………</a:t>
            </a:r>
            <a:endParaRPr lang="en-GB" dirty="0" smtClean="0">
              <a:solidFill>
                <a:srgbClr val="FF0066"/>
              </a:solidFill>
            </a:endParaRPr>
          </a:p>
          <a:p>
            <a:endParaRPr lang="en-GB" dirty="0"/>
          </a:p>
        </p:txBody>
      </p:sp>
    </p:spTree>
    <p:extLst>
      <p:ext uri="{BB962C8B-B14F-4D97-AF65-F5344CB8AC3E}">
        <p14:creationId xmlns:p14="http://schemas.microsoft.com/office/powerpoint/2010/main" val="40444224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580</Words>
  <Application>Microsoft Office PowerPoint</Application>
  <PresentationFormat>Widescreen</PresentationFormat>
  <Paragraphs>64</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Office Theme</vt:lpstr>
      <vt:lpstr>Component 2 Section B </vt:lpstr>
      <vt:lpstr>Introduction to writing non-fiction</vt:lpstr>
      <vt:lpstr>Writing a speech</vt:lpstr>
      <vt:lpstr>PowerPoint Presentation</vt:lpstr>
      <vt:lpstr>Example</vt:lpstr>
      <vt:lpstr>Writing a letter</vt:lpstr>
      <vt:lpstr>Writing a report</vt:lpstr>
      <vt:lpstr>Writing an article</vt:lpstr>
      <vt:lpstr>Writing an article</vt:lpstr>
      <vt:lpstr>Writing a guide</vt:lpstr>
      <vt:lpstr>Writing a guide</vt:lpstr>
      <vt:lpstr>TASK</vt:lpstr>
    </vt:vector>
  </TitlesOfParts>
  <Company>Carmel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Component 2 Section B</dc:title>
  <dc:creator>Kath Hopkins</dc:creator>
  <cp:lastModifiedBy>Kath Hopkins</cp:lastModifiedBy>
  <cp:revision>6</cp:revision>
  <dcterms:created xsi:type="dcterms:W3CDTF">2019-03-04T15:12:16Z</dcterms:created>
  <dcterms:modified xsi:type="dcterms:W3CDTF">2019-03-04T15:35:53Z</dcterms:modified>
</cp:coreProperties>
</file>