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1" r:id="rId11"/>
    <p:sldId id="266" r:id="rId12"/>
    <p:sldId id="267" r:id="rId13"/>
    <p:sldId id="268" r:id="rId14"/>
    <p:sldId id="269" r:id="rId15"/>
    <p:sldId id="272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60FD7-FBE5-4E22-BCBF-2D0499A32A6A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9824E40-5E4F-4889-BEB4-DB8917B489BF}">
      <dgm:prSet/>
      <dgm:spPr/>
      <dgm:t>
        <a:bodyPr/>
        <a:lstStyle/>
        <a:p>
          <a:r>
            <a:rPr lang="en-GB" b="1"/>
            <a:t>Repetition</a:t>
          </a:r>
          <a:r>
            <a:rPr lang="en-GB"/>
            <a:t> – of words, phrases or whole sentences.</a:t>
          </a:r>
          <a:endParaRPr lang="en-US"/>
        </a:p>
      </dgm:t>
    </dgm:pt>
    <dgm:pt modelId="{B9FA8E98-6954-4247-904F-97B7654A1581}" type="parTrans" cxnId="{43FA1E57-F5FF-48A4-8530-85BD9232397F}">
      <dgm:prSet/>
      <dgm:spPr/>
      <dgm:t>
        <a:bodyPr/>
        <a:lstStyle/>
        <a:p>
          <a:endParaRPr lang="en-US"/>
        </a:p>
      </dgm:t>
    </dgm:pt>
    <dgm:pt modelId="{B5FAA7D2-6F99-47F2-8B59-8F6F9357EAD5}" type="sibTrans" cxnId="{43FA1E57-F5FF-48A4-8530-85BD9232397F}">
      <dgm:prSet/>
      <dgm:spPr/>
      <dgm:t>
        <a:bodyPr/>
        <a:lstStyle/>
        <a:p>
          <a:endParaRPr lang="en-US"/>
        </a:p>
      </dgm:t>
    </dgm:pt>
    <dgm:pt modelId="{F3B8DCBA-AA5D-40D5-873C-BC2E574A58D7}">
      <dgm:prSet/>
      <dgm:spPr/>
      <dgm:t>
        <a:bodyPr/>
        <a:lstStyle/>
        <a:p>
          <a:r>
            <a:rPr lang="en-GB" b="1"/>
            <a:t>Connectives</a:t>
          </a:r>
          <a:r>
            <a:rPr lang="en-GB"/>
            <a:t> – eg</a:t>
          </a:r>
          <a:r>
            <a:rPr lang="en-GB" i="1"/>
            <a:t> meanwhile, finally, although</a:t>
          </a:r>
          <a:r>
            <a:rPr lang="en-GB"/>
            <a:t>. These could be used to shift the reader’s focus.</a:t>
          </a:r>
          <a:endParaRPr lang="en-US"/>
        </a:p>
      </dgm:t>
    </dgm:pt>
    <dgm:pt modelId="{8E9D3C8E-A5DE-46BA-BD98-9162722736F8}" type="parTrans" cxnId="{66E8690B-F139-4E29-AC02-E009F430728A}">
      <dgm:prSet/>
      <dgm:spPr/>
      <dgm:t>
        <a:bodyPr/>
        <a:lstStyle/>
        <a:p>
          <a:endParaRPr lang="en-US"/>
        </a:p>
      </dgm:t>
    </dgm:pt>
    <dgm:pt modelId="{8F87ECB8-51EF-4C09-9328-5DAE63589FBF}" type="sibTrans" cxnId="{66E8690B-F139-4E29-AC02-E009F430728A}">
      <dgm:prSet/>
      <dgm:spPr/>
      <dgm:t>
        <a:bodyPr/>
        <a:lstStyle/>
        <a:p>
          <a:endParaRPr lang="en-US"/>
        </a:p>
      </dgm:t>
    </dgm:pt>
    <dgm:pt modelId="{F875620C-62C2-4F3E-839F-CCD5F679D183}">
      <dgm:prSet/>
      <dgm:spPr/>
      <dgm:t>
        <a:bodyPr/>
        <a:lstStyle/>
        <a:p>
          <a:r>
            <a:rPr lang="en-GB" b="1"/>
            <a:t>Sentence types</a:t>
          </a:r>
          <a:r>
            <a:rPr lang="en-GB"/>
            <a:t> – eg multi-clause or single clause. For example, a multi-clause sentence could be used to build up layers of description to create a vivid setting.</a:t>
          </a:r>
          <a:endParaRPr lang="en-US"/>
        </a:p>
      </dgm:t>
    </dgm:pt>
    <dgm:pt modelId="{A4A21F48-DD23-457C-85D4-952C71A4E49F}" type="parTrans" cxnId="{36C82C1D-C2AF-406C-9488-2EF10919AE79}">
      <dgm:prSet/>
      <dgm:spPr/>
      <dgm:t>
        <a:bodyPr/>
        <a:lstStyle/>
        <a:p>
          <a:endParaRPr lang="en-US"/>
        </a:p>
      </dgm:t>
    </dgm:pt>
    <dgm:pt modelId="{BB228E93-EE1C-459D-863C-2DCDF487D65A}" type="sibTrans" cxnId="{36C82C1D-C2AF-406C-9488-2EF10919AE79}">
      <dgm:prSet/>
      <dgm:spPr/>
      <dgm:t>
        <a:bodyPr/>
        <a:lstStyle/>
        <a:p>
          <a:endParaRPr lang="en-US"/>
        </a:p>
      </dgm:t>
    </dgm:pt>
    <dgm:pt modelId="{5759511F-05C9-47EC-9C4F-43F40B238942}">
      <dgm:prSet/>
      <dgm:spPr/>
      <dgm:t>
        <a:bodyPr/>
        <a:lstStyle/>
        <a:p>
          <a:r>
            <a:rPr lang="en-GB" b="1"/>
            <a:t>Sentence length</a:t>
          </a:r>
          <a:r>
            <a:rPr lang="en-GB"/>
            <a:t> – eg short to show tension.</a:t>
          </a:r>
          <a:endParaRPr lang="en-US"/>
        </a:p>
      </dgm:t>
    </dgm:pt>
    <dgm:pt modelId="{80DFDC50-9AF4-49CE-9A4E-F4503F92576D}" type="parTrans" cxnId="{DE194CF0-8C1C-4416-B906-A1ACFBB8A0E6}">
      <dgm:prSet/>
      <dgm:spPr/>
      <dgm:t>
        <a:bodyPr/>
        <a:lstStyle/>
        <a:p>
          <a:endParaRPr lang="en-US"/>
        </a:p>
      </dgm:t>
    </dgm:pt>
    <dgm:pt modelId="{065A5CB4-0A3D-4803-B3F6-79BE232A10B2}" type="sibTrans" cxnId="{DE194CF0-8C1C-4416-B906-A1ACFBB8A0E6}">
      <dgm:prSet/>
      <dgm:spPr/>
      <dgm:t>
        <a:bodyPr/>
        <a:lstStyle/>
        <a:p>
          <a:endParaRPr lang="en-US"/>
        </a:p>
      </dgm:t>
    </dgm:pt>
    <dgm:pt modelId="{38806497-4F64-4309-83E4-123C9DD05CA6}">
      <dgm:prSet/>
      <dgm:spPr/>
      <dgm:t>
        <a:bodyPr/>
        <a:lstStyle/>
        <a:p>
          <a:r>
            <a:rPr lang="en-GB" b="1"/>
            <a:t>Paragraph length</a:t>
          </a:r>
          <a:r>
            <a:rPr lang="en-GB"/>
            <a:t> – eg single line paragraphs to focus the reader.</a:t>
          </a:r>
          <a:endParaRPr lang="en-US"/>
        </a:p>
      </dgm:t>
    </dgm:pt>
    <dgm:pt modelId="{6B94FEF2-62C7-495D-B4FC-51C5C8AC996A}" type="parTrans" cxnId="{07E81ECF-3B7A-48BD-95A6-F70E7AC991DF}">
      <dgm:prSet/>
      <dgm:spPr/>
      <dgm:t>
        <a:bodyPr/>
        <a:lstStyle/>
        <a:p>
          <a:endParaRPr lang="en-US"/>
        </a:p>
      </dgm:t>
    </dgm:pt>
    <dgm:pt modelId="{D93C729A-5A43-4DE0-B4BD-6FD293916248}" type="sibTrans" cxnId="{07E81ECF-3B7A-48BD-95A6-F70E7AC991DF}">
      <dgm:prSet/>
      <dgm:spPr/>
      <dgm:t>
        <a:bodyPr/>
        <a:lstStyle/>
        <a:p>
          <a:endParaRPr lang="en-US"/>
        </a:p>
      </dgm:t>
    </dgm:pt>
    <dgm:pt modelId="{D8AE507A-7387-460E-B4A9-9237A40BAC33}">
      <dgm:prSet/>
      <dgm:spPr/>
      <dgm:t>
        <a:bodyPr/>
        <a:lstStyle/>
        <a:p>
          <a:r>
            <a:rPr lang="en-GB" b="1"/>
            <a:t>Change of tense</a:t>
          </a:r>
          <a:r>
            <a:rPr lang="en-GB"/>
            <a:t> – eg from present to past.</a:t>
          </a:r>
          <a:endParaRPr lang="en-US"/>
        </a:p>
      </dgm:t>
    </dgm:pt>
    <dgm:pt modelId="{0CAD716A-7217-4AB3-B596-432429900525}" type="parTrans" cxnId="{F96D5031-72FA-49F8-BF23-323A9C8001D8}">
      <dgm:prSet/>
      <dgm:spPr/>
      <dgm:t>
        <a:bodyPr/>
        <a:lstStyle/>
        <a:p>
          <a:endParaRPr lang="en-US"/>
        </a:p>
      </dgm:t>
    </dgm:pt>
    <dgm:pt modelId="{9E7A1F55-478C-4FB8-902C-2978F54E41CE}" type="sibTrans" cxnId="{F96D5031-72FA-49F8-BF23-323A9C8001D8}">
      <dgm:prSet/>
      <dgm:spPr/>
      <dgm:t>
        <a:bodyPr/>
        <a:lstStyle/>
        <a:p>
          <a:endParaRPr lang="en-US"/>
        </a:p>
      </dgm:t>
    </dgm:pt>
    <dgm:pt modelId="{F6F5298B-BE4C-4090-B59B-13E8E2F64C96}">
      <dgm:prSet/>
      <dgm:spPr/>
      <dgm:t>
        <a:bodyPr/>
        <a:lstStyle/>
        <a:p>
          <a:r>
            <a:rPr lang="en-GB" b="1"/>
            <a:t>Narrative structure</a:t>
          </a:r>
          <a:endParaRPr lang="en-US"/>
        </a:p>
      </dgm:t>
    </dgm:pt>
    <dgm:pt modelId="{DC3F72E7-66D1-45A0-A18E-4D38FBB1161D}" type="parTrans" cxnId="{15AEE233-C644-44B1-87E6-4F7F351F2D39}">
      <dgm:prSet/>
      <dgm:spPr/>
      <dgm:t>
        <a:bodyPr/>
        <a:lstStyle/>
        <a:p>
          <a:endParaRPr lang="en-US"/>
        </a:p>
      </dgm:t>
    </dgm:pt>
    <dgm:pt modelId="{3C4BD58A-155B-404F-A4C6-893798FEDC3F}" type="sibTrans" cxnId="{15AEE233-C644-44B1-87E6-4F7F351F2D39}">
      <dgm:prSet/>
      <dgm:spPr/>
      <dgm:t>
        <a:bodyPr/>
        <a:lstStyle/>
        <a:p>
          <a:endParaRPr lang="en-US"/>
        </a:p>
      </dgm:t>
    </dgm:pt>
    <dgm:pt modelId="{F434AD1B-EF04-45EC-8438-8C4A01E74907}">
      <dgm:prSet/>
      <dgm:spPr/>
      <dgm:t>
        <a:bodyPr/>
        <a:lstStyle/>
        <a:p>
          <a:r>
            <a:rPr lang="en-GB"/>
            <a:t>Fictional narratives may also follow an overall structure, which may fit broadly into typical stages.</a:t>
          </a:r>
          <a:endParaRPr lang="en-US"/>
        </a:p>
      </dgm:t>
    </dgm:pt>
    <dgm:pt modelId="{71736C2C-0856-4EA8-A090-31659F5B1A41}" type="parTrans" cxnId="{2A355806-FC39-4B5D-BAB8-2B7880870008}">
      <dgm:prSet/>
      <dgm:spPr/>
      <dgm:t>
        <a:bodyPr/>
        <a:lstStyle/>
        <a:p>
          <a:endParaRPr lang="en-US"/>
        </a:p>
      </dgm:t>
    </dgm:pt>
    <dgm:pt modelId="{131EBF4E-448C-489A-862C-DB385538BE4B}" type="sibTrans" cxnId="{2A355806-FC39-4B5D-BAB8-2B7880870008}">
      <dgm:prSet/>
      <dgm:spPr/>
      <dgm:t>
        <a:bodyPr/>
        <a:lstStyle/>
        <a:p>
          <a:endParaRPr lang="en-US"/>
        </a:p>
      </dgm:t>
    </dgm:pt>
    <dgm:pt modelId="{E02EF8F1-A31D-48D2-B3B5-7200AD56C9A6}">
      <dgm:prSet/>
      <dgm:spPr/>
      <dgm:t>
        <a:bodyPr/>
        <a:lstStyle/>
        <a:p>
          <a:r>
            <a:rPr lang="en-GB" b="1"/>
            <a:t>Exposition</a:t>
          </a:r>
          <a:r>
            <a:rPr lang="en-GB"/>
            <a:t> – the setting of the scene for the reader, this could be a description of setting or the backstory of a character.</a:t>
          </a:r>
          <a:endParaRPr lang="en-US"/>
        </a:p>
      </dgm:t>
    </dgm:pt>
    <dgm:pt modelId="{9DFE3575-B9F3-4017-9AB9-8ABEE3ED7337}" type="parTrans" cxnId="{0FC7BCEE-6DCC-446C-9630-CDD7E0B88708}">
      <dgm:prSet/>
      <dgm:spPr/>
      <dgm:t>
        <a:bodyPr/>
        <a:lstStyle/>
        <a:p>
          <a:endParaRPr lang="en-US"/>
        </a:p>
      </dgm:t>
    </dgm:pt>
    <dgm:pt modelId="{FEF318BB-73E0-460F-8B31-E3F459A2DD16}" type="sibTrans" cxnId="{0FC7BCEE-6DCC-446C-9630-CDD7E0B88708}">
      <dgm:prSet/>
      <dgm:spPr/>
      <dgm:t>
        <a:bodyPr/>
        <a:lstStyle/>
        <a:p>
          <a:endParaRPr lang="en-US"/>
        </a:p>
      </dgm:t>
    </dgm:pt>
    <dgm:pt modelId="{C89FC060-48B5-400A-898E-627ABC492FD0}">
      <dgm:prSet/>
      <dgm:spPr/>
      <dgm:t>
        <a:bodyPr/>
        <a:lstStyle/>
        <a:p>
          <a:r>
            <a:rPr lang="en-GB" b="1"/>
            <a:t>Crisis point or climax</a:t>
          </a:r>
          <a:r>
            <a:rPr lang="en-GB"/>
            <a:t> – an exciting or tense part of the text.</a:t>
          </a:r>
          <a:endParaRPr lang="en-US"/>
        </a:p>
      </dgm:t>
    </dgm:pt>
    <dgm:pt modelId="{E0A1D792-BB06-4887-9F4E-EDAE229B4820}" type="parTrans" cxnId="{99B874D5-D286-45DD-B330-DE6EFA58746F}">
      <dgm:prSet/>
      <dgm:spPr/>
      <dgm:t>
        <a:bodyPr/>
        <a:lstStyle/>
        <a:p>
          <a:endParaRPr lang="en-US"/>
        </a:p>
      </dgm:t>
    </dgm:pt>
    <dgm:pt modelId="{F58D2223-8A19-4A89-BEBC-DA2B331908C0}" type="sibTrans" cxnId="{99B874D5-D286-45DD-B330-DE6EFA58746F}">
      <dgm:prSet/>
      <dgm:spPr/>
      <dgm:t>
        <a:bodyPr/>
        <a:lstStyle/>
        <a:p>
          <a:endParaRPr lang="en-US"/>
        </a:p>
      </dgm:t>
    </dgm:pt>
    <dgm:pt modelId="{7C3A39E6-4077-4E3D-A5FA-848B980C8CE4}">
      <dgm:prSet/>
      <dgm:spPr/>
      <dgm:t>
        <a:bodyPr/>
        <a:lstStyle/>
        <a:p>
          <a:r>
            <a:rPr lang="en-GB" b="1"/>
            <a:t>Resolution</a:t>
          </a:r>
          <a:r>
            <a:rPr lang="en-GB"/>
            <a:t> – the conclusion of the narrative, where conflicts are resolved or meaning is revealed.</a:t>
          </a:r>
          <a:endParaRPr lang="en-US"/>
        </a:p>
      </dgm:t>
    </dgm:pt>
    <dgm:pt modelId="{31083401-3E56-43F7-BB40-8859AAE7FC22}" type="parTrans" cxnId="{3D98F7DA-5585-4EC8-8802-76DB672BF93D}">
      <dgm:prSet/>
      <dgm:spPr/>
      <dgm:t>
        <a:bodyPr/>
        <a:lstStyle/>
        <a:p>
          <a:endParaRPr lang="en-US"/>
        </a:p>
      </dgm:t>
    </dgm:pt>
    <dgm:pt modelId="{E545C942-35A9-414B-9DF0-1C4B0030E0BF}" type="sibTrans" cxnId="{3D98F7DA-5585-4EC8-8802-76DB672BF93D}">
      <dgm:prSet/>
      <dgm:spPr/>
      <dgm:t>
        <a:bodyPr/>
        <a:lstStyle/>
        <a:p>
          <a:endParaRPr lang="en-US"/>
        </a:p>
      </dgm:t>
    </dgm:pt>
    <dgm:pt modelId="{BC14D17F-2B6E-4E50-97F4-140627D517C7}" type="pres">
      <dgm:prSet presAssocID="{87E60FD7-FBE5-4E22-BCBF-2D0499A32A6A}" presName="diagram" presStyleCnt="0">
        <dgm:presLayoutVars>
          <dgm:dir/>
          <dgm:resizeHandles val="exact"/>
        </dgm:presLayoutVars>
      </dgm:prSet>
      <dgm:spPr/>
    </dgm:pt>
    <dgm:pt modelId="{20CBD89E-B694-470E-B59E-C914B65442B4}" type="pres">
      <dgm:prSet presAssocID="{E9824E40-5E4F-4889-BEB4-DB8917B489BF}" presName="node" presStyleLbl="node1" presStyleIdx="0" presStyleCnt="11">
        <dgm:presLayoutVars>
          <dgm:bulletEnabled val="1"/>
        </dgm:presLayoutVars>
      </dgm:prSet>
      <dgm:spPr/>
    </dgm:pt>
    <dgm:pt modelId="{53DE9856-A452-457E-AA4B-8C9CBD1F191F}" type="pres">
      <dgm:prSet presAssocID="{B5FAA7D2-6F99-47F2-8B59-8F6F9357EAD5}" presName="sibTrans" presStyleCnt="0"/>
      <dgm:spPr/>
    </dgm:pt>
    <dgm:pt modelId="{F93F26B9-B540-4131-AF48-1D206878A8AB}" type="pres">
      <dgm:prSet presAssocID="{F3B8DCBA-AA5D-40D5-873C-BC2E574A58D7}" presName="node" presStyleLbl="node1" presStyleIdx="1" presStyleCnt="11">
        <dgm:presLayoutVars>
          <dgm:bulletEnabled val="1"/>
        </dgm:presLayoutVars>
      </dgm:prSet>
      <dgm:spPr/>
    </dgm:pt>
    <dgm:pt modelId="{B51D6947-2644-48CC-A983-598316C7F3FD}" type="pres">
      <dgm:prSet presAssocID="{8F87ECB8-51EF-4C09-9328-5DAE63589FBF}" presName="sibTrans" presStyleCnt="0"/>
      <dgm:spPr/>
    </dgm:pt>
    <dgm:pt modelId="{06B52CB5-60DC-4666-9651-C0448D52251E}" type="pres">
      <dgm:prSet presAssocID="{F875620C-62C2-4F3E-839F-CCD5F679D183}" presName="node" presStyleLbl="node1" presStyleIdx="2" presStyleCnt="11">
        <dgm:presLayoutVars>
          <dgm:bulletEnabled val="1"/>
        </dgm:presLayoutVars>
      </dgm:prSet>
      <dgm:spPr/>
    </dgm:pt>
    <dgm:pt modelId="{3CC49BD2-B912-4569-9F6B-7DD7CF5A2F28}" type="pres">
      <dgm:prSet presAssocID="{BB228E93-EE1C-459D-863C-2DCDF487D65A}" presName="sibTrans" presStyleCnt="0"/>
      <dgm:spPr/>
    </dgm:pt>
    <dgm:pt modelId="{CA3EAF0A-C572-4B0C-A93C-72D5B615A8F0}" type="pres">
      <dgm:prSet presAssocID="{5759511F-05C9-47EC-9C4F-43F40B238942}" presName="node" presStyleLbl="node1" presStyleIdx="3" presStyleCnt="11">
        <dgm:presLayoutVars>
          <dgm:bulletEnabled val="1"/>
        </dgm:presLayoutVars>
      </dgm:prSet>
      <dgm:spPr/>
    </dgm:pt>
    <dgm:pt modelId="{683DFB3C-6A36-459F-9C79-EEAD5922EF5F}" type="pres">
      <dgm:prSet presAssocID="{065A5CB4-0A3D-4803-B3F6-79BE232A10B2}" presName="sibTrans" presStyleCnt="0"/>
      <dgm:spPr/>
    </dgm:pt>
    <dgm:pt modelId="{CF2E0396-AFB0-47AA-8EAC-788F578330DF}" type="pres">
      <dgm:prSet presAssocID="{38806497-4F64-4309-83E4-123C9DD05CA6}" presName="node" presStyleLbl="node1" presStyleIdx="4" presStyleCnt="11">
        <dgm:presLayoutVars>
          <dgm:bulletEnabled val="1"/>
        </dgm:presLayoutVars>
      </dgm:prSet>
      <dgm:spPr/>
    </dgm:pt>
    <dgm:pt modelId="{976A048B-1F60-482D-927C-3B5866095AA6}" type="pres">
      <dgm:prSet presAssocID="{D93C729A-5A43-4DE0-B4BD-6FD293916248}" presName="sibTrans" presStyleCnt="0"/>
      <dgm:spPr/>
    </dgm:pt>
    <dgm:pt modelId="{9E5435C0-C8FB-437F-B609-83AEEBFE39EA}" type="pres">
      <dgm:prSet presAssocID="{D8AE507A-7387-460E-B4A9-9237A40BAC33}" presName="node" presStyleLbl="node1" presStyleIdx="5" presStyleCnt="11">
        <dgm:presLayoutVars>
          <dgm:bulletEnabled val="1"/>
        </dgm:presLayoutVars>
      </dgm:prSet>
      <dgm:spPr/>
    </dgm:pt>
    <dgm:pt modelId="{1F7ECDFF-3974-49AC-A6BA-5BF75C800210}" type="pres">
      <dgm:prSet presAssocID="{9E7A1F55-478C-4FB8-902C-2978F54E41CE}" presName="sibTrans" presStyleCnt="0"/>
      <dgm:spPr/>
    </dgm:pt>
    <dgm:pt modelId="{18EAF080-3376-4DB7-AD76-382C0F5FBE67}" type="pres">
      <dgm:prSet presAssocID="{F6F5298B-BE4C-4090-B59B-13E8E2F64C96}" presName="node" presStyleLbl="node1" presStyleIdx="6" presStyleCnt="11">
        <dgm:presLayoutVars>
          <dgm:bulletEnabled val="1"/>
        </dgm:presLayoutVars>
      </dgm:prSet>
      <dgm:spPr/>
    </dgm:pt>
    <dgm:pt modelId="{0F0DB419-04D9-4730-9070-DB0D9844BA16}" type="pres">
      <dgm:prSet presAssocID="{3C4BD58A-155B-404F-A4C6-893798FEDC3F}" presName="sibTrans" presStyleCnt="0"/>
      <dgm:spPr/>
    </dgm:pt>
    <dgm:pt modelId="{F92A4402-1A81-4165-8C42-EBAA3BE38455}" type="pres">
      <dgm:prSet presAssocID="{F434AD1B-EF04-45EC-8438-8C4A01E74907}" presName="node" presStyleLbl="node1" presStyleIdx="7" presStyleCnt="11">
        <dgm:presLayoutVars>
          <dgm:bulletEnabled val="1"/>
        </dgm:presLayoutVars>
      </dgm:prSet>
      <dgm:spPr/>
    </dgm:pt>
    <dgm:pt modelId="{87A24603-5130-4C97-84EB-9BE43EC9C07C}" type="pres">
      <dgm:prSet presAssocID="{131EBF4E-448C-489A-862C-DB385538BE4B}" presName="sibTrans" presStyleCnt="0"/>
      <dgm:spPr/>
    </dgm:pt>
    <dgm:pt modelId="{B4B5E040-A22A-4C7F-8315-2A54BD1AB099}" type="pres">
      <dgm:prSet presAssocID="{E02EF8F1-A31D-48D2-B3B5-7200AD56C9A6}" presName="node" presStyleLbl="node1" presStyleIdx="8" presStyleCnt="11">
        <dgm:presLayoutVars>
          <dgm:bulletEnabled val="1"/>
        </dgm:presLayoutVars>
      </dgm:prSet>
      <dgm:spPr/>
    </dgm:pt>
    <dgm:pt modelId="{8DC9651E-37F3-4196-9CBA-4667DA5A6DF1}" type="pres">
      <dgm:prSet presAssocID="{FEF318BB-73E0-460F-8B31-E3F459A2DD16}" presName="sibTrans" presStyleCnt="0"/>
      <dgm:spPr/>
    </dgm:pt>
    <dgm:pt modelId="{A4B0188B-8FF8-4AE8-AC28-69CE50767701}" type="pres">
      <dgm:prSet presAssocID="{C89FC060-48B5-400A-898E-627ABC492FD0}" presName="node" presStyleLbl="node1" presStyleIdx="9" presStyleCnt="11">
        <dgm:presLayoutVars>
          <dgm:bulletEnabled val="1"/>
        </dgm:presLayoutVars>
      </dgm:prSet>
      <dgm:spPr/>
    </dgm:pt>
    <dgm:pt modelId="{27DACFA5-DFF0-4CC4-9337-EDDD317CC682}" type="pres">
      <dgm:prSet presAssocID="{F58D2223-8A19-4A89-BEBC-DA2B331908C0}" presName="sibTrans" presStyleCnt="0"/>
      <dgm:spPr/>
    </dgm:pt>
    <dgm:pt modelId="{B6E48EF8-5C9B-4F66-9DA8-A57874AA255A}" type="pres">
      <dgm:prSet presAssocID="{7C3A39E6-4077-4E3D-A5FA-848B980C8CE4}" presName="node" presStyleLbl="node1" presStyleIdx="10" presStyleCnt="11">
        <dgm:presLayoutVars>
          <dgm:bulletEnabled val="1"/>
        </dgm:presLayoutVars>
      </dgm:prSet>
      <dgm:spPr/>
    </dgm:pt>
  </dgm:ptLst>
  <dgm:cxnLst>
    <dgm:cxn modelId="{A8BBD102-8A37-4F2E-A578-0707472DACA4}" type="presOf" srcId="{F875620C-62C2-4F3E-839F-CCD5F679D183}" destId="{06B52CB5-60DC-4666-9651-C0448D52251E}" srcOrd="0" destOrd="0" presId="urn:microsoft.com/office/officeart/2005/8/layout/default"/>
    <dgm:cxn modelId="{2A355806-FC39-4B5D-BAB8-2B7880870008}" srcId="{87E60FD7-FBE5-4E22-BCBF-2D0499A32A6A}" destId="{F434AD1B-EF04-45EC-8438-8C4A01E74907}" srcOrd="7" destOrd="0" parTransId="{71736C2C-0856-4EA8-A090-31659F5B1A41}" sibTransId="{131EBF4E-448C-489A-862C-DB385538BE4B}"/>
    <dgm:cxn modelId="{68A1FB09-651D-4ADC-8455-2950A3BDC06E}" type="presOf" srcId="{F6F5298B-BE4C-4090-B59B-13E8E2F64C96}" destId="{18EAF080-3376-4DB7-AD76-382C0F5FBE67}" srcOrd="0" destOrd="0" presId="urn:microsoft.com/office/officeart/2005/8/layout/default"/>
    <dgm:cxn modelId="{66E8690B-F139-4E29-AC02-E009F430728A}" srcId="{87E60FD7-FBE5-4E22-BCBF-2D0499A32A6A}" destId="{F3B8DCBA-AA5D-40D5-873C-BC2E574A58D7}" srcOrd="1" destOrd="0" parTransId="{8E9D3C8E-A5DE-46BA-BD98-9162722736F8}" sibTransId="{8F87ECB8-51EF-4C09-9328-5DAE63589FBF}"/>
    <dgm:cxn modelId="{36C82C1D-C2AF-406C-9488-2EF10919AE79}" srcId="{87E60FD7-FBE5-4E22-BCBF-2D0499A32A6A}" destId="{F875620C-62C2-4F3E-839F-CCD5F679D183}" srcOrd="2" destOrd="0" parTransId="{A4A21F48-DD23-457C-85D4-952C71A4E49F}" sibTransId="{BB228E93-EE1C-459D-863C-2DCDF487D65A}"/>
    <dgm:cxn modelId="{05C9341D-539D-45D6-A460-AE1053DD400B}" type="presOf" srcId="{87E60FD7-FBE5-4E22-BCBF-2D0499A32A6A}" destId="{BC14D17F-2B6E-4E50-97F4-140627D517C7}" srcOrd="0" destOrd="0" presId="urn:microsoft.com/office/officeart/2005/8/layout/default"/>
    <dgm:cxn modelId="{F96D5031-72FA-49F8-BF23-323A9C8001D8}" srcId="{87E60FD7-FBE5-4E22-BCBF-2D0499A32A6A}" destId="{D8AE507A-7387-460E-B4A9-9237A40BAC33}" srcOrd="5" destOrd="0" parTransId="{0CAD716A-7217-4AB3-B596-432429900525}" sibTransId="{9E7A1F55-478C-4FB8-902C-2978F54E41CE}"/>
    <dgm:cxn modelId="{15AEE233-C644-44B1-87E6-4F7F351F2D39}" srcId="{87E60FD7-FBE5-4E22-BCBF-2D0499A32A6A}" destId="{F6F5298B-BE4C-4090-B59B-13E8E2F64C96}" srcOrd="6" destOrd="0" parTransId="{DC3F72E7-66D1-45A0-A18E-4D38FBB1161D}" sibTransId="{3C4BD58A-155B-404F-A4C6-893798FEDC3F}"/>
    <dgm:cxn modelId="{71AAA036-72F9-4918-8590-35A7015A54C2}" type="presOf" srcId="{E9824E40-5E4F-4889-BEB4-DB8917B489BF}" destId="{20CBD89E-B694-470E-B59E-C914B65442B4}" srcOrd="0" destOrd="0" presId="urn:microsoft.com/office/officeart/2005/8/layout/default"/>
    <dgm:cxn modelId="{9FD03C42-A54F-497F-8CC4-2646E48C99BB}" type="presOf" srcId="{38806497-4F64-4309-83E4-123C9DD05CA6}" destId="{CF2E0396-AFB0-47AA-8EAC-788F578330DF}" srcOrd="0" destOrd="0" presId="urn:microsoft.com/office/officeart/2005/8/layout/default"/>
    <dgm:cxn modelId="{43FA1E57-F5FF-48A4-8530-85BD9232397F}" srcId="{87E60FD7-FBE5-4E22-BCBF-2D0499A32A6A}" destId="{E9824E40-5E4F-4889-BEB4-DB8917B489BF}" srcOrd="0" destOrd="0" parTransId="{B9FA8E98-6954-4247-904F-97B7654A1581}" sibTransId="{B5FAA7D2-6F99-47F2-8B59-8F6F9357EAD5}"/>
    <dgm:cxn modelId="{2C253D86-1B4A-48F4-BA19-79F90F0170FD}" type="presOf" srcId="{F434AD1B-EF04-45EC-8438-8C4A01E74907}" destId="{F92A4402-1A81-4165-8C42-EBAA3BE38455}" srcOrd="0" destOrd="0" presId="urn:microsoft.com/office/officeart/2005/8/layout/default"/>
    <dgm:cxn modelId="{113D508B-483F-43BC-83B5-E206107154ED}" type="presOf" srcId="{C89FC060-48B5-400A-898E-627ABC492FD0}" destId="{A4B0188B-8FF8-4AE8-AC28-69CE50767701}" srcOrd="0" destOrd="0" presId="urn:microsoft.com/office/officeart/2005/8/layout/default"/>
    <dgm:cxn modelId="{6F6E2FB3-88E1-43F9-9155-447E94A8E1A0}" type="presOf" srcId="{D8AE507A-7387-460E-B4A9-9237A40BAC33}" destId="{9E5435C0-C8FB-437F-B609-83AEEBFE39EA}" srcOrd="0" destOrd="0" presId="urn:microsoft.com/office/officeart/2005/8/layout/default"/>
    <dgm:cxn modelId="{40F93EBD-3282-464D-B8DD-C6608A313143}" type="presOf" srcId="{7C3A39E6-4077-4E3D-A5FA-848B980C8CE4}" destId="{B6E48EF8-5C9B-4F66-9DA8-A57874AA255A}" srcOrd="0" destOrd="0" presId="urn:microsoft.com/office/officeart/2005/8/layout/default"/>
    <dgm:cxn modelId="{DA89EBC1-49C0-4C44-9F5A-2A7C6D70C0CE}" type="presOf" srcId="{E02EF8F1-A31D-48D2-B3B5-7200AD56C9A6}" destId="{B4B5E040-A22A-4C7F-8315-2A54BD1AB099}" srcOrd="0" destOrd="0" presId="urn:microsoft.com/office/officeart/2005/8/layout/default"/>
    <dgm:cxn modelId="{07E81ECF-3B7A-48BD-95A6-F70E7AC991DF}" srcId="{87E60FD7-FBE5-4E22-BCBF-2D0499A32A6A}" destId="{38806497-4F64-4309-83E4-123C9DD05CA6}" srcOrd="4" destOrd="0" parTransId="{6B94FEF2-62C7-495D-B4FC-51C5C8AC996A}" sibTransId="{D93C729A-5A43-4DE0-B4BD-6FD293916248}"/>
    <dgm:cxn modelId="{99B874D5-D286-45DD-B330-DE6EFA58746F}" srcId="{87E60FD7-FBE5-4E22-BCBF-2D0499A32A6A}" destId="{C89FC060-48B5-400A-898E-627ABC492FD0}" srcOrd="9" destOrd="0" parTransId="{E0A1D792-BB06-4887-9F4E-EDAE229B4820}" sibTransId="{F58D2223-8A19-4A89-BEBC-DA2B331908C0}"/>
    <dgm:cxn modelId="{3D98F7DA-5585-4EC8-8802-76DB672BF93D}" srcId="{87E60FD7-FBE5-4E22-BCBF-2D0499A32A6A}" destId="{7C3A39E6-4077-4E3D-A5FA-848B980C8CE4}" srcOrd="10" destOrd="0" parTransId="{31083401-3E56-43F7-BB40-8859AAE7FC22}" sibTransId="{E545C942-35A9-414B-9DF0-1C4B0030E0BF}"/>
    <dgm:cxn modelId="{850808EB-9D59-4368-8AED-69E699994D4A}" type="presOf" srcId="{F3B8DCBA-AA5D-40D5-873C-BC2E574A58D7}" destId="{F93F26B9-B540-4131-AF48-1D206878A8AB}" srcOrd="0" destOrd="0" presId="urn:microsoft.com/office/officeart/2005/8/layout/default"/>
    <dgm:cxn modelId="{0FC7BCEE-6DCC-446C-9630-CDD7E0B88708}" srcId="{87E60FD7-FBE5-4E22-BCBF-2D0499A32A6A}" destId="{E02EF8F1-A31D-48D2-B3B5-7200AD56C9A6}" srcOrd="8" destOrd="0" parTransId="{9DFE3575-B9F3-4017-9AB9-8ABEE3ED7337}" sibTransId="{FEF318BB-73E0-460F-8B31-E3F459A2DD16}"/>
    <dgm:cxn modelId="{DE194CF0-8C1C-4416-B906-A1ACFBB8A0E6}" srcId="{87E60FD7-FBE5-4E22-BCBF-2D0499A32A6A}" destId="{5759511F-05C9-47EC-9C4F-43F40B238942}" srcOrd="3" destOrd="0" parTransId="{80DFDC50-9AF4-49CE-9A4E-F4503F92576D}" sibTransId="{065A5CB4-0A3D-4803-B3F6-79BE232A10B2}"/>
    <dgm:cxn modelId="{1716A9F9-DF84-4A54-B18E-6277B4156750}" type="presOf" srcId="{5759511F-05C9-47EC-9C4F-43F40B238942}" destId="{CA3EAF0A-C572-4B0C-A93C-72D5B615A8F0}" srcOrd="0" destOrd="0" presId="urn:microsoft.com/office/officeart/2005/8/layout/default"/>
    <dgm:cxn modelId="{C5CF24A8-98A4-4950-B138-F0F346DF362C}" type="presParOf" srcId="{BC14D17F-2B6E-4E50-97F4-140627D517C7}" destId="{20CBD89E-B694-470E-B59E-C914B65442B4}" srcOrd="0" destOrd="0" presId="urn:microsoft.com/office/officeart/2005/8/layout/default"/>
    <dgm:cxn modelId="{1973417B-8E17-49C0-8DE0-206E0E2709C7}" type="presParOf" srcId="{BC14D17F-2B6E-4E50-97F4-140627D517C7}" destId="{53DE9856-A452-457E-AA4B-8C9CBD1F191F}" srcOrd="1" destOrd="0" presId="urn:microsoft.com/office/officeart/2005/8/layout/default"/>
    <dgm:cxn modelId="{9777064E-DA53-4340-AD67-687B75012950}" type="presParOf" srcId="{BC14D17F-2B6E-4E50-97F4-140627D517C7}" destId="{F93F26B9-B540-4131-AF48-1D206878A8AB}" srcOrd="2" destOrd="0" presId="urn:microsoft.com/office/officeart/2005/8/layout/default"/>
    <dgm:cxn modelId="{1FB04D08-3B1B-4818-8097-AB2A4BBA9A12}" type="presParOf" srcId="{BC14D17F-2B6E-4E50-97F4-140627D517C7}" destId="{B51D6947-2644-48CC-A983-598316C7F3FD}" srcOrd="3" destOrd="0" presId="urn:microsoft.com/office/officeart/2005/8/layout/default"/>
    <dgm:cxn modelId="{08A5C3C3-F1C7-4097-A5EE-15645C7980B7}" type="presParOf" srcId="{BC14D17F-2B6E-4E50-97F4-140627D517C7}" destId="{06B52CB5-60DC-4666-9651-C0448D52251E}" srcOrd="4" destOrd="0" presId="urn:microsoft.com/office/officeart/2005/8/layout/default"/>
    <dgm:cxn modelId="{517C99BE-9346-46E5-82DC-157BC2C73DDD}" type="presParOf" srcId="{BC14D17F-2B6E-4E50-97F4-140627D517C7}" destId="{3CC49BD2-B912-4569-9F6B-7DD7CF5A2F28}" srcOrd="5" destOrd="0" presId="urn:microsoft.com/office/officeart/2005/8/layout/default"/>
    <dgm:cxn modelId="{361E4EC1-018D-4D1B-9746-E73E3FB48D29}" type="presParOf" srcId="{BC14D17F-2B6E-4E50-97F4-140627D517C7}" destId="{CA3EAF0A-C572-4B0C-A93C-72D5B615A8F0}" srcOrd="6" destOrd="0" presId="urn:microsoft.com/office/officeart/2005/8/layout/default"/>
    <dgm:cxn modelId="{A041E6AE-9799-475C-A264-F270D2A2A5FC}" type="presParOf" srcId="{BC14D17F-2B6E-4E50-97F4-140627D517C7}" destId="{683DFB3C-6A36-459F-9C79-EEAD5922EF5F}" srcOrd="7" destOrd="0" presId="urn:microsoft.com/office/officeart/2005/8/layout/default"/>
    <dgm:cxn modelId="{9CC1733B-AD78-423F-8F32-44FE3C45C5C2}" type="presParOf" srcId="{BC14D17F-2B6E-4E50-97F4-140627D517C7}" destId="{CF2E0396-AFB0-47AA-8EAC-788F578330DF}" srcOrd="8" destOrd="0" presId="urn:microsoft.com/office/officeart/2005/8/layout/default"/>
    <dgm:cxn modelId="{47BED794-6FD1-4AF7-836E-A73B8E58B986}" type="presParOf" srcId="{BC14D17F-2B6E-4E50-97F4-140627D517C7}" destId="{976A048B-1F60-482D-927C-3B5866095AA6}" srcOrd="9" destOrd="0" presId="urn:microsoft.com/office/officeart/2005/8/layout/default"/>
    <dgm:cxn modelId="{F560205A-794B-44AE-A80A-D89232EC7576}" type="presParOf" srcId="{BC14D17F-2B6E-4E50-97F4-140627D517C7}" destId="{9E5435C0-C8FB-437F-B609-83AEEBFE39EA}" srcOrd="10" destOrd="0" presId="urn:microsoft.com/office/officeart/2005/8/layout/default"/>
    <dgm:cxn modelId="{C891950B-C7A2-423F-8DAE-AA5A15931A24}" type="presParOf" srcId="{BC14D17F-2B6E-4E50-97F4-140627D517C7}" destId="{1F7ECDFF-3974-49AC-A6BA-5BF75C800210}" srcOrd="11" destOrd="0" presId="urn:microsoft.com/office/officeart/2005/8/layout/default"/>
    <dgm:cxn modelId="{C7804A0E-3ED8-4A6C-8F78-AD5112EF9DA6}" type="presParOf" srcId="{BC14D17F-2B6E-4E50-97F4-140627D517C7}" destId="{18EAF080-3376-4DB7-AD76-382C0F5FBE67}" srcOrd="12" destOrd="0" presId="urn:microsoft.com/office/officeart/2005/8/layout/default"/>
    <dgm:cxn modelId="{8633C820-5198-4836-BE6E-EC7B0949CA3B}" type="presParOf" srcId="{BC14D17F-2B6E-4E50-97F4-140627D517C7}" destId="{0F0DB419-04D9-4730-9070-DB0D9844BA16}" srcOrd="13" destOrd="0" presId="urn:microsoft.com/office/officeart/2005/8/layout/default"/>
    <dgm:cxn modelId="{3F242127-2B71-4A22-9103-851386F3582A}" type="presParOf" srcId="{BC14D17F-2B6E-4E50-97F4-140627D517C7}" destId="{F92A4402-1A81-4165-8C42-EBAA3BE38455}" srcOrd="14" destOrd="0" presId="urn:microsoft.com/office/officeart/2005/8/layout/default"/>
    <dgm:cxn modelId="{F2CD4B61-8042-4876-B730-F09C8055C524}" type="presParOf" srcId="{BC14D17F-2B6E-4E50-97F4-140627D517C7}" destId="{87A24603-5130-4C97-84EB-9BE43EC9C07C}" srcOrd="15" destOrd="0" presId="urn:microsoft.com/office/officeart/2005/8/layout/default"/>
    <dgm:cxn modelId="{DFC505D2-25AF-4DA8-B7FE-C417674D250F}" type="presParOf" srcId="{BC14D17F-2B6E-4E50-97F4-140627D517C7}" destId="{B4B5E040-A22A-4C7F-8315-2A54BD1AB099}" srcOrd="16" destOrd="0" presId="urn:microsoft.com/office/officeart/2005/8/layout/default"/>
    <dgm:cxn modelId="{D5D953ED-C6A6-4664-B411-A395EA759EBB}" type="presParOf" srcId="{BC14D17F-2B6E-4E50-97F4-140627D517C7}" destId="{8DC9651E-37F3-4196-9CBA-4667DA5A6DF1}" srcOrd="17" destOrd="0" presId="urn:microsoft.com/office/officeart/2005/8/layout/default"/>
    <dgm:cxn modelId="{ECA140B5-8156-4EDC-8DA9-B4381CCA5DBB}" type="presParOf" srcId="{BC14D17F-2B6E-4E50-97F4-140627D517C7}" destId="{A4B0188B-8FF8-4AE8-AC28-69CE50767701}" srcOrd="18" destOrd="0" presId="urn:microsoft.com/office/officeart/2005/8/layout/default"/>
    <dgm:cxn modelId="{8210E16B-75C0-4C06-826A-B2344BEE1C48}" type="presParOf" srcId="{BC14D17F-2B6E-4E50-97F4-140627D517C7}" destId="{27DACFA5-DFF0-4CC4-9337-EDDD317CC682}" srcOrd="19" destOrd="0" presId="urn:microsoft.com/office/officeart/2005/8/layout/default"/>
    <dgm:cxn modelId="{EC453536-A70B-4AF6-9AA6-D61AA14A973E}" type="presParOf" srcId="{BC14D17F-2B6E-4E50-97F4-140627D517C7}" destId="{B6E48EF8-5C9B-4F66-9DA8-A57874AA255A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BD89E-B694-470E-B59E-C914B65442B4}">
      <dsp:nvSpPr>
        <dsp:cNvPr id="0" name=""/>
        <dsp:cNvSpPr/>
      </dsp:nvSpPr>
      <dsp:spPr>
        <a:xfrm>
          <a:off x="0" y="194786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Repetition</a:t>
          </a:r>
          <a:r>
            <a:rPr lang="en-GB" sz="1300" kern="1200"/>
            <a:t> – of words, phrases or whole sentences.</a:t>
          </a:r>
          <a:endParaRPr lang="en-US" sz="1300" kern="1200"/>
        </a:p>
      </dsp:txBody>
      <dsp:txXfrm>
        <a:off x="0" y="194786"/>
        <a:ext cx="2035501" cy="1221300"/>
      </dsp:txXfrm>
    </dsp:sp>
    <dsp:sp modelId="{F93F26B9-B540-4131-AF48-1D206878A8AB}">
      <dsp:nvSpPr>
        <dsp:cNvPr id="0" name=""/>
        <dsp:cNvSpPr/>
      </dsp:nvSpPr>
      <dsp:spPr>
        <a:xfrm>
          <a:off x="2239051" y="194786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145536"/>
                <a:satOff val="-8393"/>
                <a:lumOff val="8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"/>
                <a:satOff val="-8393"/>
                <a:lumOff val="8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"/>
                <a:satOff val="-8393"/>
                <a:lumOff val="8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Connectives</a:t>
          </a:r>
          <a:r>
            <a:rPr lang="en-GB" sz="1300" kern="1200"/>
            <a:t> – eg</a:t>
          </a:r>
          <a:r>
            <a:rPr lang="en-GB" sz="1300" i="1" kern="1200"/>
            <a:t> meanwhile, finally, although</a:t>
          </a:r>
          <a:r>
            <a:rPr lang="en-GB" sz="1300" kern="1200"/>
            <a:t>. These could be used to shift the reader’s focus.</a:t>
          </a:r>
          <a:endParaRPr lang="en-US" sz="1300" kern="1200"/>
        </a:p>
      </dsp:txBody>
      <dsp:txXfrm>
        <a:off x="2239051" y="194786"/>
        <a:ext cx="2035501" cy="1221300"/>
      </dsp:txXfrm>
    </dsp:sp>
    <dsp:sp modelId="{06B52CB5-60DC-4666-9651-C0448D52251E}">
      <dsp:nvSpPr>
        <dsp:cNvPr id="0" name=""/>
        <dsp:cNvSpPr/>
      </dsp:nvSpPr>
      <dsp:spPr>
        <a:xfrm>
          <a:off x="4478102" y="194786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Sentence types</a:t>
          </a:r>
          <a:r>
            <a:rPr lang="en-GB" sz="1300" kern="1200"/>
            <a:t> – eg multi-clause or single clause. For example, a multi-clause sentence could be used to build up layers of description to create a vivid setting.</a:t>
          </a:r>
          <a:endParaRPr lang="en-US" sz="1300" kern="1200"/>
        </a:p>
      </dsp:txBody>
      <dsp:txXfrm>
        <a:off x="4478102" y="194786"/>
        <a:ext cx="2035501" cy="1221300"/>
      </dsp:txXfrm>
    </dsp:sp>
    <dsp:sp modelId="{CA3EAF0A-C572-4B0C-A93C-72D5B615A8F0}">
      <dsp:nvSpPr>
        <dsp:cNvPr id="0" name=""/>
        <dsp:cNvSpPr/>
      </dsp:nvSpPr>
      <dsp:spPr>
        <a:xfrm>
          <a:off x="0" y="1619637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436609"/>
                <a:satOff val="-25178"/>
                <a:lumOff val="2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36609"/>
                <a:satOff val="-25178"/>
                <a:lumOff val="2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36609"/>
                <a:satOff val="-25178"/>
                <a:lumOff val="2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Sentence length</a:t>
          </a:r>
          <a:r>
            <a:rPr lang="en-GB" sz="1300" kern="1200"/>
            <a:t> – eg short to show tension.</a:t>
          </a:r>
          <a:endParaRPr lang="en-US" sz="1300" kern="1200"/>
        </a:p>
      </dsp:txBody>
      <dsp:txXfrm>
        <a:off x="0" y="1619637"/>
        <a:ext cx="2035501" cy="1221300"/>
      </dsp:txXfrm>
    </dsp:sp>
    <dsp:sp modelId="{CF2E0396-AFB0-47AA-8EAC-788F578330DF}">
      <dsp:nvSpPr>
        <dsp:cNvPr id="0" name=""/>
        <dsp:cNvSpPr/>
      </dsp:nvSpPr>
      <dsp:spPr>
        <a:xfrm>
          <a:off x="2239051" y="1619637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Paragraph length</a:t>
          </a:r>
          <a:r>
            <a:rPr lang="en-GB" sz="1300" kern="1200"/>
            <a:t> – eg single line paragraphs to focus the reader.</a:t>
          </a:r>
          <a:endParaRPr lang="en-US" sz="1300" kern="1200"/>
        </a:p>
      </dsp:txBody>
      <dsp:txXfrm>
        <a:off x="2239051" y="1619637"/>
        <a:ext cx="2035501" cy="1221300"/>
      </dsp:txXfrm>
    </dsp:sp>
    <dsp:sp modelId="{9E5435C0-C8FB-437F-B609-83AEEBFE39EA}">
      <dsp:nvSpPr>
        <dsp:cNvPr id="0" name=""/>
        <dsp:cNvSpPr/>
      </dsp:nvSpPr>
      <dsp:spPr>
        <a:xfrm>
          <a:off x="4478102" y="1619637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Change of tense</a:t>
          </a:r>
          <a:r>
            <a:rPr lang="en-GB" sz="1300" kern="1200"/>
            <a:t> – eg from present to past.</a:t>
          </a:r>
          <a:endParaRPr lang="en-US" sz="1300" kern="1200"/>
        </a:p>
      </dsp:txBody>
      <dsp:txXfrm>
        <a:off x="4478102" y="1619637"/>
        <a:ext cx="2035501" cy="1221300"/>
      </dsp:txXfrm>
    </dsp:sp>
    <dsp:sp modelId="{18EAF080-3376-4DB7-AD76-382C0F5FBE67}">
      <dsp:nvSpPr>
        <dsp:cNvPr id="0" name=""/>
        <dsp:cNvSpPr/>
      </dsp:nvSpPr>
      <dsp:spPr>
        <a:xfrm>
          <a:off x="0" y="3044488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Narrative structure</a:t>
          </a:r>
          <a:endParaRPr lang="en-US" sz="1300" kern="1200"/>
        </a:p>
      </dsp:txBody>
      <dsp:txXfrm>
        <a:off x="0" y="3044488"/>
        <a:ext cx="2035501" cy="1221300"/>
      </dsp:txXfrm>
    </dsp:sp>
    <dsp:sp modelId="{F92A4402-1A81-4165-8C42-EBAA3BE38455}">
      <dsp:nvSpPr>
        <dsp:cNvPr id="0" name=""/>
        <dsp:cNvSpPr/>
      </dsp:nvSpPr>
      <dsp:spPr>
        <a:xfrm>
          <a:off x="2239051" y="3044488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1018754"/>
                <a:satOff val="-58750"/>
                <a:lumOff val="604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18754"/>
                <a:satOff val="-58750"/>
                <a:lumOff val="604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18754"/>
                <a:satOff val="-58750"/>
                <a:lumOff val="604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Fictional narratives may also follow an overall structure, which may fit broadly into typical stages.</a:t>
          </a:r>
          <a:endParaRPr lang="en-US" sz="1300" kern="1200"/>
        </a:p>
      </dsp:txBody>
      <dsp:txXfrm>
        <a:off x="2239051" y="3044488"/>
        <a:ext cx="2035501" cy="1221300"/>
      </dsp:txXfrm>
    </dsp:sp>
    <dsp:sp modelId="{B4B5E040-A22A-4C7F-8315-2A54BD1AB099}">
      <dsp:nvSpPr>
        <dsp:cNvPr id="0" name=""/>
        <dsp:cNvSpPr/>
      </dsp:nvSpPr>
      <dsp:spPr>
        <a:xfrm>
          <a:off x="4478102" y="3044488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Exposition</a:t>
          </a:r>
          <a:r>
            <a:rPr lang="en-GB" sz="1300" kern="1200"/>
            <a:t> – the setting of the scene for the reader, this could be a description of setting or the backstory of a character.</a:t>
          </a:r>
          <a:endParaRPr lang="en-US" sz="1300" kern="1200"/>
        </a:p>
      </dsp:txBody>
      <dsp:txXfrm>
        <a:off x="4478102" y="3044488"/>
        <a:ext cx="2035501" cy="1221300"/>
      </dsp:txXfrm>
    </dsp:sp>
    <dsp:sp modelId="{A4B0188B-8FF8-4AE8-AC28-69CE50767701}">
      <dsp:nvSpPr>
        <dsp:cNvPr id="0" name=""/>
        <dsp:cNvSpPr/>
      </dsp:nvSpPr>
      <dsp:spPr>
        <a:xfrm>
          <a:off x="1119525" y="4469338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1309827"/>
                <a:satOff val="-75535"/>
                <a:lumOff val="7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309827"/>
                <a:satOff val="-75535"/>
                <a:lumOff val="7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309827"/>
                <a:satOff val="-75535"/>
                <a:lumOff val="7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Crisis point or climax</a:t>
          </a:r>
          <a:r>
            <a:rPr lang="en-GB" sz="1300" kern="1200"/>
            <a:t> – an exciting or tense part of the text.</a:t>
          </a:r>
          <a:endParaRPr lang="en-US" sz="1300" kern="1200"/>
        </a:p>
      </dsp:txBody>
      <dsp:txXfrm>
        <a:off x="1119525" y="4469338"/>
        <a:ext cx="2035501" cy="1221300"/>
      </dsp:txXfrm>
    </dsp:sp>
    <dsp:sp modelId="{B6E48EF8-5C9B-4F66-9DA8-A57874AA255A}">
      <dsp:nvSpPr>
        <dsp:cNvPr id="0" name=""/>
        <dsp:cNvSpPr/>
      </dsp:nvSpPr>
      <dsp:spPr>
        <a:xfrm>
          <a:off x="3358577" y="4469338"/>
          <a:ext cx="2035501" cy="1221300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/>
            <a:t>Resolution</a:t>
          </a:r>
          <a:r>
            <a:rPr lang="en-GB" sz="1300" kern="1200"/>
            <a:t> – the conclusion of the narrative, where conflicts are resolved or meaning is revealed.</a:t>
          </a:r>
          <a:endParaRPr lang="en-US" sz="1300" kern="1200"/>
        </a:p>
      </dsp:txBody>
      <dsp:txXfrm>
        <a:off x="3358577" y="4469338"/>
        <a:ext cx="2035501" cy="1221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515FD-56A9-4BD3-B365-485653736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AE3A5-A839-4752-B7C2-FF001D3B6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26F98-D5D5-444D-A5B6-2FD603676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3890F-F814-4B81-A6F5-369BD26A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9C998-7C91-4C5C-B2DF-7A634BE3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89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427DC-97CF-4E11-A57E-8021D86AE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CA3144-135E-49AA-8AD1-257426D23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2C5D4-3C74-4CAC-AC03-312596F7C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8DD94-1610-406B-AC30-1BC4D4DE2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C819E-A79A-455D-857A-3BFB1FF1D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88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AE501A-1804-45EB-94B4-257949B73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7A395-BD82-4978-9D23-05E0791FB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51064-945C-4875-A0C4-FB962512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C3716-7BBF-427B-9C68-616B0504C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AB057-5C02-407A-AE6F-2A506BC6D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07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9884-64AD-4297-BC3A-84EBC6A78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43FDF-B590-4135-9CE2-1CD75E53D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BCB4C-C40B-4912-8CE9-687490C84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439D5-817D-458E-9810-4B00606B3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88C13-9B90-4580-BB5D-B62D59293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7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9AF3B-845D-4719-91F1-2AE1FC786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CF54B-D818-4139-9893-7AF901301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293DE-1301-4C4A-88EA-7ACC000C5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68284-04B1-4F58-A739-8AD76D65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4E61D-211F-41AB-982A-C2F13499A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06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DE65-B11E-49C3-861D-6581957DE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F2AF-C028-4ED9-9112-F36E2FBE5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97885-2521-447E-B2E8-0DBF45D06D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B168F-8549-4FF5-9F38-5FAAB93A2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DA789-22F6-4352-B3D2-3D1417D4E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3F469-1919-4050-A498-A0427B97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10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C6DD5-E813-4C63-99DB-1426D5BB0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98DA6-E958-4807-9BD6-DFABCF210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5B5BD-2B3B-42CA-A091-9A85B3C6E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A15CE7-66C4-4612-948F-CED04EB596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DEBDAD-5CF6-470A-9751-D203AB1E3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59D67E-F09C-43DF-8ACD-E9AC4D17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8C07D1-56DE-4875-9E99-52112311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F6E75-5200-437B-9228-AA6251C0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173AE-F2D8-425F-90CE-E1E830CF0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C1C2B-81CD-403C-8E68-8BDB2567C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70BB8-FA00-4899-974E-E40DD1744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CFF64D-3860-428A-8063-7BEAD91A7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40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6C465F-F1E5-49DA-AB8D-66B2DA93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826F0-0988-4655-A6A4-FF0E17C12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67E4BD-54CE-453D-B012-120E1AEA5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447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92058-80C4-4840-98E1-472EA66BF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35C24-D4B9-44F1-B7D2-98AEDE952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BC659-6F92-4130-A438-44DBD607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7DC51-0926-4BA9-ADF2-0DC2D0BA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C50DB-2B59-44A7-80CF-0E8B684F5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6D88B-45E4-4293-A04A-14493D5B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73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52FEF-1955-4A31-9D94-490856C3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E405BA-696E-4A6A-9BF3-49DEA81E08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05790-F587-423E-AE4A-E640C2016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630DD-BD49-4466-9726-188EAFDF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FBFA9-D885-4339-8B92-B9F7DFB7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6A69D-9B95-4CEA-8A59-E34A8E4C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50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E30CC1-08A6-4723-ADCE-67106E92A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DD057-62C0-42CB-87FC-C1E784CDB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C1C3B-A510-4F53-83F9-2F7868A84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B1798-7AC2-4737-A7B8-8B54444EF0A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25AE3-0C2E-4920-8DBE-17C17FA81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8735F-ED6E-47CD-9201-6B0BC6F93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E71B-D714-4777-BA90-ADF0022BA5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80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m/bitesize/guides/z2hr9qt/video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bc.com/bitesize/guides/z2hr9qt/tes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D3C875-D862-448B-95D2-A73B9D766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GB" sz="4700" b="1">
                <a:solidFill>
                  <a:srgbClr val="FFFFFF"/>
                </a:solidFill>
              </a:rPr>
              <a:t>Language and structure</a:t>
            </a:r>
            <a:br>
              <a:rPr lang="en-GB" sz="4700">
                <a:solidFill>
                  <a:srgbClr val="FFFFFF"/>
                </a:solidFill>
              </a:rPr>
            </a:br>
            <a:endParaRPr lang="en-GB" sz="47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BC4AF9-505C-4C92-B709-2D6EC4EA5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GCSE ENGLISH LANGUAGE EDUQAS</a:t>
            </a:r>
          </a:p>
        </p:txBody>
      </p:sp>
    </p:spTree>
    <p:extLst>
      <p:ext uri="{BB962C8B-B14F-4D97-AF65-F5344CB8AC3E}">
        <p14:creationId xmlns:p14="http://schemas.microsoft.com/office/powerpoint/2010/main" val="215713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E745E9-4E27-4261-8F59-06DE3DB6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Effect of language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53B73-7219-49E7-83C1-EEBA7B34C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510" y="315311"/>
            <a:ext cx="6416566" cy="6542690"/>
          </a:xfrm>
        </p:spPr>
        <p:txBody>
          <a:bodyPr anchor="ctr">
            <a:norm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The frequent use of ‘</a:t>
            </a:r>
            <a:r>
              <a:rPr lang="en-US" sz="1600" dirty="0" err="1">
                <a:solidFill>
                  <a:srgbClr val="000000"/>
                </a:solidFill>
              </a:rPr>
              <a:t>ing</a:t>
            </a:r>
            <a:r>
              <a:rPr lang="en-US" sz="1600" dirty="0">
                <a:solidFill>
                  <a:srgbClr val="000000"/>
                </a:solidFill>
              </a:rPr>
              <a:t>’ </a:t>
            </a:r>
            <a:r>
              <a:rPr lang="en-US" sz="1600" b="1" dirty="0">
                <a:solidFill>
                  <a:srgbClr val="000000"/>
                </a:solidFill>
              </a:rPr>
              <a:t>verbs</a:t>
            </a:r>
            <a:r>
              <a:rPr lang="en-US" sz="1600" dirty="0">
                <a:solidFill>
                  <a:srgbClr val="000000"/>
                </a:solidFill>
              </a:rPr>
              <a:t> in the opening paragraph gives the flowers a sinister energy and movement: “…growing…testing…swelling…opening…shining…”.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 writer’s choice of language to describe the flowers gives the setting a dream-like appearance.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 strange </a:t>
            </a:r>
            <a:r>
              <a:rPr lang="en-US" sz="1600" b="1" dirty="0">
                <a:solidFill>
                  <a:srgbClr val="000000"/>
                </a:solidFill>
              </a:rPr>
              <a:t>simile</a:t>
            </a:r>
            <a:r>
              <a:rPr lang="en-US" sz="1600" dirty="0">
                <a:solidFill>
                  <a:srgbClr val="000000"/>
                </a:solidFill>
              </a:rPr>
              <a:t> “...testing the air like snails’ eyes…” adds to the dream-like feel.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 </a:t>
            </a:r>
            <a:r>
              <a:rPr lang="en-US" sz="1600" b="1" dirty="0">
                <a:solidFill>
                  <a:srgbClr val="000000"/>
                </a:solidFill>
              </a:rPr>
              <a:t>motif</a:t>
            </a:r>
            <a:r>
              <a:rPr lang="en-US" sz="1600" dirty="0">
                <a:solidFill>
                  <a:srgbClr val="000000"/>
                </a:solidFill>
              </a:rPr>
              <a:t> of the peonies seems particularly important and the writer gives them a symbolic significance. For example, the peonies at the start are "dark-red", but in the next paragraph "…those were white."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 white peonies, perhaps </a:t>
            </a:r>
            <a:r>
              <a:rPr lang="en-US" sz="1600" dirty="0" err="1">
                <a:solidFill>
                  <a:srgbClr val="000000"/>
                </a:solidFill>
              </a:rPr>
              <a:t>symbolising</a:t>
            </a:r>
            <a:r>
              <a:rPr lang="en-US" sz="1600" dirty="0">
                <a:solidFill>
                  <a:srgbClr val="000000"/>
                </a:solidFill>
              </a:rPr>
              <a:t> innocence, are linked to the character of Nancy. This image of innocence is reinforced by the "pale dress with pink rosebuds."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 character of Nancy has her clothes described in detail: “..triple-flounced skirt, and a straw bonnet…” This links to the simile “…like a lady…” and suggests that the character of Nancy is elegant and well-dressed.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 flowers are linked to the feminine here, but there is also a sinister mood linked to the red peonies. This sinister mood is reinforced by the phrase “…as if startled.”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 calm image of a woman cutting flowers is contrasted with the disturbing image of the red peonies. The effect may unsettle the reader.</a:t>
            </a:r>
          </a:p>
          <a:p>
            <a:endParaRPr lang="en-GB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009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33275D-AFE3-4BC9-BB40-9BB705194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Structure of fiction texts</a:t>
            </a:r>
            <a:br>
              <a:rPr lang="en-GB" b="1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1BB58-8820-44ED-AA86-D9CAEA529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>
                <a:solidFill>
                  <a:srgbClr val="000000"/>
                </a:solidFill>
              </a:rPr>
              <a:t>Structure can refer to the </a:t>
            </a:r>
            <a:r>
              <a:rPr lang="en-GB" sz="2400" b="1">
                <a:solidFill>
                  <a:srgbClr val="000000"/>
                </a:solidFill>
              </a:rPr>
              <a:t>order of words and ideas</a:t>
            </a:r>
            <a:r>
              <a:rPr lang="en-GB" sz="2400">
                <a:solidFill>
                  <a:srgbClr val="000000"/>
                </a:solidFill>
              </a:rPr>
              <a:t> within:</a:t>
            </a:r>
          </a:p>
          <a:p>
            <a:pPr lvl="0"/>
            <a:r>
              <a:rPr lang="en-GB" sz="2400">
                <a:solidFill>
                  <a:srgbClr val="000000"/>
                </a:solidFill>
              </a:rPr>
              <a:t>a sentence</a:t>
            </a:r>
          </a:p>
          <a:p>
            <a:pPr lvl="0"/>
            <a:r>
              <a:rPr lang="en-GB" sz="2400">
                <a:solidFill>
                  <a:srgbClr val="000000"/>
                </a:solidFill>
              </a:rPr>
              <a:t>a paragraph</a:t>
            </a:r>
          </a:p>
          <a:p>
            <a:pPr lvl="0"/>
            <a:r>
              <a:rPr lang="en-GB" sz="2400">
                <a:solidFill>
                  <a:srgbClr val="000000"/>
                </a:solidFill>
              </a:rPr>
              <a:t>an extract</a:t>
            </a:r>
          </a:p>
          <a:p>
            <a:pPr lvl="0"/>
            <a:r>
              <a:rPr lang="en-GB" sz="2400">
                <a:solidFill>
                  <a:srgbClr val="000000"/>
                </a:solidFill>
              </a:rPr>
              <a:t>a whole text</a:t>
            </a:r>
          </a:p>
          <a:p>
            <a:r>
              <a:rPr lang="en-GB" sz="2400">
                <a:solidFill>
                  <a:srgbClr val="000000"/>
                </a:solidFill>
              </a:rPr>
              <a:t>Think about the effect the structure creates; remember to focus on how the reader responds to the structure of the text. Consider how the writer is using structure to manipulate the reader’s response.</a:t>
            </a:r>
          </a:p>
          <a:p>
            <a:endParaRPr lang="en-GB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258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7968FB-632C-4326-A253-73064F0C7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b="1">
                <a:solidFill>
                  <a:schemeClr val="accent1"/>
                </a:solidFill>
              </a:rPr>
              <a:t>Questions to consider:</a:t>
            </a:r>
            <a:br>
              <a:rPr lang="en-GB" b="1">
                <a:solidFill>
                  <a:schemeClr val="accent1"/>
                </a:solidFill>
              </a:rPr>
            </a:br>
            <a:endParaRPr lang="en-GB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CF86A-91DA-4620-8E32-AC3ED9E2D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lvl="0"/>
            <a:r>
              <a:rPr lang="en-GB" sz="2000" dirty="0"/>
              <a:t>Where does this extract fit into the longer text – is it an opening or ending?</a:t>
            </a:r>
          </a:p>
          <a:p>
            <a:pPr lvl="0"/>
            <a:r>
              <a:rPr lang="en-GB" sz="2000" dirty="0"/>
              <a:t>Why are the paragraphs ordered in the way they are?</a:t>
            </a:r>
          </a:p>
          <a:p>
            <a:pPr lvl="0"/>
            <a:r>
              <a:rPr lang="en-GB" sz="2000" dirty="0"/>
              <a:t>How does the focus of each paragraph change?</a:t>
            </a:r>
          </a:p>
          <a:p>
            <a:pPr lvl="0"/>
            <a:r>
              <a:rPr lang="en-GB" sz="2000" dirty="0"/>
              <a:t>Is it important for the reader to know certain bits of information before they get to the next part of the text?</a:t>
            </a:r>
          </a:p>
          <a:p>
            <a:pPr lvl="0"/>
            <a:r>
              <a:rPr lang="en-GB" sz="2000" dirty="0"/>
              <a:t>Are there any links between the beginning and the end of the text?</a:t>
            </a:r>
          </a:p>
          <a:p>
            <a:pPr lvl="0"/>
            <a:r>
              <a:rPr lang="en-GB" sz="2000" dirty="0"/>
              <a:t>Are there any repeated images?</a:t>
            </a:r>
          </a:p>
          <a:p>
            <a:pPr lvl="0"/>
            <a:r>
              <a:rPr lang="en-GB" sz="2000" dirty="0"/>
              <a:t>Is there a significant change in an attitude, character or setting?</a:t>
            </a:r>
          </a:p>
          <a:p>
            <a:pPr lvl="0"/>
            <a:r>
              <a:rPr lang="en-GB" sz="2000" dirty="0"/>
              <a:t>Is there a change of perspective?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8627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99002-C4C3-4031-B5D1-3405DBB03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Some structural devices within prose fiction</a:t>
            </a:r>
            <a:br>
              <a:rPr lang="en-GB" b="1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F7D81E-81AE-41DF-B901-AC93069038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576639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5141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124CD1-DE4D-482B-A97E-66CF5C53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2C0BF-0DFA-46C0-814F-78FBE1593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In a short extract, only one or two of these of these stages might be evident. For example, if the extract is from the opening of a short story there may only be an exposition stage.</a:t>
            </a:r>
          </a:p>
          <a:p>
            <a:r>
              <a:rPr lang="en-GB" sz="2400" dirty="0">
                <a:solidFill>
                  <a:srgbClr val="000000"/>
                </a:solidFill>
              </a:rPr>
              <a:t>These stages are not always in this order; a writer may choose to begin with a climax or crisis point.</a:t>
            </a: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b="1" dirty="0">
                <a:solidFill>
                  <a:srgbClr val="000000"/>
                </a:solidFill>
              </a:rPr>
              <a:t>How has the writer structured this text to increase the sense of tension?</a:t>
            </a:r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Read the extract taken from Through the Tunnel by Doris Lessing and write down you analysis.</a:t>
            </a:r>
          </a:p>
        </p:txBody>
      </p:sp>
    </p:spTree>
    <p:extLst>
      <p:ext uri="{BB962C8B-B14F-4D97-AF65-F5344CB8AC3E}">
        <p14:creationId xmlns:p14="http://schemas.microsoft.com/office/powerpoint/2010/main" val="507232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F94238-DCDB-4E6A-BD9B-35D11669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EC411-7A38-4B21-90F3-C0607BB95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9317" y="457200"/>
            <a:ext cx="6602603" cy="6400800"/>
          </a:xfrm>
        </p:spPr>
        <p:txBody>
          <a:bodyPr anchor="ctr">
            <a:norm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The structure of the text allows the reader to share the boy’s journey through the tunnel and follow his physical and emotional conflict.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In the first paragraph the boy thinks that he has made it to the end of the tunnel: “Victory filled him.” This short, single clause sentence has a dramatic effect and shows the reader his excitement.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When the reader </a:t>
            </a:r>
            <a:r>
              <a:rPr lang="en-US" sz="1400" dirty="0" err="1">
                <a:solidFill>
                  <a:srgbClr val="000000"/>
                </a:solidFill>
              </a:rPr>
              <a:t>realises</a:t>
            </a:r>
            <a:r>
              <a:rPr lang="en-US" sz="1400" dirty="0">
                <a:solidFill>
                  <a:srgbClr val="000000"/>
                </a:solidFill>
              </a:rPr>
              <a:t> that he has not reached the end, the tension is increased and the reader reaches the </a:t>
            </a:r>
            <a:r>
              <a:rPr lang="en-US" sz="1400" b="1" dirty="0">
                <a:solidFill>
                  <a:srgbClr val="000000"/>
                </a:solidFill>
              </a:rPr>
              <a:t>crisis point</a:t>
            </a:r>
            <a:r>
              <a:rPr lang="en-US" sz="1400" dirty="0">
                <a:solidFill>
                  <a:srgbClr val="000000"/>
                </a:solidFill>
              </a:rPr>
              <a:t> in the text.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boy seems to have run out of strength: “He was at the end of what he could do.”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writer includes the character’s counting to increase the tension at different points in the text.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counting shows the boy’s different states of mind, at first the number goes up to show his control.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Then he is "counting wildly" when he thinks he is at the end of the tunnel.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counting stops to show the reader that he is starting to lose focus and strength: “A hundred and fifteen, a hundred and fifteen…” The repetition of a hundred and fifteen shows the boy’s confusion and increases the tension.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Dramatic single clause sentences in the last paragraph add to the suspense: “He felt he was dying. He was no longer conscious.”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repetition of “…darkness ahead…blackness ahead…darkness cracked…” makes the reader feel like the dark represents death and the light </a:t>
            </a:r>
            <a:r>
              <a:rPr lang="en-US" sz="1400" dirty="0" err="1">
                <a:solidFill>
                  <a:srgbClr val="000000"/>
                </a:solidFill>
              </a:rPr>
              <a:t>symbolises</a:t>
            </a:r>
            <a:r>
              <a:rPr lang="en-US" sz="1400" dirty="0">
                <a:solidFill>
                  <a:srgbClr val="000000"/>
                </a:solidFill>
              </a:rPr>
              <a:t> life.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whole extract is structured around the physical effects of not having enough air: “…swelling…cracking…gasping.”</a:t>
            </a:r>
          </a:p>
          <a:p>
            <a:r>
              <a:rPr lang="en-US" sz="1400" dirty="0">
                <a:solidFill>
                  <a:srgbClr val="000000"/>
                </a:solidFill>
              </a:rPr>
              <a:t>The position of the </a:t>
            </a:r>
            <a:r>
              <a:rPr lang="en-US" sz="1400" b="1" dirty="0">
                <a:solidFill>
                  <a:srgbClr val="000000"/>
                </a:solidFill>
              </a:rPr>
              <a:t>verb</a:t>
            </a:r>
            <a:r>
              <a:rPr lang="en-US" sz="1400" dirty="0">
                <a:solidFill>
                  <a:srgbClr val="000000"/>
                </a:solidFill>
              </a:rPr>
              <a:t> "gasping" at the end of the final sentence has the effect of releasing the tension as the reader </a:t>
            </a:r>
            <a:r>
              <a:rPr lang="en-US" sz="1400" dirty="0" err="1">
                <a:solidFill>
                  <a:srgbClr val="000000"/>
                </a:solidFill>
              </a:rPr>
              <a:t>realises</a:t>
            </a:r>
            <a:r>
              <a:rPr lang="en-US" sz="1400" dirty="0">
                <a:solidFill>
                  <a:srgbClr val="000000"/>
                </a:solidFill>
              </a:rPr>
              <a:t> the boy will survive.</a:t>
            </a:r>
          </a:p>
          <a:p>
            <a:endParaRPr lang="en-GB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730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4CC71E-C203-424F-A343-D7F676126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Extension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9B4E-C08D-439A-BFC5-E55216AB1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Watch the </a:t>
            </a:r>
            <a:r>
              <a:rPr lang="en-GB" sz="2400" dirty="0">
                <a:solidFill>
                  <a:srgbClr val="000000"/>
                </a:solidFill>
                <a:hlinkClick r:id="rId3"/>
              </a:rPr>
              <a:t>video</a:t>
            </a:r>
            <a:r>
              <a:rPr lang="en-GB" sz="2400" dirty="0">
                <a:solidFill>
                  <a:srgbClr val="000000"/>
                </a:solidFill>
              </a:rPr>
              <a:t> on Language and Structure</a:t>
            </a:r>
          </a:p>
          <a:p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Complete the </a:t>
            </a:r>
            <a:r>
              <a:rPr lang="en-GB" sz="2400" dirty="0">
                <a:solidFill>
                  <a:srgbClr val="000000"/>
                </a:solidFill>
                <a:hlinkClick r:id="rId4"/>
              </a:rPr>
              <a:t>online test</a:t>
            </a:r>
            <a:r>
              <a:rPr lang="en-GB" sz="2400" dirty="0">
                <a:solidFill>
                  <a:srgbClr val="000000"/>
                </a:solidFill>
              </a:rPr>
              <a:t>.</a:t>
            </a:r>
          </a:p>
          <a:p>
            <a:endParaRPr lang="en-GB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69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AA24DE7-C336-4994-8C52-D9B3F3D0F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3311" y="953311"/>
            <a:ext cx="10603149" cy="5263867"/>
          </a:xfrm>
          <a:prstGeom prst="roundRect">
            <a:avLst>
              <a:gd name="adj" fmla="val 1566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44DC32-690E-4759-B0C8-DBC3A7E4E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40080"/>
            <a:ext cx="2752354" cy="2709275"/>
          </a:xfrm>
          <a:prstGeom prst="rect">
            <a:avLst/>
          </a:prstGeom>
          <a:solidFill>
            <a:srgbClr val="DE9785"/>
          </a:solidFill>
          <a:ln>
            <a:solidFill>
              <a:srgbClr val="DE9785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</a:rPr>
              <a:t>S</a:t>
            </a:r>
            <a:r>
              <a:rPr lang="en-US" sz="5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IMILIE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94E6C0D-8B30-43CB-ADE6-AB69421DE67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665" y="1926715"/>
            <a:ext cx="6804078" cy="331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72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4B1ED0-D63A-423D-8762-E646AA0A2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PROSE FICTION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6DC25CB-3C19-4FEF-8E85-439AED68A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1500">
                <a:solidFill>
                  <a:srgbClr val="000000"/>
                </a:solidFill>
              </a:rPr>
              <a:t>When talking about language in prose fiction, there are a number of things you could look for:</a:t>
            </a:r>
          </a:p>
          <a:p>
            <a:pPr lvl="0"/>
            <a:r>
              <a:rPr lang="en-GB" sz="1500">
                <a:solidFill>
                  <a:srgbClr val="000000"/>
                </a:solidFill>
              </a:rPr>
              <a:t>literary techniques, for example similes and metaphors</a:t>
            </a:r>
          </a:p>
          <a:p>
            <a:pPr lvl="0"/>
            <a:r>
              <a:rPr lang="en-GB" sz="1500">
                <a:solidFill>
                  <a:srgbClr val="000000"/>
                </a:solidFill>
              </a:rPr>
              <a:t>other language techniques, for example emotive language, hyperbole or terms of address</a:t>
            </a:r>
          </a:p>
          <a:p>
            <a:pPr lvl="0"/>
            <a:r>
              <a:rPr lang="en-GB" sz="1500">
                <a:solidFill>
                  <a:srgbClr val="000000"/>
                </a:solidFill>
              </a:rPr>
              <a:t>connotations of particular word choices</a:t>
            </a:r>
          </a:p>
          <a:p>
            <a:pPr lvl="0"/>
            <a:r>
              <a:rPr lang="en-GB" sz="1500">
                <a:solidFill>
                  <a:srgbClr val="000000"/>
                </a:solidFill>
              </a:rPr>
              <a:t>language choices within dialogue, for instance if dialect is used to reveal more about a character</a:t>
            </a:r>
          </a:p>
          <a:p>
            <a:pPr lvl="0"/>
            <a:r>
              <a:rPr lang="en-GB" sz="1500">
                <a:solidFill>
                  <a:srgbClr val="000000"/>
                </a:solidFill>
              </a:rPr>
              <a:t>types of words used in the text, for example adjectives, nouns, verbs, adverbs</a:t>
            </a:r>
          </a:p>
          <a:p>
            <a:r>
              <a:rPr lang="en-GB" sz="1500">
                <a:solidFill>
                  <a:srgbClr val="000000"/>
                </a:solidFill>
              </a:rPr>
              <a:t>Many words can be understood in different ways:</a:t>
            </a:r>
          </a:p>
          <a:p>
            <a:pPr lvl="0"/>
            <a:r>
              <a:rPr lang="en-GB" sz="1500" b="1">
                <a:solidFill>
                  <a:srgbClr val="000000"/>
                </a:solidFill>
              </a:rPr>
              <a:t>denotations</a:t>
            </a:r>
            <a:r>
              <a:rPr lang="en-GB" sz="1500">
                <a:solidFill>
                  <a:srgbClr val="000000"/>
                </a:solidFill>
              </a:rPr>
              <a:t> - their dictionary meaning</a:t>
            </a:r>
          </a:p>
          <a:p>
            <a:pPr lvl="0"/>
            <a:r>
              <a:rPr lang="en-GB" sz="1500" b="1">
                <a:solidFill>
                  <a:srgbClr val="000000"/>
                </a:solidFill>
              </a:rPr>
              <a:t>connotations</a:t>
            </a:r>
            <a:r>
              <a:rPr lang="en-GB" sz="1500">
                <a:solidFill>
                  <a:srgbClr val="000000"/>
                </a:solidFill>
              </a:rPr>
              <a:t> - the ideas they link to</a:t>
            </a:r>
          </a:p>
          <a:p>
            <a:r>
              <a:rPr lang="en-GB" sz="1500">
                <a:solidFill>
                  <a:srgbClr val="000000"/>
                </a:solidFill>
              </a:rPr>
              <a:t>For example, the word 'desk' literally denotes a table, but it has connotations of work and study.</a:t>
            </a:r>
          </a:p>
          <a:p>
            <a:r>
              <a:rPr lang="en-GB" sz="1500">
                <a:solidFill>
                  <a:srgbClr val="000000"/>
                </a:solidFill>
              </a:rPr>
              <a:t>Words can reveal a theme, such as death or love, or create a particular mood in a section of the narrative.</a:t>
            </a:r>
          </a:p>
          <a:p>
            <a:endParaRPr lang="en-GB" sz="15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94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82DB9C-1B19-4F27-BCD0-AB4B8296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Patterns in language</a:t>
            </a:r>
            <a:br>
              <a:rPr lang="en-GB" b="1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7BA03-CE56-435E-820A-52FB6438C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000">
                <a:solidFill>
                  <a:srgbClr val="000000"/>
                </a:solidFill>
              </a:rPr>
              <a:t>It’s useful to look for any </a:t>
            </a:r>
            <a:r>
              <a:rPr lang="en-GB" sz="2000" b="1">
                <a:solidFill>
                  <a:srgbClr val="000000"/>
                </a:solidFill>
              </a:rPr>
              <a:t>patterns</a:t>
            </a:r>
            <a:r>
              <a:rPr lang="en-GB" sz="2000">
                <a:solidFill>
                  <a:srgbClr val="000000"/>
                </a:solidFill>
              </a:rPr>
              <a:t> in the language chosen by the writer, as these patterns may suggest important themes or deeper meanings beyond the obvious. For example:</a:t>
            </a:r>
          </a:p>
          <a:p>
            <a:pPr lvl="0"/>
            <a:r>
              <a:rPr lang="en-GB" sz="2000">
                <a:solidFill>
                  <a:srgbClr val="000000"/>
                </a:solidFill>
              </a:rPr>
              <a:t>Is there a particular semantic field used by the writer? (For example words linked to the military or hospitals.)</a:t>
            </a:r>
          </a:p>
          <a:p>
            <a:pPr lvl="0"/>
            <a:r>
              <a:rPr lang="en-GB" sz="2000">
                <a:solidFill>
                  <a:srgbClr val="000000"/>
                </a:solidFill>
              </a:rPr>
              <a:t>Does the writer repeat any ideas or images? (These could act as a motif in the text.)</a:t>
            </a:r>
          </a:p>
          <a:p>
            <a:pPr lvl="0"/>
            <a:r>
              <a:rPr lang="en-GB" sz="2000">
                <a:solidFill>
                  <a:srgbClr val="000000"/>
                </a:solidFill>
              </a:rPr>
              <a:t>Does the writer favour a particular type of word? (For example using lots of abstract nouns like </a:t>
            </a:r>
            <a:r>
              <a:rPr lang="en-GB" sz="2000" i="1">
                <a:solidFill>
                  <a:srgbClr val="000000"/>
                </a:solidFill>
              </a:rPr>
              <a:t>dream, love, peace, friendship</a:t>
            </a:r>
            <a:r>
              <a:rPr lang="en-GB" sz="2000">
                <a:solidFill>
                  <a:srgbClr val="000000"/>
                </a:solidFill>
              </a:rPr>
              <a:t>.)</a:t>
            </a:r>
          </a:p>
          <a:p>
            <a:pPr lvl="0"/>
            <a:r>
              <a:rPr lang="en-GB" sz="2000">
                <a:solidFill>
                  <a:srgbClr val="000000"/>
                </a:solidFill>
              </a:rPr>
              <a:t>Can words or phrases from different parts of the text be linked in some way?</a:t>
            </a:r>
          </a:p>
          <a:p>
            <a:endParaRPr lang="en-GB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057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6B3FC4-667B-40DC-9A3C-ACE7F2B1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Literary techniques</a:t>
            </a:r>
            <a:br>
              <a:rPr lang="en-GB" b="1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019D6-317A-4D71-8F6F-0FA4FC751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Writers might include literary techniques to add depth and colour to their writing.</a:t>
            </a:r>
          </a:p>
          <a:p>
            <a:r>
              <a:rPr lang="en-GB" sz="2400" dirty="0">
                <a:solidFill>
                  <a:srgbClr val="000000"/>
                </a:solidFill>
              </a:rPr>
              <a:t>Here are some literary techniques a writer might choose to use in a text:</a:t>
            </a:r>
          </a:p>
          <a:p>
            <a:endParaRPr lang="en-GB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28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158D389-F6AF-4B1C-A2E5-4CC853107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951168"/>
              </p:ext>
            </p:extLst>
          </p:nvPr>
        </p:nvGraphicFramePr>
        <p:xfrm>
          <a:off x="520263" y="504497"/>
          <a:ext cx="11161986" cy="5990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4484">
                  <a:extLst>
                    <a:ext uri="{9D8B030D-6E8A-4147-A177-3AD203B41FA5}">
                      <a16:colId xmlns:a16="http://schemas.microsoft.com/office/drawing/2014/main" val="2003772152"/>
                    </a:ext>
                  </a:extLst>
                </a:gridCol>
                <a:gridCol w="3283456">
                  <a:extLst>
                    <a:ext uri="{9D8B030D-6E8A-4147-A177-3AD203B41FA5}">
                      <a16:colId xmlns:a16="http://schemas.microsoft.com/office/drawing/2014/main" val="1099652582"/>
                    </a:ext>
                  </a:extLst>
                </a:gridCol>
                <a:gridCol w="3491762">
                  <a:extLst>
                    <a:ext uri="{9D8B030D-6E8A-4147-A177-3AD203B41FA5}">
                      <a16:colId xmlns:a16="http://schemas.microsoft.com/office/drawing/2014/main" val="3181564822"/>
                    </a:ext>
                  </a:extLst>
                </a:gridCol>
                <a:gridCol w="3292284">
                  <a:extLst>
                    <a:ext uri="{9D8B030D-6E8A-4147-A177-3AD203B41FA5}">
                      <a16:colId xmlns:a16="http://schemas.microsoft.com/office/drawing/2014/main" val="4025511475"/>
                    </a:ext>
                  </a:extLst>
                </a:gridCol>
              </a:tblGrid>
              <a:tr h="402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Device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Definition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Example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Effect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2621193073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Metaphor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A comparison made without using 'like' or 'as'.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"His home was his castle."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His home is presented as a secure and safe place to be.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1813714636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Simile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A comparison made using ‘like’ or ‘as’ to create a vivid image.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"She had a smile like the sunrise."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Her smile seems bright and full of hope.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2080366358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Personification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A type of imagery in which non-human objects, animals or ideas are given human characteristics.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"The wind screamed through the trees."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wind is given the human characteristic of "screaming." This creates an uneasy atmosphere.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1741375136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Motif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Any repeated idea, theme or image that has a symbolic significance in the text.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“rotten apple", "feverish heat", "plague of flies", "sickened trees”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repeated references to illness could symbolise the moral sickness within the narrative.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3551315270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Repetition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Words, phrases or ideas are repeated for effect.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"Stephen tried and tried and tried to get the ball in the net."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repetition emphasises the effort exerted and Stephen’s desperation at his failed attempts.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550416156"/>
                  </a:ext>
                </a:extLst>
              </a:tr>
              <a:tr h="928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Listing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A number of connected items written one after the other.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“Phoebe saw that the garden was over-flowing with foxgloves, lupins, daisies, sun-flowers and pretty weeds of all shapes and heights.”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listing gives a vivid sense of the garden’s abundance and beauty.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3817596923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Alliteration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repetition of the same sounds (mainly consonants) usually at the beginning of words.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"The suffocating steam filled the room."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repetition of the ‘s’ sound adds to the discomfort of the room.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296746021"/>
                  </a:ext>
                </a:extLst>
              </a:tr>
              <a:tr h="665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Onomatopoeia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The sounds of words to express or underline their meaning.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>
                          <a:effectLst/>
                        </a:rPr>
                        <a:t>"Howling, the cat ran through the house."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GB" sz="1100" dirty="0">
                          <a:effectLst/>
                        </a:rPr>
                        <a:t>We get a sense of the cat’s terror from the sound of the word "howling."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33" marR="31733" marT="31733" marB="31733" anchor="ctr"/>
                </a:tc>
                <a:extLst>
                  <a:ext uri="{0D108BD9-81ED-4DB2-BD59-A6C34878D82A}">
                    <a16:rowId xmlns:a16="http://schemas.microsoft.com/office/drawing/2014/main" val="2618555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253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2EB0AF-BE66-4A02-AB8C-D55EF42E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Content Placeholder 3" descr="Image result for tip">
            <a:extLst>
              <a:ext uri="{FF2B5EF4-FFF2-40B4-BE49-F238E27FC236}">
                <a16:creationId xmlns:a16="http://schemas.microsoft.com/office/drawing/2014/main" id="{B2CA200F-EF2B-4A3C-A246-FED602763C50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54" y="1629089"/>
            <a:ext cx="3620021" cy="3620021"/>
          </a:xfrm>
          <a:prstGeom prst="rect">
            <a:avLst/>
          </a:prstGeom>
          <a:noFill/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A6BDE3-B22E-4439-9C88-0DF749937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GB" b="1" dirty="0"/>
              <a:t>When you identify a literary technique or other language devices in a text, think about how they might be linked to a theme, setting or character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638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3BB6A3-4B18-4FF9-A613-018208DFE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</a:rPr>
              <a:t>Example</a:t>
            </a:r>
            <a:br>
              <a:rPr lang="en-GB" b="1">
                <a:solidFill>
                  <a:srgbClr val="FFFFFF"/>
                </a:solidFill>
              </a:rPr>
            </a:b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9C45A-3B76-4818-B78C-A19D7C6BF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>
                <a:solidFill>
                  <a:srgbClr val="000000"/>
                </a:solidFill>
              </a:rPr>
              <a:t>Read the opening from Margaret Atwood’s novel Alias Grace, the main character describes a dream-like vision.</a:t>
            </a:r>
          </a:p>
          <a:p>
            <a:endParaRPr lang="en-GB" sz="2400">
              <a:solidFill>
                <a:srgbClr val="000000"/>
              </a:solidFill>
            </a:endParaRPr>
          </a:p>
          <a:p>
            <a:r>
              <a:rPr lang="en-GB" sz="2400">
                <a:solidFill>
                  <a:srgbClr val="000000"/>
                </a:solidFill>
              </a:rPr>
              <a:t>What is the effect of the language choices in this extract?</a:t>
            </a:r>
          </a:p>
        </p:txBody>
      </p:sp>
    </p:spTree>
    <p:extLst>
      <p:ext uri="{BB962C8B-B14F-4D97-AF65-F5344CB8AC3E}">
        <p14:creationId xmlns:p14="http://schemas.microsoft.com/office/powerpoint/2010/main" val="3232962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7244A5-8885-4E4B-9F1E-FDE5192F2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14A62-1827-4F84-8689-F61605200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Analyse the language techniques used here and write down in your notes any you identify.</a:t>
            </a:r>
          </a:p>
        </p:txBody>
      </p:sp>
    </p:spTree>
    <p:extLst>
      <p:ext uri="{BB962C8B-B14F-4D97-AF65-F5344CB8AC3E}">
        <p14:creationId xmlns:p14="http://schemas.microsoft.com/office/powerpoint/2010/main" val="3708688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824</Words>
  <Application>Microsoft Office PowerPoint</Application>
  <PresentationFormat>Widescreen</PresentationFormat>
  <Paragraphs>126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Language and structure </vt:lpstr>
      <vt:lpstr>SIMILIE</vt:lpstr>
      <vt:lpstr>PROSE FICTION</vt:lpstr>
      <vt:lpstr>Patterns in language </vt:lpstr>
      <vt:lpstr>Literary techniques </vt:lpstr>
      <vt:lpstr>PowerPoint Presentation</vt:lpstr>
      <vt:lpstr>PowerPoint Presentation</vt:lpstr>
      <vt:lpstr>Example </vt:lpstr>
      <vt:lpstr>Analysis</vt:lpstr>
      <vt:lpstr>Effect of language choices</vt:lpstr>
      <vt:lpstr>Structure of fiction texts </vt:lpstr>
      <vt:lpstr>Questions to consider: </vt:lpstr>
      <vt:lpstr>Some structural devices within prose fiction </vt:lpstr>
      <vt:lpstr>PowerPoint Presentation</vt:lpstr>
      <vt:lpstr>Structure</vt:lpstr>
      <vt:lpstr>Extension activities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and structure </dc:title>
  <dc:creator>Kath Hopkins</dc:creator>
  <cp:lastModifiedBy>Kath Hopkins</cp:lastModifiedBy>
  <cp:revision>2</cp:revision>
  <dcterms:created xsi:type="dcterms:W3CDTF">2018-11-16T11:31:02Z</dcterms:created>
  <dcterms:modified xsi:type="dcterms:W3CDTF">2018-11-16T11:35:51Z</dcterms:modified>
</cp:coreProperties>
</file>