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589" r:id="rId2"/>
    <p:sldId id="592" r:id="rId3"/>
    <p:sldId id="593" r:id="rId4"/>
    <p:sldId id="597" r:id="rId5"/>
    <p:sldId id="599" r:id="rId6"/>
    <p:sldId id="600" r:id="rId7"/>
    <p:sldId id="606" r:id="rId8"/>
    <p:sldId id="607" r:id="rId9"/>
    <p:sldId id="610" r:id="rId10"/>
    <p:sldId id="611" r:id="rId11"/>
    <p:sldId id="619" r:id="rId12"/>
    <p:sldId id="624" r:id="rId13"/>
    <p:sldId id="625" r:id="rId14"/>
    <p:sldId id="660" r:id="rId15"/>
    <p:sldId id="661" r:id="rId16"/>
    <p:sldId id="662" r:id="rId17"/>
    <p:sldId id="632" r:id="rId18"/>
    <p:sldId id="633" r:id="rId19"/>
    <p:sldId id="634" r:id="rId20"/>
    <p:sldId id="636" r:id="rId21"/>
    <p:sldId id="637" r:id="rId22"/>
    <p:sldId id="641" r:id="rId23"/>
    <p:sldId id="651" r:id="rId24"/>
    <p:sldId id="653" r:id="rId25"/>
    <p:sldId id="654" r:id="rId26"/>
    <p:sldId id="6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A0686"/>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3" autoAdjust="0"/>
    <p:restoredTop sz="94660"/>
  </p:normalViewPr>
  <p:slideViewPr>
    <p:cSldViewPr snapToGrid="0">
      <p:cViewPr varScale="1">
        <p:scale>
          <a:sx n="81" d="100"/>
          <a:sy n="81" d="100"/>
        </p:scale>
        <p:origin x="108"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15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37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07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48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613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051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91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915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898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95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604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696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7F858-0496-4D75-8BFA-08810EF63C65}" type="datetimeFigureOut">
              <a:rPr lang="en-GB" smtClean="0">
                <a:solidFill>
                  <a:prstClr val="black">
                    <a:tint val="75000"/>
                  </a:prstClr>
                </a:solidFill>
              </a:rPr>
              <a:pPr/>
              <a:t>04/12/2018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FF68B-9239-4830-9C32-4740A93F00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864778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00FF"/>
          </a:solidFill>
        </p:spPr>
        <p:txBody>
          <a:bodyPr>
            <a:normAutofit/>
          </a:bodyPr>
          <a:lstStyle/>
          <a:p>
            <a:r>
              <a:rPr lang="en-GB" sz="6000" b="1" dirty="0" smtClean="0">
                <a:solidFill>
                  <a:schemeClr val="bg1"/>
                </a:solidFill>
              </a:rPr>
              <a:t>  NARRATIVE WRITING (SHORT STORIES)</a:t>
            </a:r>
            <a:endParaRPr lang="en-GB" sz="6000"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711" y="2019976"/>
            <a:ext cx="11285156" cy="3767506"/>
          </a:xfrm>
        </p:spPr>
      </p:pic>
    </p:spTree>
    <p:extLst>
      <p:ext uri="{BB962C8B-B14F-4D97-AF65-F5344CB8AC3E}">
        <p14:creationId xmlns:p14="http://schemas.microsoft.com/office/powerpoint/2010/main" val="2903264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A04BD-65CB-47B0-AF53-EFA1EC4D0477}"/>
              </a:ext>
            </a:extLst>
          </p:cNvPr>
          <p:cNvSpPr/>
          <p:nvPr/>
        </p:nvSpPr>
        <p:spPr>
          <a:xfrm>
            <a:off x="0" y="0"/>
            <a:ext cx="12192000" cy="7171194"/>
          </a:xfrm>
          <a:prstGeom prst="rect">
            <a:avLst/>
          </a:prstGeom>
          <a:solidFill>
            <a:srgbClr val="0000FF"/>
          </a:solidFill>
        </p:spPr>
        <p:txBody>
          <a:bodyPr wrap="square" lIns="91440" tIns="45720" rIns="91440" bIns="45720">
            <a:spAutoFit/>
          </a:bodyPr>
          <a:lstStyle/>
          <a:p>
            <a:pPr algn="ctr"/>
            <a:r>
              <a:rPr lang="en-US" sz="11500" b="1" dirty="0">
                <a:ln w="0"/>
                <a:solidFill>
                  <a:prstClr val="white"/>
                </a:solidFill>
              </a:rPr>
              <a:t>YOUR </a:t>
            </a:r>
            <a:r>
              <a:rPr lang="en-US" sz="11500" b="1" dirty="0" smtClean="0">
                <a:ln w="0"/>
                <a:solidFill>
                  <a:prstClr val="white"/>
                </a:solidFill>
              </a:rPr>
              <a:t>PLOT IN </a:t>
            </a:r>
            <a:r>
              <a:rPr lang="en-US" sz="11500" b="1" dirty="0">
                <a:ln w="0"/>
                <a:solidFill>
                  <a:prstClr val="white"/>
                </a:solidFill>
              </a:rPr>
              <a:t>YOUR STORY SHOULD BE SMALL AND INTERESTING.</a:t>
            </a:r>
          </a:p>
        </p:txBody>
      </p:sp>
    </p:spTree>
    <p:extLst>
      <p:ext uri="{BB962C8B-B14F-4D97-AF65-F5344CB8AC3E}">
        <p14:creationId xmlns:p14="http://schemas.microsoft.com/office/powerpoint/2010/main" val="2592529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0" y="-28473"/>
            <a:ext cx="12192000" cy="864096"/>
          </a:xfrm>
          <a:solidFill>
            <a:srgbClr val="FFFF00"/>
          </a:solidFill>
          <a:ln/>
        </p:spPr>
        <p:txBody>
          <a:bodyPr/>
          <a:lstStyle/>
          <a:p>
            <a:r>
              <a:rPr lang="en-GB" sz="4000" b="1" u="sng" dirty="0"/>
              <a:t>Narrative Structure Chart</a:t>
            </a:r>
            <a:endParaRPr lang="en-US" sz="4000" dirty="0"/>
          </a:p>
        </p:txBody>
      </p:sp>
      <p:sp>
        <p:nvSpPr>
          <p:cNvPr id="8195" name="Rectangle 3"/>
          <p:cNvSpPr>
            <a:spLocks noGrp="1" noChangeArrowheads="1"/>
          </p:cNvSpPr>
          <p:nvPr>
            <p:ph idx="1"/>
          </p:nvPr>
        </p:nvSpPr>
        <p:spPr>
          <a:xfrm>
            <a:off x="0" y="835624"/>
            <a:ext cx="12432704" cy="6022376"/>
          </a:xfrm>
          <a:solidFill>
            <a:schemeClr val="bg1"/>
          </a:solidFill>
        </p:spPr>
        <p:txBody>
          <a:bodyPr>
            <a:noAutofit/>
          </a:bodyPr>
          <a:lstStyle/>
          <a:p>
            <a:r>
              <a:rPr lang="en-GB" sz="3000" b="1" u="sng" dirty="0">
                <a:solidFill>
                  <a:srgbClr val="FF0000"/>
                </a:solidFill>
              </a:rPr>
              <a:t>Beginning</a:t>
            </a:r>
            <a:r>
              <a:rPr lang="en-GB" sz="3000" u="sng" dirty="0">
                <a:solidFill>
                  <a:srgbClr val="FF0000"/>
                </a:solidFill>
              </a:rPr>
              <a:t>:</a:t>
            </a:r>
            <a:r>
              <a:rPr lang="en-GB" sz="3000" dirty="0">
                <a:solidFill>
                  <a:srgbClr val="FF0000"/>
                </a:solidFill>
              </a:rPr>
              <a:t> setting the scene and introducing the characters. </a:t>
            </a:r>
          </a:p>
          <a:p>
            <a:endParaRPr lang="en-GB" sz="3000" dirty="0">
              <a:solidFill>
                <a:srgbClr val="FF0000"/>
              </a:solidFill>
            </a:endParaRPr>
          </a:p>
          <a:p>
            <a:endParaRPr lang="en-GB" sz="3000" dirty="0"/>
          </a:p>
          <a:p>
            <a:r>
              <a:rPr lang="en-GB" sz="3000" b="1" u="sng" dirty="0"/>
              <a:t>Problem</a:t>
            </a:r>
            <a:r>
              <a:rPr lang="en-GB" sz="3000" u="sng" dirty="0"/>
              <a:t>:</a:t>
            </a:r>
            <a:r>
              <a:rPr lang="en-GB" sz="3000" dirty="0"/>
              <a:t> something happens to complicate the lives of the characters</a:t>
            </a:r>
          </a:p>
          <a:p>
            <a:endParaRPr lang="en-GB" sz="3000" dirty="0"/>
          </a:p>
          <a:p>
            <a:r>
              <a:rPr lang="en-GB" sz="3000" b="1" u="sng" dirty="0"/>
              <a:t>Climax</a:t>
            </a:r>
            <a:r>
              <a:rPr lang="en-GB" sz="3000" u="sng" dirty="0"/>
              <a:t>:</a:t>
            </a:r>
            <a:r>
              <a:rPr lang="en-GB" sz="3000" dirty="0"/>
              <a:t> a decisive moment is reached: matters come to a head; suspense is high. </a:t>
            </a:r>
          </a:p>
          <a:p>
            <a:endParaRPr lang="en-GB" sz="3000" dirty="0"/>
          </a:p>
          <a:p>
            <a:r>
              <a:rPr lang="en-GB" sz="3000" b="1" u="sng" dirty="0"/>
              <a:t>Ending</a:t>
            </a:r>
            <a:r>
              <a:rPr lang="en-GB" sz="3000" u="sng" dirty="0"/>
              <a:t>:</a:t>
            </a:r>
            <a:r>
              <a:rPr lang="en-GB" sz="3000" dirty="0"/>
              <a:t> matters are resolved &amp; some sort of satisfactory end is reached. </a:t>
            </a:r>
            <a:endParaRPr lang="en-US" sz="3000" dirty="0"/>
          </a:p>
        </p:txBody>
      </p:sp>
    </p:spTree>
    <p:extLst>
      <p:ext uri="{BB962C8B-B14F-4D97-AF65-F5344CB8AC3E}">
        <p14:creationId xmlns:p14="http://schemas.microsoft.com/office/powerpoint/2010/main" val="2187740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inVertical)">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barn(inVertical)">
                                      <p:cBhvr>
                                        <p:cTn id="12" dur="500"/>
                                        <p:tgtEl>
                                          <p:spTgt spid="81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barn(inVertical)">
                                      <p:cBhvr>
                                        <p:cTn id="17" dur="500"/>
                                        <p:tgtEl>
                                          <p:spTgt spid="81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5">
                                            <p:txEl>
                                              <p:pRg st="7" end="7"/>
                                            </p:txEl>
                                          </p:spTgt>
                                        </p:tgtEl>
                                        <p:attrNameLst>
                                          <p:attrName>style.visibility</p:attrName>
                                        </p:attrNameLst>
                                      </p:cBhvr>
                                      <p:to>
                                        <p:strVal val="visible"/>
                                      </p:to>
                                    </p:set>
                                    <p:animEffect transition="in" filter="barn(inVertical)">
                                      <p:cBhvr>
                                        <p:cTn id="2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pic>
        <p:nvPicPr>
          <p:cNvPr id="8196" name="Picture 4" descr="Image result for home alon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72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6000" b="1" u="sng" dirty="0" smtClean="0">
                <a:solidFill>
                  <a:srgbClr val="FF00FF"/>
                </a:solidFill>
              </a:rPr>
              <a:t>PLOT FOR ‘HOME ALONE’</a:t>
            </a:r>
            <a:endParaRPr lang="en-GB" sz="6000" b="1" u="sng" dirty="0">
              <a:solidFill>
                <a:srgbClr val="FF00FF"/>
              </a:solidFill>
            </a:endParaRPr>
          </a:p>
        </p:txBody>
      </p:sp>
      <p:sp>
        <p:nvSpPr>
          <p:cNvPr id="3" name="Content Placeholder 2"/>
          <p:cNvSpPr>
            <a:spLocks noGrp="1"/>
          </p:cNvSpPr>
          <p:nvPr>
            <p:ph idx="1"/>
          </p:nvPr>
        </p:nvSpPr>
        <p:spPr>
          <a:xfrm>
            <a:off x="827314" y="1732902"/>
            <a:ext cx="11737304" cy="6048671"/>
          </a:xfrm>
          <a:solidFill>
            <a:schemeClr val="bg1"/>
          </a:solidFill>
        </p:spPr>
        <p:txBody>
          <a:bodyPr>
            <a:normAutofit/>
          </a:bodyPr>
          <a:lstStyle/>
          <a:p>
            <a:pPr marL="0" indent="0">
              <a:buNone/>
            </a:pPr>
            <a:r>
              <a:rPr lang="en-GB" sz="2000" b="1" u="sng" dirty="0"/>
              <a:t>BEGINNING: </a:t>
            </a:r>
          </a:p>
          <a:p>
            <a:pPr marL="0" indent="0">
              <a:buNone/>
            </a:pPr>
            <a:r>
              <a:rPr lang="en-GB" sz="2000" b="1" dirty="0">
                <a:solidFill>
                  <a:srgbClr val="FF0000"/>
                </a:solidFill>
              </a:rPr>
              <a:t>Meeting the characters in the house as they pack for a holiday</a:t>
            </a:r>
            <a:r>
              <a:rPr lang="en-GB" sz="2000" b="1" dirty="0" smtClean="0">
                <a:solidFill>
                  <a:srgbClr val="FF0000"/>
                </a:solidFill>
              </a:rPr>
              <a:t>.</a:t>
            </a:r>
          </a:p>
          <a:p>
            <a:pPr marL="0" indent="0">
              <a:buNone/>
            </a:pPr>
            <a:endParaRPr lang="en-GB" sz="2000" b="1" dirty="0">
              <a:solidFill>
                <a:srgbClr val="FF0000"/>
              </a:solidFill>
            </a:endParaRPr>
          </a:p>
          <a:p>
            <a:pPr marL="0" indent="0">
              <a:buNone/>
            </a:pPr>
            <a:r>
              <a:rPr lang="en-GB" sz="2000" b="1" u="sng" dirty="0" smtClean="0"/>
              <a:t>PROBLEM</a:t>
            </a:r>
            <a:endParaRPr lang="en-GB" sz="2000" b="1" u="sng" dirty="0"/>
          </a:p>
          <a:p>
            <a:pPr marL="0" indent="0">
              <a:buNone/>
            </a:pPr>
            <a:r>
              <a:rPr lang="en-GB" sz="2000" b="1" dirty="0">
                <a:solidFill>
                  <a:srgbClr val="FF0000"/>
                </a:solidFill>
              </a:rPr>
              <a:t>Kevin is left home alone and the burglars are introduced</a:t>
            </a:r>
            <a:r>
              <a:rPr lang="en-GB" sz="2000" b="1" dirty="0" smtClean="0">
                <a:solidFill>
                  <a:srgbClr val="FF0000"/>
                </a:solidFill>
              </a:rPr>
              <a:t>.</a:t>
            </a:r>
          </a:p>
          <a:p>
            <a:pPr marL="0" indent="0">
              <a:buNone/>
            </a:pPr>
            <a:endParaRPr lang="en-GB" sz="2000" b="1" dirty="0">
              <a:solidFill>
                <a:srgbClr val="FF0000"/>
              </a:solidFill>
            </a:endParaRPr>
          </a:p>
          <a:p>
            <a:pPr marL="0" indent="0">
              <a:buNone/>
            </a:pPr>
            <a:r>
              <a:rPr lang="en-GB" sz="2000" b="1" u="sng" dirty="0"/>
              <a:t>CLIMAX</a:t>
            </a:r>
          </a:p>
          <a:p>
            <a:pPr marL="0" indent="0">
              <a:buNone/>
            </a:pPr>
            <a:r>
              <a:rPr lang="en-GB" sz="2000" b="1" dirty="0">
                <a:solidFill>
                  <a:srgbClr val="FF0000"/>
                </a:solidFill>
              </a:rPr>
              <a:t>Kevin defeats the burglars. </a:t>
            </a:r>
            <a:endParaRPr lang="en-GB" sz="2000" b="1" dirty="0" smtClean="0">
              <a:solidFill>
                <a:srgbClr val="FF0000"/>
              </a:solidFill>
            </a:endParaRPr>
          </a:p>
          <a:p>
            <a:pPr marL="0" indent="0">
              <a:buNone/>
            </a:pPr>
            <a:endParaRPr lang="en-GB" sz="2000" b="1" dirty="0">
              <a:solidFill>
                <a:srgbClr val="FF0000"/>
              </a:solidFill>
            </a:endParaRPr>
          </a:p>
          <a:p>
            <a:pPr marL="0" indent="0">
              <a:buNone/>
            </a:pPr>
            <a:r>
              <a:rPr lang="en-GB" sz="2000" b="1" u="sng" dirty="0"/>
              <a:t>ENDING</a:t>
            </a:r>
          </a:p>
          <a:p>
            <a:pPr marL="0" indent="0">
              <a:buNone/>
            </a:pPr>
            <a:r>
              <a:rPr lang="en-GB" sz="2000" b="1" dirty="0">
                <a:solidFill>
                  <a:srgbClr val="FF0000"/>
                </a:solidFill>
              </a:rPr>
              <a:t>The family arrive home and are reunited.</a:t>
            </a:r>
          </a:p>
          <a:p>
            <a:pPr marL="514350" indent="-514350">
              <a:buFont typeface="+mj-lt"/>
              <a:buAutoNum type="arabicPeriod"/>
            </a:pPr>
            <a:endParaRPr lang="en-GB" sz="2000" b="1" dirty="0">
              <a:solidFill>
                <a:srgbClr val="FF0000"/>
              </a:solidFill>
            </a:endParaRPr>
          </a:p>
          <a:p>
            <a:endParaRPr lang="en-GB" sz="2000" dirty="0"/>
          </a:p>
          <a:p>
            <a:endParaRPr lang="en-GB" sz="2000" dirty="0"/>
          </a:p>
        </p:txBody>
      </p:sp>
      <p:pic>
        <p:nvPicPr>
          <p:cNvPr id="4" name="Picture 4" descr="Image result for home alon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5979" y="2274847"/>
            <a:ext cx="3811948" cy="214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17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990" y="2316589"/>
            <a:ext cx="10515600" cy="1325563"/>
          </a:xfrm>
        </p:spPr>
        <p:txBody>
          <a:bodyPr>
            <a:normAutofit/>
          </a:bodyPr>
          <a:lstStyle/>
          <a:p>
            <a:r>
              <a:rPr lang="en-GB" sz="7200" dirty="0" smtClean="0"/>
              <a:t>STORY EXAMPLE</a:t>
            </a:r>
            <a:endParaRPr lang="en-GB" sz="7200"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31798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Rectangle 4"/>
          <p:cNvSpPr/>
          <p:nvPr/>
        </p:nvSpPr>
        <p:spPr>
          <a:xfrm>
            <a:off x="217714" y="183070"/>
            <a:ext cx="11756572" cy="6386364"/>
          </a:xfrm>
          <a:prstGeom prst="rect">
            <a:avLst/>
          </a:prstGeom>
        </p:spPr>
        <p:txBody>
          <a:bodyPr wrap="square">
            <a:spAutoFit/>
          </a:bodyPr>
          <a:lstStyle/>
          <a:p>
            <a:pPr>
              <a:spcAft>
                <a:spcPts val="0"/>
              </a:spcAft>
            </a:pPr>
            <a:r>
              <a:rPr lang="en-GB" sz="2400" b="1" u="sng" dirty="0">
                <a:latin typeface="Candara" panose="020E0502030303020204" pitchFamily="34" charset="0"/>
                <a:ea typeface="Calibri" panose="020F0502020204030204" pitchFamily="34" charset="0"/>
                <a:cs typeface="Arial" panose="020B0604020202020204" pitchFamily="34" charset="0"/>
              </a:rPr>
              <a:t>THE SURPRISE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700" b="1" dirty="0">
                <a:latin typeface="Candara" panose="020E0502030303020204" pitchFamily="34" charset="0"/>
                <a:ea typeface="Calibri" panose="020F0502020204030204" pitchFamily="34" charset="0"/>
                <a:cs typeface="Arial" panose="020B060402020202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What the hell was I thinking? Just the thought of doing the awkward hello made me want to cringe. I typed in my passcode and looked at his profile for the millionth time. He looked normal, I guess. The aroma of fatty fast food wafted over me as the speaker system screamed his train’s arrival. My pulse raced and my legs felt heavy.  Slipping from my fingers, the balloon floated skyward rapidly towards the enormous clock.  I knew what to blame for this: Tinder.</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Joining in the summer, it was all swipe, swipe, and swipe.  The time had come, my friends had told me, to find ‘the one.’  After scrolling through thousands of self-indulgent selfies, I picked him. His brown hair shone like glistening chocolate and he had kind, warm eyes. He also had a dog. So, he couldn’t be too bad could he? It was his idea to carry a pink balloon so we could </a:t>
            </a:r>
            <a:r>
              <a:rPr lang="en-US" dirty="0" err="1">
                <a:latin typeface="Candara" panose="020E0502030303020204" pitchFamily="34" charset="0"/>
                <a:ea typeface="Times New Roman" panose="02020603050405020304" pitchFamily="18" charset="0"/>
              </a:rPr>
              <a:t>recognise</a:t>
            </a:r>
            <a:r>
              <a:rPr lang="en-US" dirty="0">
                <a:latin typeface="Candara" panose="020E0502030303020204" pitchFamily="34" charset="0"/>
                <a:ea typeface="Times New Roman" panose="02020603050405020304" pitchFamily="18" charset="0"/>
              </a:rPr>
              <a:t> each other amid the clatter, chaos and commuters of Waterloo.</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He should have been here by now. When was the next train home? My train app told me it was in five minutes.  Checking my watch for the </a:t>
            </a:r>
            <a:r>
              <a:rPr lang="en-US" dirty="0" err="1">
                <a:latin typeface="Candara" panose="020E0502030303020204" pitchFamily="34" charset="0"/>
                <a:ea typeface="Times New Roman" panose="02020603050405020304" pitchFamily="18" charset="0"/>
              </a:rPr>
              <a:t>gazillionth</a:t>
            </a:r>
            <a:r>
              <a:rPr lang="en-US" dirty="0">
                <a:latin typeface="Candara" panose="020E0502030303020204" pitchFamily="34" charset="0"/>
                <a:ea typeface="Times New Roman" panose="02020603050405020304" pitchFamily="18" charset="0"/>
              </a:rPr>
              <a:t> time, my face drained of </a:t>
            </a:r>
            <a:r>
              <a:rPr lang="en-US" dirty="0" err="1">
                <a:latin typeface="Candara" panose="020E0502030303020204" pitchFamily="34" charset="0"/>
                <a:ea typeface="Times New Roman" panose="02020603050405020304" pitchFamily="18" charset="0"/>
              </a:rPr>
              <a:t>colour</a:t>
            </a:r>
            <a:r>
              <a:rPr lang="en-US" dirty="0">
                <a:latin typeface="Candara" panose="020E0502030303020204" pitchFamily="34" charset="0"/>
                <a:ea typeface="Times New Roman" panose="02020603050405020304" pitchFamily="18" charset="0"/>
              </a:rPr>
              <a:t> as the minute hand struck five.  We had agreed to meet at noon.  It was around that time when it went wrong.  It all happened so quickly. It wasn’t really my fault, it was all just so weird.  In the distance, towards the tickets machine, I could see a pink balloon bobbing along above the chattering crowd. Gulp.</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‘You can do this,’ I told myself.</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‘No, you can’t,’ came a voice from somewhere inside my head.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spcAft>
                <a:spcPts val="0"/>
              </a:spcAft>
            </a:pPr>
            <a:r>
              <a:rPr lang="en-US" dirty="0">
                <a:latin typeface="Candara" panose="020E0502030303020204" pitchFamily="34" charset="0"/>
                <a:ea typeface="Times New Roman" panose="02020603050405020304" pitchFamily="18" charset="0"/>
              </a:rPr>
              <a:t>Limping along slowly, the body holding the balloon came into focus like a lion in a hunter’s gun. Slowly, very slowly, my eyes began to zoom in on a truly sick sight: it wasn’t the boy in the photo.</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359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544285" y="92982"/>
            <a:ext cx="11430000" cy="6632585"/>
          </a:xfrm>
          <a:prstGeom prst="rect">
            <a:avLst/>
          </a:prstGeom>
        </p:spPr>
        <p:txBody>
          <a:bodyPr wrap="square">
            <a:spAutoFit/>
          </a:bodyPr>
          <a:lstStyle/>
          <a:p>
            <a:pPr>
              <a:spcAft>
                <a:spcPts val="0"/>
              </a:spcAft>
            </a:pPr>
            <a:r>
              <a:rPr lang="en-US" sz="1700" dirty="0">
                <a:latin typeface="Candara" panose="020E0502030303020204" pitchFamily="34" charset="0"/>
                <a:ea typeface="Times New Roman" panose="02020603050405020304" pitchFamily="18" charset="0"/>
              </a:rPr>
              <a:t>Did I just say boy? It was a man. An old man.  An old, bearded, repulsive man.  Suddenly, he picked up his pace and walked towards me.  I felt like I was the balloon he was holding and that I was about to burst with a scream at any moment.  I froze. The sensation of wanting to run away was so strong but I was a fly stuck in a gigantic cobweb.  Moving closer, I noticed he sported a rat-like ponytail with food stained, sweaty clothes.  What the hell was going on? Catfish, I thought. My head ached and my stomach rumbled loudly.  For goodness sake Chloe, get a grip. I was just being melodramatic.  He was probably nothing to do with me and just happened to have a balloon. It was probably for a cute little granddaughter. I needed to stop being so bloody stupid. Suddenly, I felt a tap on my shoulder.</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“What happened to your balloon?” the old man asked looking up, “You can touch mine if you want.”</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“Freak!” I screamed louder than I ever screamed in my life.</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I pulled away from him and stumbled as I ran towards my platform. He shouted after me, but I didn’t look back.  I just sprinted and sprinted.  I crashed into some people, knocking a boy over. I didn’t care. Whistling loudly, the guard was closing the doors while ushering the final people on board.  Swinging the door open with an extravagant flourish, like a cowboy about the swagger into a bar in a western, I leapt on board. As the train pulled away, I opened my emergency mini bottle of whisky from my handbag and took a huge swig.</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“Chloe!”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I screeched so loudly the train jumped off the tracks.  Tapping on the window, the boy I knocked over was waving at me from the platform and pointing towards his grazed hand.  He was holding a balloon. A pink one. As the train picked up its pace, and he got smaller and smaller, I saw him shake his phone violently towards me. To be fair, </a:t>
            </a:r>
            <a:r>
              <a:rPr lang="en-US" sz="1700" dirty="0" err="1">
                <a:latin typeface="Candara" panose="020E0502030303020204" pitchFamily="34" charset="0"/>
                <a:ea typeface="Times New Roman" panose="02020603050405020304" pitchFamily="18" charset="0"/>
              </a:rPr>
              <a:t>unmatching</a:t>
            </a:r>
            <a:r>
              <a:rPr lang="en-US" sz="1700" dirty="0">
                <a:latin typeface="Candara" panose="020E0502030303020204" pitchFamily="34" charset="0"/>
                <a:ea typeface="Times New Roman" panose="02020603050405020304" pitchFamily="18" charset="0"/>
              </a:rPr>
              <a:t> me was the least I deserved.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 </a:t>
            </a:r>
            <a:endParaRPr lang="en-GB" sz="1700" dirty="0">
              <a:latin typeface="Times New Roman" panose="02020603050405020304" pitchFamily="18" charset="0"/>
              <a:ea typeface="Times New Roman" panose="02020603050405020304" pitchFamily="18" charset="0"/>
            </a:endParaRPr>
          </a:p>
          <a:p>
            <a:pPr>
              <a:spcAft>
                <a:spcPts val="0"/>
              </a:spcAft>
            </a:pPr>
            <a:r>
              <a:rPr lang="en-US" sz="1700" dirty="0">
                <a:latin typeface="Candara" panose="020E0502030303020204" pitchFamily="34" charset="0"/>
                <a:ea typeface="Times New Roman" panose="02020603050405020304" pitchFamily="18" charset="0"/>
              </a:rPr>
              <a:t>That was the whole awful, horrible story and I knew what to blame: Tinder.</a:t>
            </a:r>
            <a:endParaRPr lang="en-GB"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10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1412776"/>
            <a:ext cx="11521280" cy="4278094"/>
          </a:xfrm>
          <a:prstGeom prst="rect">
            <a:avLst/>
          </a:prstGeom>
          <a:solidFill>
            <a:schemeClr val="bg1"/>
          </a:solidFill>
        </p:spPr>
        <p:txBody>
          <a:bodyPr wrap="square">
            <a:spAutoFit/>
          </a:bodyPr>
          <a:lstStyle/>
          <a:p>
            <a:r>
              <a:rPr lang="en-US" sz="3400" dirty="0">
                <a:solidFill>
                  <a:prstClr val="black"/>
                </a:solidFill>
              </a:rPr>
              <a:t>What the hell was I thinking? Just the thought of doing the awkward ‘hello’ made me want to cringe. I </a:t>
            </a:r>
            <a:r>
              <a:rPr lang="en-US" sz="3400" b="1" dirty="0">
                <a:solidFill>
                  <a:srgbClr val="FF0000"/>
                </a:solidFill>
              </a:rPr>
              <a:t>typed</a:t>
            </a:r>
            <a:r>
              <a:rPr lang="en-US" sz="3400" dirty="0">
                <a:solidFill>
                  <a:prstClr val="black"/>
                </a:solidFill>
              </a:rPr>
              <a:t> in my passcode and looked at his profile for the millionth time. He looked normal, I guess. The </a:t>
            </a:r>
            <a:r>
              <a:rPr lang="en-US" sz="3400" b="1" dirty="0">
                <a:solidFill>
                  <a:srgbClr val="0000FF"/>
                </a:solidFill>
              </a:rPr>
              <a:t>aroma of fatty fast food wafted </a:t>
            </a:r>
            <a:r>
              <a:rPr lang="en-US" sz="3400" dirty="0">
                <a:solidFill>
                  <a:prstClr val="black"/>
                </a:solidFill>
              </a:rPr>
              <a:t>over me as the </a:t>
            </a:r>
            <a:r>
              <a:rPr lang="en-US" sz="3400" b="1" dirty="0">
                <a:solidFill>
                  <a:srgbClr val="FF00FF"/>
                </a:solidFill>
              </a:rPr>
              <a:t>speaker system screamed </a:t>
            </a:r>
            <a:r>
              <a:rPr lang="en-US" sz="3400" dirty="0">
                <a:solidFill>
                  <a:prstClr val="black"/>
                </a:solidFill>
              </a:rPr>
              <a:t>his train’s arrival. My </a:t>
            </a:r>
            <a:r>
              <a:rPr lang="en-US" sz="3400" b="1" dirty="0">
                <a:solidFill>
                  <a:srgbClr val="FF0000"/>
                </a:solidFill>
              </a:rPr>
              <a:t>pulse raced and my legs felt heavy.  Slipping </a:t>
            </a:r>
            <a:r>
              <a:rPr lang="en-US" sz="3400" dirty="0">
                <a:solidFill>
                  <a:prstClr val="black"/>
                </a:solidFill>
              </a:rPr>
              <a:t>from my fingers, the balloon floated skyward rapidly towards the enormous clock.  I knew what to blame for this: Tinder.</a:t>
            </a:r>
            <a:endParaRPr lang="en-GB" sz="3400" dirty="0">
              <a:solidFill>
                <a:prstClr val="black"/>
              </a:solidFill>
            </a:endParaRPr>
          </a:p>
        </p:txBody>
      </p:sp>
      <p:sp>
        <p:nvSpPr>
          <p:cNvPr id="3" name="Rectangle 2"/>
          <p:cNvSpPr/>
          <p:nvPr/>
        </p:nvSpPr>
        <p:spPr>
          <a:xfrm>
            <a:off x="0" y="-22194"/>
            <a:ext cx="12192000" cy="923330"/>
          </a:xfrm>
          <a:prstGeom prst="rect">
            <a:avLst/>
          </a:prstGeom>
          <a:solidFill>
            <a:srgbClr val="FF00FF"/>
          </a:solidFill>
        </p:spPr>
        <p:txBody>
          <a:bodyPr wrap="square" lIns="91440" tIns="45720" rIns="91440" bIns="45720">
            <a:spAutoFit/>
          </a:bodyPr>
          <a:lstStyle/>
          <a:p>
            <a:pPr algn="ctr"/>
            <a:r>
              <a:rPr lang="en-US" sz="5400" b="1" u="sng" dirty="0">
                <a:ln w="0"/>
                <a:solidFill>
                  <a:prstClr val="black"/>
                </a:solidFill>
              </a:rPr>
              <a:t>Sensory Language</a:t>
            </a:r>
          </a:p>
        </p:txBody>
      </p:sp>
    </p:spTree>
    <p:extLst>
      <p:ext uri="{BB962C8B-B14F-4D97-AF65-F5344CB8AC3E}">
        <p14:creationId xmlns:p14="http://schemas.microsoft.com/office/powerpoint/2010/main" val="1046336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1340768"/>
            <a:ext cx="11521280" cy="4278094"/>
          </a:xfrm>
          <a:prstGeom prst="rect">
            <a:avLst/>
          </a:prstGeom>
          <a:solidFill>
            <a:schemeClr val="bg1"/>
          </a:solidFill>
        </p:spPr>
        <p:txBody>
          <a:bodyPr wrap="square">
            <a:spAutoFit/>
          </a:bodyPr>
          <a:lstStyle/>
          <a:p>
            <a:r>
              <a:rPr lang="en-US" sz="3400" dirty="0">
                <a:solidFill>
                  <a:prstClr val="black"/>
                </a:solidFill>
                <a:latin typeface="Candara" panose="020E0502030303020204" pitchFamily="34" charset="0"/>
                <a:ea typeface="Times New Roman" panose="02020603050405020304" pitchFamily="18" charset="0"/>
              </a:rPr>
              <a:t>What the hell was I thinking? Just the thought of doing the </a:t>
            </a:r>
            <a:r>
              <a:rPr lang="en-US" sz="3400" b="1" dirty="0">
                <a:solidFill>
                  <a:srgbClr val="FF0000"/>
                </a:solidFill>
                <a:latin typeface="Candara" panose="020E0502030303020204" pitchFamily="34" charset="0"/>
                <a:ea typeface="Times New Roman" panose="02020603050405020304" pitchFamily="18" charset="0"/>
              </a:rPr>
              <a:t>awkward ‘hello’ </a:t>
            </a:r>
            <a:r>
              <a:rPr lang="en-US" sz="3400" dirty="0">
                <a:solidFill>
                  <a:prstClr val="black"/>
                </a:solidFill>
                <a:latin typeface="Candara" panose="020E0502030303020204" pitchFamily="34" charset="0"/>
                <a:ea typeface="Times New Roman" panose="02020603050405020304" pitchFamily="18" charset="0"/>
              </a:rPr>
              <a:t>made me want to cringe. I typed in my passcode and </a:t>
            </a:r>
            <a:r>
              <a:rPr lang="en-US" sz="3400" b="1" dirty="0">
                <a:solidFill>
                  <a:srgbClr val="FF0000"/>
                </a:solidFill>
                <a:latin typeface="Candara" panose="020E0502030303020204" pitchFamily="34" charset="0"/>
                <a:ea typeface="Times New Roman" panose="02020603050405020304" pitchFamily="18" charset="0"/>
              </a:rPr>
              <a:t>looked at his profile </a:t>
            </a:r>
            <a:r>
              <a:rPr lang="en-US" sz="3400" dirty="0">
                <a:solidFill>
                  <a:prstClr val="black"/>
                </a:solidFill>
                <a:latin typeface="Candara" panose="020E0502030303020204" pitchFamily="34" charset="0"/>
                <a:ea typeface="Times New Roman" panose="02020603050405020304" pitchFamily="18" charset="0"/>
              </a:rPr>
              <a:t>for the millionth time. He looked normal, I guess. The </a:t>
            </a:r>
            <a:r>
              <a:rPr lang="en-US" sz="3400" b="1" dirty="0">
                <a:solidFill>
                  <a:srgbClr val="0000FF"/>
                </a:solidFill>
                <a:latin typeface="Candara" panose="020E0502030303020204" pitchFamily="34" charset="0"/>
                <a:ea typeface="Times New Roman" panose="02020603050405020304" pitchFamily="18" charset="0"/>
              </a:rPr>
              <a:t>aroma of fatty fast food wafted </a:t>
            </a:r>
            <a:r>
              <a:rPr lang="en-US" sz="3400" dirty="0">
                <a:solidFill>
                  <a:prstClr val="black"/>
                </a:solidFill>
                <a:latin typeface="Candara" panose="020E0502030303020204" pitchFamily="34" charset="0"/>
                <a:ea typeface="Times New Roman" panose="02020603050405020304" pitchFamily="18" charset="0"/>
              </a:rPr>
              <a:t>over me as the </a:t>
            </a:r>
            <a:r>
              <a:rPr lang="en-US" sz="3400" b="1" dirty="0">
                <a:solidFill>
                  <a:srgbClr val="0000FF"/>
                </a:solidFill>
                <a:latin typeface="Candara" panose="020E0502030303020204" pitchFamily="34" charset="0"/>
                <a:ea typeface="Times New Roman" panose="02020603050405020304" pitchFamily="18" charset="0"/>
              </a:rPr>
              <a:t>speaker system screamed his train’s </a:t>
            </a:r>
            <a:r>
              <a:rPr lang="en-US" sz="3400" dirty="0">
                <a:solidFill>
                  <a:prstClr val="black"/>
                </a:solidFill>
                <a:latin typeface="Candara" panose="020E0502030303020204" pitchFamily="34" charset="0"/>
                <a:ea typeface="Times New Roman" panose="02020603050405020304" pitchFamily="18" charset="0"/>
              </a:rPr>
              <a:t>arrival. My pulse raced and my legs felt heavy.  </a:t>
            </a:r>
            <a:r>
              <a:rPr lang="en-US" sz="3400" b="1" dirty="0">
                <a:solidFill>
                  <a:srgbClr val="FF0000"/>
                </a:solidFill>
                <a:latin typeface="Candara" panose="020E0502030303020204" pitchFamily="34" charset="0"/>
                <a:ea typeface="Times New Roman" panose="02020603050405020304" pitchFamily="18" charset="0"/>
              </a:rPr>
              <a:t>Slipping from my fingers, the balloon</a:t>
            </a:r>
            <a:r>
              <a:rPr lang="en-US" sz="3400" dirty="0">
                <a:solidFill>
                  <a:prstClr val="black"/>
                </a:solidFill>
                <a:latin typeface="Candara" panose="020E0502030303020204" pitchFamily="34" charset="0"/>
                <a:ea typeface="Times New Roman" panose="02020603050405020304" pitchFamily="18" charset="0"/>
              </a:rPr>
              <a:t> floated skyward rapidly towards the enormous clock.  I knew what to blame for this: Tinder.</a:t>
            </a:r>
            <a:endParaRPr lang="en-GB" sz="34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0" y="-22194"/>
            <a:ext cx="12192000" cy="923330"/>
          </a:xfrm>
          <a:prstGeom prst="rect">
            <a:avLst/>
          </a:prstGeom>
          <a:solidFill>
            <a:srgbClr val="00FF00"/>
          </a:solidFill>
        </p:spPr>
        <p:txBody>
          <a:bodyPr wrap="square" lIns="91440" tIns="45720" rIns="91440" bIns="45720">
            <a:spAutoFit/>
          </a:bodyPr>
          <a:lstStyle/>
          <a:p>
            <a:pPr algn="ctr"/>
            <a:r>
              <a:rPr lang="en-US" sz="5400" b="1" u="sng" dirty="0">
                <a:ln w="0"/>
                <a:solidFill>
                  <a:prstClr val="black"/>
                </a:solidFill>
              </a:rPr>
              <a:t>SHOW, DON’T TELL</a:t>
            </a:r>
          </a:p>
        </p:txBody>
      </p:sp>
    </p:spTree>
    <p:extLst>
      <p:ext uri="{BB962C8B-B14F-4D97-AF65-F5344CB8AC3E}">
        <p14:creationId xmlns:p14="http://schemas.microsoft.com/office/powerpoint/2010/main" val="19560910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91013" y="3051137"/>
            <a:ext cx="11305310" cy="2992824"/>
          </a:xfrm>
          <a:solidFill>
            <a:schemeClr val="tx1"/>
          </a:solidFill>
        </p:spPr>
        <p:txBody>
          <a:bodyPr>
            <a:noAutofit/>
          </a:bodyPr>
          <a:lstStyle/>
          <a:p>
            <a:r>
              <a:rPr lang="en-GB" sz="3200" dirty="0">
                <a:solidFill>
                  <a:schemeClr val="bg1"/>
                </a:solidFill>
              </a:rPr>
              <a:t>Start with an adverb: </a:t>
            </a:r>
            <a:r>
              <a:rPr lang="en-GB" sz="3200" dirty="0">
                <a:solidFill>
                  <a:srgbClr val="FFFF00"/>
                </a:solidFill>
              </a:rPr>
              <a:t>“</a:t>
            </a:r>
            <a:r>
              <a:rPr lang="en-GB" sz="3200" u="sng" dirty="0">
                <a:solidFill>
                  <a:srgbClr val="FF0000"/>
                </a:solidFill>
              </a:rPr>
              <a:t>Carefully</a:t>
            </a:r>
            <a:r>
              <a:rPr lang="en-GB" sz="3200" dirty="0">
                <a:solidFill>
                  <a:srgbClr val="FFFF00"/>
                </a:solidFill>
              </a:rPr>
              <a:t>, John picked up the package.”</a:t>
            </a:r>
          </a:p>
          <a:p>
            <a:endParaRPr lang="en-GB" sz="3200" dirty="0">
              <a:solidFill>
                <a:srgbClr val="FFFF00"/>
              </a:solidFill>
            </a:endParaRPr>
          </a:p>
          <a:p>
            <a:r>
              <a:rPr lang="en-GB" sz="3200" dirty="0">
                <a:solidFill>
                  <a:schemeClr val="bg1"/>
                </a:solidFill>
              </a:rPr>
              <a:t>Start with a </a:t>
            </a:r>
            <a:r>
              <a:rPr lang="en-GB" sz="3200" dirty="0" err="1">
                <a:solidFill>
                  <a:schemeClr val="bg1"/>
                </a:solidFill>
              </a:rPr>
              <a:t>verb+ing</a:t>
            </a:r>
            <a:r>
              <a:rPr lang="en-GB" sz="3200" dirty="0">
                <a:solidFill>
                  <a:schemeClr val="bg1"/>
                </a:solidFill>
              </a:rPr>
              <a:t>: </a:t>
            </a:r>
            <a:r>
              <a:rPr lang="en-GB" sz="3200" dirty="0">
                <a:solidFill>
                  <a:srgbClr val="FFFF00"/>
                </a:solidFill>
              </a:rPr>
              <a:t>“</a:t>
            </a:r>
            <a:r>
              <a:rPr lang="en-GB" sz="3200" u="sng" dirty="0">
                <a:solidFill>
                  <a:srgbClr val="FF0000"/>
                </a:solidFill>
              </a:rPr>
              <a:t>Moaning</a:t>
            </a:r>
            <a:r>
              <a:rPr lang="en-GB" sz="3200" dirty="0">
                <a:solidFill>
                  <a:srgbClr val="FFFF00"/>
                </a:solidFill>
              </a:rPr>
              <a:t>, the teenaged walked off.”</a:t>
            </a:r>
          </a:p>
          <a:p>
            <a:endParaRPr lang="en-GB" sz="3200" dirty="0">
              <a:solidFill>
                <a:srgbClr val="FFFF00"/>
              </a:solidFill>
            </a:endParaRPr>
          </a:p>
          <a:p>
            <a:r>
              <a:rPr lang="en-GB" sz="3200" dirty="0">
                <a:solidFill>
                  <a:schemeClr val="bg1"/>
                </a:solidFill>
              </a:rPr>
              <a:t>Start with an adjective: </a:t>
            </a:r>
            <a:r>
              <a:rPr lang="en-GB" sz="3200" dirty="0">
                <a:solidFill>
                  <a:srgbClr val="FFFF00"/>
                </a:solidFill>
              </a:rPr>
              <a:t>“</a:t>
            </a:r>
            <a:r>
              <a:rPr lang="en-GB" sz="3200" u="sng" dirty="0">
                <a:solidFill>
                  <a:srgbClr val="FF0000"/>
                </a:solidFill>
              </a:rPr>
              <a:t>Shocked</a:t>
            </a:r>
            <a:r>
              <a:rPr lang="en-GB" sz="3200" dirty="0">
                <a:solidFill>
                  <a:srgbClr val="FFFF00"/>
                </a:solidFill>
              </a:rPr>
              <a:t>, I couldn’t move.”</a:t>
            </a:r>
          </a:p>
          <a:p>
            <a:endParaRPr lang="en-GB" sz="3200" dirty="0">
              <a:solidFill>
                <a:srgbClr val="FFFF00"/>
              </a:solidFill>
            </a:endParaRPr>
          </a:p>
          <a:p>
            <a:endParaRPr lang="en-GB" sz="3200" dirty="0">
              <a:solidFill>
                <a:schemeClr val="bg1"/>
              </a:solidFill>
            </a:endParaRPr>
          </a:p>
          <a:p>
            <a:endParaRPr lang="en-GB" sz="3200" dirty="0">
              <a:solidFill>
                <a:schemeClr val="bg1"/>
              </a:solidFill>
            </a:endParaRPr>
          </a:p>
          <a:p>
            <a:pPr marL="0" indent="0">
              <a:buNone/>
            </a:pPr>
            <a:endParaRPr lang="en-GB" sz="3600" dirty="0">
              <a:solidFill>
                <a:schemeClr val="bg1"/>
              </a:solidFill>
            </a:endParaRPr>
          </a:p>
        </p:txBody>
      </p:sp>
      <p:sp>
        <p:nvSpPr>
          <p:cNvPr id="4" name="Rectangle 3"/>
          <p:cNvSpPr/>
          <p:nvPr/>
        </p:nvSpPr>
        <p:spPr>
          <a:xfrm>
            <a:off x="0" y="0"/>
            <a:ext cx="12192000" cy="2215985"/>
          </a:xfrm>
          <a:prstGeom prst="rect">
            <a:avLst/>
          </a:prstGeom>
          <a:solidFill>
            <a:srgbClr val="0000FF"/>
          </a:solidFill>
        </p:spPr>
        <p:txBody>
          <a:bodyPr wrap="square" lIns="91435" tIns="45717" rIns="91435" bIns="45717">
            <a:spAutoFit/>
            <a:scene3d>
              <a:camera prst="orthographicFront"/>
              <a:lightRig rig="soft" dir="t">
                <a:rot lat="0" lon="0" rev="10800000"/>
              </a:lightRig>
            </a:scene3d>
            <a:sp3d>
              <a:bevelT w="27940" h="12700"/>
              <a:contourClr>
                <a:srgbClr val="DDDDDD"/>
              </a:contourClr>
            </a:sp3d>
          </a:bodyPr>
          <a:lstStyle/>
          <a:p>
            <a:pPr algn="ctr" defTabSz="914323"/>
            <a:r>
              <a:rPr lang="en-US" sz="8800" b="1" u="sng" spc="150" dirty="0">
                <a:ln w="11430"/>
                <a:solidFill>
                  <a:prstClr val="white"/>
                </a:solidFill>
              </a:rPr>
              <a:t>Sentence </a:t>
            </a:r>
            <a:r>
              <a:rPr lang="en-US" sz="8800" b="1" u="sng" spc="150" dirty="0" smtClean="0">
                <a:ln w="11430"/>
                <a:solidFill>
                  <a:prstClr val="white"/>
                </a:solidFill>
              </a:rPr>
              <a:t>starters</a:t>
            </a:r>
          </a:p>
          <a:p>
            <a:pPr algn="ctr" defTabSz="914323"/>
            <a:r>
              <a:rPr lang="en-US" b="1" u="sng" spc="150" dirty="0" smtClean="0">
                <a:ln w="11430"/>
                <a:solidFill>
                  <a:srgbClr val="0000FF"/>
                </a:solidFill>
              </a:rPr>
              <a:t>A</a:t>
            </a:r>
          </a:p>
          <a:p>
            <a:pPr algn="ctr" defTabSz="914323"/>
            <a:r>
              <a:rPr lang="en-US" sz="3200" b="1" u="sng" spc="150" dirty="0" smtClean="0">
                <a:ln w="11430"/>
                <a:solidFill>
                  <a:schemeClr val="bg1"/>
                </a:solidFill>
              </a:rPr>
              <a:t>TRY AND USE THESE TO START SOME OF YOUR SENTENCES</a:t>
            </a:r>
            <a:endParaRPr lang="en-US" sz="3200" b="1" u="sng" spc="150" dirty="0">
              <a:ln w="11430"/>
              <a:solidFill>
                <a:schemeClr val="bg1"/>
              </a:solidFill>
            </a:endParaRPr>
          </a:p>
        </p:txBody>
      </p:sp>
    </p:spTree>
    <p:extLst>
      <p:ext uri="{BB962C8B-B14F-4D97-AF65-F5344CB8AC3E}">
        <p14:creationId xmlns:p14="http://schemas.microsoft.com/office/powerpoint/2010/main" val="1891043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282" y="1014761"/>
            <a:ext cx="8741229" cy="1754326"/>
          </a:xfrm>
          <a:prstGeom prst="rect">
            <a:avLst/>
          </a:prstGeom>
          <a:solidFill>
            <a:schemeClr val="bg1"/>
          </a:solidFill>
        </p:spPr>
        <p:txBody>
          <a:bodyPr wrap="square" lIns="91440" tIns="45720" rIns="91440" bIns="45720">
            <a:spAutoFit/>
          </a:bodyPr>
          <a:lstStyle/>
          <a:p>
            <a:r>
              <a:rPr lang="en-US" sz="5400" b="1" dirty="0">
                <a:ln w="0"/>
                <a:solidFill>
                  <a:srgbClr val="000000"/>
                </a:solidFill>
              </a:rPr>
              <a:t>THE WORD COUNT IS 450-600 WORDS</a:t>
            </a:r>
          </a:p>
        </p:txBody>
      </p:sp>
      <p:sp>
        <p:nvSpPr>
          <p:cNvPr id="7" name="Rectangle 6"/>
          <p:cNvSpPr/>
          <p:nvPr/>
        </p:nvSpPr>
        <p:spPr>
          <a:xfrm>
            <a:off x="1393903" y="3818358"/>
            <a:ext cx="10468297" cy="1661993"/>
          </a:xfrm>
          <a:prstGeom prst="rect">
            <a:avLst/>
          </a:prstGeom>
          <a:solidFill>
            <a:schemeClr val="bg1"/>
          </a:solidFill>
        </p:spPr>
        <p:txBody>
          <a:bodyPr wrap="square" lIns="91440" tIns="45720" rIns="91440" bIns="45720">
            <a:spAutoFit/>
          </a:bodyPr>
          <a:lstStyle/>
          <a:p>
            <a:r>
              <a:rPr lang="en-US" sz="5100" b="1" dirty="0">
                <a:ln w="0"/>
                <a:solidFill>
                  <a:srgbClr val="00B050"/>
                </a:solidFill>
              </a:rPr>
              <a:t>AVERAGE HANDWRITING = 2 ½ - 3 PAGES.</a:t>
            </a:r>
          </a:p>
        </p:txBody>
      </p:sp>
    </p:spTree>
    <p:extLst>
      <p:ext uri="{BB962C8B-B14F-4D97-AF65-F5344CB8AC3E}">
        <p14:creationId xmlns:p14="http://schemas.microsoft.com/office/powerpoint/2010/main" val="1063615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5132" y="627280"/>
            <a:ext cx="3984702" cy="4616648"/>
          </a:xfrm>
          <a:prstGeom prst="rect">
            <a:avLst/>
          </a:prstGeom>
          <a:solidFill>
            <a:srgbClr val="00FF00"/>
          </a:solidFill>
        </p:spPr>
        <p:txBody>
          <a:bodyPr wrap="square" lIns="91440" tIns="45720" rIns="91440" bIns="45720">
            <a:spAutoFit/>
          </a:bodyPr>
          <a:lstStyle/>
          <a:p>
            <a:pPr algn="ctr"/>
            <a:r>
              <a:rPr lang="en-US" sz="6600" b="1" u="sng" dirty="0">
                <a:ln w="0"/>
                <a:solidFill>
                  <a:srgbClr val="FF0000"/>
                </a:solidFill>
              </a:rPr>
              <a:t>SENTENCE </a:t>
            </a:r>
            <a:r>
              <a:rPr lang="en-US" sz="6600" b="1" u="sng" dirty="0" smtClean="0">
                <a:ln w="0"/>
                <a:solidFill>
                  <a:srgbClr val="FF0000"/>
                </a:solidFill>
              </a:rPr>
              <a:t>LENGTH</a:t>
            </a:r>
          </a:p>
          <a:p>
            <a:pPr algn="ctr"/>
            <a:endParaRPr lang="en-US" sz="6600" b="1" u="sng" dirty="0">
              <a:ln w="0"/>
              <a:solidFill>
                <a:srgbClr val="FF0000"/>
              </a:solidFill>
            </a:endParaRPr>
          </a:p>
          <a:p>
            <a:pPr algn="ctr"/>
            <a:r>
              <a:rPr lang="en-US" sz="3200" b="1" u="sng" dirty="0" smtClean="0">
                <a:ln w="0"/>
                <a:solidFill>
                  <a:srgbClr val="FF0000"/>
                </a:solidFill>
              </a:rPr>
              <a:t>TRY TO VARY THE LENGTH OF YOUR SENTENCES</a:t>
            </a:r>
            <a:endParaRPr lang="en-US" sz="3200" b="1" u="sng" dirty="0">
              <a:ln w="0"/>
              <a:solidFill>
                <a:srgbClr val="FF0000"/>
              </a:solidFill>
            </a:endParaRPr>
          </a:p>
        </p:txBody>
      </p:sp>
      <p:pic>
        <p:nvPicPr>
          <p:cNvPr id="4" name="Picture 3"/>
          <p:cNvPicPr>
            <a:picLocks noChangeAspect="1"/>
          </p:cNvPicPr>
          <p:nvPr/>
        </p:nvPicPr>
        <p:blipFill rotWithShape="1">
          <a:blip r:embed="rId2"/>
          <a:srcRect l="30801" t="9582" r="30697" b="6912"/>
          <a:stretch/>
        </p:blipFill>
        <p:spPr>
          <a:xfrm>
            <a:off x="1055440" y="-55249"/>
            <a:ext cx="5112568" cy="6930368"/>
          </a:xfrm>
          <a:prstGeom prst="rect">
            <a:avLst/>
          </a:prstGeom>
        </p:spPr>
      </p:pic>
    </p:spTree>
    <p:extLst>
      <p:ext uri="{BB962C8B-B14F-4D97-AF65-F5344CB8AC3E}">
        <p14:creationId xmlns:p14="http://schemas.microsoft.com/office/powerpoint/2010/main" val="1393397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4072" y="116632"/>
            <a:ext cx="4351812" cy="1754326"/>
          </a:xfrm>
          <a:prstGeom prst="rect">
            <a:avLst/>
          </a:prstGeom>
          <a:solidFill>
            <a:srgbClr val="00FF00"/>
          </a:solidFill>
        </p:spPr>
        <p:txBody>
          <a:bodyPr wrap="square" lIns="91440" tIns="45720" rIns="91440" bIns="45720">
            <a:spAutoFit/>
          </a:bodyPr>
          <a:lstStyle/>
          <a:p>
            <a:pPr algn="ctr"/>
            <a:r>
              <a:rPr lang="en-US" sz="5400" b="1" u="sng" dirty="0">
                <a:ln w="0"/>
                <a:solidFill>
                  <a:prstClr val="black"/>
                </a:solidFill>
              </a:rPr>
              <a:t>PARAGRAPH LENGTH</a:t>
            </a:r>
          </a:p>
        </p:txBody>
      </p:sp>
      <p:pic>
        <p:nvPicPr>
          <p:cNvPr id="2" name="Picture 1"/>
          <p:cNvPicPr>
            <a:picLocks noChangeAspect="1"/>
          </p:cNvPicPr>
          <p:nvPr/>
        </p:nvPicPr>
        <p:blipFill rotWithShape="1">
          <a:blip r:embed="rId2"/>
          <a:srcRect l="30813" t="9327" r="30879" b="8061"/>
          <a:stretch/>
        </p:blipFill>
        <p:spPr>
          <a:xfrm>
            <a:off x="983432" y="6458"/>
            <a:ext cx="5112568" cy="6890850"/>
          </a:xfrm>
          <a:prstGeom prst="rect">
            <a:avLst/>
          </a:prstGeom>
        </p:spPr>
      </p:pic>
      <p:sp>
        <p:nvSpPr>
          <p:cNvPr id="5" name="Rectangle 4"/>
          <p:cNvSpPr/>
          <p:nvPr/>
        </p:nvSpPr>
        <p:spPr>
          <a:xfrm>
            <a:off x="6345381" y="2574720"/>
            <a:ext cx="5403273" cy="3416320"/>
          </a:xfrm>
          <a:prstGeom prst="rect">
            <a:avLst/>
          </a:prstGeom>
          <a:solidFill>
            <a:srgbClr val="0000FF"/>
          </a:solidFill>
        </p:spPr>
        <p:txBody>
          <a:bodyPr wrap="square" lIns="91440" tIns="45720" rIns="91440" bIns="45720">
            <a:spAutoFit/>
          </a:bodyPr>
          <a:lstStyle/>
          <a:p>
            <a:pPr algn="ctr"/>
            <a:r>
              <a:rPr lang="en-US" sz="5400" b="1" dirty="0">
                <a:ln w="0"/>
                <a:solidFill>
                  <a:prstClr val="white"/>
                </a:solidFill>
              </a:rPr>
              <a:t>TRY TO MIX UP THE LENGTH OF YOUR PARAGRAPHS.</a:t>
            </a:r>
          </a:p>
        </p:txBody>
      </p:sp>
    </p:spTree>
    <p:extLst>
      <p:ext uri="{BB962C8B-B14F-4D97-AF65-F5344CB8AC3E}">
        <p14:creationId xmlns:p14="http://schemas.microsoft.com/office/powerpoint/2010/main" val="99356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94"/>
            <a:ext cx="12192000" cy="9279463"/>
          </a:xfrm>
          <a:prstGeom prst="rect">
            <a:avLst/>
          </a:prstGeom>
          <a:solidFill>
            <a:srgbClr val="0000FF"/>
          </a:solidFill>
        </p:spPr>
        <p:txBody>
          <a:bodyPr wrap="square" lIns="91440" tIns="45720" rIns="91440" bIns="45720">
            <a:spAutoFit/>
          </a:bodyPr>
          <a:lstStyle/>
          <a:p>
            <a:pPr marL="0" marR="0" lvl="0" indent="0" algn="ctr" defTabSz="912258" rtl="0" eaLnBrk="1" fontAlgn="auto" latinLnBrk="0" hangingPunct="1">
              <a:lnSpc>
                <a:spcPct val="100000"/>
              </a:lnSpc>
              <a:spcBef>
                <a:spcPts val="0"/>
              </a:spcBef>
              <a:spcAft>
                <a:spcPts val="0"/>
              </a:spcAft>
              <a:buClrTx/>
              <a:buSzTx/>
              <a:buFontTx/>
              <a:buNone/>
              <a:tabLst/>
              <a:defRPr/>
            </a:pPr>
            <a:r>
              <a:rPr kumimoji="0" lang="en-US" sz="19900" b="1" i="0" u="sng" strike="noStrike" kern="1200" cap="none" spc="0" normalizeH="0" baseline="0" noProof="0" dirty="0">
                <a:ln w="0"/>
                <a:solidFill>
                  <a:prstClr val="white"/>
                </a:solidFill>
                <a:effectLst/>
                <a:uLnTx/>
                <a:uFillTx/>
                <a:latin typeface="Candara"/>
                <a:ea typeface="+mn-ea"/>
                <a:cs typeface="+mn-cs"/>
              </a:rPr>
              <a:t>THE </a:t>
            </a:r>
          </a:p>
          <a:p>
            <a:pPr marL="0" marR="0" lvl="0" indent="0" algn="ctr" defTabSz="912258" rtl="0" eaLnBrk="1" fontAlgn="auto" latinLnBrk="0" hangingPunct="1">
              <a:lnSpc>
                <a:spcPct val="100000"/>
              </a:lnSpc>
              <a:spcBef>
                <a:spcPts val="0"/>
              </a:spcBef>
              <a:spcAft>
                <a:spcPts val="0"/>
              </a:spcAft>
              <a:buClrTx/>
              <a:buSzTx/>
              <a:buFontTx/>
              <a:buNone/>
              <a:tabLst/>
              <a:defRPr/>
            </a:pPr>
            <a:r>
              <a:rPr kumimoji="0" lang="en-US" sz="19900" b="1" i="0" u="sng" strike="noStrike" kern="1200" cap="none" spc="0" normalizeH="0" baseline="0" noProof="0" dirty="0">
                <a:ln w="0"/>
                <a:solidFill>
                  <a:prstClr val="white"/>
                </a:solidFill>
                <a:effectLst/>
                <a:uLnTx/>
                <a:uFillTx/>
                <a:latin typeface="Candara"/>
                <a:ea typeface="+mn-ea"/>
                <a:cs typeface="+mn-cs"/>
              </a:rPr>
              <a:t>OPENING</a:t>
            </a:r>
          </a:p>
          <a:p>
            <a:pPr marL="0" marR="0" lvl="0" indent="0" algn="ctr" defTabSz="912258" rtl="0" eaLnBrk="1" fontAlgn="auto" latinLnBrk="0" hangingPunct="1">
              <a:lnSpc>
                <a:spcPct val="100000"/>
              </a:lnSpc>
              <a:spcBef>
                <a:spcPts val="0"/>
              </a:spcBef>
              <a:spcAft>
                <a:spcPts val="0"/>
              </a:spcAft>
              <a:buClrTx/>
              <a:buSzTx/>
              <a:buFontTx/>
              <a:buNone/>
              <a:tabLst/>
              <a:defRPr/>
            </a:pPr>
            <a:endParaRPr kumimoji="0" lang="en-US" sz="19900" b="1" i="0" u="sng" strike="noStrike" kern="1200" cap="none" spc="0" normalizeH="0" baseline="0" noProof="0" dirty="0">
              <a:ln w="0"/>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20340223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3" y="1324879"/>
            <a:ext cx="11386458" cy="4401205"/>
          </a:xfrm>
          <a:prstGeom prst="rect">
            <a:avLst/>
          </a:prstGeom>
          <a:solidFill>
            <a:schemeClr val="bg1"/>
          </a:solidFill>
        </p:spPr>
        <p:txBody>
          <a:bodyPr wrap="square">
            <a:spAutoFit/>
          </a:bodyPr>
          <a:lstStyle/>
          <a:p>
            <a:r>
              <a:rPr lang="en-US" sz="4000" dirty="0" smtClean="0">
                <a:solidFill>
                  <a:prstClr val="black"/>
                </a:solidFill>
                <a:latin typeface="Candara" panose="020E0502030303020204" pitchFamily="34" charset="0"/>
                <a:ea typeface="Times New Roman" panose="02020603050405020304" pitchFamily="18" charset="0"/>
              </a:rPr>
              <a:t>CREATE A SHOCKING / MEMORABLE OPENING LINE!</a:t>
            </a:r>
          </a:p>
          <a:p>
            <a:endParaRPr lang="en-US" sz="4000" dirty="0">
              <a:solidFill>
                <a:prstClr val="black"/>
              </a:solidFill>
              <a:latin typeface="Candara" panose="020E0502030303020204" pitchFamily="34" charset="0"/>
              <a:ea typeface="Times New Roman" panose="02020603050405020304" pitchFamily="18" charset="0"/>
            </a:endParaRPr>
          </a:p>
          <a:p>
            <a:r>
              <a:rPr lang="en-US" sz="4000" b="1" u="sng" dirty="0" smtClean="0">
                <a:solidFill>
                  <a:srgbClr val="FF0000"/>
                </a:solidFill>
                <a:latin typeface="Candara" panose="020E0502030303020204" pitchFamily="34" charset="0"/>
                <a:ea typeface="Times New Roman" panose="02020603050405020304" pitchFamily="18" charset="0"/>
              </a:rPr>
              <a:t>TEACHER TIP:</a:t>
            </a:r>
          </a:p>
          <a:p>
            <a:r>
              <a:rPr lang="en-US" sz="4000" dirty="0" smtClean="0">
                <a:solidFill>
                  <a:srgbClr val="FF0000"/>
                </a:solidFill>
                <a:latin typeface="Candara" panose="020E0502030303020204" pitchFamily="34" charset="0"/>
                <a:ea typeface="Times New Roman" panose="02020603050405020304" pitchFamily="18" charset="0"/>
              </a:rPr>
              <a:t>USE A RHETORICAL QUESTION!</a:t>
            </a:r>
          </a:p>
          <a:p>
            <a:endParaRPr lang="en-US" sz="4000" dirty="0">
              <a:solidFill>
                <a:prstClr val="black"/>
              </a:solidFill>
              <a:latin typeface="Candara" panose="020E0502030303020204" pitchFamily="34" charset="0"/>
              <a:ea typeface="Times New Roman" panose="02020603050405020304" pitchFamily="18" charset="0"/>
            </a:endParaRPr>
          </a:p>
          <a:p>
            <a:r>
              <a:rPr lang="en-US" sz="4000" b="1" u="sng" dirty="0" smtClean="0">
                <a:solidFill>
                  <a:srgbClr val="0000FF"/>
                </a:solidFill>
                <a:latin typeface="Candara" panose="020E0502030303020204" pitchFamily="34" charset="0"/>
                <a:ea typeface="Times New Roman" panose="02020603050405020304" pitchFamily="18" charset="0"/>
              </a:rPr>
              <a:t>EXAMPLE:</a:t>
            </a:r>
          </a:p>
          <a:p>
            <a:r>
              <a:rPr lang="en-US" sz="4000" dirty="0" smtClean="0">
                <a:solidFill>
                  <a:srgbClr val="0000FF"/>
                </a:solidFill>
                <a:latin typeface="Candara" panose="020E0502030303020204" pitchFamily="34" charset="0"/>
                <a:ea typeface="Times New Roman" panose="02020603050405020304" pitchFamily="18" charset="0"/>
              </a:rPr>
              <a:t>“What </a:t>
            </a:r>
            <a:r>
              <a:rPr lang="en-US" sz="4000" dirty="0">
                <a:solidFill>
                  <a:srgbClr val="0000FF"/>
                </a:solidFill>
                <a:latin typeface="Candara" panose="020E0502030303020204" pitchFamily="34" charset="0"/>
                <a:ea typeface="Times New Roman" panose="02020603050405020304" pitchFamily="18" charset="0"/>
              </a:rPr>
              <a:t>the hell was I thinking</a:t>
            </a:r>
            <a:r>
              <a:rPr lang="en-US" sz="4000" dirty="0" smtClean="0">
                <a:solidFill>
                  <a:srgbClr val="0000FF"/>
                </a:solidFill>
                <a:latin typeface="Candara" panose="020E0502030303020204" pitchFamily="34" charset="0"/>
                <a:ea typeface="Times New Roman" panose="02020603050405020304" pitchFamily="18" charset="0"/>
              </a:rPr>
              <a:t>?”</a:t>
            </a:r>
            <a:endParaRPr lang="en-GB" sz="4000" dirty="0">
              <a:solidFill>
                <a:srgbClr val="0000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0" y="-22194"/>
            <a:ext cx="12192000" cy="923330"/>
          </a:xfrm>
          <a:prstGeom prst="rect">
            <a:avLst/>
          </a:prstGeom>
          <a:solidFill>
            <a:srgbClr val="FFFF00"/>
          </a:solidFill>
        </p:spPr>
        <p:txBody>
          <a:bodyPr wrap="square" lIns="91440" tIns="45720" rIns="91440" bIns="45720">
            <a:spAutoFit/>
          </a:bodyPr>
          <a:lstStyle/>
          <a:p>
            <a:pPr algn="ctr"/>
            <a:r>
              <a:rPr lang="en-US" sz="5400" b="1" u="sng" dirty="0">
                <a:ln w="0"/>
              </a:rPr>
              <a:t>OPENING PARAGRAPH</a:t>
            </a:r>
          </a:p>
        </p:txBody>
      </p:sp>
    </p:spTree>
    <p:extLst>
      <p:ext uri="{BB962C8B-B14F-4D97-AF65-F5344CB8AC3E}">
        <p14:creationId xmlns:p14="http://schemas.microsoft.com/office/powerpoint/2010/main" val="34749135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94"/>
            <a:ext cx="12192000" cy="7448193"/>
          </a:xfrm>
          <a:prstGeom prst="rect">
            <a:avLst/>
          </a:prstGeom>
          <a:solidFill>
            <a:srgbClr val="0000FF"/>
          </a:solidFill>
        </p:spPr>
        <p:txBody>
          <a:bodyPr wrap="square" lIns="91440" tIns="45720" rIns="91440" bIns="45720">
            <a:spAutoFit/>
          </a:bodyPr>
          <a:lstStyle/>
          <a:p>
            <a:pPr algn="ctr"/>
            <a:r>
              <a:rPr lang="en-US" sz="23900" b="1" u="sng" dirty="0">
                <a:ln w="0"/>
                <a:solidFill>
                  <a:prstClr val="white"/>
                </a:solidFill>
              </a:rPr>
              <a:t>THE </a:t>
            </a:r>
          </a:p>
          <a:p>
            <a:pPr algn="ctr"/>
            <a:r>
              <a:rPr lang="en-US" sz="23900" b="1" u="sng" dirty="0">
                <a:ln w="0"/>
                <a:solidFill>
                  <a:prstClr val="white"/>
                </a:solidFill>
              </a:rPr>
              <a:t>ENDING</a:t>
            </a:r>
          </a:p>
        </p:txBody>
      </p:sp>
    </p:spTree>
    <p:extLst>
      <p:ext uri="{BB962C8B-B14F-4D97-AF65-F5344CB8AC3E}">
        <p14:creationId xmlns:p14="http://schemas.microsoft.com/office/powerpoint/2010/main" val="3450090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1463"/>
            <a:ext cx="12192000" cy="5201424"/>
          </a:xfrm>
          <a:prstGeom prst="rect">
            <a:avLst/>
          </a:prstGeom>
          <a:solidFill>
            <a:srgbClr val="0000FF"/>
          </a:solidFill>
        </p:spPr>
        <p:txBody>
          <a:bodyPr wrap="square" lIns="91440" tIns="45720" rIns="91440" bIns="45720">
            <a:spAutoFit/>
          </a:bodyPr>
          <a:lstStyle/>
          <a:p>
            <a:pPr algn="ctr"/>
            <a:r>
              <a:rPr lang="en-US" sz="5400" b="1" u="sng" dirty="0">
                <a:ln w="0"/>
                <a:solidFill>
                  <a:prstClr val="white"/>
                </a:solidFill>
              </a:rPr>
              <a:t>THE ENDING IS THE FINAL IMPRESSION THE READER HAS OF YOUR WRITING.</a:t>
            </a:r>
          </a:p>
          <a:p>
            <a:pPr marL="685800" indent="-685800">
              <a:buFont typeface="Arial" panose="020B0604020202020204" pitchFamily="34" charset="0"/>
              <a:buChar char="•"/>
            </a:pPr>
            <a:endParaRPr lang="en-US" sz="3200" b="1" dirty="0">
              <a:ln w="0"/>
              <a:solidFill>
                <a:prstClr val="white"/>
              </a:solidFill>
            </a:endParaRPr>
          </a:p>
          <a:p>
            <a:pPr marL="685800" indent="-685800">
              <a:buFont typeface="Arial" panose="020B0604020202020204" pitchFamily="34" charset="0"/>
              <a:buChar char="•"/>
            </a:pPr>
            <a:endParaRPr lang="en-US" sz="3200" b="1" dirty="0">
              <a:ln w="0"/>
              <a:solidFill>
                <a:prstClr val="white"/>
              </a:solidFill>
            </a:endParaRPr>
          </a:p>
          <a:p>
            <a:pPr marL="685800" indent="-685800">
              <a:buFont typeface="Arial" panose="020B0604020202020204" pitchFamily="34" charset="0"/>
              <a:buChar char="•"/>
            </a:pPr>
            <a:r>
              <a:rPr lang="en-US" sz="3200" b="1" dirty="0">
                <a:ln w="0"/>
                <a:solidFill>
                  <a:prstClr val="white"/>
                </a:solidFill>
              </a:rPr>
              <a:t>CRAFT YOUR </a:t>
            </a:r>
            <a:r>
              <a:rPr lang="en-US" sz="3200" b="1" u="sng" dirty="0">
                <a:ln w="0"/>
                <a:solidFill>
                  <a:srgbClr val="FF0000"/>
                </a:solidFill>
              </a:rPr>
              <a:t>FINAL SENTENCE </a:t>
            </a:r>
            <a:r>
              <a:rPr lang="en-US" sz="3200" b="1" dirty="0">
                <a:ln w="0"/>
                <a:solidFill>
                  <a:prstClr val="white"/>
                </a:solidFill>
              </a:rPr>
              <a:t>CAREFULLY – THIS IS THE LAST BIT OF YOUR WRITING AN EXAMINER WILL READ.</a:t>
            </a:r>
          </a:p>
          <a:p>
            <a:pPr marL="685800" indent="-685800">
              <a:buFont typeface="Arial" panose="020B0604020202020204" pitchFamily="34" charset="0"/>
              <a:buChar char="•"/>
            </a:pPr>
            <a:endParaRPr lang="en-US" sz="3200" b="1" dirty="0">
              <a:ln w="0"/>
              <a:solidFill>
                <a:prstClr val="white"/>
              </a:solidFill>
            </a:endParaRPr>
          </a:p>
          <a:p>
            <a:pPr marL="685800" indent="-685800">
              <a:buFont typeface="Arial" panose="020B0604020202020204" pitchFamily="34" charset="0"/>
              <a:buChar char="•"/>
            </a:pPr>
            <a:r>
              <a:rPr lang="en-US" sz="3200" b="1" dirty="0">
                <a:ln w="0"/>
                <a:solidFill>
                  <a:prstClr val="white"/>
                </a:solidFill>
              </a:rPr>
              <a:t>DO NOT SAY IT WAS A DREAM!!!</a:t>
            </a:r>
          </a:p>
          <a:p>
            <a:pPr marL="685800" indent="-685800">
              <a:buFont typeface="Arial" panose="020B0604020202020204" pitchFamily="34" charset="0"/>
              <a:buChar char="•"/>
            </a:pPr>
            <a:endParaRPr lang="en-US" sz="3200" b="1" dirty="0">
              <a:ln w="0"/>
              <a:solidFill>
                <a:prstClr val="white"/>
              </a:solidFill>
            </a:endParaRPr>
          </a:p>
        </p:txBody>
      </p:sp>
    </p:spTree>
    <p:extLst>
      <p:ext uri="{BB962C8B-B14F-4D97-AF65-F5344CB8AC3E}">
        <p14:creationId xmlns:p14="http://schemas.microsoft.com/office/powerpoint/2010/main" val="59311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FFFF00"/>
          </a:solidFill>
        </p:spPr>
        <p:txBody>
          <a:bodyPr>
            <a:normAutofit/>
          </a:bodyPr>
          <a:lstStyle/>
          <a:p>
            <a:pPr algn="ctr"/>
            <a:r>
              <a:rPr lang="en-GB" sz="5400" b="1" u="sng" dirty="0">
                <a:latin typeface="+mn-lt"/>
              </a:rPr>
              <a:t>For a great grade, you will need to...</a:t>
            </a:r>
          </a:p>
        </p:txBody>
      </p:sp>
      <p:sp>
        <p:nvSpPr>
          <p:cNvPr id="3" name="Content Placeholder 2"/>
          <p:cNvSpPr>
            <a:spLocks noGrp="1"/>
          </p:cNvSpPr>
          <p:nvPr>
            <p:ph idx="1"/>
          </p:nvPr>
        </p:nvSpPr>
        <p:spPr>
          <a:xfrm>
            <a:off x="1099456" y="1631183"/>
            <a:ext cx="10748809" cy="5029200"/>
          </a:xfrm>
          <a:solidFill>
            <a:schemeClr val="bg1"/>
          </a:solidFill>
        </p:spPr>
        <p:txBody>
          <a:bodyPr>
            <a:normAutofit/>
          </a:bodyPr>
          <a:lstStyle/>
          <a:p>
            <a:r>
              <a:rPr lang="en-GB" sz="3600" b="1" dirty="0">
                <a:solidFill>
                  <a:srgbClr val="FF0000"/>
                </a:solidFill>
              </a:rPr>
              <a:t>Use ambitious vocabulary.</a:t>
            </a:r>
          </a:p>
          <a:p>
            <a:r>
              <a:rPr lang="en-GB" sz="3600" b="1" dirty="0">
                <a:solidFill>
                  <a:srgbClr val="0000FF"/>
                </a:solidFill>
              </a:rPr>
              <a:t>Vary sentence structure and length.</a:t>
            </a:r>
          </a:p>
          <a:p>
            <a:r>
              <a:rPr lang="en-GB" sz="3600" b="1" dirty="0"/>
              <a:t>Use the 5 senses to describe. </a:t>
            </a:r>
          </a:p>
          <a:p>
            <a:r>
              <a:rPr lang="en-GB" sz="3600" b="1" dirty="0" smtClean="0">
                <a:solidFill>
                  <a:srgbClr val="0000FF"/>
                </a:solidFill>
              </a:rPr>
              <a:t>Show </a:t>
            </a:r>
            <a:r>
              <a:rPr lang="en-GB" sz="3600" b="1" dirty="0">
                <a:solidFill>
                  <a:srgbClr val="0000FF"/>
                </a:solidFill>
              </a:rPr>
              <a:t>what characters are like using </a:t>
            </a:r>
            <a:r>
              <a:rPr lang="en-GB" sz="3600" b="1" dirty="0" smtClean="0">
                <a:solidFill>
                  <a:srgbClr val="0000FF"/>
                </a:solidFill>
              </a:rPr>
              <a:t>(A LITTLE) dialogue.</a:t>
            </a:r>
          </a:p>
          <a:p>
            <a:endParaRPr lang="en-GB" sz="3600" b="1" dirty="0">
              <a:solidFill>
                <a:srgbClr val="0000FF"/>
              </a:solidFill>
            </a:endParaRPr>
          </a:p>
          <a:p>
            <a:r>
              <a:rPr lang="en-GB" sz="6000" dirty="0" smtClean="0">
                <a:latin typeface="Gill Sans MT" pitchFamily="34" charset="0"/>
              </a:rPr>
              <a:t>WRITE AT LEAST 2 PAGES!</a:t>
            </a:r>
            <a:endParaRPr lang="en-GB" sz="6000" dirty="0">
              <a:latin typeface="Gill Sans MT" pitchFamily="34" charset="0"/>
            </a:endParaRPr>
          </a:p>
          <a:p>
            <a:endParaRPr lang="en-GB" sz="3600" dirty="0">
              <a:latin typeface="Gill Sans MT" pitchFamily="34" charset="0"/>
            </a:endParaRPr>
          </a:p>
        </p:txBody>
      </p:sp>
    </p:spTree>
    <p:extLst>
      <p:ext uri="{BB962C8B-B14F-4D97-AF65-F5344CB8AC3E}">
        <p14:creationId xmlns:p14="http://schemas.microsoft.com/office/powerpoint/2010/main" val="3845269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3201" t="20601" r="34250" b="9680"/>
          <a:stretch/>
        </p:blipFill>
        <p:spPr>
          <a:xfrm>
            <a:off x="3071664" y="0"/>
            <a:ext cx="5184576" cy="6940642"/>
          </a:xfrm>
          <a:prstGeom prst="rect">
            <a:avLst/>
          </a:prstGeom>
        </p:spPr>
      </p:pic>
      <p:pic>
        <p:nvPicPr>
          <p:cNvPr id="6" name="Picture 5"/>
          <p:cNvPicPr>
            <a:picLocks noChangeAspect="1"/>
          </p:cNvPicPr>
          <p:nvPr/>
        </p:nvPicPr>
        <p:blipFill rotWithShape="1">
          <a:blip r:embed="rId3"/>
          <a:srcRect l="15876" t="24800" r="9575" b="7161"/>
          <a:stretch/>
        </p:blipFill>
        <p:spPr>
          <a:xfrm>
            <a:off x="0" y="0"/>
            <a:ext cx="12192000" cy="6954592"/>
          </a:xfrm>
          <a:prstGeom prst="rect">
            <a:avLst/>
          </a:prstGeom>
        </p:spPr>
      </p:pic>
      <p:sp>
        <p:nvSpPr>
          <p:cNvPr id="5" name="Rectangle 4"/>
          <p:cNvSpPr/>
          <p:nvPr/>
        </p:nvSpPr>
        <p:spPr>
          <a:xfrm>
            <a:off x="609600" y="1268760"/>
            <a:ext cx="10094912" cy="648072"/>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Rectangle 6"/>
          <p:cNvSpPr/>
          <p:nvPr/>
        </p:nvSpPr>
        <p:spPr>
          <a:xfrm>
            <a:off x="2706688" y="2099395"/>
            <a:ext cx="5549552" cy="4655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Rectangle 7"/>
          <p:cNvSpPr/>
          <p:nvPr/>
        </p:nvSpPr>
        <p:spPr>
          <a:xfrm>
            <a:off x="191344" y="6117943"/>
            <a:ext cx="5760640" cy="6480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8099105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761" y="125062"/>
            <a:ext cx="12192000" cy="1143000"/>
          </a:xfrm>
          <a:solidFill>
            <a:schemeClr val="bg1"/>
          </a:solidFill>
        </p:spPr>
        <p:txBody>
          <a:bodyPr/>
          <a:lstStyle/>
          <a:p>
            <a:r>
              <a:rPr lang="en-GB" sz="7200" b="1" u="sng" dirty="0" smtClean="0">
                <a:latin typeface="Candara" panose="020E0502030303020204" pitchFamily="34" charset="0"/>
              </a:rPr>
              <a:t>TEACHER TIPS:</a:t>
            </a:r>
            <a:endParaRPr lang="en-GB" sz="7200" b="1" u="sng" dirty="0">
              <a:latin typeface="Candara" panose="020E0502030303020204" pitchFamily="34" charset="0"/>
            </a:endParaRPr>
          </a:p>
        </p:txBody>
      </p:sp>
      <p:sp>
        <p:nvSpPr>
          <p:cNvPr id="3" name="Content Placeholder 2"/>
          <p:cNvSpPr>
            <a:spLocks noGrp="1"/>
          </p:cNvSpPr>
          <p:nvPr>
            <p:ph idx="1"/>
          </p:nvPr>
        </p:nvSpPr>
        <p:spPr/>
        <p:txBody>
          <a:bodyPr/>
          <a:lstStyle/>
          <a:p>
            <a:endParaRPr lang="en-GB" dirty="0"/>
          </a:p>
        </p:txBody>
      </p:sp>
      <p:sp>
        <p:nvSpPr>
          <p:cNvPr id="5" name="Title 1"/>
          <p:cNvSpPr txBox="1">
            <a:spLocks/>
          </p:cNvSpPr>
          <p:nvPr/>
        </p:nvSpPr>
        <p:spPr bwMode="auto">
          <a:xfrm>
            <a:off x="825781" y="1702346"/>
            <a:ext cx="11217536" cy="404033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empus Sans ITC" pitchFamily="82" charset="0"/>
                <a:cs typeface="Arial" charset="0"/>
              </a:defRPr>
            </a:lvl2pPr>
            <a:lvl3pPr algn="ctr" rtl="0" eaLnBrk="0" fontAlgn="base" hangingPunct="0">
              <a:spcBef>
                <a:spcPct val="0"/>
              </a:spcBef>
              <a:spcAft>
                <a:spcPct val="0"/>
              </a:spcAft>
              <a:defRPr sz="4400">
                <a:solidFill>
                  <a:schemeClr val="tx2"/>
                </a:solidFill>
                <a:latin typeface="Tempus Sans ITC" pitchFamily="82" charset="0"/>
                <a:cs typeface="Arial" charset="0"/>
              </a:defRPr>
            </a:lvl3pPr>
            <a:lvl4pPr algn="ctr" rtl="0" eaLnBrk="0" fontAlgn="base" hangingPunct="0">
              <a:spcBef>
                <a:spcPct val="0"/>
              </a:spcBef>
              <a:spcAft>
                <a:spcPct val="0"/>
              </a:spcAft>
              <a:defRPr sz="4400">
                <a:solidFill>
                  <a:schemeClr val="tx2"/>
                </a:solidFill>
                <a:latin typeface="Tempus Sans ITC" pitchFamily="82" charset="0"/>
                <a:cs typeface="Arial" charset="0"/>
              </a:defRPr>
            </a:lvl4pPr>
            <a:lvl5pPr algn="ctr" rtl="0" eaLnBrk="0" fontAlgn="base" hangingPunct="0">
              <a:spcBef>
                <a:spcPct val="0"/>
              </a:spcBef>
              <a:spcAft>
                <a:spcPct val="0"/>
              </a:spcAft>
              <a:defRPr sz="4400">
                <a:solidFill>
                  <a:schemeClr val="tx2"/>
                </a:solidFill>
                <a:latin typeface="Tempus Sans ITC" pitchFamily="82" charset="0"/>
                <a:cs typeface="Arial" charset="0"/>
              </a:defRPr>
            </a:lvl5pPr>
            <a:lvl6pPr marL="457200" algn="ctr" rtl="0" fontAlgn="base">
              <a:spcBef>
                <a:spcPct val="0"/>
              </a:spcBef>
              <a:spcAft>
                <a:spcPct val="0"/>
              </a:spcAft>
              <a:defRPr sz="4400">
                <a:solidFill>
                  <a:schemeClr val="tx2"/>
                </a:solidFill>
                <a:latin typeface="Tempus Sans ITC" pitchFamily="82" charset="0"/>
                <a:cs typeface="Arial" charset="0"/>
              </a:defRPr>
            </a:lvl6pPr>
            <a:lvl7pPr marL="914400" algn="ctr" rtl="0" fontAlgn="base">
              <a:spcBef>
                <a:spcPct val="0"/>
              </a:spcBef>
              <a:spcAft>
                <a:spcPct val="0"/>
              </a:spcAft>
              <a:defRPr sz="4400">
                <a:solidFill>
                  <a:schemeClr val="tx2"/>
                </a:solidFill>
                <a:latin typeface="Tempus Sans ITC" pitchFamily="82" charset="0"/>
                <a:cs typeface="Arial" charset="0"/>
              </a:defRPr>
            </a:lvl7pPr>
            <a:lvl8pPr marL="1371600" algn="ctr" rtl="0" fontAlgn="base">
              <a:spcBef>
                <a:spcPct val="0"/>
              </a:spcBef>
              <a:spcAft>
                <a:spcPct val="0"/>
              </a:spcAft>
              <a:defRPr sz="4400">
                <a:solidFill>
                  <a:schemeClr val="tx2"/>
                </a:solidFill>
                <a:latin typeface="Tempus Sans ITC" pitchFamily="82" charset="0"/>
                <a:cs typeface="Arial" charset="0"/>
              </a:defRPr>
            </a:lvl8pPr>
            <a:lvl9pPr marL="1828800" algn="ctr" rtl="0" fontAlgn="base">
              <a:spcBef>
                <a:spcPct val="0"/>
              </a:spcBef>
              <a:spcAft>
                <a:spcPct val="0"/>
              </a:spcAft>
              <a:defRPr sz="4400">
                <a:solidFill>
                  <a:schemeClr val="tx2"/>
                </a:solidFill>
                <a:latin typeface="Tempus Sans ITC" pitchFamily="82" charset="0"/>
                <a:cs typeface="Arial" charset="0"/>
              </a:defRPr>
            </a:lvl9pPr>
          </a:lstStyle>
          <a:p>
            <a:pPr marL="457200" indent="-457200" algn="l">
              <a:buFont typeface="Arial" panose="020B0604020202020204" pitchFamily="34" charset="0"/>
              <a:buChar char="•"/>
            </a:pPr>
            <a:r>
              <a:rPr lang="en-GB" sz="3600" b="1" kern="0" dirty="0" smtClean="0">
                <a:solidFill>
                  <a:srgbClr val="FF0000"/>
                </a:solidFill>
                <a:latin typeface="Candara" panose="020E0502030303020204" pitchFamily="34" charset="0"/>
              </a:rPr>
              <a:t>USE THE FIRST PERSON – “I” AND “ME”</a:t>
            </a:r>
          </a:p>
          <a:p>
            <a:pPr marL="457200" indent="-457200" algn="l">
              <a:buFont typeface="Arial" panose="020B0604020202020204" pitchFamily="34" charset="0"/>
              <a:buChar char="•"/>
            </a:pPr>
            <a:endParaRPr lang="en-GB" sz="3600" b="1" kern="0" dirty="0" smtClean="0">
              <a:solidFill>
                <a:srgbClr val="FF0000"/>
              </a:solidFill>
              <a:latin typeface="Candara" panose="020E0502030303020204" pitchFamily="34" charset="0"/>
            </a:endParaRPr>
          </a:p>
          <a:p>
            <a:pPr marL="457200" indent="-457200" algn="l">
              <a:buFont typeface="Arial" panose="020B0604020202020204" pitchFamily="34" charset="0"/>
              <a:buChar char="•"/>
            </a:pPr>
            <a:endParaRPr lang="en-GB" sz="3600" b="1" kern="0" dirty="0">
              <a:solidFill>
                <a:srgbClr val="FF0000"/>
              </a:solidFill>
              <a:latin typeface="Candara" panose="020E0502030303020204" pitchFamily="34" charset="0"/>
            </a:endParaRPr>
          </a:p>
          <a:p>
            <a:pPr marL="457200" indent="-457200" algn="l">
              <a:buFont typeface="Arial" panose="020B0604020202020204" pitchFamily="34" charset="0"/>
              <a:buChar char="•"/>
            </a:pPr>
            <a:r>
              <a:rPr lang="en-GB" sz="3600" b="1" kern="0" dirty="0" smtClean="0">
                <a:solidFill>
                  <a:srgbClr val="FF0000"/>
                </a:solidFill>
                <a:latin typeface="Candara" panose="020E0502030303020204" pitchFamily="34" charset="0"/>
              </a:rPr>
              <a:t>WRITE IN THE PAST TENSE – “WALK</a:t>
            </a:r>
            <a:r>
              <a:rPr lang="en-GB" sz="3600" b="1" u="sng" kern="0" dirty="0" smtClean="0">
                <a:solidFill>
                  <a:srgbClr val="FF0000"/>
                </a:solidFill>
                <a:latin typeface="Candara" panose="020E0502030303020204" pitchFamily="34" charset="0"/>
              </a:rPr>
              <a:t>ED</a:t>
            </a:r>
            <a:r>
              <a:rPr lang="en-GB" sz="3600" b="1" kern="0" dirty="0" smtClean="0">
                <a:solidFill>
                  <a:srgbClr val="FF0000"/>
                </a:solidFill>
                <a:latin typeface="Candara" panose="020E0502030303020204" pitchFamily="34" charset="0"/>
              </a:rPr>
              <a:t>”, “SAID” ETC.</a:t>
            </a:r>
          </a:p>
          <a:p>
            <a:pPr marL="457200" indent="-457200" algn="l">
              <a:buFont typeface="Arial" panose="020B0604020202020204" pitchFamily="34" charset="0"/>
              <a:buChar char="•"/>
            </a:pPr>
            <a:endParaRPr lang="en-GB" sz="3600" b="1" kern="0" dirty="0" smtClean="0">
              <a:solidFill>
                <a:srgbClr val="FF0000"/>
              </a:solidFill>
              <a:latin typeface="Candara" panose="020E0502030303020204" pitchFamily="34" charset="0"/>
            </a:endParaRPr>
          </a:p>
          <a:p>
            <a:pPr marL="457200" indent="-457200" algn="l">
              <a:buFont typeface="Arial" panose="020B0604020202020204" pitchFamily="34" charset="0"/>
              <a:buChar char="•"/>
            </a:pPr>
            <a:endParaRPr lang="en-GB" sz="3600" b="1" kern="0" dirty="0">
              <a:solidFill>
                <a:srgbClr val="FF0000"/>
              </a:solidFill>
              <a:latin typeface="Candara" panose="020E0502030303020204" pitchFamily="34" charset="0"/>
            </a:endParaRPr>
          </a:p>
          <a:p>
            <a:pPr marL="457200" indent="-457200" algn="l">
              <a:buFont typeface="Arial" panose="020B0604020202020204" pitchFamily="34" charset="0"/>
              <a:buChar char="•"/>
            </a:pPr>
            <a:r>
              <a:rPr lang="en-GB" sz="3600" b="1" kern="0" dirty="0" smtClean="0">
                <a:solidFill>
                  <a:srgbClr val="FF0000"/>
                </a:solidFill>
                <a:latin typeface="Candara" panose="020E0502030303020204" pitchFamily="34" charset="0"/>
              </a:rPr>
              <a:t>SET YOUR STORY OVER A FEW MINUTES </a:t>
            </a:r>
            <a:endParaRPr lang="en-GB" sz="3600" b="1" kern="0" dirty="0">
              <a:solidFill>
                <a:srgbClr val="FF0000"/>
              </a:solidFill>
              <a:latin typeface="Candara" panose="020E0502030303020204" pitchFamily="34" charset="0"/>
            </a:endParaRPr>
          </a:p>
          <a:p>
            <a:pPr marL="457200" indent="-457200" algn="l">
              <a:buFont typeface="Arial" panose="020B0604020202020204" pitchFamily="34" charset="0"/>
              <a:buChar char="•"/>
            </a:pPr>
            <a:endParaRPr lang="en-GB" sz="3600" b="1" kern="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432502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681"/>
            <a:ext cx="12192000" cy="5808518"/>
          </a:xfrm>
          <a:solidFill>
            <a:schemeClr val="bg1"/>
          </a:solidFill>
        </p:spPr>
        <p:txBody>
          <a:bodyPr anchor="t">
            <a:normAutofit fontScale="90000"/>
          </a:bodyPr>
          <a:lstStyle/>
          <a:p>
            <a:pPr algn="ctr"/>
            <a:r>
              <a:rPr lang="en-GB" sz="6600" b="1" dirty="0" smtClean="0">
                <a:solidFill>
                  <a:srgbClr val="FF0000"/>
                </a:solidFill>
                <a:latin typeface="Candara" panose="020E0502030303020204" pitchFamily="34" charset="0"/>
              </a:rPr>
              <a:t>YOUR </a:t>
            </a:r>
            <a:r>
              <a:rPr lang="en-GB" sz="6600" b="1" dirty="0" smtClean="0">
                <a:solidFill>
                  <a:srgbClr val="FF0000"/>
                </a:solidFill>
                <a:latin typeface="Candara" panose="020E0502030303020204" pitchFamily="34" charset="0"/>
              </a:rPr>
              <a:t>STORY WILL TAKE PLACE IN THE PAST.</a:t>
            </a:r>
            <a:br>
              <a:rPr lang="en-GB" sz="6600" b="1" dirty="0" smtClean="0">
                <a:solidFill>
                  <a:srgbClr val="FF0000"/>
                </a:solidFill>
                <a:latin typeface="Candara" panose="020E0502030303020204" pitchFamily="34" charset="0"/>
              </a:rPr>
            </a:br>
            <a:r>
              <a:rPr lang="en-GB" sz="6600" b="1" dirty="0">
                <a:solidFill>
                  <a:srgbClr val="FF0000"/>
                </a:solidFill>
                <a:latin typeface="Candara" panose="020E0502030303020204" pitchFamily="34" charset="0"/>
              </a:rPr>
              <a:t/>
            </a:r>
            <a:br>
              <a:rPr lang="en-GB" sz="6600" b="1" dirty="0">
                <a:solidFill>
                  <a:srgbClr val="FF0000"/>
                </a:solidFill>
                <a:latin typeface="Candara" panose="020E0502030303020204" pitchFamily="34" charset="0"/>
              </a:rPr>
            </a:br>
            <a:r>
              <a:rPr lang="en-GB" sz="6600" b="1" i="1" u="sng" dirty="0" smtClean="0">
                <a:solidFill>
                  <a:srgbClr val="0000FF"/>
                </a:solidFill>
                <a:latin typeface="Candara" panose="020E0502030303020204" pitchFamily="34" charset="0"/>
              </a:rPr>
              <a:t>EXAMPLES:</a:t>
            </a:r>
            <a:r>
              <a:rPr lang="en-GB" sz="6600" b="1" dirty="0" smtClean="0">
                <a:solidFill>
                  <a:srgbClr val="FF0000"/>
                </a:solidFill>
                <a:latin typeface="Candara" panose="020E0502030303020204" pitchFamily="34" charset="0"/>
              </a:rPr>
              <a:t/>
            </a:r>
            <a:br>
              <a:rPr lang="en-GB" sz="6600" b="1" dirty="0" smtClean="0">
                <a:solidFill>
                  <a:srgbClr val="FF0000"/>
                </a:solidFill>
                <a:latin typeface="Candara" panose="020E0502030303020204" pitchFamily="34" charset="0"/>
              </a:rPr>
            </a:br>
            <a:r>
              <a:rPr lang="en-GB" sz="6600" b="1" dirty="0" smtClean="0">
                <a:solidFill>
                  <a:srgbClr val="FF0000"/>
                </a:solidFill>
                <a:latin typeface="Candara" panose="020E0502030303020204" pitchFamily="34" charset="0"/>
              </a:rPr>
              <a:t>I WALK</a:t>
            </a:r>
            <a:r>
              <a:rPr lang="en-GB" sz="6600" b="1" u="sng" dirty="0" smtClean="0">
                <a:solidFill>
                  <a:srgbClr val="0000FF"/>
                </a:solidFill>
                <a:latin typeface="Candara" panose="020E0502030303020204" pitchFamily="34" charset="0"/>
              </a:rPr>
              <a:t>ED</a:t>
            </a:r>
            <a:r>
              <a:rPr lang="en-GB" sz="6600" b="1" dirty="0" smtClean="0">
                <a:solidFill>
                  <a:srgbClr val="FF0000"/>
                </a:solidFill>
                <a:latin typeface="Candara" panose="020E0502030303020204" pitchFamily="34" charset="0"/>
              </a:rPr>
              <a:t/>
            </a:r>
            <a:br>
              <a:rPr lang="en-GB" sz="6600" b="1" dirty="0" smtClean="0">
                <a:solidFill>
                  <a:srgbClr val="FF0000"/>
                </a:solidFill>
                <a:latin typeface="Candara" panose="020E0502030303020204" pitchFamily="34" charset="0"/>
              </a:rPr>
            </a:br>
            <a:r>
              <a:rPr lang="en-GB" sz="6600" b="1" dirty="0" smtClean="0">
                <a:solidFill>
                  <a:srgbClr val="FF0000"/>
                </a:solidFill>
                <a:latin typeface="Candara" panose="020E0502030303020204" pitchFamily="34" charset="0"/>
              </a:rPr>
              <a:t>I </a:t>
            </a:r>
            <a:r>
              <a:rPr lang="en-GB" sz="6600" b="1" u="sng" dirty="0" smtClean="0">
                <a:solidFill>
                  <a:srgbClr val="0000FF"/>
                </a:solidFill>
                <a:latin typeface="Candara" panose="020E0502030303020204" pitchFamily="34" charset="0"/>
              </a:rPr>
              <a:t>RAN</a:t>
            </a:r>
            <a:r>
              <a:rPr lang="en-GB" sz="6600" b="1" dirty="0" smtClean="0">
                <a:solidFill>
                  <a:srgbClr val="FF0000"/>
                </a:solidFill>
                <a:latin typeface="Candara" panose="020E0502030303020204" pitchFamily="34" charset="0"/>
              </a:rPr>
              <a:t> </a:t>
            </a:r>
            <a:br>
              <a:rPr lang="en-GB" sz="6600" b="1" dirty="0" smtClean="0">
                <a:solidFill>
                  <a:srgbClr val="FF0000"/>
                </a:solidFill>
                <a:latin typeface="Candara" panose="020E0502030303020204" pitchFamily="34" charset="0"/>
              </a:rPr>
            </a:br>
            <a:r>
              <a:rPr lang="en-GB" sz="6600" b="1" dirty="0" smtClean="0">
                <a:solidFill>
                  <a:srgbClr val="FF0000"/>
                </a:solidFill>
                <a:latin typeface="Candara" panose="020E0502030303020204" pitchFamily="34" charset="0"/>
              </a:rPr>
              <a:t>SHE </a:t>
            </a:r>
            <a:r>
              <a:rPr lang="en-GB" sz="6600" b="1" u="sng" dirty="0" smtClean="0">
                <a:solidFill>
                  <a:srgbClr val="0000FF"/>
                </a:solidFill>
                <a:latin typeface="Candara" panose="020E0502030303020204" pitchFamily="34" charset="0"/>
              </a:rPr>
              <a:t>SAID</a:t>
            </a:r>
            <a:r>
              <a:rPr lang="en-GB" sz="6600" b="1" dirty="0" smtClean="0">
                <a:solidFill>
                  <a:srgbClr val="FF0000"/>
                </a:solidFill>
                <a:latin typeface="Candara" panose="020E0502030303020204" pitchFamily="34" charset="0"/>
              </a:rPr>
              <a:t/>
            </a:r>
            <a:br>
              <a:rPr lang="en-GB" sz="6600" b="1" dirty="0" smtClean="0">
                <a:solidFill>
                  <a:srgbClr val="FF0000"/>
                </a:solidFill>
                <a:latin typeface="Candara" panose="020E0502030303020204" pitchFamily="34" charset="0"/>
              </a:rPr>
            </a:br>
            <a:r>
              <a:rPr lang="en-GB" sz="6600" b="1" dirty="0">
                <a:solidFill>
                  <a:srgbClr val="FF0000"/>
                </a:solidFill>
                <a:latin typeface="Candara" panose="020E0502030303020204" pitchFamily="34" charset="0"/>
              </a:rPr>
              <a:t/>
            </a:r>
            <a:br>
              <a:rPr lang="en-GB" sz="6600" b="1" dirty="0">
                <a:solidFill>
                  <a:srgbClr val="FF0000"/>
                </a:solidFill>
                <a:latin typeface="Candara" panose="020E0502030303020204" pitchFamily="34" charset="0"/>
              </a:rPr>
            </a:br>
            <a:endParaRPr lang="en-GB" sz="66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053645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10363200" cy="1470025"/>
          </a:xfrm>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0" y="0"/>
            <a:ext cx="12192000" cy="1107996"/>
          </a:xfrm>
          <a:prstGeom prst="rect">
            <a:avLst/>
          </a:prstGeom>
          <a:solidFill>
            <a:srgbClr val="0000FF"/>
          </a:solidFill>
        </p:spPr>
        <p:txBody>
          <a:bodyPr wrap="square" lIns="91440" tIns="45720" rIns="91440" bIns="45720">
            <a:spAutoFit/>
          </a:bodyPr>
          <a:lstStyle/>
          <a:p>
            <a:pPr algn="ctr"/>
            <a:r>
              <a:rPr lang="en-US" sz="6600" b="1" u="sng" dirty="0">
                <a:ln w="0"/>
                <a:solidFill>
                  <a:srgbClr val="FF0000"/>
                </a:solidFill>
                <a:effectLst>
                  <a:outerShdw blurRad="38100" dist="19050" dir="2700000" algn="tl" rotWithShape="0">
                    <a:prstClr val="black">
                      <a:alpha val="40000"/>
                    </a:prstClr>
                  </a:outerShdw>
                </a:effectLst>
              </a:rPr>
              <a:t>Stories to avoid!</a:t>
            </a:r>
          </a:p>
        </p:txBody>
      </p:sp>
      <p:sp>
        <p:nvSpPr>
          <p:cNvPr id="5" name="Rectangle 4"/>
          <p:cNvSpPr/>
          <p:nvPr/>
        </p:nvSpPr>
        <p:spPr>
          <a:xfrm>
            <a:off x="2800384" y="1417409"/>
            <a:ext cx="6354007" cy="5262979"/>
          </a:xfrm>
          <a:prstGeom prst="rect">
            <a:avLst/>
          </a:prstGeom>
          <a:solidFill>
            <a:schemeClr val="bg1"/>
          </a:solidFill>
        </p:spPr>
        <p:txBody>
          <a:bodyPr wrap="square" lIns="91440" tIns="45720" rIns="91440" bIns="45720">
            <a:spAutoFit/>
          </a:bodyPr>
          <a:lstStyle/>
          <a:p>
            <a:pPr marL="685800" indent="-685800">
              <a:buFont typeface="Arial" panose="020B0604020202020204" pitchFamily="34" charset="0"/>
              <a:buChar char="•"/>
            </a:pPr>
            <a:r>
              <a:rPr lang="en-US" sz="4800" b="1" dirty="0">
                <a:ln w="0"/>
                <a:solidFill>
                  <a:prstClr val="black"/>
                </a:solidFill>
              </a:rPr>
              <a:t>Fairy tales</a:t>
            </a:r>
          </a:p>
          <a:p>
            <a:pPr marL="685800" indent="-685800">
              <a:buFont typeface="Arial" panose="020B0604020202020204" pitchFamily="34" charset="0"/>
              <a:buChar char="•"/>
            </a:pPr>
            <a:r>
              <a:rPr lang="en-US" sz="4800" b="1" dirty="0">
                <a:ln w="0"/>
                <a:solidFill>
                  <a:srgbClr val="0000FF"/>
                </a:solidFill>
              </a:rPr>
              <a:t>Wizards</a:t>
            </a:r>
          </a:p>
          <a:p>
            <a:pPr marL="685800" indent="-685800">
              <a:buFont typeface="Arial" panose="020B0604020202020204" pitchFamily="34" charset="0"/>
              <a:buChar char="•"/>
            </a:pPr>
            <a:r>
              <a:rPr lang="en-US" sz="4800" b="1" dirty="0">
                <a:ln w="0"/>
                <a:solidFill>
                  <a:srgbClr val="FF0000"/>
                </a:solidFill>
              </a:rPr>
              <a:t>Going back in time</a:t>
            </a:r>
          </a:p>
          <a:p>
            <a:pPr marL="685800" indent="-685800">
              <a:buFont typeface="Arial" panose="020B0604020202020204" pitchFamily="34" charset="0"/>
              <a:buChar char="•"/>
            </a:pPr>
            <a:r>
              <a:rPr lang="en-US" sz="4800" b="1" dirty="0">
                <a:ln w="0"/>
                <a:solidFill>
                  <a:prstClr val="black"/>
                </a:solidFill>
              </a:rPr>
              <a:t>Teenage pregnancy</a:t>
            </a:r>
          </a:p>
          <a:p>
            <a:pPr marL="685800" indent="-685800">
              <a:buFont typeface="Arial" panose="020B0604020202020204" pitchFamily="34" charset="0"/>
              <a:buChar char="•"/>
            </a:pPr>
            <a:r>
              <a:rPr lang="en-US" sz="4800" b="1" dirty="0">
                <a:ln w="0"/>
                <a:solidFill>
                  <a:srgbClr val="0000FF"/>
                </a:solidFill>
              </a:rPr>
              <a:t>Drug abuse</a:t>
            </a:r>
          </a:p>
          <a:p>
            <a:pPr marL="685800" indent="-685800">
              <a:buFont typeface="Arial" panose="020B0604020202020204" pitchFamily="34" charset="0"/>
              <a:buChar char="•"/>
            </a:pPr>
            <a:r>
              <a:rPr lang="en-US" sz="4800" b="1" dirty="0">
                <a:ln w="0"/>
                <a:solidFill>
                  <a:srgbClr val="FF0000"/>
                </a:solidFill>
              </a:rPr>
              <a:t>Murder / Blood</a:t>
            </a:r>
          </a:p>
          <a:p>
            <a:pPr marL="685800" indent="-685800">
              <a:buFont typeface="Arial" panose="020B0604020202020204" pitchFamily="34" charset="0"/>
              <a:buChar char="•"/>
            </a:pPr>
            <a:r>
              <a:rPr lang="en-US" sz="4800" b="1" dirty="0">
                <a:ln w="0"/>
                <a:solidFill>
                  <a:prstClr val="black"/>
                </a:solidFill>
              </a:rPr>
              <a:t>DREAM ENDINGS!!!</a:t>
            </a:r>
            <a:endParaRPr lang="en-US" sz="4000" dirty="0">
              <a:ln w="0"/>
              <a:solidFill>
                <a:prstClr val="black"/>
              </a:solidFill>
            </a:endParaRPr>
          </a:p>
        </p:txBody>
      </p:sp>
    </p:spTree>
    <p:extLst>
      <p:ext uri="{BB962C8B-B14F-4D97-AF65-F5344CB8AC3E}">
        <p14:creationId xmlns:p14="http://schemas.microsoft.com/office/powerpoint/2010/main" val="284177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01A4-B538-449F-87A6-5AC85E8A5631}"/>
              </a:ext>
            </a:extLst>
          </p:cNvPr>
          <p:cNvSpPr>
            <a:spLocks noGrp="1"/>
          </p:cNvSpPr>
          <p:nvPr>
            <p:ph type="title"/>
          </p:nvPr>
        </p:nvSpPr>
        <p:spPr>
          <a:xfrm>
            <a:off x="0" y="-171400"/>
            <a:ext cx="12192000" cy="1409308"/>
          </a:xfrm>
          <a:solidFill>
            <a:srgbClr val="FFFF00"/>
          </a:solidFill>
        </p:spPr>
        <p:txBody>
          <a:bodyPr anchor="t">
            <a:noAutofit/>
          </a:bodyPr>
          <a:lstStyle/>
          <a:p>
            <a:r>
              <a:rPr lang="en-GB" sz="8800" b="1" u="sng" dirty="0">
                <a:solidFill>
                  <a:srgbClr val="FF0000"/>
                </a:solidFill>
              </a:rPr>
              <a:t>Show , don’t tell</a:t>
            </a:r>
            <a:br>
              <a:rPr lang="en-GB" sz="8800" b="1" u="sng" dirty="0">
                <a:solidFill>
                  <a:srgbClr val="FF0000"/>
                </a:solidFill>
              </a:rPr>
            </a:br>
            <a:endParaRPr lang="en-GB" sz="8800" dirty="0"/>
          </a:p>
        </p:txBody>
      </p:sp>
      <p:sp>
        <p:nvSpPr>
          <p:cNvPr id="3" name="Content Placeholder 2">
            <a:extLst>
              <a:ext uri="{FF2B5EF4-FFF2-40B4-BE49-F238E27FC236}">
                <a16:creationId xmlns:a16="http://schemas.microsoft.com/office/drawing/2014/main" id="{AD23DF0D-B52B-459F-BE9B-8F2C23AEB16F}"/>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C411EB26-958C-4D4A-BAE7-D19D4D9AFBC8}"/>
              </a:ext>
            </a:extLst>
          </p:cNvPr>
          <p:cNvPicPr>
            <a:picLocks noChangeAspect="1"/>
          </p:cNvPicPr>
          <p:nvPr/>
        </p:nvPicPr>
        <p:blipFill rotWithShape="1">
          <a:blip r:embed="rId2"/>
          <a:srcRect l="7476" t="11132" r="6885" b="17435"/>
          <a:stretch/>
        </p:blipFill>
        <p:spPr>
          <a:xfrm>
            <a:off x="-1" y="1237908"/>
            <a:ext cx="12192001" cy="5620092"/>
          </a:xfrm>
          <a:prstGeom prst="rect">
            <a:avLst/>
          </a:prstGeom>
        </p:spPr>
      </p:pic>
    </p:spTree>
    <p:extLst>
      <p:ext uri="{BB962C8B-B14F-4D97-AF65-F5344CB8AC3E}">
        <p14:creationId xmlns:p14="http://schemas.microsoft.com/office/powerpoint/2010/main" val="2107132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a:xfrm>
            <a:off x="474617" y="1565454"/>
            <a:ext cx="11717383" cy="4692741"/>
          </a:xfrm>
          <a:solidFill>
            <a:schemeClr val="bg1"/>
          </a:solidFill>
        </p:spPr>
        <p:txBody>
          <a:bodyPr>
            <a:normAutofit fontScale="92500" lnSpcReduction="10000"/>
          </a:bodyPr>
          <a:lstStyle/>
          <a:p>
            <a:pPr marL="0" indent="0">
              <a:buNone/>
            </a:pPr>
            <a:r>
              <a:rPr lang="en-CA" sz="3200" u="sng" dirty="0" smtClean="0"/>
              <a:t>DO NOT WRITE SENTENCES LIKE THE FOLLOWING!</a:t>
            </a:r>
            <a:endParaRPr lang="en-CA" sz="3200" u="sng" dirty="0"/>
          </a:p>
          <a:p>
            <a:endParaRPr lang="en-CA" sz="1600" dirty="0">
              <a:solidFill>
                <a:srgbClr val="0000FF"/>
              </a:solidFill>
            </a:endParaRPr>
          </a:p>
          <a:p>
            <a:r>
              <a:rPr lang="en-CA" sz="2400" b="1" dirty="0" smtClean="0">
                <a:solidFill>
                  <a:srgbClr val="0000FF"/>
                </a:solidFill>
              </a:rPr>
              <a:t>THE MAN WAS TIRED.</a:t>
            </a:r>
          </a:p>
          <a:p>
            <a:r>
              <a:rPr lang="en-CA" sz="2400" b="1" dirty="0" smtClean="0">
                <a:solidFill>
                  <a:srgbClr val="FF0000"/>
                </a:solidFill>
              </a:rPr>
              <a:t>THE MAN WAS HAPPY.</a:t>
            </a:r>
          </a:p>
          <a:p>
            <a:r>
              <a:rPr lang="en-CA" sz="2400" b="1" dirty="0" smtClean="0">
                <a:solidFill>
                  <a:srgbClr val="FF00FF"/>
                </a:solidFill>
              </a:rPr>
              <a:t>THE MAN WAS ANGRY.</a:t>
            </a:r>
            <a:endParaRPr lang="en-CA" sz="2400" b="1" dirty="0">
              <a:solidFill>
                <a:srgbClr val="FF00FF"/>
              </a:solidFill>
            </a:endParaRPr>
          </a:p>
          <a:p>
            <a:pPr marL="0" indent="0">
              <a:buNone/>
            </a:pPr>
            <a:endParaRPr lang="en-GB" dirty="0"/>
          </a:p>
          <a:p>
            <a:pPr>
              <a:buNone/>
            </a:pPr>
            <a:r>
              <a:rPr lang="en-GB" sz="3200" u="sng" dirty="0" smtClean="0"/>
              <a:t>WRITE THESE INSTEAD!</a:t>
            </a:r>
          </a:p>
          <a:p>
            <a:pPr>
              <a:buNone/>
            </a:pPr>
            <a:endParaRPr lang="en-GB" sz="3200" u="sng" dirty="0" smtClean="0"/>
          </a:p>
          <a:p>
            <a:r>
              <a:rPr lang="en-CA" sz="2400" b="1" dirty="0" smtClean="0">
                <a:solidFill>
                  <a:srgbClr val="0000FF"/>
                </a:solidFill>
              </a:rPr>
              <a:t>THE MAN WAS YAWNED AS HE LOOKED AT HIS WATCH.</a:t>
            </a:r>
          </a:p>
          <a:p>
            <a:r>
              <a:rPr lang="en-CA" sz="2400" b="1" dirty="0" smtClean="0">
                <a:solidFill>
                  <a:srgbClr val="FF0000"/>
                </a:solidFill>
              </a:rPr>
              <a:t>THE MAN SMILED.</a:t>
            </a:r>
          </a:p>
          <a:p>
            <a:r>
              <a:rPr lang="en-CA" sz="2400" b="1" dirty="0" smtClean="0">
                <a:solidFill>
                  <a:srgbClr val="FF00FF"/>
                </a:solidFill>
              </a:rPr>
              <a:t>THE BLOOD RUSHED TO THE MAN’S FACE AS HE SHOUTED LOUDLY.</a:t>
            </a:r>
          </a:p>
          <a:p>
            <a:pPr>
              <a:buNone/>
            </a:pPr>
            <a:endParaRPr lang="en-GB" sz="3200" u="sng" dirty="0"/>
          </a:p>
          <a:p>
            <a:endParaRPr lang="en-GB" dirty="0"/>
          </a:p>
        </p:txBody>
      </p:sp>
      <p:sp>
        <p:nvSpPr>
          <p:cNvPr id="6" name="Rectangle 5"/>
          <p:cNvSpPr/>
          <p:nvPr/>
        </p:nvSpPr>
        <p:spPr>
          <a:xfrm>
            <a:off x="0" y="0"/>
            <a:ext cx="12192000" cy="1200329"/>
          </a:xfrm>
          <a:prstGeom prst="rect">
            <a:avLst/>
          </a:prstGeom>
          <a:solidFill>
            <a:srgbClr val="FFFF00"/>
          </a:solidFill>
        </p:spPr>
        <p:txBody>
          <a:bodyPr wrap="square" lIns="91440" tIns="45720" rIns="91440" bIns="45720">
            <a:spAutoFit/>
          </a:bodyPr>
          <a:lstStyle/>
          <a:p>
            <a:pPr algn="ctr"/>
            <a:r>
              <a:rPr lang="en-US" sz="7200" b="1" u="sng" dirty="0">
                <a:ln w="0"/>
              </a:rPr>
              <a:t>SHOW, DON’T TELL</a:t>
            </a:r>
            <a:endParaRPr lang="en-US" sz="7200" b="1" u="sng" cap="none" spc="0" dirty="0">
              <a:ln w="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045" y="1938812"/>
            <a:ext cx="3569890" cy="20356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922" y="3974441"/>
            <a:ext cx="2143125" cy="2143125"/>
          </a:xfrm>
          <a:prstGeom prst="rect">
            <a:avLst/>
          </a:prstGeom>
        </p:spPr>
      </p:pic>
    </p:spTree>
    <p:extLst>
      <p:ext uri="{BB962C8B-B14F-4D97-AF65-F5344CB8AC3E}">
        <p14:creationId xmlns:p14="http://schemas.microsoft.com/office/powerpoint/2010/main" val="1980435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9763"/>
            <a:ext cx="12192000" cy="18466594"/>
          </a:xfrm>
          <a:prstGeom prst="rect">
            <a:avLst/>
          </a:prstGeom>
          <a:solidFill>
            <a:srgbClr val="0000FF"/>
          </a:solidFill>
        </p:spPr>
        <p:txBody>
          <a:bodyPr wrap="square" lIns="91440" tIns="45720" rIns="91440" bIns="45720" anchor="ctr">
            <a:spAutoFit/>
          </a:bodyPr>
          <a:lstStyle/>
          <a:p>
            <a:pPr algn="ctr" defTabSz="912258">
              <a:defRPr/>
            </a:pPr>
            <a:endParaRPr lang="en-US" sz="19900" b="1" u="sng" dirty="0">
              <a:ln w="0"/>
              <a:solidFill>
                <a:prstClr val="white"/>
              </a:solidFill>
              <a:latin typeface="Candara"/>
            </a:endParaRPr>
          </a:p>
          <a:p>
            <a:pPr algn="ctr" defTabSz="912258">
              <a:defRPr/>
            </a:pPr>
            <a:endParaRPr lang="en-US" sz="19900" b="1" u="sng" dirty="0">
              <a:ln w="0"/>
              <a:solidFill>
                <a:prstClr val="white"/>
              </a:solidFill>
              <a:latin typeface="Candara"/>
            </a:endParaRPr>
          </a:p>
          <a:p>
            <a:pPr algn="ctr" defTabSz="912258">
              <a:defRPr/>
            </a:pPr>
            <a:r>
              <a:rPr lang="en-US" sz="19900" b="1" u="sng" dirty="0" smtClean="0">
                <a:ln w="0"/>
                <a:solidFill>
                  <a:prstClr val="white"/>
                </a:solidFill>
                <a:latin typeface="Candara"/>
              </a:rPr>
              <a:t>PLOT</a:t>
            </a:r>
            <a:endParaRPr lang="en-US" sz="19900" b="1" u="sng" dirty="0">
              <a:ln w="0"/>
              <a:solidFill>
                <a:prstClr val="white"/>
              </a:solidFill>
              <a:latin typeface="Candara"/>
            </a:endParaRPr>
          </a:p>
          <a:p>
            <a:pPr algn="ctr" defTabSz="912258">
              <a:defRPr/>
            </a:pPr>
            <a:endParaRPr lang="en-US" sz="19900" b="1" u="sng" dirty="0">
              <a:ln w="0"/>
              <a:solidFill>
                <a:prstClr val="white"/>
              </a:solidFill>
              <a:latin typeface="Candara"/>
            </a:endParaRPr>
          </a:p>
          <a:p>
            <a:pPr algn="ctr" defTabSz="912258">
              <a:defRPr/>
            </a:pPr>
            <a:endParaRPr lang="en-US" sz="19900" b="1" u="sng" dirty="0">
              <a:ln w="0"/>
              <a:solidFill>
                <a:prstClr val="white"/>
              </a:solidFill>
              <a:latin typeface="Candara"/>
            </a:endParaRPr>
          </a:p>
          <a:p>
            <a:pPr algn="ctr" defTabSz="912258">
              <a:defRPr/>
            </a:pPr>
            <a:endParaRPr lang="en-US" sz="19900" b="1" u="sng" dirty="0">
              <a:ln w="0"/>
              <a:solidFill>
                <a:prstClr val="white"/>
              </a:solidFill>
              <a:latin typeface="Candara"/>
            </a:endParaRPr>
          </a:p>
        </p:txBody>
      </p:sp>
    </p:spTree>
    <p:extLst>
      <p:ext uri="{BB962C8B-B14F-4D97-AF65-F5344CB8AC3E}">
        <p14:creationId xmlns:p14="http://schemas.microsoft.com/office/powerpoint/2010/main" val="3422439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1196</TotalTime>
  <Words>841</Words>
  <Application>Microsoft Office PowerPoint</Application>
  <PresentationFormat>Widescreen</PresentationFormat>
  <Paragraphs>129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Candara</vt:lpstr>
      <vt:lpstr>Gill Sans MT</vt:lpstr>
      <vt:lpstr>Times New Roman</vt:lpstr>
      <vt:lpstr>Office Theme</vt:lpstr>
      <vt:lpstr>  NARRATIVE WRITING (SHORT STORIES)</vt:lpstr>
      <vt:lpstr>PowerPoint Presentation</vt:lpstr>
      <vt:lpstr>PowerPoint Presentation</vt:lpstr>
      <vt:lpstr>TEACHER TIPS:</vt:lpstr>
      <vt:lpstr>YOUR STORY WILL TAKE PLACE IN THE PAST.  EXAMPLES: I WALKED I RAN  SHE SAID  </vt:lpstr>
      <vt:lpstr>PowerPoint Presentation</vt:lpstr>
      <vt:lpstr>Show , don’t tell </vt:lpstr>
      <vt:lpstr>PowerPoint Presentation</vt:lpstr>
      <vt:lpstr>PowerPoint Presentation</vt:lpstr>
      <vt:lpstr>PowerPoint Presentation</vt:lpstr>
      <vt:lpstr>Narrative Structure Chart</vt:lpstr>
      <vt:lpstr>PowerPoint Presentation</vt:lpstr>
      <vt:lpstr>PLOT FOR ‘HOME ALONE’</vt:lpstr>
      <vt:lpstr>STORY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 great grade, you will need to...</vt:lpstr>
    </vt:vector>
  </TitlesOfParts>
  <Company>Bournemouth &amp; Poole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Noyce</dc:creator>
  <cp:lastModifiedBy>Kath Hopkins</cp:lastModifiedBy>
  <cp:revision>57</cp:revision>
  <dcterms:created xsi:type="dcterms:W3CDTF">2018-02-06T17:18:32Z</dcterms:created>
  <dcterms:modified xsi:type="dcterms:W3CDTF">2018-12-04T10:09:31Z</dcterms:modified>
</cp:coreProperties>
</file>