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7" r:id="rId22"/>
    <p:sldId id="276" r:id="rId2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19" autoAdjust="0"/>
    <p:restoredTop sz="94660"/>
  </p:normalViewPr>
  <p:slideViewPr>
    <p:cSldViewPr snapToGrid="0">
      <p:cViewPr varScale="1">
        <p:scale>
          <a:sx n="92" d="100"/>
          <a:sy n="92" d="100"/>
        </p:scale>
        <p:origin x="90" y="31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en-US" smtClean="0"/>
              <a:t>Click to edit Master title style</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accent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C8700E70-E335-412A-8F60-5DD6A3F5A67F}" type="datetimeFigureOut">
              <a:rPr lang="en-GB" smtClean="0"/>
              <a:t>20/11/2018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5105E10-4693-422F-A73D-0AD80EF3C606}" type="slidenum">
              <a:rPr lang="en-GB" smtClean="0"/>
              <a:t>‹#›</a:t>
            </a:fld>
            <a:endParaRPr lang="en-GB"/>
          </a:p>
        </p:txBody>
      </p:sp>
    </p:spTree>
    <p:extLst>
      <p:ext uri="{BB962C8B-B14F-4D97-AF65-F5344CB8AC3E}">
        <p14:creationId xmlns:p14="http://schemas.microsoft.com/office/powerpoint/2010/main" val="265535134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C8700E70-E335-412A-8F60-5DD6A3F5A67F}" type="datetimeFigureOut">
              <a:rPr lang="en-GB" smtClean="0"/>
              <a:t>20/11/2018</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A5105E10-4693-422F-A73D-0AD80EF3C606}" type="slidenum">
              <a:rPr lang="en-GB" smtClean="0"/>
              <a:t>‹#›</a:t>
            </a:fld>
            <a:endParaRPr lang="en-GB"/>
          </a:p>
        </p:txBody>
      </p:sp>
    </p:spTree>
    <p:extLst>
      <p:ext uri="{BB962C8B-B14F-4D97-AF65-F5344CB8AC3E}">
        <p14:creationId xmlns:p14="http://schemas.microsoft.com/office/powerpoint/2010/main" val="258971798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en-US" smtClean="0"/>
              <a:t>Click to edit Master title style</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4" name="Date Placeholder 3"/>
          <p:cNvSpPr>
            <a:spLocks noGrp="1"/>
          </p:cNvSpPr>
          <p:nvPr>
            <p:ph type="dt" sz="half" idx="10"/>
          </p:nvPr>
        </p:nvSpPr>
        <p:spPr/>
        <p:txBody>
          <a:bodyPr/>
          <a:lstStyle/>
          <a:p>
            <a:fld id="{C8700E70-E335-412A-8F60-5DD6A3F5A67F}" type="datetimeFigureOut">
              <a:rPr lang="en-GB" smtClean="0"/>
              <a:t>20/11/2018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5105E10-4693-422F-A73D-0AD80EF3C606}" type="slidenum">
              <a:rPr lang="en-GB" smtClean="0"/>
              <a:t>‹#›</a:t>
            </a:fld>
            <a:endParaRPr lang="en-GB"/>
          </a:p>
        </p:txBody>
      </p:sp>
    </p:spTree>
    <p:extLst>
      <p:ext uri="{BB962C8B-B14F-4D97-AF65-F5344CB8AC3E}">
        <p14:creationId xmlns:p14="http://schemas.microsoft.com/office/powerpoint/2010/main" val="371253430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en-US" smtClean="0"/>
              <a:t>Click to edit Master title style</a:t>
            </a:r>
            <a:endParaRPr lang="en-US" dirty="0"/>
          </a:p>
        </p:txBody>
      </p:sp>
      <p:sp>
        <p:nvSpPr>
          <p:cNvPr id="14" name="Text Placeholder 3"/>
          <p:cNvSpPr>
            <a:spLocks noGrp="1"/>
          </p:cNvSpPr>
          <p:nvPr>
            <p:ph type="body" sz="half" idx="13"/>
          </p:nvPr>
        </p:nvSpPr>
        <p:spPr>
          <a:xfrm>
            <a:off x="1930400" y="3771174"/>
            <a:ext cx="7385828" cy="342174"/>
          </a:xfrm>
        </p:spPr>
        <p:txBody>
          <a:bodyPr anchor="t">
            <a:normAutofit/>
          </a:bodyPr>
          <a:lstStyle>
            <a:lvl1pPr marL="0" indent="0">
              <a:buNone/>
              <a:defRPr lang="en-US" sz="1400" b="0" i="0" kern="1200" cap="small" dirty="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4" name="Date Placeholder 3"/>
          <p:cNvSpPr>
            <a:spLocks noGrp="1"/>
          </p:cNvSpPr>
          <p:nvPr>
            <p:ph type="dt" sz="half" idx="10"/>
          </p:nvPr>
        </p:nvSpPr>
        <p:spPr/>
        <p:txBody>
          <a:bodyPr/>
          <a:lstStyle/>
          <a:p>
            <a:fld id="{C8700E70-E335-412A-8F60-5DD6A3F5A67F}" type="datetimeFigureOut">
              <a:rPr lang="en-GB" smtClean="0"/>
              <a:t>20/11/2018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5105E10-4693-422F-A73D-0AD80EF3C606}" type="slidenum">
              <a:rPr lang="en-GB" smtClean="0"/>
              <a:t>‹#›</a:t>
            </a:fld>
            <a:endParaRPr lang="en-GB"/>
          </a:p>
        </p:txBody>
      </p:sp>
      <p:sp>
        <p:nvSpPr>
          <p:cNvPr id="11" name="TextBox 10"/>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accent1"/>
                </a:solidFill>
                <a:latin typeface="Arial"/>
                <a:ea typeface="+mj-ea"/>
                <a:cs typeface="+mj-cs"/>
              </a:defRPr>
            </a:lvl1pPr>
          </a:lstStyle>
          <a:p>
            <a:pPr lvl="0"/>
            <a:r>
              <a:rPr lang="en-US" dirty="0"/>
              <a:t>“</a:t>
            </a:r>
          </a:p>
        </p:txBody>
      </p:sp>
      <p:sp>
        <p:nvSpPr>
          <p:cNvPr id="13" name="TextBox 12"/>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accent1"/>
                </a:solidFill>
                <a:latin typeface="Arial"/>
                <a:ea typeface="+mj-ea"/>
                <a:cs typeface="+mj-cs"/>
              </a:defRPr>
            </a:lvl1pPr>
          </a:lstStyle>
          <a:p>
            <a:pPr lvl="0"/>
            <a:r>
              <a:rPr lang="en-US" dirty="0"/>
              <a:t>”</a:t>
            </a:r>
          </a:p>
        </p:txBody>
      </p:sp>
    </p:spTree>
    <p:extLst>
      <p:ext uri="{BB962C8B-B14F-4D97-AF65-F5344CB8AC3E}">
        <p14:creationId xmlns:p14="http://schemas.microsoft.com/office/powerpoint/2010/main" val="41158258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59" cy="1653180"/>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none">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C8700E70-E335-412A-8F60-5DD6A3F5A67F}" type="datetimeFigureOut">
              <a:rPr lang="en-GB" smtClean="0"/>
              <a:t>20/11/2018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5105E10-4693-422F-A73D-0AD80EF3C606}" type="slidenum">
              <a:rPr lang="en-GB" smtClean="0"/>
              <a:t>‹#›</a:t>
            </a:fld>
            <a:endParaRPr lang="en-GB"/>
          </a:p>
        </p:txBody>
      </p:sp>
    </p:spTree>
    <p:extLst>
      <p:ext uri="{BB962C8B-B14F-4D97-AF65-F5344CB8AC3E}">
        <p14:creationId xmlns:p14="http://schemas.microsoft.com/office/powerpoint/2010/main" val="297206645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smtClean="0"/>
              <a:t>Click to edit Master title style</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cxnSp>
        <p:nvCxnSpPr>
          <p:cNvPr id="17" name="Straight Connector 16"/>
          <p:cNvCxnSpPr/>
          <p:nvPr/>
        </p:nvCxnSpPr>
        <p:spPr>
          <a:xfrm>
            <a:off x="3726142" y="2133600"/>
            <a:ext cx="0" cy="3962400"/>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C8700E70-E335-412A-8F60-5DD6A3F5A67F}" type="datetimeFigureOut">
              <a:rPr lang="en-GB" smtClean="0"/>
              <a:t>20/11/2018</a:t>
            </a:fld>
            <a:endParaRPr lang="en-GB"/>
          </a:p>
        </p:txBody>
      </p:sp>
      <p:sp>
        <p:nvSpPr>
          <p:cNvPr id="4"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5105E10-4693-422F-A73D-0AD80EF3C606}" type="slidenum">
              <a:rPr lang="en-GB" smtClean="0"/>
              <a:t>‹#›</a:t>
            </a:fld>
            <a:endParaRPr lang="en-GB"/>
          </a:p>
        </p:txBody>
      </p:sp>
    </p:spTree>
    <p:extLst>
      <p:ext uri="{BB962C8B-B14F-4D97-AF65-F5344CB8AC3E}">
        <p14:creationId xmlns:p14="http://schemas.microsoft.com/office/powerpoint/2010/main" val="46925267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smtClean="0"/>
              <a:t>Click to edit Master title style</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cxnSp>
        <p:nvCxnSpPr>
          <p:cNvPr id="17" name="Straight Connector 16"/>
          <p:cNvCxnSpPr/>
          <p:nvPr/>
        </p:nvCxnSpPr>
        <p:spPr>
          <a:xfrm>
            <a:off x="3726142" y="2133600"/>
            <a:ext cx="0" cy="3962400"/>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C8700E70-E335-412A-8F60-5DD6A3F5A67F}" type="datetimeFigureOut">
              <a:rPr lang="en-GB" smtClean="0"/>
              <a:t>20/11/2018</a:t>
            </a:fld>
            <a:endParaRPr lang="en-GB"/>
          </a:p>
        </p:txBody>
      </p:sp>
      <p:sp>
        <p:nvSpPr>
          <p:cNvPr id="4"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5105E10-4693-422F-A73D-0AD80EF3C606}" type="slidenum">
              <a:rPr lang="en-GB" smtClean="0"/>
              <a:t>‹#›</a:t>
            </a:fld>
            <a:endParaRPr lang="en-GB"/>
          </a:p>
        </p:txBody>
      </p:sp>
    </p:spTree>
    <p:extLst>
      <p:ext uri="{BB962C8B-B14F-4D97-AF65-F5344CB8AC3E}">
        <p14:creationId xmlns:p14="http://schemas.microsoft.com/office/powerpoint/2010/main" val="252331754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nchorCtr="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C8700E70-E335-412A-8F60-5DD6A3F5A67F}" type="datetimeFigureOut">
              <a:rPr lang="en-GB" smtClean="0"/>
              <a:t>20/11/2018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5105E10-4693-422F-A73D-0AD80EF3C606}" type="slidenum">
              <a:rPr lang="en-GB" smtClean="0"/>
              <a:t>‹#›</a:t>
            </a:fld>
            <a:endParaRPr lang="en-GB"/>
          </a:p>
        </p:txBody>
      </p:sp>
    </p:spTree>
    <p:extLst>
      <p:ext uri="{BB962C8B-B14F-4D97-AF65-F5344CB8AC3E}">
        <p14:creationId xmlns:p14="http://schemas.microsoft.com/office/powerpoint/2010/main" val="190618676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C8700E70-E335-412A-8F60-5DD6A3F5A67F}" type="datetimeFigureOut">
              <a:rPr lang="en-GB" smtClean="0"/>
              <a:t>20/11/2018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5105E10-4693-422F-A73D-0AD80EF3C606}" type="slidenum">
              <a:rPr lang="en-GB" smtClean="0"/>
              <a:t>‹#›</a:t>
            </a:fld>
            <a:endParaRPr lang="en-GB"/>
          </a:p>
        </p:txBody>
      </p:sp>
    </p:spTree>
    <p:extLst>
      <p:ext uri="{BB962C8B-B14F-4D97-AF65-F5344CB8AC3E}">
        <p14:creationId xmlns:p14="http://schemas.microsoft.com/office/powerpoint/2010/main" val="13651284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C8700E70-E335-412A-8F60-5DD6A3F5A67F}" type="datetimeFigureOut">
              <a:rPr lang="en-GB" smtClean="0"/>
              <a:t>20/11/2018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5105E10-4693-422F-A73D-0AD80EF3C606}" type="slidenum">
              <a:rPr lang="en-GB" smtClean="0"/>
              <a:t>‹#›</a:t>
            </a:fld>
            <a:endParaRPr lang="en-GB"/>
          </a:p>
        </p:txBody>
      </p:sp>
    </p:spTree>
    <p:extLst>
      <p:ext uri="{BB962C8B-B14F-4D97-AF65-F5344CB8AC3E}">
        <p14:creationId xmlns:p14="http://schemas.microsoft.com/office/powerpoint/2010/main" val="5592743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C8700E70-E335-412A-8F60-5DD6A3F5A67F}" type="datetimeFigureOut">
              <a:rPr lang="en-GB" smtClean="0"/>
              <a:t>20/11/2018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5105E10-4693-422F-A73D-0AD80EF3C606}" type="slidenum">
              <a:rPr lang="en-GB" smtClean="0"/>
              <a:t>‹#›</a:t>
            </a:fld>
            <a:endParaRPr lang="en-GB"/>
          </a:p>
        </p:txBody>
      </p:sp>
    </p:spTree>
    <p:extLst>
      <p:ext uri="{BB962C8B-B14F-4D97-AF65-F5344CB8AC3E}">
        <p14:creationId xmlns:p14="http://schemas.microsoft.com/office/powerpoint/2010/main" val="10058199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C8700E70-E335-412A-8F60-5DD6A3F5A67F}" type="datetimeFigureOut">
              <a:rPr lang="en-GB" smtClean="0"/>
              <a:t>20/11/2018</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A5105E10-4693-422F-A73D-0AD80EF3C606}" type="slidenum">
              <a:rPr lang="en-GB" smtClean="0"/>
              <a:t>‹#›</a:t>
            </a:fld>
            <a:endParaRPr lang="en-GB"/>
          </a:p>
        </p:txBody>
      </p:sp>
    </p:spTree>
    <p:extLst>
      <p:ext uri="{BB962C8B-B14F-4D97-AF65-F5344CB8AC3E}">
        <p14:creationId xmlns:p14="http://schemas.microsoft.com/office/powerpoint/2010/main" val="31347763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C8700E70-E335-412A-8F60-5DD6A3F5A67F}" type="datetimeFigureOut">
              <a:rPr lang="en-GB" smtClean="0"/>
              <a:t>20/11/2018</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A5105E10-4693-422F-A73D-0AD80EF3C606}" type="slidenum">
              <a:rPr lang="en-GB" smtClean="0"/>
              <a:t>‹#›</a:t>
            </a:fld>
            <a:endParaRPr lang="en-GB"/>
          </a:p>
        </p:txBody>
      </p:sp>
    </p:spTree>
    <p:extLst>
      <p:ext uri="{BB962C8B-B14F-4D97-AF65-F5344CB8AC3E}">
        <p14:creationId xmlns:p14="http://schemas.microsoft.com/office/powerpoint/2010/main" val="4901079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7" name="Date Placeholder 2"/>
          <p:cNvSpPr>
            <a:spLocks noGrp="1"/>
          </p:cNvSpPr>
          <p:nvPr>
            <p:ph type="dt" sz="half" idx="10"/>
          </p:nvPr>
        </p:nvSpPr>
        <p:spPr/>
        <p:txBody>
          <a:bodyPr/>
          <a:lstStyle/>
          <a:p>
            <a:fld id="{C8700E70-E335-412A-8F60-5DD6A3F5A67F}" type="datetimeFigureOut">
              <a:rPr lang="en-GB" smtClean="0"/>
              <a:t>20/11/2018</a:t>
            </a:fld>
            <a:endParaRPr lang="en-GB"/>
          </a:p>
        </p:txBody>
      </p:sp>
      <p:sp>
        <p:nvSpPr>
          <p:cNvPr id="5" name="Footer Placeholder 3"/>
          <p:cNvSpPr>
            <a:spLocks noGrp="1"/>
          </p:cNvSpPr>
          <p:nvPr>
            <p:ph type="ftr" sz="quarter" idx="11"/>
          </p:nvPr>
        </p:nvSpPr>
        <p:spPr/>
        <p:txBody>
          <a:bodyPr/>
          <a:lstStyle/>
          <a:p>
            <a:endParaRPr lang="en-GB"/>
          </a:p>
        </p:txBody>
      </p:sp>
      <p:sp>
        <p:nvSpPr>
          <p:cNvPr id="6" name="Slide Number Placeholder 4"/>
          <p:cNvSpPr>
            <a:spLocks noGrp="1"/>
          </p:cNvSpPr>
          <p:nvPr>
            <p:ph type="sldNum" sz="quarter" idx="12"/>
          </p:nvPr>
        </p:nvSpPr>
        <p:spPr/>
        <p:txBody>
          <a:bodyPr/>
          <a:lstStyle/>
          <a:p>
            <a:fld id="{A5105E10-4693-422F-A73D-0AD80EF3C606}" type="slidenum">
              <a:rPr lang="en-GB" smtClean="0"/>
              <a:t>‹#›</a:t>
            </a:fld>
            <a:endParaRPr lang="en-GB"/>
          </a:p>
        </p:txBody>
      </p:sp>
    </p:spTree>
    <p:extLst>
      <p:ext uri="{BB962C8B-B14F-4D97-AF65-F5344CB8AC3E}">
        <p14:creationId xmlns:p14="http://schemas.microsoft.com/office/powerpoint/2010/main" val="7195925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C8700E70-E335-412A-8F60-5DD6A3F5A67F}" type="datetimeFigureOut">
              <a:rPr lang="en-GB" smtClean="0"/>
              <a:t>20/11/2018</a:t>
            </a:fld>
            <a:endParaRPr lang="en-GB"/>
          </a:p>
        </p:txBody>
      </p:sp>
      <p:sp>
        <p:nvSpPr>
          <p:cNvPr id="5" name="Footer Placeholder 2"/>
          <p:cNvSpPr>
            <a:spLocks noGrp="1"/>
          </p:cNvSpPr>
          <p:nvPr>
            <p:ph type="ftr" sz="quarter" idx="11"/>
          </p:nvPr>
        </p:nvSpPr>
        <p:spPr/>
        <p:txBody>
          <a:bodyPr/>
          <a:lstStyle/>
          <a:p>
            <a:endParaRPr lang="en-GB"/>
          </a:p>
        </p:txBody>
      </p:sp>
      <p:sp>
        <p:nvSpPr>
          <p:cNvPr id="6" name="Slide Number Placeholder 3"/>
          <p:cNvSpPr>
            <a:spLocks noGrp="1"/>
          </p:cNvSpPr>
          <p:nvPr>
            <p:ph type="sldNum" sz="quarter" idx="12"/>
          </p:nvPr>
        </p:nvSpPr>
        <p:spPr/>
        <p:txBody>
          <a:bodyPr/>
          <a:lstStyle/>
          <a:p>
            <a:fld id="{A5105E10-4693-422F-A73D-0AD80EF3C606}" type="slidenum">
              <a:rPr lang="en-GB" smtClean="0"/>
              <a:t>‹#›</a:t>
            </a:fld>
            <a:endParaRPr lang="en-GB"/>
          </a:p>
        </p:txBody>
      </p:sp>
    </p:spTree>
    <p:extLst>
      <p:ext uri="{BB962C8B-B14F-4D97-AF65-F5344CB8AC3E}">
        <p14:creationId xmlns:p14="http://schemas.microsoft.com/office/powerpoint/2010/main" val="423999635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3401064" cy="1447800"/>
          </a:xfrm>
        </p:spPr>
        <p:txBody>
          <a:bodyPr anchor="b"/>
          <a:lstStyle>
            <a:lvl1pPr algn="l">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154954"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7" name="Date Placeholder 4"/>
          <p:cNvSpPr>
            <a:spLocks noGrp="1"/>
          </p:cNvSpPr>
          <p:nvPr>
            <p:ph type="dt" sz="half" idx="10"/>
          </p:nvPr>
        </p:nvSpPr>
        <p:spPr/>
        <p:txBody>
          <a:bodyPr/>
          <a:lstStyle/>
          <a:p>
            <a:fld id="{C8700E70-E335-412A-8F60-5DD6A3F5A67F}" type="datetimeFigureOut">
              <a:rPr lang="en-GB" smtClean="0"/>
              <a:t>20/11/2018</a:t>
            </a:fld>
            <a:endParaRPr lang="en-GB"/>
          </a:p>
        </p:txBody>
      </p:sp>
      <p:sp>
        <p:nvSpPr>
          <p:cNvPr id="5" name="Footer Placeholder 5"/>
          <p:cNvSpPr>
            <a:spLocks noGrp="1"/>
          </p:cNvSpPr>
          <p:nvPr>
            <p:ph type="ftr" sz="quarter" idx="11"/>
          </p:nvPr>
        </p:nvSpPr>
        <p:spPr/>
        <p:txBody>
          <a:bodyPr/>
          <a:lstStyle/>
          <a:p>
            <a:endParaRPr lang="en-GB"/>
          </a:p>
        </p:txBody>
      </p:sp>
      <p:sp>
        <p:nvSpPr>
          <p:cNvPr id="6" name="Slide Number Placeholder 6"/>
          <p:cNvSpPr>
            <a:spLocks noGrp="1"/>
          </p:cNvSpPr>
          <p:nvPr>
            <p:ph type="sldNum" sz="quarter" idx="12"/>
          </p:nvPr>
        </p:nvSpPr>
        <p:spPr/>
        <p:txBody>
          <a:bodyPr/>
          <a:lstStyle/>
          <a:p>
            <a:fld id="{A5105E10-4693-422F-A73D-0AD80EF3C606}" type="slidenum">
              <a:rPr lang="en-GB" smtClean="0"/>
              <a:t>‹#›</a:t>
            </a:fld>
            <a:endParaRPr lang="en-GB"/>
          </a:p>
        </p:txBody>
      </p:sp>
    </p:spTree>
    <p:extLst>
      <p:ext uri="{BB962C8B-B14F-4D97-AF65-F5344CB8AC3E}">
        <p14:creationId xmlns:p14="http://schemas.microsoft.com/office/powerpoint/2010/main" val="16727313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C8700E70-E335-412A-8F60-5DD6A3F5A67F}" type="datetimeFigureOut">
              <a:rPr lang="en-GB" smtClean="0"/>
              <a:t>20/11/2018</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A5105E10-4693-422F-A73D-0AD80EF3C606}" type="slidenum">
              <a:rPr lang="en-GB" smtClean="0"/>
              <a:t>‹#›</a:t>
            </a:fld>
            <a:endParaRPr lang="en-GB"/>
          </a:p>
        </p:txBody>
      </p:sp>
    </p:spTree>
    <p:extLst>
      <p:ext uri="{BB962C8B-B14F-4D97-AF65-F5344CB8AC3E}">
        <p14:creationId xmlns:p14="http://schemas.microsoft.com/office/powerpoint/2010/main" val="200335765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accent1">
                  <a:lumMod val="60000"/>
                  <a:lumOff val="40000"/>
                  <a:alpha val="7000"/>
                </a:schemeClr>
              </a:gs>
              <a:gs pos="69000">
                <a:schemeClr val="accent1">
                  <a:lumMod val="60000"/>
                  <a:lumOff val="40000"/>
                  <a:alpha val="0"/>
                </a:schemeClr>
              </a:gs>
              <a:gs pos="36000">
                <a:schemeClr val="accent1">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713"/>
          <a:stretch/>
        </p:blipFill>
        <p:spPr>
          <a:xfrm>
            <a:off x="8000197" y="0"/>
            <a:ext cx="1603387" cy="1143000"/>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4199"/>
          <a:stretch/>
        </p:blipFill>
        <p:spPr>
          <a:xfrm>
            <a:off x="8609012" y="6092866"/>
            <a:ext cx="993734" cy="765134"/>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en-US" smtClean="0"/>
              <a:t>Click to edit Master title style</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C8700E70-E335-412A-8F60-5DD6A3F5A67F}" type="datetimeFigureOut">
              <a:rPr lang="en-GB" smtClean="0"/>
              <a:t>20/11/2018</a:t>
            </a:fld>
            <a:endParaRPr lang="en-GB"/>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en-GB"/>
          </a:p>
        </p:txBody>
      </p:sp>
      <p:sp>
        <p:nvSpPr>
          <p:cNvPr id="6" name="Slide Number Placeholder 5"/>
          <p:cNvSpPr>
            <a:spLocks noGrp="1"/>
          </p:cNvSpPr>
          <p:nvPr>
            <p:ph type="sldNum" sz="quarter" idx="4"/>
          </p:nvPr>
        </p:nvSpPr>
        <p:spPr>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A5105E10-4693-422F-A73D-0AD80EF3C606}" type="slidenum">
              <a:rPr lang="en-GB" smtClean="0"/>
              <a:t>‹#›</a:t>
            </a:fld>
            <a:endParaRPr lang="en-GB"/>
          </a:p>
        </p:txBody>
      </p:sp>
    </p:spTree>
    <p:extLst>
      <p:ext uri="{BB962C8B-B14F-4D97-AF65-F5344CB8AC3E}">
        <p14:creationId xmlns:p14="http://schemas.microsoft.com/office/powerpoint/2010/main" val="4094869304"/>
      </p:ext>
    </p:extLst>
  </p:cSld>
  <p:clrMap bg1="dk1" tx1="lt1" bg2="dk2" tx2="lt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 id="2147483690" r:id="rId12"/>
    <p:sldLayoutId id="2147483691" r:id="rId13"/>
    <p:sldLayoutId id="2147483692" r:id="rId14"/>
    <p:sldLayoutId id="2147483693" r:id="rId15"/>
    <p:sldLayoutId id="2147483694" r:id="rId16"/>
    <p:sldLayoutId id="2147483695" r:id="rId17"/>
  </p:sldLayoutIdLst>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b="1" dirty="0"/>
              <a:t>Responding to a fiction text</a:t>
            </a:r>
            <a:br>
              <a:rPr lang="en-GB" b="1" dirty="0"/>
            </a:br>
            <a:endParaRPr lang="en-GB" dirty="0"/>
          </a:p>
        </p:txBody>
      </p:sp>
      <p:sp>
        <p:nvSpPr>
          <p:cNvPr id="3" name="Subtitle 2"/>
          <p:cNvSpPr>
            <a:spLocks noGrp="1"/>
          </p:cNvSpPr>
          <p:nvPr>
            <p:ph type="subTitle" idx="1"/>
          </p:nvPr>
        </p:nvSpPr>
        <p:spPr/>
        <p:txBody>
          <a:bodyPr/>
          <a:lstStyle/>
          <a:p>
            <a:endParaRPr lang="en-GB"/>
          </a:p>
        </p:txBody>
      </p:sp>
    </p:spTree>
    <p:extLst>
      <p:ext uri="{BB962C8B-B14F-4D97-AF65-F5344CB8AC3E}">
        <p14:creationId xmlns:p14="http://schemas.microsoft.com/office/powerpoint/2010/main" val="383692244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Example question five</a:t>
            </a:r>
            <a:br>
              <a:rPr lang="en-GB" b="1" dirty="0"/>
            </a:br>
            <a:endParaRPr lang="en-GB" dirty="0"/>
          </a:p>
        </p:txBody>
      </p:sp>
      <p:sp>
        <p:nvSpPr>
          <p:cNvPr id="3" name="Content Placeholder 2"/>
          <p:cNvSpPr>
            <a:spLocks noGrp="1"/>
          </p:cNvSpPr>
          <p:nvPr>
            <p:ph idx="1"/>
          </p:nvPr>
        </p:nvSpPr>
        <p:spPr/>
        <p:txBody>
          <a:bodyPr>
            <a:normAutofit fontScale="92500" lnSpcReduction="20000"/>
          </a:bodyPr>
          <a:lstStyle/>
          <a:p>
            <a:r>
              <a:rPr lang="en-GB" b="1" dirty="0"/>
              <a:t>Read lines 46 to the end</a:t>
            </a:r>
            <a:endParaRPr lang="en-GB" dirty="0"/>
          </a:p>
          <a:p>
            <a:r>
              <a:rPr lang="en-GB" b="1" dirty="0"/>
              <a:t>In the last twenty lines or so of the passage, the writer encourages the reader to feel a sense of respect for the character of Helen.</a:t>
            </a:r>
            <a:endParaRPr lang="en-GB" dirty="0"/>
          </a:p>
          <a:p>
            <a:r>
              <a:rPr lang="en-GB" b="1" dirty="0"/>
              <a:t>To what extent do you agree with this view? (10 marks)</a:t>
            </a:r>
            <a:endParaRPr lang="en-GB" dirty="0"/>
          </a:p>
          <a:p>
            <a:r>
              <a:rPr lang="en-GB" b="1" dirty="0"/>
              <a:t>You should write about:</a:t>
            </a:r>
            <a:endParaRPr lang="en-GB" dirty="0"/>
          </a:p>
          <a:p>
            <a:pPr lvl="0"/>
            <a:r>
              <a:rPr lang="en-GB" dirty="0"/>
              <a:t>your own impressions of Helen as she is presented here and in the whole of the passage</a:t>
            </a:r>
          </a:p>
          <a:p>
            <a:pPr lvl="0"/>
            <a:r>
              <a:rPr lang="en-GB" dirty="0"/>
              <a:t>how the writer has created these impressions</a:t>
            </a:r>
          </a:p>
          <a:p>
            <a:r>
              <a:rPr lang="en-GB" dirty="0"/>
              <a:t>This question is asking for a more personal response, so you are evaluating as well as analysing. Use the bullet points as your guide. You still need to use quotations to support each point you make; look closely at the word choices the author makes and explore how these affect the reader.</a:t>
            </a:r>
          </a:p>
          <a:p>
            <a:endParaRPr lang="en-GB" dirty="0"/>
          </a:p>
        </p:txBody>
      </p:sp>
    </p:spTree>
    <p:extLst>
      <p:ext uri="{BB962C8B-B14F-4D97-AF65-F5344CB8AC3E}">
        <p14:creationId xmlns:p14="http://schemas.microsoft.com/office/powerpoint/2010/main" val="133145524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Structuring a paragraph</a:t>
            </a:r>
            <a:br>
              <a:rPr lang="en-GB" b="1" dirty="0"/>
            </a:br>
            <a:endParaRPr lang="en-GB" dirty="0"/>
          </a:p>
        </p:txBody>
      </p:sp>
      <p:sp>
        <p:nvSpPr>
          <p:cNvPr id="3" name="Content Placeholder 2"/>
          <p:cNvSpPr>
            <a:spLocks noGrp="1"/>
          </p:cNvSpPr>
          <p:nvPr>
            <p:ph idx="1"/>
          </p:nvPr>
        </p:nvSpPr>
        <p:spPr/>
        <p:txBody>
          <a:bodyPr>
            <a:normAutofit fontScale="70000" lnSpcReduction="20000"/>
          </a:bodyPr>
          <a:lstStyle/>
          <a:p>
            <a:r>
              <a:rPr lang="en-GB" dirty="0"/>
              <a:t>Use each paragraph to make at least one main point. A paragraph could contain:</a:t>
            </a:r>
          </a:p>
          <a:p>
            <a:pPr lvl="0"/>
            <a:r>
              <a:rPr lang="en-GB" dirty="0"/>
              <a:t>a link to the </a:t>
            </a:r>
            <a:r>
              <a:rPr lang="en-GB" b="1" dirty="0"/>
              <a:t>focus of the question</a:t>
            </a:r>
            <a:r>
              <a:rPr lang="en-GB" dirty="0"/>
              <a:t> - try and use the key word or phrase from the question</a:t>
            </a:r>
          </a:p>
          <a:p>
            <a:pPr lvl="0"/>
            <a:r>
              <a:rPr lang="en-GB" dirty="0"/>
              <a:t>some </a:t>
            </a:r>
            <a:r>
              <a:rPr lang="en-GB" b="1" dirty="0"/>
              <a:t>evidence</a:t>
            </a:r>
            <a:r>
              <a:rPr lang="en-GB" dirty="0"/>
              <a:t> from the text to support what you think - this will probably include something on language or structure</a:t>
            </a:r>
          </a:p>
          <a:p>
            <a:pPr lvl="0"/>
            <a:r>
              <a:rPr lang="en-GB" dirty="0"/>
              <a:t>a </a:t>
            </a:r>
            <a:r>
              <a:rPr lang="en-GB" b="1" dirty="0"/>
              <a:t>discussion of the evidence</a:t>
            </a:r>
            <a:r>
              <a:rPr lang="en-GB" dirty="0"/>
              <a:t>, and links to any other possible evidence</a:t>
            </a:r>
          </a:p>
          <a:p>
            <a:r>
              <a:rPr lang="en-GB" dirty="0"/>
              <a:t>Using a few connectives could help link your ideas:</a:t>
            </a:r>
          </a:p>
          <a:p>
            <a:pPr lvl="0"/>
            <a:r>
              <a:rPr lang="en-GB" dirty="0"/>
              <a:t>Firstly...</a:t>
            </a:r>
          </a:p>
          <a:p>
            <a:pPr lvl="0"/>
            <a:r>
              <a:rPr lang="en-GB" dirty="0"/>
              <a:t>On the one hand...</a:t>
            </a:r>
          </a:p>
          <a:p>
            <a:pPr lvl="0"/>
            <a:r>
              <a:rPr lang="en-GB" dirty="0"/>
              <a:t>On the other hand...</a:t>
            </a:r>
          </a:p>
          <a:p>
            <a:pPr lvl="0"/>
            <a:r>
              <a:rPr lang="en-GB" dirty="0"/>
              <a:t>Similarly...</a:t>
            </a:r>
          </a:p>
          <a:p>
            <a:pPr lvl="0"/>
            <a:r>
              <a:rPr lang="en-GB" dirty="0"/>
              <a:t>In contrast...</a:t>
            </a:r>
          </a:p>
          <a:p>
            <a:pPr lvl="0"/>
            <a:r>
              <a:rPr lang="en-GB" dirty="0"/>
              <a:t>However...</a:t>
            </a:r>
          </a:p>
          <a:p>
            <a:pPr lvl="0"/>
            <a:r>
              <a:rPr lang="en-GB" dirty="0"/>
              <a:t>Alternatively…</a:t>
            </a:r>
          </a:p>
          <a:p>
            <a:pPr lvl="0"/>
            <a:r>
              <a:rPr lang="en-GB" dirty="0"/>
              <a:t>Finally…</a:t>
            </a:r>
          </a:p>
          <a:p>
            <a:endParaRPr lang="en-GB" dirty="0"/>
          </a:p>
        </p:txBody>
      </p:sp>
    </p:spTree>
    <p:extLst>
      <p:ext uri="{BB962C8B-B14F-4D97-AF65-F5344CB8AC3E}">
        <p14:creationId xmlns:p14="http://schemas.microsoft.com/office/powerpoint/2010/main" val="39901987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Structuring a paragraph</a:t>
            </a:r>
            <a:endParaRPr lang="en-GB" dirty="0"/>
          </a:p>
        </p:txBody>
      </p:sp>
      <p:sp>
        <p:nvSpPr>
          <p:cNvPr id="3" name="Content Placeholder 2"/>
          <p:cNvSpPr>
            <a:spLocks noGrp="1"/>
          </p:cNvSpPr>
          <p:nvPr>
            <p:ph idx="1"/>
          </p:nvPr>
        </p:nvSpPr>
        <p:spPr/>
        <p:txBody>
          <a:bodyPr>
            <a:normAutofit fontScale="92500" lnSpcReduction="20000"/>
          </a:bodyPr>
          <a:lstStyle/>
          <a:p>
            <a:r>
              <a:rPr lang="en-GB" dirty="0"/>
              <a:t>There are lots of different ways to structure a paragraph when analysing fiction, but don’t be too tied down to one formula. It’s important to vary your structure depending on your ideas and how you choose to link evidence together.</a:t>
            </a:r>
          </a:p>
          <a:p>
            <a:r>
              <a:rPr lang="en-GB" dirty="0"/>
              <a:t>Here are just a few common formulas to be aware of:</a:t>
            </a:r>
          </a:p>
          <a:p>
            <a:r>
              <a:rPr lang="en-GB" b="1" dirty="0"/>
              <a:t>PEE</a:t>
            </a:r>
            <a:r>
              <a:rPr lang="en-GB" dirty="0"/>
              <a:t> point/evidence/explain</a:t>
            </a:r>
          </a:p>
          <a:p>
            <a:r>
              <a:rPr lang="en-GB" b="1" dirty="0"/>
              <a:t>PEEL</a:t>
            </a:r>
            <a:r>
              <a:rPr lang="en-GB" dirty="0"/>
              <a:t> point/evidence/explain/link to point</a:t>
            </a:r>
          </a:p>
          <a:p>
            <a:r>
              <a:rPr lang="en-GB" b="1" dirty="0"/>
              <a:t>PEA</a:t>
            </a:r>
            <a:r>
              <a:rPr lang="en-GB" dirty="0"/>
              <a:t> point/evidence/analysis</a:t>
            </a:r>
          </a:p>
          <a:p>
            <a:r>
              <a:rPr lang="en-GB" b="1" dirty="0"/>
              <a:t>SEAL</a:t>
            </a:r>
            <a:r>
              <a:rPr lang="en-GB" dirty="0"/>
              <a:t> state your point/evidence/analyse/link</a:t>
            </a:r>
          </a:p>
          <a:p>
            <a:r>
              <a:rPr lang="en-GB" b="1" dirty="0"/>
              <a:t>WET</a:t>
            </a:r>
            <a:r>
              <a:rPr lang="en-GB" dirty="0"/>
              <a:t> words/effect/techniques</a:t>
            </a:r>
          </a:p>
          <a:p>
            <a:r>
              <a:rPr lang="en-GB" b="1" dirty="0"/>
              <a:t>RATS</a:t>
            </a:r>
            <a:r>
              <a:rPr lang="en-GB" dirty="0"/>
              <a:t> reader’s response/author’s intention/theme/structure</a:t>
            </a:r>
          </a:p>
          <a:p>
            <a:r>
              <a:rPr lang="en-GB" dirty="0"/>
              <a:t>Think about which ones you find useful. What are the limitations of each approach?</a:t>
            </a:r>
          </a:p>
          <a:p>
            <a:endParaRPr lang="en-GB" dirty="0"/>
          </a:p>
        </p:txBody>
      </p:sp>
    </p:spTree>
    <p:extLst>
      <p:ext uri="{BB962C8B-B14F-4D97-AF65-F5344CB8AC3E}">
        <p14:creationId xmlns:p14="http://schemas.microsoft.com/office/powerpoint/2010/main" val="372580050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Using quotations and close analysis</a:t>
            </a:r>
            <a:br>
              <a:rPr lang="en-GB" b="1" dirty="0"/>
            </a:br>
            <a:endParaRPr lang="en-GB" dirty="0"/>
          </a:p>
        </p:txBody>
      </p:sp>
      <p:sp>
        <p:nvSpPr>
          <p:cNvPr id="3" name="Content Placeholder 2"/>
          <p:cNvSpPr>
            <a:spLocks noGrp="1"/>
          </p:cNvSpPr>
          <p:nvPr>
            <p:ph idx="1"/>
          </p:nvPr>
        </p:nvSpPr>
        <p:spPr/>
        <p:txBody>
          <a:bodyPr/>
          <a:lstStyle/>
          <a:p>
            <a:r>
              <a:rPr lang="en-GB" dirty="0"/>
              <a:t>To support your points, you need to use quotations and examples. Quotations should be kept short and to the point. Using just a few words is more powerful than copying out chunks of text: it shows you are being selective. You should also be careful to copy accurately.</a:t>
            </a:r>
          </a:p>
          <a:p>
            <a:r>
              <a:rPr lang="en-GB" dirty="0"/>
              <a:t>Put the quotation inside your own sentence, rather than putting it in the middle of a page and then commenting on it. This is called </a:t>
            </a:r>
            <a:r>
              <a:rPr lang="en-GB" b="1" dirty="0"/>
              <a:t>embedding a quotation</a:t>
            </a:r>
            <a:r>
              <a:rPr lang="en-GB" dirty="0"/>
              <a:t>.</a:t>
            </a:r>
          </a:p>
          <a:p>
            <a:endParaRPr lang="en-GB" dirty="0"/>
          </a:p>
        </p:txBody>
      </p:sp>
    </p:spTree>
    <p:extLst>
      <p:ext uri="{BB962C8B-B14F-4D97-AF65-F5344CB8AC3E}">
        <p14:creationId xmlns:p14="http://schemas.microsoft.com/office/powerpoint/2010/main" val="424185398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So rather than…….</a:t>
            </a:r>
            <a:endParaRPr lang="en-GB" dirty="0"/>
          </a:p>
        </p:txBody>
      </p:sp>
      <p:sp>
        <p:nvSpPr>
          <p:cNvPr id="3" name="Content Placeholder 2"/>
          <p:cNvSpPr>
            <a:spLocks noGrp="1"/>
          </p:cNvSpPr>
          <p:nvPr>
            <p:ph idx="1"/>
          </p:nvPr>
        </p:nvSpPr>
        <p:spPr/>
        <p:txBody>
          <a:bodyPr/>
          <a:lstStyle/>
          <a:p>
            <a:r>
              <a:rPr lang="en-GB" i="1" dirty="0"/>
              <a:t>"He flew like a butterfly." This is an example of a simile, which shows that he was light and graceful.</a:t>
            </a:r>
            <a:endParaRPr lang="en-GB" dirty="0"/>
          </a:p>
          <a:p>
            <a:r>
              <a:rPr lang="en-GB" dirty="0"/>
              <a:t>Or:</a:t>
            </a:r>
          </a:p>
          <a:p>
            <a:r>
              <a:rPr lang="en-GB" i="1" dirty="0"/>
              <a:t>The author uses similes, </a:t>
            </a:r>
            <a:r>
              <a:rPr lang="en-GB" i="1" dirty="0" err="1"/>
              <a:t>eg</a:t>
            </a:r>
            <a:r>
              <a:rPr lang="en-GB" i="1" dirty="0"/>
              <a:t> "he flew like a butterfly."</a:t>
            </a:r>
            <a:endParaRPr lang="en-GB" dirty="0"/>
          </a:p>
          <a:p>
            <a:r>
              <a:rPr lang="en-GB" dirty="0"/>
              <a:t>You would write:</a:t>
            </a:r>
          </a:p>
          <a:p>
            <a:r>
              <a:rPr lang="en-GB" i="1" dirty="0"/>
              <a:t>The author uses the simile of the boy flying "like a butterfly" to convey the impression that he is light and graceful.</a:t>
            </a:r>
            <a:endParaRPr lang="en-GB" dirty="0"/>
          </a:p>
          <a:p>
            <a:r>
              <a:rPr lang="en-GB" dirty="0"/>
              <a:t>The words from the text are embedded as part of your sentence – they make sense as a whole.</a:t>
            </a:r>
          </a:p>
          <a:p>
            <a:endParaRPr lang="en-GB" dirty="0"/>
          </a:p>
        </p:txBody>
      </p:sp>
    </p:spTree>
    <p:extLst>
      <p:ext uri="{BB962C8B-B14F-4D97-AF65-F5344CB8AC3E}">
        <p14:creationId xmlns:p14="http://schemas.microsoft.com/office/powerpoint/2010/main" val="19426217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Making the most of quotations</a:t>
            </a:r>
            <a:br>
              <a:rPr lang="en-GB" b="1" dirty="0"/>
            </a:br>
            <a:endParaRPr lang="en-GB" dirty="0"/>
          </a:p>
        </p:txBody>
      </p:sp>
      <p:sp>
        <p:nvSpPr>
          <p:cNvPr id="3" name="Content Placeholder 2"/>
          <p:cNvSpPr>
            <a:spLocks noGrp="1"/>
          </p:cNvSpPr>
          <p:nvPr>
            <p:ph idx="1"/>
          </p:nvPr>
        </p:nvSpPr>
        <p:spPr/>
        <p:txBody>
          <a:bodyPr>
            <a:normAutofit fontScale="70000" lnSpcReduction="20000"/>
          </a:bodyPr>
          <a:lstStyle/>
          <a:p>
            <a:r>
              <a:rPr lang="en-GB" dirty="0"/>
              <a:t>A close analysis of the language in the quotation can be used to support your point.</a:t>
            </a:r>
          </a:p>
          <a:p>
            <a:r>
              <a:rPr lang="en-GB" dirty="0"/>
              <a:t>There are several ways you can do this:</a:t>
            </a:r>
          </a:p>
          <a:p>
            <a:pPr lvl="0"/>
            <a:r>
              <a:rPr lang="en-GB" b="1" dirty="0"/>
              <a:t>Focus on a word</a:t>
            </a:r>
            <a:r>
              <a:rPr lang="en-GB" dirty="0"/>
              <a:t> from the quotation and write about why it was chosen by the writer.</a:t>
            </a:r>
          </a:p>
          <a:p>
            <a:pPr lvl="0"/>
            <a:r>
              <a:rPr lang="en-GB" dirty="0"/>
              <a:t>Write about the connotations of the word, </a:t>
            </a:r>
            <a:r>
              <a:rPr lang="en-GB" dirty="0" err="1"/>
              <a:t>eg</a:t>
            </a:r>
            <a:r>
              <a:rPr lang="en-GB" dirty="0"/>
              <a:t> the word ‘snake’ could have connotations of evil and might be used to create an ominous atmosphere.</a:t>
            </a:r>
          </a:p>
          <a:p>
            <a:pPr lvl="0"/>
            <a:r>
              <a:rPr lang="en-GB" dirty="0"/>
              <a:t>The </a:t>
            </a:r>
            <a:r>
              <a:rPr lang="en-GB" b="1" dirty="0"/>
              <a:t>context of a word</a:t>
            </a:r>
            <a:r>
              <a:rPr lang="en-GB" dirty="0"/>
              <a:t> will also be important when you are analysing its effect. How the word is used in the sentence and paragraph may affect the connotations of that word.</a:t>
            </a:r>
          </a:p>
          <a:p>
            <a:pPr lvl="0"/>
            <a:r>
              <a:rPr lang="en-GB" dirty="0"/>
              <a:t>The quotation may contain a metaphor, simile, or other language technique – what is the </a:t>
            </a:r>
            <a:r>
              <a:rPr lang="en-GB" b="1" dirty="0"/>
              <a:t>effect of the technique</a:t>
            </a:r>
            <a:r>
              <a:rPr lang="en-GB" dirty="0"/>
              <a:t>?</a:t>
            </a:r>
          </a:p>
          <a:p>
            <a:pPr lvl="0"/>
            <a:r>
              <a:rPr lang="en-GB" dirty="0"/>
              <a:t>Make sure you </a:t>
            </a:r>
            <a:r>
              <a:rPr lang="en-GB" b="1" dirty="0"/>
              <a:t>name the literary technique</a:t>
            </a:r>
            <a:r>
              <a:rPr lang="en-GB" dirty="0"/>
              <a:t> as part of your analysis.</a:t>
            </a:r>
          </a:p>
          <a:p>
            <a:pPr lvl="0"/>
            <a:r>
              <a:rPr lang="en-GB" dirty="0"/>
              <a:t>Remember that you don’t need to give a definition of the technique (just focus on the effect).</a:t>
            </a:r>
          </a:p>
          <a:p>
            <a:pPr lvl="0"/>
            <a:r>
              <a:rPr lang="en-GB" dirty="0"/>
              <a:t>Do the language choices in the quotation </a:t>
            </a:r>
            <a:r>
              <a:rPr lang="en-GB" b="1" dirty="0"/>
              <a:t>link to other parts of the extract</a:t>
            </a:r>
            <a:r>
              <a:rPr lang="en-GB" dirty="0"/>
              <a:t>? Can you see a pattern in the way the writer is using language?</a:t>
            </a:r>
          </a:p>
          <a:p>
            <a:pPr lvl="0"/>
            <a:r>
              <a:rPr lang="en-GB" dirty="0"/>
              <a:t>What is the </a:t>
            </a:r>
            <a:r>
              <a:rPr lang="en-GB" b="1" dirty="0"/>
              <a:t>reader’s response</a:t>
            </a:r>
            <a:r>
              <a:rPr lang="en-GB" dirty="0"/>
              <a:t> to the language in the quotation?</a:t>
            </a:r>
          </a:p>
          <a:p>
            <a:endParaRPr lang="en-GB" dirty="0"/>
          </a:p>
        </p:txBody>
      </p:sp>
    </p:spTree>
    <p:extLst>
      <p:ext uri="{BB962C8B-B14F-4D97-AF65-F5344CB8AC3E}">
        <p14:creationId xmlns:p14="http://schemas.microsoft.com/office/powerpoint/2010/main" val="204054827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Example analysis</a:t>
            </a:r>
            <a:br>
              <a:rPr lang="en-GB" b="1" dirty="0"/>
            </a:br>
            <a:endParaRPr lang="en-GB" dirty="0"/>
          </a:p>
        </p:txBody>
      </p:sp>
      <p:sp>
        <p:nvSpPr>
          <p:cNvPr id="3" name="Content Placeholder 2"/>
          <p:cNvSpPr>
            <a:spLocks noGrp="1"/>
          </p:cNvSpPr>
          <p:nvPr>
            <p:ph idx="1"/>
          </p:nvPr>
        </p:nvSpPr>
        <p:spPr/>
        <p:txBody>
          <a:bodyPr/>
          <a:lstStyle/>
          <a:p>
            <a:r>
              <a:rPr lang="en-GB" dirty="0" smtClean="0"/>
              <a:t>Read the extract in your notes – </a:t>
            </a:r>
            <a:r>
              <a:rPr lang="en-GB" i="1" dirty="0" smtClean="0"/>
              <a:t>1933 </a:t>
            </a:r>
            <a:r>
              <a:rPr lang="en-GB" i="1" dirty="0"/>
              <a:t>Was a Bad Year</a:t>
            </a:r>
            <a:r>
              <a:rPr lang="en-GB" dirty="0"/>
              <a:t>, John </a:t>
            </a:r>
            <a:r>
              <a:rPr lang="en-GB" dirty="0" err="1"/>
              <a:t>Fante</a:t>
            </a:r>
            <a:r>
              <a:rPr lang="en-GB" dirty="0"/>
              <a:t>, Chapter 1</a:t>
            </a:r>
          </a:p>
        </p:txBody>
      </p:sp>
    </p:spTree>
    <p:extLst>
      <p:ext uri="{BB962C8B-B14F-4D97-AF65-F5344CB8AC3E}">
        <p14:creationId xmlns:p14="http://schemas.microsoft.com/office/powerpoint/2010/main" val="265099417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Sample questions and answers</a:t>
            </a:r>
            <a:br>
              <a:rPr lang="en-GB" b="1" dirty="0"/>
            </a:br>
            <a:endParaRPr lang="en-GB" dirty="0"/>
          </a:p>
        </p:txBody>
      </p:sp>
      <p:sp>
        <p:nvSpPr>
          <p:cNvPr id="3" name="Content Placeholder 2"/>
          <p:cNvSpPr>
            <a:spLocks noGrp="1"/>
          </p:cNvSpPr>
          <p:nvPr>
            <p:ph idx="1"/>
          </p:nvPr>
        </p:nvSpPr>
        <p:spPr/>
        <p:txBody>
          <a:bodyPr/>
          <a:lstStyle/>
          <a:p>
            <a:r>
              <a:rPr lang="en-GB" b="1" dirty="0"/>
              <a:t>Question</a:t>
            </a:r>
          </a:p>
          <a:p>
            <a:r>
              <a:rPr lang="en-GB" b="1" dirty="0"/>
              <a:t>Read lines 8 - 10</a:t>
            </a:r>
            <a:endParaRPr lang="en-GB" dirty="0"/>
          </a:p>
          <a:p>
            <a:r>
              <a:rPr lang="en-GB" b="1" dirty="0"/>
              <a:t>List five details that describe the physical appearance of Dominic Molise. (5 marks)</a:t>
            </a:r>
            <a:endParaRPr lang="en-GB" dirty="0"/>
          </a:p>
          <a:p>
            <a:endParaRPr lang="en-GB" dirty="0"/>
          </a:p>
        </p:txBody>
      </p:sp>
    </p:spTree>
    <p:extLst>
      <p:ext uri="{BB962C8B-B14F-4D97-AF65-F5344CB8AC3E}">
        <p14:creationId xmlns:p14="http://schemas.microsoft.com/office/powerpoint/2010/main" val="305506076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p:txBody>
          <a:bodyPr/>
          <a:lstStyle/>
          <a:p>
            <a:pPr lvl="0"/>
            <a:r>
              <a:rPr lang="en-GB" i="1" dirty="0"/>
              <a:t>He is 64 inches tall</a:t>
            </a:r>
            <a:endParaRPr lang="en-GB" dirty="0"/>
          </a:p>
          <a:p>
            <a:pPr lvl="0"/>
            <a:r>
              <a:rPr lang="en-GB" i="1" dirty="0"/>
              <a:t>His ears stick out</a:t>
            </a:r>
            <a:endParaRPr lang="en-GB" dirty="0"/>
          </a:p>
          <a:p>
            <a:pPr lvl="0"/>
            <a:r>
              <a:rPr lang="en-GB" i="1" dirty="0"/>
              <a:t>His teeth are crooked</a:t>
            </a:r>
            <a:endParaRPr lang="en-GB" dirty="0"/>
          </a:p>
          <a:p>
            <a:pPr lvl="0"/>
            <a:r>
              <a:rPr lang="en-GB" i="1" dirty="0"/>
              <a:t>His face is freckled</a:t>
            </a:r>
            <a:endParaRPr lang="en-GB" dirty="0"/>
          </a:p>
          <a:p>
            <a:pPr lvl="0"/>
            <a:r>
              <a:rPr lang="en-GB" i="1" dirty="0"/>
              <a:t>He is bowlegged</a:t>
            </a:r>
            <a:endParaRPr lang="en-GB" dirty="0"/>
          </a:p>
          <a:p>
            <a:r>
              <a:rPr lang="en-GB" dirty="0"/>
              <a:t>This response answers the question precisely, using the text to pick out the five details.</a:t>
            </a:r>
          </a:p>
          <a:p>
            <a:endParaRPr lang="en-GB" dirty="0"/>
          </a:p>
        </p:txBody>
      </p:sp>
    </p:spTree>
    <p:extLst>
      <p:ext uri="{BB962C8B-B14F-4D97-AF65-F5344CB8AC3E}">
        <p14:creationId xmlns:p14="http://schemas.microsoft.com/office/powerpoint/2010/main" val="182704278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Question</a:t>
            </a:r>
            <a:br>
              <a:rPr lang="en-GB" b="1" dirty="0"/>
            </a:br>
            <a:endParaRPr lang="en-GB" dirty="0"/>
          </a:p>
        </p:txBody>
      </p:sp>
      <p:sp>
        <p:nvSpPr>
          <p:cNvPr id="3" name="Content Placeholder 2"/>
          <p:cNvSpPr>
            <a:spLocks noGrp="1"/>
          </p:cNvSpPr>
          <p:nvPr>
            <p:ph idx="1"/>
          </p:nvPr>
        </p:nvSpPr>
        <p:spPr/>
        <p:txBody>
          <a:bodyPr/>
          <a:lstStyle/>
          <a:p>
            <a:r>
              <a:rPr lang="en-GB" b="1" dirty="0"/>
              <a:t>Read lines 1 - 4</a:t>
            </a:r>
            <a:endParaRPr lang="en-GB" dirty="0"/>
          </a:p>
          <a:p>
            <a:r>
              <a:rPr lang="en-GB" b="1" dirty="0"/>
              <a:t>How does the writer create a strong sense of setting? (10 marks)</a:t>
            </a:r>
            <a:endParaRPr lang="en-GB" dirty="0"/>
          </a:p>
          <a:p>
            <a:r>
              <a:rPr lang="en-GB" b="1" dirty="0"/>
              <a:t>You must refer to the language used in the text to support your answer.</a:t>
            </a:r>
            <a:endParaRPr lang="en-GB" dirty="0"/>
          </a:p>
          <a:p>
            <a:endParaRPr lang="en-GB" dirty="0" smtClean="0"/>
          </a:p>
          <a:p>
            <a:r>
              <a:rPr lang="en-GB" dirty="0" smtClean="0"/>
              <a:t>Write your own opening paragraph.</a:t>
            </a:r>
            <a:endParaRPr lang="en-GB" dirty="0"/>
          </a:p>
        </p:txBody>
      </p:sp>
    </p:spTree>
    <p:extLst>
      <p:ext uri="{BB962C8B-B14F-4D97-AF65-F5344CB8AC3E}">
        <p14:creationId xmlns:p14="http://schemas.microsoft.com/office/powerpoint/2010/main" val="42422087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How to analyse a fiction extract</a:t>
            </a:r>
            <a:br>
              <a:rPr lang="en-GB" b="1" dirty="0"/>
            </a:br>
            <a:endParaRPr lang="en-GB" dirty="0"/>
          </a:p>
        </p:txBody>
      </p:sp>
      <p:sp>
        <p:nvSpPr>
          <p:cNvPr id="3" name="Content Placeholder 2"/>
          <p:cNvSpPr>
            <a:spLocks noGrp="1"/>
          </p:cNvSpPr>
          <p:nvPr>
            <p:ph idx="1"/>
          </p:nvPr>
        </p:nvSpPr>
        <p:spPr/>
        <p:txBody>
          <a:bodyPr>
            <a:normAutofit/>
          </a:bodyPr>
          <a:lstStyle/>
          <a:p>
            <a:r>
              <a:rPr lang="en-GB" dirty="0"/>
              <a:t>In an analytical response, you should show how language and structure create meaning. You could also explore the effect on the reader. An analytical response uses evidence from the text to make clear points.</a:t>
            </a:r>
          </a:p>
          <a:p>
            <a:r>
              <a:rPr lang="en-GB" dirty="0"/>
              <a:t>Aim to focus on </a:t>
            </a:r>
            <a:r>
              <a:rPr lang="en-GB" b="1" dirty="0"/>
              <a:t>HOW</a:t>
            </a:r>
            <a:r>
              <a:rPr lang="en-GB" dirty="0"/>
              <a:t> the writer has used specific techniques or choices to create meaning, rather than WHAT the text is saying or </a:t>
            </a:r>
            <a:r>
              <a:rPr lang="en-GB" b="1" dirty="0"/>
              <a:t>WHO</a:t>
            </a:r>
            <a:r>
              <a:rPr lang="en-GB" dirty="0"/>
              <a:t> it is about.</a:t>
            </a:r>
          </a:p>
          <a:p>
            <a:r>
              <a:rPr lang="en-GB" dirty="0"/>
              <a:t>The key to giving a relevant response is to concentrate on the question. What are you being asked to do? You will be asked to look at a particular section of the passage. Circle the key words in the question and the line numbers that are your focus - remember your focus as you start reading the passage.</a:t>
            </a:r>
          </a:p>
          <a:p>
            <a:endParaRPr lang="en-GB" dirty="0"/>
          </a:p>
        </p:txBody>
      </p:sp>
    </p:spTree>
    <p:extLst>
      <p:ext uri="{BB962C8B-B14F-4D97-AF65-F5344CB8AC3E}">
        <p14:creationId xmlns:p14="http://schemas.microsoft.com/office/powerpoint/2010/main" val="326517579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Sample opening paragraph</a:t>
            </a:r>
            <a:endParaRPr lang="en-GB" dirty="0"/>
          </a:p>
        </p:txBody>
      </p:sp>
      <p:sp>
        <p:nvSpPr>
          <p:cNvPr id="3" name="Content Placeholder 2"/>
          <p:cNvSpPr>
            <a:spLocks noGrp="1"/>
          </p:cNvSpPr>
          <p:nvPr>
            <p:ph idx="1"/>
          </p:nvPr>
        </p:nvSpPr>
        <p:spPr/>
        <p:txBody>
          <a:bodyPr>
            <a:normAutofit/>
          </a:bodyPr>
          <a:lstStyle/>
          <a:p>
            <a:r>
              <a:rPr lang="en-GB" i="1" dirty="0" smtClean="0"/>
              <a:t>The </a:t>
            </a:r>
            <a:r>
              <a:rPr lang="en-GB" i="1" dirty="0"/>
              <a:t>writer uses a surprising image, “…flames of snow…” to describe the snowy setting. This choice of metaphor allows the reader to vividly imagine the extreme temperature. The image is further developed with the phrases “…toes burning, my ears on fire…”; the verb ‘burning’ giving the reader an even stronger sense of the physical effects of the cold weather.</a:t>
            </a:r>
            <a:endParaRPr lang="en-GB" dirty="0"/>
          </a:p>
          <a:p>
            <a:endParaRPr lang="en-GB" dirty="0"/>
          </a:p>
        </p:txBody>
      </p:sp>
    </p:spTree>
    <p:extLst>
      <p:ext uri="{BB962C8B-B14F-4D97-AF65-F5344CB8AC3E}">
        <p14:creationId xmlns:p14="http://schemas.microsoft.com/office/powerpoint/2010/main" val="45782328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dirty="0"/>
          </a:p>
        </p:txBody>
      </p:sp>
      <p:sp>
        <p:nvSpPr>
          <p:cNvPr id="3" name="Content Placeholder 2"/>
          <p:cNvSpPr>
            <a:spLocks noGrp="1"/>
          </p:cNvSpPr>
          <p:nvPr>
            <p:ph idx="1"/>
          </p:nvPr>
        </p:nvSpPr>
        <p:spPr/>
        <p:txBody>
          <a:bodyPr/>
          <a:lstStyle/>
          <a:p>
            <a:r>
              <a:rPr lang="en-GB" dirty="0" smtClean="0"/>
              <a:t>Copy the sample opening paragraph into your notes and the reasons why is it an effective paragraph.</a:t>
            </a:r>
          </a:p>
          <a:p>
            <a:r>
              <a:rPr lang="en-GB" dirty="0" smtClean="0"/>
              <a:t>Now compare your paragraph with the sample, how could you improve your paragraph?</a:t>
            </a:r>
            <a:endParaRPr lang="en-GB" dirty="0"/>
          </a:p>
        </p:txBody>
      </p:sp>
    </p:spTree>
    <p:extLst>
      <p:ext uri="{BB962C8B-B14F-4D97-AF65-F5344CB8AC3E}">
        <p14:creationId xmlns:p14="http://schemas.microsoft.com/office/powerpoint/2010/main" val="200927324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p:txBody>
          <a:bodyPr>
            <a:normAutofit/>
          </a:bodyPr>
          <a:lstStyle/>
          <a:p>
            <a:pPr lvl="0"/>
            <a:r>
              <a:rPr lang="en-GB" dirty="0" smtClean="0"/>
              <a:t>This paragraph gets straight into the close analysis; no introduction is needed for this type of question.</a:t>
            </a:r>
          </a:p>
          <a:p>
            <a:pPr lvl="0"/>
            <a:r>
              <a:rPr lang="en-GB" dirty="0" smtClean="0"/>
              <a:t>The response is focused on the task, analysing </a:t>
            </a:r>
            <a:r>
              <a:rPr lang="en-GB" b="1" dirty="0" smtClean="0"/>
              <a:t>language</a:t>
            </a:r>
            <a:r>
              <a:rPr lang="en-GB" dirty="0" smtClean="0"/>
              <a:t> and </a:t>
            </a:r>
            <a:r>
              <a:rPr lang="en-GB" b="1" dirty="0" smtClean="0"/>
              <a:t>setting</a:t>
            </a:r>
            <a:r>
              <a:rPr lang="en-GB" dirty="0" smtClean="0"/>
              <a:t>.</a:t>
            </a:r>
          </a:p>
          <a:p>
            <a:pPr lvl="0"/>
            <a:r>
              <a:rPr lang="en-GB" dirty="0" smtClean="0"/>
              <a:t>Every point is supported by evidence from the first paragraph of the extract.</a:t>
            </a:r>
          </a:p>
          <a:p>
            <a:pPr lvl="0"/>
            <a:r>
              <a:rPr lang="en-GB" dirty="0" smtClean="0"/>
              <a:t>Details of the language are linked and the effect is analysed closely.</a:t>
            </a:r>
          </a:p>
          <a:p>
            <a:pPr lvl="0"/>
            <a:r>
              <a:rPr lang="en-GB" dirty="0" smtClean="0"/>
              <a:t>The answer includes the reader’s response to the </a:t>
            </a:r>
            <a:r>
              <a:rPr lang="en-GB" b="1" dirty="0" smtClean="0"/>
              <a:t>language</a:t>
            </a:r>
            <a:r>
              <a:rPr lang="en-GB" dirty="0" smtClean="0"/>
              <a:t> and </a:t>
            </a:r>
            <a:r>
              <a:rPr lang="en-GB" b="1" dirty="0" smtClean="0"/>
              <a:t>setting</a:t>
            </a:r>
            <a:r>
              <a:rPr lang="en-GB" dirty="0" smtClean="0"/>
              <a:t>.</a:t>
            </a:r>
          </a:p>
          <a:p>
            <a:pPr lvl="0"/>
            <a:r>
              <a:rPr lang="en-GB" dirty="0" smtClean="0"/>
              <a:t>At least one more paragraph would be needed to fully answer this question, the 10 marks suggests a longer answer is appropriate here.</a:t>
            </a:r>
          </a:p>
          <a:p>
            <a:endParaRPr lang="en-GB" dirty="0"/>
          </a:p>
        </p:txBody>
      </p:sp>
    </p:spTree>
    <p:extLst>
      <p:ext uri="{BB962C8B-B14F-4D97-AF65-F5344CB8AC3E}">
        <p14:creationId xmlns:p14="http://schemas.microsoft.com/office/powerpoint/2010/main" val="373737352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p:txBody>
          <a:bodyPr/>
          <a:lstStyle/>
          <a:p>
            <a:r>
              <a:rPr lang="en-GB" dirty="0"/>
              <a:t>An exam question might focus on:</a:t>
            </a:r>
          </a:p>
          <a:p>
            <a:pPr lvl="0"/>
            <a:r>
              <a:rPr lang="en-GB" dirty="0"/>
              <a:t>characters</a:t>
            </a:r>
          </a:p>
          <a:p>
            <a:pPr lvl="0"/>
            <a:r>
              <a:rPr lang="en-GB" dirty="0"/>
              <a:t>narrative voice</a:t>
            </a:r>
          </a:p>
          <a:p>
            <a:pPr lvl="0"/>
            <a:r>
              <a:rPr lang="en-GB" dirty="0"/>
              <a:t>themes and ideas</a:t>
            </a:r>
          </a:p>
          <a:p>
            <a:pPr lvl="0"/>
            <a:r>
              <a:rPr lang="en-GB" dirty="0"/>
              <a:t>language</a:t>
            </a:r>
          </a:p>
          <a:p>
            <a:pPr lvl="0"/>
            <a:r>
              <a:rPr lang="en-GB" dirty="0"/>
              <a:t>structure</a:t>
            </a:r>
          </a:p>
          <a:p>
            <a:pPr lvl="0"/>
            <a:r>
              <a:rPr lang="en-GB" dirty="0"/>
              <a:t>the effect on the reader</a:t>
            </a:r>
          </a:p>
          <a:p>
            <a:endParaRPr lang="en-GB" dirty="0"/>
          </a:p>
        </p:txBody>
      </p:sp>
    </p:spTree>
    <p:extLst>
      <p:ext uri="{BB962C8B-B14F-4D97-AF65-F5344CB8AC3E}">
        <p14:creationId xmlns:p14="http://schemas.microsoft.com/office/powerpoint/2010/main" val="417323691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p:txBody>
          <a:bodyPr/>
          <a:lstStyle/>
          <a:p>
            <a:r>
              <a:rPr lang="en-GB" dirty="0"/>
              <a:t>The next stage is to </a:t>
            </a:r>
            <a:r>
              <a:rPr lang="en-GB" dirty="0" smtClean="0"/>
              <a:t>annotate </a:t>
            </a:r>
            <a:r>
              <a:rPr lang="en-GB" dirty="0"/>
              <a:t>your extract and find evidence to support your answer. Highlight, circle or underline key parts of the text that you will be able to use as evidence for your response.</a:t>
            </a:r>
          </a:p>
          <a:p>
            <a:r>
              <a:rPr lang="en-GB" dirty="0"/>
              <a:t>When looking at an extract, try and read it more than once. First read the entire extract from beginning to end and annotate any language or structural details that interest you. If you have time, do another read-through annotating other important words and phrases.</a:t>
            </a:r>
          </a:p>
          <a:p>
            <a:endParaRPr lang="en-GB" dirty="0"/>
          </a:p>
        </p:txBody>
      </p:sp>
    </p:spTree>
    <p:extLst>
      <p:ext uri="{BB962C8B-B14F-4D97-AF65-F5344CB8AC3E}">
        <p14:creationId xmlns:p14="http://schemas.microsoft.com/office/powerpoint/2010/main" val="17722138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smtClean="0"/>
              <a:t>Understanding the question</a:t>
            </a:r>
            <a:br>
              <a:rPr lang="en-GB" b="1" dirty="0" smtClean="0"/>
            </a:br>
            <a:endParaRPr lang="en-GB" dirty="0"/>
          </a:p>
        </p:txBody>
      </p:sp>
      <p:sp>
        <p:nvSpPr>
          <p:cNvPr id="3" name="Content Placeholder 2"/>
          <p:cNvSpPr>
            <a:spLocks noGrp="1"/>
          </p:cNvSpPr>
          <p:nvPr>
            <p:ph idx="1"/>
          </p:nvPr>
        </p:nvSpPr>
        <p:spPr/>
        <p:txBody>
          <a:bodyPr/>
          <a:lstStyle/>
          <a:p>
            <a:r>
              <a:rPr lang="en-GB" dirty="0"/>
              <a:t>The key to a successful response is to focus on the question and understand what you are being asked to do. Use the marks available for each question as a guide on how much to write.</a:t>
            </a:r>
          </a:p>
          <a:p>
            <a:endParaRPr lang="en-GB" dirty="0"/>
          </a:p>
        </p:txBody>
      </p:sp>
    </p:spTree>
    <p:extLst>
      <p:ext uri="{BB962C8B-B14F-4D97-AF65-F5344CB8AC3E}">
        <p14:creationId xmlns:p14="http://schemas.microsoft.com/office/powerpoint/2010/main" val="21888220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Example question one</a:t>
            </a:r>
            <a:br>
              <a:rPr lang="en-GB" b="1" dirty="0"/>
            </a:br>
            <a:endParaRPr lang="en-GB" dirty="0"/>
          </a:p>
        </p:txBody>
      </p:sp>
      <p:sp>
        <p:nvSpPr>
          <p:cNvPr id="3" name="Content Placeholder 2"/>
          <p:cNvSpPr>
            <a:spLocks noGrp="1"/>
          </p:cNvSpPr>
          <p:nvPr>
            <p:ph idx="1"/>
          </p:nvPr>
        </p:nvSpPr>
        <p:spPr/>
        <p:txBody>
          <a:bodyPr>
            <a:normAutofit/>
          </a:bodyPr>
          <a:lstStyle/>
          <a:p>
            <a:r>
              <a:rPr lang="en-GB" b="1" dirty="0"/>
              <a:t>Read lines 1 - 8</a:t>
            </a:r>
            <a:endParaRPr lang="en-GB" dirty="0"/>
          </a:p>
          <a:p>
            <a:r>
              <a:rPr lang="en-GB" b="1" dirty="0"/>
              <a:t>List five things in this part of the text about the father’s appearance. (5 marks)</a:t>
            </a:r>
            <a:endParaRPr lang="en-GB" dirty="0"/>
          </a:p>
          <a:p>
            <a:r>
              <a:rPr lang="en-GB" dirty="0"/>
              <a:t>This type of question is </a:t>
            </a:r>
            <a:r>
              <a:rPr lang="en-GB" i="1" dirty="0"/>
              <a:t>not</a:t>
            </a:r>
            <a:r>
              <a:rPr lang="en-GB" dirty="0"/>
              <a:t> looking for a close analysis of the text or a detailed response. This task aims to check your reading skills and ability to pick out the relevant information from a named part of the passage. Don’t spend too long on this type of question: the number of marks available should be your guide. These types of questions usually have a low number of marks. Remember to read the question very carefully – this question is asking you to focus on the </a:t>
            </a:r>
            <a:r>
              <a:rPr lang="en-GB" i="1" dirty="0"/>
              <a:t>appearance</a:t>
            </a:r>
            <a:r>
              <a:rPr lang="en-GB" dirty="0"/>
              <a:t> of the father, so if you wrote about his emotions you would lose marks.</a:t>
            </a:r>
          </a:p>
          <a:p>
            <a:endParaRPr lang="en-GB" dirty="0"/>
          </a:p>
        </p:txBody>
      </p:sp>
    </p:spTree>
    <p:extLst>
      <p:ext uri="{BB962C8B-B14F-4D97-AF65-F5344CB8AC3E}">
        <p14:creationId xmlns:p14="http://schemas.microsoft.com/office/powerpoint/2010/main" val="264366788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smtClean="0"/>
              <a:t>Example question two</a:t>
            </a:r>
            <a:br>
              <a:rPr lang="en-GB" b="1" dirty="0" smtClean="0"/>
            </a:br>
            <a:endParaRPr lang="en-GB" dirty="0"/>
          </a:p>
        </p:txBody>
      </p:sp>
      <p:sp>
        <p:nvSpPr>
          <p:cNvPr id="3" name="Content Placeholder 2"/>
          <p:cNvSpPr>
            <a:spLocks noGrp="1"/>
          </p:cNvSpPr>
          <p:nvPr>
            <p:ph idx="1"/>
          </p:nvPr>
        </p:nvSpPr>
        <p:spPr/>
        <p:txBody>
          <a:bodyPr>
            <a:normAutofit/>
          </a:bodyPr>
          <a:lstStyle/>
          <a:p>
            <a:r>
              <a:rPr lang="en-GB" b="1" dirty="0" smtClean="0"/>
              <a:t>Read </a:t>
            </a:r>
            <a:r>
              <a:rPr lang="en-GB" b="1" dirty="0"/>
              <a:t>lines 9 - 16</a:t>
            </a:r>
            <a:endParaRPr lang="en-GB" dirty="0"/>
          </a:p>
          <a:p>
            <a:r>
              <a:rPr lang="en-GB" b="1" dirty="0"/>
              <a:t>How does the writer show the mother is angry? (5 marks)</a:t>
            </a:r>
            <a:endParaRPr lang="en-GB" dirty="0"/>
          </a:p>
          <a:p>
            <a:r>
              <a:rPr lang="en-GB" b="1" dirty="0"/>
              <a:t>You must refer to the language used in the text to support your answer.</a:t>
            </a:r>
            <a:endParaRPr lang="en-GB" dirty="0"/>
          </a:p>
          <a:p>
            <a:r>
              <a:rPr lang="en-GB" dirty="0"/>
              <a:t>This question is asking you to focus on </a:t>
            </a:r>
            <a:r>
              <a:rPr lang="en-GB" b="1" dirty="0"/>
              <a:t>one part</a:t>
            </a:r>
            <a:r>
              <a:rPr lang="en-GB" dirty="0"/>
              <a:t> of the passage. You must use short quotations to support your points. For each example, choose a few words or phrases from the text that demonstrate that the mother is angry. Explore and analyse how language in these quotations is used to create effects.</a:t>
            </a:r>
          </a:p>
        </p:txBody>
      </p:sp>
    </p:spTree>
    <p:extLst>
      <p:ext uri="{BB962C8B-B14F-4D97-AF65-F5344CB8AC3E}">
        <p14:creationId xmlns:p14="http://schemas.microsoft.com/office/powerpoint/2010/main" val="219840917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Example question three</a:t>
            </a:r>
            <a:br>
              <a:rPr lang="en-GB" b="1" dirty="0"/>
            </a:br>
            <a:endParaRPr lang="en-GB" dirty="0"/>
          </a:p>
        </p:txBody>
      </p:sp>
      <p:sp>
        <p:nvSpPr>
          <p:cNvPr id="3" name="Content Placeholder 2"/>
          <p:cNvSpPr>
            <a:spLocks noGrp="1"/>
          </p:cNvSpPr>
          <p:nvPr>
            <p:ph idx="1"/>
          </p:nvPr>
        </p:nvSpPr>
        <p:spPr/>
        <p:txBody>
          <a:bodyPr/>
          <a:lstStyle/>
          <a:p>
            <a:r>
              <a:rPr lang="en-GB" b="1" dirty="0"/>
              <a:t>Read lines 17 - 29</a:t>
            </a:r>
            <a:endParaRPr lang="en-GB" dirty="0"/>
          </a:p>
          <a:p>
            <a:r>
              <a:rPr lang="en-GB" b="1" dirty="0"/>
              <a:t>What impression do you get of family life from these lines? (10 marks)</a:t>
            </a:r>
            <a:endParaRPr lang="en-GB" dirty="0"/>
          </a:p>
          <a:p>
            <a:r>
              <a:rPr lang="en-GB" b="1" dirty="0"/>
              <a:t>You must refer to the text to support your answer.</a:t>
            </a:r>
            <a:endParaRPr lang="en-GB" dirty="0"/>
          </a:p>
          <a:p>
            <a:r>
              <a:rPr lang="en-GB" dirty="0"/>
              <a:t>You are being asked to focus on a longer section of the passage. This question is focusing on the reader’s impression of family life, so focus carefully on language choice, how the reader responds and use evidence to support your points. There are more marks available for this question, so you need to give a more developed, analytical answer.</a:t>
            </a:r>
          </a:p>
          <a:p>
            <a:endParaRPr lang="en-GB" dirty="0"/>
          </a:p>
        </p:txBody>
      </p:sp>
    </p:spTree>
    <p:extLst>
      <p:ext uri="{BB962C8B-B14F-4D97-AF65-F5344CB8AC3E}">
        <p14:creationId xmlns:p14="http://schemas.microsoft.com/office/powerpoint/2010/main" val="84894285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Example question four</a:t>
            </a:r>
            <a:br>
              <a:rPr lang="en-GB" b="1" dirty="0"/>
            </a:br>
            <a:endParaRPr lang="en-GB" dirty="0"/>
          </a:p>
        </p:txBody>
      </p:sp>
      <p:sp>
        <p:nvSpPr>
          <p:cNvPr id="3" name="Content Placeholder 2"/>
          <p:cNvSpPr>
            <a:spLocks noGrp="1"/>
          </p:cNvSpPr>
          <p:nvPr>
            <p:ph idx="1"/>
          </p:nvPr>
        </p:nvSpPr>
        <p:spPr/>
        <p:txBody>
          <a:bodyPr>
            <a:normAutofit fontScale="85000" lnSpcReduction="10000"/>
          </a:bodyPr>
          <a:lstStyle/>
          <a:p>
            <a:r>
              <a:rPr lang="en-GB" b="1" dirty="0"/>
              <a:t>How does the writer make these lines exciting? (10 marks)</a:t>
            </a:r>
            <a:endParaRPr lang="en-GB" dirty="0"/>
          </a:p>
          <a:p>
            <a:r>
              <a:rPr lang="en-GB" b="1" dirty="0"/>
              <a:t>You should write about:</a:t>
            </a:r>
            <a:endParaRPr lang="en-GB" dirty="0"/>
          </a:p>
          <a:p>
            <a:pPr lvl="0"/>
            <a:r>
              <a:rPr lang="en-GB" dirty="0"/>
              <a:t>what happens to build the excitement</a:t>
            </a:r>
          </a:p>
          <a:p>
            <a:pPr lvl="0"/>
            <a:r>
              <a:rPr lang="en-GB" dirty="0"/>
              <a:t>the writer’s use of language to create a sense of excitement</a:t>
            </a:r>
          </a:p>
          <a:p>
            <a:pPr lvl="0"/>
            <a:r>
              <a:rPr lang="en-GB" dirty="0"/>
              <a:t>the effects of the reader</a:t>
            </a:r>
          </a:p>
          <a:p>
            <a:r>
              <a:rPr lang="en-GB" dirty="0"/>
              <a:t>If you’re asked to focus on a particular section of a passage, then focus your analysis on that bit. Use the bullet points to focus your answer. When you’re looking at language remember to examine particular words and phrases used. What patterns of words do you notice? Look at sentence structures and notice how the writer is using these to create excitement. Are there lots of short sentences to build pace? Do longer sentences keep us hanging on?</a:t>
            </a:r>
          </a:p>
          <a:p>
            <a:r>
              <a:rPr lang="en-GB" dirty="0"/>
              <a:t>As well as action, think about how characters contribute to a sense of excitement, how setting is important and how ideas are presented by the writer.</a:t>
            </a:r>
          </a:p>
          <a:p>
            <a:endParaRPr lang="en-GB" dirty="0"/>
          </a:p>
        </p:txBody>
      </p:sp>
    </p:spTree>
    <p:extLst>
      <p:ext uri="{BB962C8B-B14F-4D97-AF65-F5344CB8AC3E}">
        <p14:creationId xmlns:p14="http://schemas.microsoft.com/office/powerpoint/2010/main" val="407032543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a:themeElements>
    <a:clrScheme name="Ion">
      <a:dk1>
        <a:sysClr val="windowText" lastClr="000000"/>
      </a:dk1>
      <a:lt1>
        <a:sysClr val="window" lastClr="FFFFFF"/>
      </a:lt1>
      <a:dk2>
        <a:srgbClr val="EE5818"/>
      </a:dk2>
      <a:lt2>
        <a:srgbClr val="EBEBEB"/>
      </a:lt2>
      <a:accent1>
        <a:srgbClr val="F5A408"/>
      </a:accent1>
      <a:accent2>
        <a:srgbClr val="FA731A"/>
      </a:accent2>
      <a:accent3>
        <a:srgbClr val="AB9281"/>
      </a:accent3>
      <a:accent4>
        <a:srgbClr val="A18CD0"/>
      </a:accent4>
      <a:accent5>
        <a:srgbClr val="8EBBD2"/>
      </a:accent5>
      <a:accent6>
        <a:srgbClr val="ACC995"/>
      </a:accent6>
      <a:hlink>
        <a:srgbClr val="FAC96A"/>
      </a:hlink>
      <a:folHlink>
        <a:srgbClr val="FCDB9B"/>
      </a:folHlink>
    </a:clrScheme>
    <a:fontScheme name="I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8000"/>
                <a:hueMod val="104000"/>
                <a:satMod val="128000"/>
                <a:lumMod val="104000"/>
              </a:schemeClr>
            </a:gs>
            <a:gs pos="100000">
              <a:schemeClr val="phClr">
                <a:shade val="76000"/>
                <a:hueMod val="89000"/>
                <a:satMod val="164000"/>
                <a:lumMod val="68000"/>
              </a:schemeClr>
            </a:gs>
          </a:gsLst>
          <a:path path="circle">
            <a:fillToRect l="45000" t="65000" r="125000" b="100000"/>
          </a:path>
        </a:gradFill>
        <a:blipFill rotWithShape="1">
          <a:blip xmlns:r="http://schemas.openxmlformats.org/officeDocument/2006/relationships" r:embed="rId1">
            <a:duotone>
              <a:schemeClr val="phClr">
                <a:shade val="42000"/>
                <a:hueMod val="42000"/>
                <a:satMod val="124000"/>
                <a:lumMod val="62000"/>
              </a:schemeClr>
              <a:schemeClr val="phClr">
                <a:tint val="96000"/>
                <a:satMod val="130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5A2F9111-B2DB-470C-BA56-608F9B658826}"/>
    </a:ext>
  </a:extLst>
</a:theme>
</file>

<file path=docProps/app.xml><?xml version="1.0" encoding="utf-8"?>
<Properties xmlns="http://schemas.openxmlformats.org/officeDocument/2006/extended-properties" xmlns:vt="http://schemas.openxmlformats.org/officeDocument/2006/docPropsVTypes">
  <Template>Ion</Template>
  <TotalTime>30</TotalTime>
  <Words>1204</Words>
  <Application>Microsoft Office PowerPoint</Application>
  <PresentationFormat>Widescreen</PresentationFormat>
  <Paragraphs>119</Paragraphs>
  <Slides>22</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22</vt:i4>
      </vt:variant>
    </vt:vector>
  </HeadingPairs>
  <TitlesOfParts>
    <vt:vector size="26" baseType="lpstr">
      <vt:lpstr>Arial</vt:lpstr>
      <vt:lpstr>Century Gothic</vt:lpstr>
      <vt:lpstr>Wingdings 3</vt:lpstr>
      <vt:lpstr>Ion</vt:lpstr>
      <vt:lpstr>Responding to a fiction text </vt:lpstr>
      <vt:lpstr>How to analyse a fiction extract </vt:lpstr>
      <vt:lpstr>PowerPoint Presentation</vt:lpstr>
      <vt:lpstr>PowerPoint Presentation</vt:lpstr>
      <vt:lpstr>Understanding the question </vt:lpstr>
      <vt:lpstr>Example question one </vt:lpstr>
      <vt:lpstr>Example question two </vt:lpstr>
      <vt:lpstr>Example question three </vt:lpstr>
      <vt:lpstr>Example question four </vt:lpstr>
      <vt:lpstr>Example question five </vt:lpstr>
      <vt:lpstr>Structuring a paragraph </vt:lpstr>
      <vt:lpstr>Structuring a paragraph</vt:lpstr>
      <vt:lpstr>Using quotations and close analysis </vt:lpstr>
      <vt:lpstr>So rather than…….</vt:lpstr>
      <vt:lpstr>Making the most of quotations </vt:lpstr>
      <vt:lpstr>Example analysis </vt:lpstr>
      <vt:lpstr>Sample questions and answers </vt:lpstr>
      <vt:lpstr>PowerPoint Presentation</vt:lpstr>
      <vt:lpstr>Question </vt:lpstr>
      <vt:lpstr>Sample opening paragraph</vt:lpstr>
      <vt:lpstr>PowerPoint Presentation</vt:lpstr>
      <vt:lpstr>PowerPoint Presentation</vt:lpstr>
    </vt:vector>
  </TitlesOfParts>
  <Company>Carmel College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Responding to a fiction text</dc:title>
  <dc:creator>Kath Hopkins</dc:creator>
  <cp:lastModifiedBy>Kath Hopkins</cp:lastModifiedBy>
  <cp:revision>5</cp:revision>
  <dcterms:created xsi:type="dcterms:W3CDTF">2018-11-20T08:10:35Z</dcterms:created>
  <dcterms:modified xsi:type="dcterms:W3CDTF">2018-11-20T08:40:51Z</dcterms:modified>
</cp:coreProperties>
</file>