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3" r:id="rId4"/>
    <p:sldId id="259" r:id="rId5"/>
    <p:sldId id="265" r:id="rId6"/>
    <p:sldId id="266" r:id="rId7"/>
    <p:sldId id="267" r:id="rId8"/>
    <p:sldId id="260" r:id="rId9"/>
    <p:sldId id="261" r:id="rId10"/>
    <p:sldId id="262" r:id="rId11"/>
    <p:sldId id="264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FA609-9060-4238-BA6F-098D5426DBF2}" type="datetimeFigureOut">
              <a:rPr lang="en-GB" smtClean="0"/>
              <a:t>21/09/2018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D5384-B5D9-456B-80AF-84D477693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8886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FA609-9060-4238-BA6F-098D5426DBF2}" type="datetimeFigureOut">
              <a:rPr lang="en-GB" smtClean="0"/>
              <a:t>21/09/2018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D5384-B5D9-456B-80AF-84D477693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41597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FA609-9060-4238-BA6F-098D5426DBF2}" type="datetimeFigureOut">
              <a:rPr lang="en-GB" smtClean="0"/>
              <a:t>21/09/2018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D5384-B5D9-456B-80AF-84D477693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96808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FA609-9060-4238-BA6F-098D5426DBF2}" type="datetimeFigureOut">
              <a:rPr lang="en-GB" smtClean="0"/>
              <a:t>21/09/2018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D5384-B5D9-456B-80AF-84D477693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7589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FA609-9060-4238-BA6F-098D5426DBF2}" type="datetimeFigureOut">
              <a:rPr lang="en-GB" smtClean="0"/>
              <a:t>21/09/2018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D5384-B5D9-456B-80AF-84D477693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5674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FA609-9060-4238-BA6F-098D5426DBF2}" type="datetimeFigureOut">
              <a:rPr lang="en-GB" smtClean="0"/>
              <a:t>21/09/2018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D5384-B5D9-456B-80AF-84D477693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1437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FA609-9060-4238-BA6F-098D5426DBF2}" type="datetimeFigureOut">
              <a:rPr lang="en-GB" smtClean="0"/>
              <a:t>21/09/2018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D5384-B5D9-456B-80AF-84D477693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12315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FA609-9060-4238-BA6F-098D5426DBF2}" type="datetimeFigureOut">
              <a:rPr lang="en-GB" smtClean="0"/>
              <a:t>21/09/2018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D5384-B5D9-456B-80AF-84D477693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29763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FA609-9060-4238-BA6F-098D5426DBF2}" type="datetimeFigureOut">
              <a:rPr lang="en-GB" smtClean="0"/>
              <a:t>21/09/2018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D5384-B5D9-456B-80AF-84D477693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52360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FA609-9060-4238-BA6F-098D5426DBF2}" type="datetimeFigureOut">
              <a:rPr lang="en-GB" smtClean="0"/>
              <a:t>21/09/2018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D5384-B5D9-456B-80AF-84D477693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66423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FA609-9060-4238-BA6F-098D5426DBF2}" type="datetimeFigureOut">
              <a:rPr lang="en-GB" smtClean="0"/>
              <a:t>21/09/2018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D5384-B5D9-456B-80AF-84D477693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3084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EFA609-9060-4238-BA6F-098D5426DBF2}" type="datetimeFigureOut">
              <a:rPr lang="en-GB" smtClean="0"/>
              <a:t>21/09/2018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3D5384-B5D9-456B-80AF-84D477693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79193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youtube.com/watch?v=gFUSmdvei90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heschoolrun.com/what-are-prepositions" TargetMode="External"/><Relationship Id="rId2" Type="http://schemas.openxmlformats.org/officeDocument/2006/relationships/hyperlink" Target="http://www.theschoolrun.com/what-is-a-conjunction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hyperlink" Target="http://www.theschoolrun.com/what-is-an-adverb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705544" y="-150607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u="sng" smtClean="0"/>
              <a:t>Sentence Structure</a:t>
            </a:r>
            <a:endParaRPr lang="en-GB" b="1" u="sng" dirty="0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1417512" y="1319417"/>
            <a:ext cx="8280920" cy="2030983"/>
          </a:xfrm>
          <a:prstGeom prst="rect">
            <a:avLst/>
          </a:prstGeom>
          <a:solidFill>
            <a:srgbClr val="FFFF00"/>
          </a:solidFill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u="sng" smtClean="0"/>
              <a:t>Learning Objective: </a:t>
            </a:r>
          </a:p>
          <a:p>
            <a:pPr algn="l"/>
            <a:r>
              <a:rPr lang="en-GB" smtClean="0"/>
              <a:t>To be able to identify and use different types of sentences to create different effects in my written work. </a:t>
            </a:r>
            <a:endParaRPr lang="en-GB" dirty="0"/>
          </a:p>
        </p:txBody>
      </p:sp>
      <p:sp>
        <p:nvSpPr>
          <p:cNvPr id="7" name="Cloud 6"/>
          <p:cNvSpPr/>
          <p:nvPr/>
        </p:nvSpPr>
        <p:spPr>
          <a:xfrm>
            <a:off x="1273496" y="2846345"/>
            <a:ext cx="8496944" cy="3861048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 smtClean="0"/>
              <a:t>What do we mean by sentence structure? </a:t>
            </a:r>
          </a:p>
          <a:p>
            <a:pPr algn="ctr"/>
            <a:r>
              <a:rPr lang="en-GB" sz="3200" dirty="0" smtClean="0"/>
              <a:t>Why might it be important to vary this in our writing? </a:t>
            </a:r>
          </a:p>
          <a:p>
            <a:pPr algn="ctr"/>
            <a:r>
              <a:rPr lang="en-GB" sz="3200" i="1" dirty="0" smtClean="0"/>
              <a:t>Write down </a:t>
            </a:r>
            <a:r>
              <a:rPr lang="en-GB" sz="3200" i="1" smtClean="0"/>
              <a:t>three reasons.</a:t>
            </a:r>
            <a:endParaRPr lang="en-GB" sz="3200" i="1" dirty="0"/>
          </a:p>
        </p:txBody>
      </p:sp>
    </p:spTree>
    <p:extLst>
      <p:ext uri="{BB962C8B-B14F-4D97-AF65-F5344CB8AC3E}">
        <p14:creationId xmlns:p14="http://schemas.microsoft.com/office/powerpoint/2010/main" val="17596221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85769" y="1166842"/>
            <a:ext cx="8401723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 smtClean="0"/>
              <a:t>For each of the topics below, begin your response with a simple sentence, then alter this to make it compound, and then complex. </a:t>
            </a:r>
          </a:p>
          <a:p>
            <a:endParaRPr lang="en-GB" sz="2400" dirty="0" smtClean="0"/>
          </a:p>
          <a:p>
            <a:pPr marL="514350" indent="-514350">
              <a:buAutoNum type="arabicParenR"/>
            </a:pPr>
            <a:r>
              <a:rPr lang="en-GB" sz="2400" i="1" dirty="0" smtClean="0"/>
              <a:t>Is homework really necessary? </a:t>
            </a:r>
          </a:p>
          <a:p>
            <a:pPr marL="514350" indent="-514350">
              <a:buAutoNum type="arabicParenR"/>
            </a:pPr>
            <a:endParaRPr lang="en-GB" sz="2400" i="1" dirty="0" smtClean="0"/>
          </a:p>
          <a:p>
            <a:pPr marL="514350" indent="-514350">
              <a:buAutoNum type="arabicParenR"/>
            </a:pPr>
            <a:r>
              <a:rPr lang="en-GB" sz="2400" i="1" dirty="0" smtClean="0"/>
              <a:t>Should fast food adverts be banned from T.V.? </a:t>
            </a:r>
          </a:p>
          <a:p>
            <a:pPr marL="514350" indent="-514350">
              <a:buAutoNum type="arabicParenR"/>
            </a:pPr>
            <a:endParaRPr lang="en-GB" sz="2400" i="1" dirty="0" smtClean="0"/>
          </a:p>
          <a:p>
            <a:pPr marL="514350" indent="-514350">
              <a:buAutoNum type="arabicParenR"/>
            </a:pPr>
            <a:r>
              <a:rPr lang="en-GB" sz="2400" i="1" dirty="0" smtClean="0"/>
              <a:t>Should people be prosecuted for what they say online? (e.g. twitter, </a:t>
            </a:r>
            <a:r>
              <a:rPr lang="en-GB" sz="2400" i="1" dirty="0" err="1" smtClean="0"/>
              <a:t>facebook</a:t>
            </a:r>
            <a:r>
              <a:rPr lang="en-GB" sz="2400" i="1" dirty="0" smtClean="0"/>
              <a:t>...). </a:t>
            </a:r>
          </a:p>
          <a:p>
            <a:endParaRPr lang="en-GB" sz="2400" i="1" dirty="0" smtClean="0"/>
          </a:p>
          <a:p>
            <a:r>
              <a:rPr lang="en-GB" sz="2400" dirty="0" smtClean="0"/>
              <a:t>When you finish, think of three reasons to vary your sentences.</a:t>
            </a:r>
          </a:p>
          <a:p>
            <a:endParaRPr lang="en-GB" i="1" dirty="0" smtClean="0"/>
          </a:p>
          <a:p>
            <a:pPr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276467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Self-assessment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 smtClean="0"/>
              <a:t>Using the traffic light system of Red, Amber and Green, do you</a:t>
            </a:r>
          </a:p>
          <a:p>
            <a:endParaRPr lang="en-GB" b="1" dirty="0"/>
          </a:p>
          <a:p>
            <a:r>
              <a:rPr lang="en-GB" b="1" dirty="0" smtClean="0">
                <a:solidFill>
                  <a:srgbClr val="FF0000"/>
                </a:solidFill>
              </a:rPr>
              <a:t>RED</a:t>
            </a:r>
            <a:r>
              <a:rPr lang="en-GB" b="1" dirty="0" smtClean="0"/>
              <a:t> – Not understand any of the sentence types and struggle to tell the difference between them</a:t>
            </a:r>
          </a:p>
          <a:p>
            <a:r>
              <a:rPr lang="en-GB" b="1" dirty="0" smtClean="0">
                <a:solidFill>
                  <a:srgbClr val="FFC000"/>
                </a:solidFill>
              </a:rPr>
              <a:t>AMBER</a:t>
            </a:r>
            <a:r>
              <a:rPr lang="en-GB" b="1" dirty="0" smtClean="0"/>
              <a:t> – Feel more secure with some of the sentence types than others</a:t>
            </a:r>
          </a:p>
          <a:p>
            <a:r>
              <a:rPr lang="en-GB" b="1" dirty="0" smtClean="0">
                <a:solidFill>
                  <a:srgbClr val="00B050"/>
                </a:solidFill>
              </a:rPr>
              <a:t>GREEN</a:t>
            </a:r>
            <a:r>
              <a:rPr lang="en-GB" b="1" dirty="0" smtClean="0"/>
              <a:t> – Feel totally secure in your understanding of sentence types.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672629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73624" y="978987"/>
            <a:ext cx="8229600" cy="5577483"/>
          </a:xfrm>
        </p:spPr>
        <p:txBody>
          <a:bodyPr/>
          <a:lstStyle/>
          <a:p>
            <a:r>
              <a:rPr lang="en-GB" b="1" dirty="0" smtClean="0">
                <a:solidFill>
                  <a:srgbClr val="00B050"/>
                </a:solidFill>
              </a:rPr>
              <a:t>ALL </a:t>
            </a:r>
            <a:r>
              <a:rPr lang="en-GB" dirty="0" smtClean="0">
                <a:solidFill>
                  <a:srgbClr val="00B050"/>
                </a:solidFill>
              </a:rPr>
              <a:t>will be able to identify different sentence types and the effects these have on our writing. </a:t>
            </a:r>
          </a:p>
          <a:p>
            <a:endParaRPr lang="en-GB" dirty="0" smtClean="0"/>
          </a:p>
          <a:p>
            <a:r>
              <a:rPr lang="en-GB" b="1" dirty="0" smtClean="0">
                <a:solidFill>
                  <a:srgbClr val="FFC000"/>
                </a:solidFill>
              </a:rPr>
              <a:t>MOST </a:t>
            </a:r>
            <a:r>
              <a:rPr lang="en-GB" dirty="0" smtClean="0">
                <a:solidFill>
                  <a:srgbClr val="FFC000"/>
                </a:solidFill>
              </a:rPr>
              <a:t>will be able to use these to create different effects when writing.</a:t>
            </a:r>
          </a:p>
          <a:p>
            <a:endParaRPr lang="en-GB" b="1" dirty="0" smtClean="0"/>
          </a:p>
          <a:p>
            <a:r>
              <a:rPr lang="en-GB" b="1" dirty="0" smtClean="0">
                <a:solidFill>
                  <a:srgbClr val="FF0000"/>
                </a:solidFill>
              </a:rPr>
              <a:t>SOME </a:t>
            </a:r>
            <a:r>
              <a:rPr lang="en-GB" dirty="0" smtClean="0">
                <a:solidFill>
                  <a:srgbClr val="FF0000"/>
                </a:solidFill>
              </a:rPr>
              <a:t>will evaluate and edit their work using this information, to directly manipulate your reader’s reactions to your writing. </a:t>
            </a:r>
            <a:endParaRPr lang="en-GB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9674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lordalton.files.wordpress.com/2011/11/mind_the_gap-logo.jpg?w=54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66221" y="182880"/>
            <a:ext cx="9144000" cy="6858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0001395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u="sng" dirty="0" smtClean="0"/>
              <a:t>Can you explain these terms?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Clause?</a:t>
            </a:r>
          </a:p>
          <a:p>
            <a:r>
              <a:rPr lang="en-GB" dirty="0" smtClean="0"/>
              <a:t>Conjunction?</a:t>
            </a:r>
          </a:p>
          <a:p>
            <a:r>
              <a:rPr lang="en-GB" dirty="0" smtClean="0"/>
              <a:t>Connectives?</a:t>
            </a:r>
          </a:p>
          <a:p>
            <a:endParaRPr lang="en-GB" dirty="0" smtClean="0"/>
          </a:p>
          <a:p>
            <a:r>
              <a:rPr lang="en-GB" dirty="0" smtClean="0"/>
              <a:t>Do you know your types of sentences? </a:t>
            </a:r>
            <a:endParaRPr lang="en-GB" dirty="0"/>
          </a:p>
        </p:txBody>
      </p:sp>
      <p:pic>
        <p:nvPicPr>
          <p:cNvPr id="4" name="Picture 2" descr="http://i1.squidoocdn.com/resize/squidoo_images/250/draft_lens17886872module149790625photo_1303785205thoughtful_smile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53949" y="1300994"/>
            <a:ext cx="4644008" cy="54006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5844997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Clause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 smtClean="0">
                <a:effectLst/>
              </a:rPr>
              <a:t>I graduated last year. (One clause sentence) </a:t>
            </a:r>
            <a:endParaRPr lang="en-US" dirty="0" smtClean="0">
              <a:effectLst/>
            </a:endParaRPr>
          </a:p>
          <a:p>
            <a:r>
              <a:rPr lang="en-US" u="sng" dirty="0" smtClean="0">
                <a:effectLst/>
              </a:rPr>
              <a:t>When I came here</a:t>
            </a:r>
            <a:r>
              <a:rPr lang="en-US" dirty="0" smtClean="0">
                <a:effectLst/>
              </a:rPr>
              <a:t>, </a:t>
            </a:r>
            <a:r>
              <a:rPr lang="en-US" u="sng" dirty="0" smtClean="0">
                <a:effectLst/>
              </a:rPr>
              <a:t>I saw him</a:t>
            </a:r>
            <a:r>
              <a:rPr lang="en-US" dirty="0" smtClean="0">
                <a:effectLst/>
              </a:rPr>
              <a:t>. (Two clause sentence)</a:t>
            </a:r>
          </a:p>
          <a:p>
            <a:r>
              <a:rPr lang="en-US" u="sng" dirty="0" smtClean="0">
                <a:effectLst/>
              </a:rPr>
              <a:t>When I came here</a:t>
            </a:r>
            <a:r>
              <a:rPr lang="en-US" dirty="0" smtClean="0">
                <a:effectLst/>
              </a:rPr>
              <a:t>, </a:t>
            </a:r>
            <a:r>
              <a:rPr lang="en-US" u="sng" dirty="0" smtClean="0">
                <a:effectLst/>
              </a:rPr>
              <a:t>I saw him,</a:t>
            </a:r>
            <a:r>
              <a:rPr lang="en-US" dirty="0" smtClean="0">
                <a:effectLst/>
              </a:rPr>
              <a:t> </a:t>
            </a:r>
            <a:r>
              <a:rPr lang="en-US" u="sng" dirty="0" smtClean="0">
                <a:effectLst/>
              </a:rPr>
              <a:t>and he greeted me</a:t>
            </a:r>
            <a:r>
              <a:rPr lang="en-US" dirty="0" smtClean="0">
                <a:effectLst/>
              </a:rPr>
              <a:t>. (Three clause sentence)</a:t>
            </a:r>
          </a:p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242" y="3835710"/>
            <a:ext cx="4444444" cy="2476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75450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Conjunction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/>
              <a:t>Conjunction</a:t>
            </a:r>
            <a:r>
              <a:rPr lang="en-GB" dirty="0"/>
              <a:t> - a word used to connect clauses or sentences or to coordinate words in the same clause (e.g. </a:t>
            </a:r>
            <a:r>
              <a:rPr lang="en-GB" i="1" dirty="0"/>
              <a:t>and</a:t>
            </a:r>
            <a:r>
              <a:rPr lang="en-GB" dirty="0"/>
              <a:t>, </a:t>
            </a:r>
            <a:r>
              <a:rPr lang="en-GB" i="1" dirty="0"/>
              <a:t>but</a:t>
            </a:r>
            <a:r>
              <a:rPr lang="en-GB" dirty="0"/>
              <a:t>, </a:t>
            </a:r>
            <a:r>
              <a:rPr lang="en-GB" i="1" dirty="0"/>
              <a:t>if</a:t>
            </a:r>
            <a:r>
              <a:rPr lang="en-GB" dirty="0"/>
              <a:t> ). </a:t>
            </a:r>
            <a:r>
              <a:rPr lang="en-GB" dirty="0">
                <a:hlinkClick r:id="rId2"/>
              </a:rPr>
              <a:t>https://</a:t>
            </a:r>
            <a:r>
              <a:rPr lang="en-GB" dirty="0" smtClean="0">
                <a:hlinkClick r:id="rId2"/>
              </a:rPr>
              <a:t>www.youtube.com/watch?v=gFUSmdvei90</a:t>
            </a:r>
            <a:endParaRPr lang="en-GB" dirty="0" smtClean="0"/>
          </a:p>
          <a:p>
            <a:endParaRPr lang="en-GB" dirty="0"/>
          </a:p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577" y="3212615"/>
            <a:ext cx="4693976" cy="3525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40305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Connectives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/>
              <a:t>A connective is a word that joins one part of a text to another. </a:t>
            </a:r>
            <a:endParaRPr lang="en-GB" dirty="0"/>
          </a:p>
          <a:p>
            <a:r>
              <a:rPr lang="en-GB" dirty="0"/>
              <a:t>Connectives can be </a:t>
            </a:r>
            <a:r>
              <a:rPr lang="en-GB" b="1" u="sng" dirty="0">
                <a:hlinkClick r:id="rId2"/>
              </a:rPr>
              <a:t>conjunctions</a:t>
            </a:r>
            <a:r>
              <a:rPr lang="en-GB" dirty="0"/>
              <a:t>, </a:t>
            </a:r>
            <a:r>
              <a:rPr lang="en-GB" b="1" u="sng" dirty="0">
                <a:hlinkClick r:id="rId3"/>
              </a:rPr>
              <a:t>prepositions</a:t>
            </a:r>
            <a:r>
              <a:rPr lang="en-GB" dirty="0"/>
              <a:t> or </a:t>
            </a:r>
            <a:r>
              <a:rPr lang="en-GB" b="1" u="sng" dirty="0">
                <a:hlinkClick r:id="rId4"/>
              </a:rPr>
              <a:t>adverbs</a:t>
            </a:r>
            <a:r>
              <a:rPr lang="en-GB" dirty="0"/>
              <a:t>.</a:t>
            </a:r>
          </a:p>
          <a:p>
            <a:endParaRPr lang="en-GB" dirty="0"/>
          </a:p>
        </p:txBody>
      </p:sp>
      <p:pic>
        <p:nvPicPr>
          <p:cNvPr id="4" name="Picture 3" descr="https://www.theschoolrun.com/sites/theschoolrun.com/files/content-images/connectives_list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4522" y="3374034"/>
            <a:ext cx="6923106" cy="336232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655936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u="sng" smtClean="0"/>
              <a:t>What is...</a:t>
            </a:r>
            <a:endParaRPr lang="en-GB" b="1" u="sng" dirty="0"/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/>
              <a:t>...a sentence with one verb?</a:t>
            </a:r>
          </a:p>
          <a:p>
            <a:endParaRPr lang="en-GB" dirty="0" smtClean="0"/>
          </a:p>
          <a:p>
            <a:r>
              <a:rPr lang="en-GB" dirty="0" smtClean="0"/>
              <a:t>...a sentence with two verbs using a coordinating conjunction?</a:t>
            </a:r>
          </a:p>
          <a:p>
            <a:endParaRPr lang="en-GB" dirty="0" smtClean="0"/>
          </a:p>
          <a:p>
            <a:r>
              <a:rPr lang="en-GB" dirty="0" smtClean="0"/>
              <a:t>...a sentence with two or more verbs, containing a subordinate clause?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838092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u="sng" smtClean="0">
                <a:solidFill>
                  <a:srgbClr val="00B0F0"/>
                </a:solidFill>
              </a:rPr>
              <a:t>Simple/</a:t>
            </a:r>
            <a:r>
              <a:rPr lang="en-GB" b="1" u="sng" smtClean="0">
                <a:solidFill>
                  <a:srgbClr val="FFC000"/>
                </a:solidFill>
              </a:rPr>
              <a:t>Compound/</a:t>
            </a:r>
            <a:r>
              <a:rPr lang="en-GB" b="1" u="sng" smtClean="0">
                <a:solidFill>
                  <a:srgbClr val="92D050"/>
                </a:solidFill>
              </a:rPr>
              <a:t>Complex</a:t>
            </a:r>
            <a:r>
              <a:rPr lang="en-GB" b="1" u="sng" smtClean="0"/>
              <a:t> </a:t>
            </a:r>
            <a:br>
              <a:rPr lang="en-GB" b="1" u="sng" smtClean="0"/>
            </a:br>
            <a:r>
              <a:rPr lang="en-GB" b="1" u="sng" smtClean="0"/>
              <a:t>– The Side Effects</a:t>
            </a:r>
            <a:endParaRPr lang="en-GB" b="1" u="sng" dirty="0"/>
          </a:p>
        </p:txBody>
      </p:sp>
      <p:sp>
        <p:nvSpPr>
          <p:cNvPr id="3" name="TextBox 2"/>
          <p:cNvSpPr txBox="1"/>
          <p:nvPr/>
        </p:nvSpPr>
        <p:spPr>
          <a:xfrm>
            <a:off x="251520" y="1556792"/>
            <a:ext cx="2376264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Expresses one key idea</a:t>
            </a:r>
            <a:endParaRPr lang="en-GB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251520" y="2492896"/>
            <a:ext cx="2376264" cy="26776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Expresses two key ideas that are equally weight – this might balance an argument, give extra details...</a:t>
            </a:r>
            <a:endParaRPr lang="en-GB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2987824" y="1556792"/>
            <a:ext cx="2376264" cy="378565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Expresses several key ideas but revolves around one main one – the others might be bits of extra information – it gives us a detailed insight into something. </a:t>
            </a:r>
            <a:endParaRPr lang="en-GB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5580112" y="2564904"/>
            <a:ext cx="3563888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Sudden – might add drama, tension, suspense...</a:t>
            </a:r>
            <a:endParaRPr lang="en-GB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5580112" y="1556792"/>
            <a:ext cx="3563888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Develops our knowledge of a situation...</a:t>
            </a:r>
            <a:endParaRPr lang="en-GB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251520" y="5301208"/>
            <a:ext cx="2376264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Increases pace/brings writing to a peak.</a:t>
            </a:r>
            <a:endParaRPr lang="en-GB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2987824" y="5661248"/>
            <a:ext cx="3888432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Alternative ideas are pushed below the key one(s). </a:t>
            </a:r>
            <a:endParaRPr lang="en-GB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5580112" y="3645024"/>
            <a:ext cx="2520280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Provides balanced alternatives. </a:t>
            </a:r>
            <a:endParaRPr lang="en-GB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5580112" y="4653136"/>
            <a:ext cx="3563888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Reflecting a person’s state of mind if troubled...</a:t>
            </a:r>
            <a:endParaRPr lang="en-GB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251520" y="1556792"/>
            <a:ext cx="2376264" cy="830997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Expresses one key idea</a:t>
            </a:r>
            <a:endParaRPr lang="en-GB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251520" y="2492896"/>
            <a:ext cx="2376264" cy="2677656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Expresses two key ideas that are equally weight – this might balance an argument, give extra details...</a:t>
            </a:r>
            <a:endParaRPr lang="en-GB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2987824" y="1556792"/>
            <a:ext cx="2376264" cy="3785652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Expresses several key ideas but revolves around one main one – the others might be bits of extra information – it gives us a detailed insight into something. </a:t>
            </a:r>
            <a:endParaRPr lang="en-GB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5580112" y="2564904"/>
            <a:ext cx="3563888" cy="830997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Sudden – might add drama, tension, suspense...</a:t>
            </a:r>
            <a:endParaRPr lang="en-GB" sz="2400" dirty="0"/>
          </a:p>
        </p:txBody>
      </p:sp>
      <p:sp>
        <p:nvSpPr>
          <p:cNvPr id="16" name="TextBox 15"/>
          <p:cNvSpPr txBox="1"/>
          <p:nvPr/>
        </p:nvSpPr>
        <p:spPr>
          <a:xfrm>
            <a:off x="5580112" y="1556792"/>
            <a:ext cx="3563888" cy="830997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Develops our knowledge of a situation...</a:t>
            </a:r>
            <a:endParaRPr lang="en-GB" sz="2400" dirty="0"/>
          </a:p>
        </p:txBody>
      </p:sp>
      <p:sp>
        <p:nvSpPr>
          <p:cNvPr id="17" name="TextBox 16"/>
          <p:cNvSpPr txBox="1"/>
          <p:nvPr/>
        </p:nvSpPr>
        <p:spPr>
          <a:xfrm>
            <a:off x="251520" y="5301208"/>
            <a:ext cx="2376264" cy="1200329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Increases pace/brings writing to a peak.</a:t>
            </a:r>
            <a:endParaRPr lang="en-GB" sz="2400" dirty="0"/>
          </a:p>
        </p:txBody>
      </p:sp>
      <p:sp>
        <p:nvSpPr>
          <p:cNvPr id="18" name="TextBox 17"/>
          <p:cNvSpPr txBox="1"/>
          <p:nvPr/>
        </p:nvSpPr>
        <p:spPr>
          <a:xfrm>
            <a:off x="2987824" y="5661248"/>
            <a:ext cx="3888432" cy="830997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Alternative ideas are pushed below the key one(s). </a:t>
            </a:r>
            <a:endParaRPr lang="en-GB" sz="2400" dirty="0"/>
          </a:p>
        </p:txBody>
      </p:sp>
      <p:sp>
        <p:nvSpPr>
          <p:cNvPr id="19" name="TextBox 18"/>
          <p:cNvSpPr txBox="1"/>
          <p:nvPr/>
        </p:nvSpPr>
        <p:spPr>
          <a:xfrm>
            <a:off x="5580112" y="3645024"/>
            <a:ext cx="2520280" cy="830997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Provides balanced alternatives. </a:t>
            </a:r>
            <a:endParaRPr lang="en-GB" sz="2400" dirty="0"/>
          </a:p>
        </p:txBody>
      </p:sp>
      <p:sp>
        <p:nvSpPr>
          <p:cNvPr id="20" name="TextBox 19"/>
          <p:cNvSpPr txBox="1"/>
          <p:nvPr/>
        </p:nvSpPr>
        <p:spPr>
          <a:xfrm>
            <a:off x="5580112" y="4653136"/>
            <a:ext cx="3563888" cy="830997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Reflecting a person’s state of mind if troubled...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4254815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uild="allAtOnce" animBg="1"/>
      <p:bldP spid="13" grpId="0" build="allAtOnce" animBg="1"/>
      <p:bldP spid="14" grpId="0" build="allAtOnce" animBg="1"/>
      <p:bldP spid="15" grpId="0" build="allAtOnce" animBg="1"/>
      <p:bldP spid="16" grpId="0" build="allAtOnce" animBg="1"/>
      <p:bldP spid="17" grpId="0" build="allAtOnce" animBg="1"/>
      <p:bldP spid="18" grpId="0" build="allAtOnce" animBg="1"/>
      <p:bldP spid="19" grpId="0" build="allAtOnce" animBg="1"/>
      <p:bldP spid="20" grpId="0" build="allAtOnce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583</Words>
  <Application>Microsoft Office PowerPoint</Application>
  <PresentationFormat>Widescreen</PresentationFormat>
  <Paragraphs>66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Can you explain these terms? </vt:lpstr>
      <vt:lpstr>Clause</vt:lpstr>
      <vt:lpstr>Conjunction</vt:lpstr>
      <vt:lpstr>Connectives</vt:lpstr>
      <vt:lpstr>PowerPoint Presentation</vt:lpstr>
      <vt:lpstr>PowerPoint Presentation</vt:lpstr>
      <vt:lpstr>PowerPoint Presentation</vt:lpstr>
      <vt:lpstr>Self-assessment</vt:lpstr>
    </vt:vector>
  </TitlesOfParts>
  <Company>Carmel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kath</dc:creator>
  <cp:lastModifiedBy>kath</cp:lastModifiedBy>
  <cp:revision>5</cp:revision>
  <dcterms:created xsi:type="dcterms:W3CDTF">2018-09-21T12:34:21Z</dcterms:created>
  <dcterms:modified xsi:type="dcterms:W3CDTF">2018-09-21T12:53:14Z</dcterms:modified>
</cp:coreProperties>
</file>