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Lst>
  <p:sldIdLst>
    <p:sldId id="401" r:id="rId5"/>
    <p:sldId id="264" r:id="rId6"/>
    <p:sldId id="339" r:id="rId7"/>
    <p:sldId id="265" r:id="rId8"/>
    <p:sldId id="266" r:id="rId9"/>
    <p:sldId id="267" r:id="rId10"/>
    <p:sldId id="268" r:id="rId11"/>
    <p:sldId id="396" r:id="rId12"/>
    <p:sldId id="342" r:id="rId13"/>
    <p:sldId id="343" r:id="rId14"/>
    <p:sldId id="397" r:id="rId15"/>
    <p:sldId id="345" r:id="rId16"/>
    <p:sldId id="346" r:id="rId17"/>
    <p:sldId id="359" r:id="rId18"/>
    <p:sldId id="360" r:id="rId19"/>
    <p:sldId id="270" r:id="rId20"/>
    <p:sldId id="393" r:id="rId21"/>
    <p:sldId id="382" r:id="rId22"/>
    <p:sldId id="383" r:id="rId23"/>
    <p:sldId id="272" r:id="rId24"/>
    <p:sldId id="271" r:id="rId25"/>
    <p:sldId id="273" r:id="rId26"/>
    <p:sldId id="362" r:id="rId27"/>
    <p:sldId id="384" r:id="rId28"/>
    <p:sldId id="415" r:id="rId29"/>
    <p:sldId id="416" r:id="rId30"/>
    <p:sldId id="358" r:id="rId31"/>
    <p:sldId id="407" r:id="rId32"/>
    <p:sldId id="410" r:id="rId33"/>
    <p:sldId id="406" r:id="rId34"/>
    <p:sldId id="408" r:id="rId35"/>
    <p:sldId id="409" r:id="rId36"/>
    <p:sldId id="403" r:id="rId37"/>
    <p:sldId id="404" r:id="rId38"/>
    <p:sldId id="405" r:id="rId39"/>
    <p:sldId id="318" r:id="rId40"/>
    <p:sldId id="394" r:id="rId41"/>
    <p:sldId id="411" r:id="rId42"/>
    <p:sldId id="412" r:id="rId43"/>
    <p:sldId id="417" r:id="rId44"/>
  </p:sldIdLst>
  <p:sldSz cx="12192000" cy="6858000"/>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75" autoAdjust="0"/>
    <p:restoredTop sz="94660"/>
  </p:normalViewPr>
  <p:slideViewPr>
    <p:cSldViewPr>
      <p:cViewPr varScale="1">
        <p:scale>
          <a:sx n="66" d="100"/>
          <a:sy n="66" d="100"/>
        </p:scale>
        <p:origin x="156"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4F630F1-0A2A-4981-8378-113A1772A591}" type="datetimeFigureOut">
              <a:rPr lang="en-GB" smtClean="0"/>
              <a:t>10/12/2018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358AD6F-E04F-4F46-962C-9A296779D065}" type="slidenum">
              <a:rPr lang="en-GB" smtClean="0"/>
              <a:t>‹#›</a:t>
            </a:fld>
            <a:endParaRPr lang="en-GB" dirty="0"/>
          </a:p>
        </p:txBody>
      </p:sp>
    </p:spTree>
    <p:extLst>
      <p:ext uri="{BB962C8B-B14F-4D97-AF65-F5344CB8AC3E}">
        <p14:creationId xmlns:p14="http://schemas.microsoft.com/office/powerpoint/2010/main" val="1217910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F630F1-0A2A-4981-8378-113A1772A591}" type="datetimeFigureOut">
              <a:rPr lang="en-GB" smtClean="0"/>
              <a:t>10/12/2018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358AD6F-E04F-4F46-962C-9A296779D065}" type="slidenum">
              <a:rPr lang="en-GB" smtClean="0"/>
              <a:t>‹#›</a:t>
            </a:fld>
            <a:endParaRPr lang="en-GB" dirty="0"/>
          </a:p>
        </p:txBody>
      </p:sp>
    </p:spTree>
    <p:extLst>
      <p:ext uri="{BB962C8B-B14F-4D97-AF65-F5344CB8AC3E}">
        <p14:creationId xmlns:p14="http://schemas.microsoft.com/office/powerpoint/2010/main" val="3904683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F630F1-0A2A-4981-8378-113A1772A591}" type="datetimeFigureOut">
              <a:rPr lang="en-GB" smtClean="0"/>
              <a:t>10/12/2018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358AD6F-E04F-4F46-962C-9A296779D065}" type="slidenum">
              <a:rPr lang="en-GB" smtClean="0"/>
              <a:t>‹#›</a:t>
            </a:fld>
            <a:endParaRPr lang="en-GB" dirty="0"/>
          </a:p>
        </p:txBody>
      </p:sp>
    </p:spTree>
    <p:extLst>
      <p:ext uri="{BB962C8B-B14F-4D97-AF65-F5344CB8AC3E}">
        <p14:creationId xmlns:p14="http://schemas.microsoft.com/office/powerpoint/2010/main" val="3565397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2A5E7C8-14D1-4A51-BA46-5E7D67DCC11C}"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2118266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30D54DE-EAFF-4B27-92FC-AFC7FB3C51C0}"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1095516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D4C8FC-F083-4D47-9094-F033CFAF95A5}"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3657090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28E40C2-92C2-4B97-B2CF-9C0917DCFD98}"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2084878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CF4A30C-815B-48F3-9454-571E6D0E952B}"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2577880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E769E0C-B26E-47B1-9C94-E7D0D7AB81C7}"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512257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983D6A1-1BD9-472D-BF9E-B895D5D74DA5}"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2203319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75AA316-B10D-495F-8345-A36EDC8DA9FE}"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483304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F630F1-0A2A-4981-8378-113A1772A591}" type="datetimeFigureOut">
              <a:rPr lang="en-GB" smtClean="0"/>
              <a:t>10/12/2018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358AD6F-E04F-4F46-962C-9A296779D065}" type="slidenum">
              <a:rPr lang="en-GB" smtClean="0"/>
              <a:t>‹#›</a:t>
            </a:fld>
            <a:endParaRPr lang="en-GB" dirty="0"/>
          </a:p>
        </p:txBody>
      </p:sp>
    </p:spTree>
    <p:extLst>
      <p:ext uri="{BB962C8B-B14F-4D97-AF65-F5344CB8AC3E}">
        <p14:creationId xmlns:p14="http://schemas.microsoft.com/office/powerpoint/2010/main" val="1153815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6401AB-258F-4FAA-9E8F-349662D7F963}"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1520380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7694F20-37F5-4795-9574-12F3CA471B7E}"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978890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6E8EC19-9E05-4E81-8E32-E04EB2197492}"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952750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4F630F1-0A2A-4981-8378-113A1772A591}" type="datetimeFigureOut">
              <a:rPr lang="en-GB" smtClean="0">
                <a:solidFill>
                  <a:prstClr val="white">
                    <a:tint val="75000"/>
                  </a:prstClr>
                </a:solidFill>
              </a:rPr>
              <a:pPr/>
              <a:t>10/12/2018</a:t>
            </a:fld>
            <a:endParaRPr lang="en-GB"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GB"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0358AD6F-E04F-4F46-962C-9A296779D065}" type="slidenum">
              <a:rPr lang="en-GB" smtClean="0">
                <a:solidFill>
                  <a:prstClr val="white">
                    <a:tint val="75000"/>
                  </a:prstClr>
                </a:solidFill>
              </a:rPr>
              <a:pPr/>
              <a:t>‹#›</a:t>
            </a:fld>
            <a:endParaRPr lang="en-GB" dirty="0">
              <a:solidFill>
                <a:prstClr val="white">
                  <a:tint val="75000"/>
                </a:prstClr>
              </a:solidFill>
            </a:endParaRPr>
          </a:p>
        </p:txBody>
      </p:sp>
    </p:spTree>
    <p:extLst>
      <p:ext uri="{BB962C8B-B14F-4D97-AF65-F5344CB8AC3E}">
        <p14:creationId xmlns:p14="http://schemas.microsoft.com/office/powerpoint/2010/main" val="3546422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F630F1-0A2A-4981-8378-113A1772A591}" type="datetimeFigureOut">
              <a:rPr lang="en-GB" smtClean="0">
                <a:solidFill>
                  <a:prstClr val="white">
                    <a:tint val="75000"/>
                  </a:prstClr>
                </a:solidFill>
              </a:rPr>
              <a:pPr/>
              <a:t>10/12/2018</a:t>
            </a:fld>
            <a:endParaRPr lang="en-GB"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GB"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0358AD6F-E04F-4F46-962C-9A296779D065}" type="slidenum">
              <a:rPr lang="en-GB" smtClean="0">
                <a:solidFill>
                  <a:prstClr val="white">
                    <a:tint val="75000"/>
                  </a:prstClr>
                </a:solidFill>
              </a:rPr>
              <a:pPr/>
              <a:t>‹#›</a:t>
            </a:fld>
            <a:endParaRPr lang="en-GB" dirty="0">
              <a:solidFill>
                <a:prstClr val="white">
                  <a:tint val="75000"/>
                </a:prstClr>
              </a:solidFill>
            </a:endParaRPr>
          </a:p>
        </p:txBody>
      </p:sp>
    </p:spTree>
    <p:extLst>
      <p:ext uri="{BB962C8B-B14F-4D97-AF65-F5344CB8AC3E}">
        <p14:creationId xmlns:p14="http://schemas.microsoft.com/office/powerpoint/2010/main" val="12681705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F630F1-0A2A-4981-8378-113A1772A591}" type="datetimeFigureOut">
              <a:rPr lang="en-GB" smtClean="0">
                <a:solidFill>
                  <a:prstClr val="white">
                    <a:tint val="75000"/>
                  </a:prstClr>
                </a:solidFill>
              </a:rPr>
              <a:pPr/>
              <a:t>10/12/2018</a:t>
            </a:fld>
            <a:endParaRPr lang="en-GB"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GB"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0358AD6F-E04F-4F46-962C-9A296779D065}" type="slidenum">
              <a:rPr lang="en-GB" smtClean="0">
                <a:solidFill>
                  <a:prstClr val="white">
                    <a:tint val="75000"/>
                  </a:prstClr>
                </a:solidFill>
              </a:rPr>
              <a:pPr/>
              <a:t>‹#›</a:t>
            </a:fld>
            <a:endParaRPr lang="en-GB" dirty="0">
              <a:solidFill>
                <a:prstClr val="white">
                  <a:tint val="75000"/>
                </a:prstClr>
              </a:solidFill>
            </a:endParaRPr>
          </a:p>
        </p:txBody>
      </p:sp>
    </p:spTree>
    <p:extLst>
      <p:ext uri="{BB962C8B-B14F-4D97-AF65-F5344CB8AC3E}">
        <p14:creationId xmlns:p14="http://schemas.microsoft.com/office/powerpoint/2010/main" val="3574098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4F630F1-0A2A-4981-8378-113A1772A591}" type="datetimeFigureOut">
              <a:rPr lang="en-GB" smtClean="0">
                <a:solidFill>
                  <a:prstClr val="white">
                    <a:tint val="75000"/>
                  </a:prstClr>
                </a:solidFill>
              </a:rPr>
              <a:pPr/>
              <a:t>10/12/2018</a:t>
            </a:fld>
            <a:endParaRPr lang="en-GB"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GB"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0358AD6F-E04F-4F46-962C-9A296779D065}" type="slidenum">
              <a:rPr lang="en-GB" smtClean="0">
                <a:solidFill>
                  <a:prstClr val="white">
                    <a:tint val="75000"/>
                  </a:prstClr>
                </a:solidFill>
              </a:rPr>
              <a:pPr/>
              <a:t>‹#›</a:t>
            </a:fld>
            <a:endParaRPr lang="en-GB" dirty="0">
              <a:solidFill>
                <a:prstClr val="white">
                  <a:tint val="75000"/>
                </a:prstClr>
              </a:solidFill>
            </a:endParaRPr>
          </a:p>
        </p:txBody>
      </p:sp>
    </p:spTree>
    <p:extLst>
      <p:ext uri="{BB962C8B-B14F-4D97-AF65-F5344CB8AC3E}">
        <p14:creationId xmlns:p14="http://schemas.microsoft.com/office/powerpoint/2010/main" val="3983982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4F630F1-0A2A-4981-8378-113A1772A591}" type="datetimeFigureOut">
              <a:rPr lang="en-GB" smtClean="0">
                <a:solidFill>
                  <a:prstClr val="white">
                    <a:tint val="75000"/>
                  </a:prstClr>
                </a:solidFill>
              </a:rPr>
              <a:pPr/>
              <a:t>10/12/2018</a:t>
            </a:fld>
            <a:endParaRPr lang="en-GB"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GB"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0358AD6F-E04F-4F46-962C-9A296779D065}" type="slidenum">
              <a:rPr lang="en-GB" smtClean="0">
                <a:solidFill>
                  <a:prstClr val="white">
                    <a:tint val="75000"/>
                  </a:prstClr>
                </a:solidFill>
              </a:rPr>
              <a:pPr/>
              <a:t>‹#›</a:t>
            </a:fld>
            <a:endParaRPr lang="en-GB" dirty="0">
              <a:solidFill>
                <a:prstClr val="white">
                  <a:tint val="75000"/>
                </a:prstClr>
              </a:solidFill>
            </a:endParaRPr>
          </a:p>
        </p:txBody>
      </p:sp>
    </p:spTree>
    <p:extLst>
      <p:ext uri="{BB962C8B-B14F-4D97-AF65-F5344CB8AC3E}">
        <p14:creationId xmlns:p14="http://schemas.microsoft.com/office/powerpoint/2010/main" val="1880657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4F630F1-0A2A-4981-8378-113A1772A591}" type="datetimeFigureOut">
              <a:rPr lang="en-GB" smtClean="0">
                <a:solidFill>
                  <a:prstClr val="white">
                    <a:tint val="75000"/>
                  </a:prstClr>
                </a:solidFill>
              </a:rPr>
              <a:pPr/>
              <a:t>10/12/2018</a:t>
            </a:fld>
            <a:endParaRPr lang="en-GB"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GB"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0358AD6F-E04F-4F46-962C-9A296779D065}" type="slidenum">
              <a:rPr lang="en-GB" smtClean="0">
                <a:solidFill>
                  <a:prstClr val="white">
                    <a:tint val="75000"/>
                  </a:prstClr>
                </a:solidFill>
              </a:rPr>
              <a:pPr/>
              <a:t>‹#›</a:t>
            </a:fld>
            <a:endParaRPr lang="en-GB" dirty="0">
              <a:solidFill>
                <a:prstClr val="white">
                  <a:tint val="75000"/>
                </a:prstClr>
              </a:solidFill>
            </a:endParaRPr>
          </a:p>
        </p:txBody>
      </p:sp>
    </p:spTree>
    <p:extLst>
      <p:ext uri="{BB962C8B-B14F-4D97-AF65-F5344CB8AC3E}">
        <p14:creationId xmlns:p14="http://schemas.microsoft.com/office/powerpoint/2010/main" val="32280663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F630F1-0A2A-4981-8378-113A1772A591}" type="datetimeFigureOut">
              <a:rPr lang="en-GB" smtClean="0">
                <a:solidFill>
                  <a:prstClr val="white">
                    <a:tint val="75000"/>
                  </a:prstClr>
                </a:solidFill>
              </a:rPr>
              <a:pPr/>
              <a:t>10/12/2018</a:t>
            </a:fld>
            <a:endParaRPr lang="en-GB"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GB"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0358AD6F-E04F-4F46-962C-9A296779D065}" type="slidenum">
              <a:rPr lang="en-GB" smtClean="0">
                <a:solidFill>
                  <a:prstClr val="white">
                    <a:tint val="75000"/>
                  </a:prstClr>
                </a:solidFill>
              </a:rPr>
              <a:pPr/>
              <a:t>‹#›</a:t>
            </a:fld>
            <a:endParaRPr lang="en-GB" dirty="0">
              <a:solidFill>
                <a:prstClr val="white">
                  <a:tint val="75000"/>
                </a:prstClr>
              </a:solidFill>
            </a:endParaRPr>
          </a:p>
        </p:txBody>
      </p:sp>
    </p:spTree>
    <p:extLst>
      <p:ext uri="{BB962C8B-B14F-4D97-AF65-F5344CB8AC3E}">
        <p14:creationId xmlns:p14="http://schemas.microsoft.com/office/powerpoint/2010/main" val="3689678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F630F1-0A2A-4981-8378-113A1772A591}" type="datetimeFigureOut">
              <a:rPr lang="en-GB" smtClean="0"/>
              <a:t>10/12/2018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358AD6F-E04F-4F46-962C-9A296779D065}" type="slidenum">
              <a:rPr lang="en-GB" smtClean="0"/>
              <a:t>‹#›</a:t>
            </a:fld>
            <a:endParaRPr lang="en-GB" dirty="0"/>
          </a:p>
        </p:txBody>
      </p:sp>
    </p:spTree>
    <p:extLst>
      <p:ext uri="{BB962C8B-B14F-4D97-AF65-F5344CB8AC3E}">
        <p14:creationId xmlns:p14="http://schemas.microsoft.com/office/powerpoint/2010/main" val="2755686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F630F1-0A2A-4981-8378-113A1772A591}" type="datetimeFigureOut">
              <a:rPr lang="en-GB" smtClean="0">
                <a:solidFill>
                  <a:prstClr val="white">
                    <a:tint val="75000"/>
                  </a:prstClr>
                </a:solidFill>
              </a:rPr>
              <a:pPr/>
              <a:t>10/12/2018</a:t>
            </a:fld>
            <a:endParaRPr lang="en-GB"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GB"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0358AD6F-E04F-4F46-962C-9A296779D065}" type="slidenum">
              <a:rPr lang="en-GB" smtClean="0">
                <a:solidFill>
                  <a:prstClr val="white">
                    <a:tint val="75000"/>
                  </a:prstClr>
                </a:solidFill>
              </a:rPr>
              <a:pPr/>
              <a:t>‹#›</a:t>
            </a:fld>
            <a:endParaRPr lang="en-GB" dirty="0">
              <a:solidFill>
                <a:prstClr val="white">
                  <a:tint val="75000"/>
                </a:prstClr>
              </a:solidFill>
            </a:endParaRPr>
          </a:p>
        </p:txBody>
      </p:sp>
    </p:spTree>
    <p:extLst>
      <p:ext uri="{BB962C8B-B14F-4D97-AF65-F5344CB8AC3E}">
        <p14:creationId xmlns:p14="http://schemas.microsoft.com/office/powerpoint/2010/main" val="2471277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F630F1-0A2A-4981-8378-113A1772A591}" type="datetimeFigureOut">
              <a:rPr lang="en-GB" smtClean="0">
                <a:solidFill>
                  <a:prstClr val="white">
                    <a:tint val="75000"/>
                  </a:prstClr>
                </a:solidFill>
              </a:rPr>
              <a:pPr/>
              <a:t>10/12/2018</a:t>
            </a:fld>
            <a:endParaRPr lang="en-GB"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GB"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0358AD6F-E04F-4F46-962C-9A296779D065}" type="slidenum">
              <a:rPr lang="en-GB" smtClean="0">
                <a:solidFill>
                  <a:prstClr val="white">
                    <a:tint val="75000"/>
                  </a:prstClr>
                </a:solidFill>
              </a:rPr>
              <a:pPr/>
              <a:t>‹#›</a:t>
            </a:fld>
            <a:endParaRPr lang="en-GB" dirty="0">
              <a:solidFill>
                <a:prstClr val="white">
                  <a:tint val="75000"/>
                </a:prstClr>
              </a:solidFill>
            </a:endParaRPr>
          </a:p>
        </p:txBody>
      </p:sp>
    </p:spTree>
    <p:extLst>
      <p:ext uri="{BB962C8B-B14F-4D97-AF65-F5344CB8AC3E}">
        <p14:creationId xmlns:p14="http://schemas.microsoft.com/office/powerpoint/2010/main" val="2426918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F630F1-0A2A-4981-8378-113A1772A591}" type="datetimeFigureOut">
              <a:rPr lang="en-GB" smtClean="0">
                <a:solidFill>
                  <a:prstClr val="white">
                    <a:tint val="75000"/>
                  </a:prstClr>
                </a:solidFill>
              </a:rPr>
              <a:pPr/>
              <a:t>10/12/2018</a:t>
            </a:fld>
            <a:endParaRPr lang="en-GB"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GB"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0358AD6F-E04F-4F46-962C-9A296779D065}" type="slidenum">
              <a:rPr lang="en-GB" smtClean="0">
                <a:solidFill>
                  <a:prstClr val="white">
                    <a:tint val="75000"/>
                  </a:prstClr>
                </a:solidFill>
              </a:rPr>
              <a:pPr/>
              <a:t>‹#›</a:t>
            </a:fld>
            <a:endParaRPr lang="en-GB" dirty="0">
              <a:solidFill>
                <a:prstClr val="white">
                  <a:tint val="75000"/>
                </a:prstClr>
              </a:solidFill>
            </a:endParaRPr>
          </a:p>
        </p:txBody>
      </p:sp>
    </p:spTree>
    <p:extLst>
      <p:ext uri="{BB962C8B-B14F-4D97-AF65-F5344CB8AC3E}">
        <p14:creationId xmlns:p14="http://schemas.microsoft.com/office/powerpoint/2010/main" val="1113040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F630F1-0A2A-4981-8378-113A1772A591}" type="datetimeFigureOut">
              <a:rPr lang="en-GB" smtClean="0">
                <a:solidFill>
                  <a:prstClr val="white">
                    <a:tint val="75000"/>
                  </a:prstClr>
                </a:solidFill>
              </a:rPr>
              <a:pPr/>
              <a:t>10/12/2018</a:t>
            </a:fld>
            <a:endParaRPr lang="en-GB"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GB"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0358AD6F-E04F-4F46-962C-9A296779D065}" type="slidenum">
              <a:rPr lang="en-GB" smtClean="0">
                <a:solidFill>
                  <a:prstClr val="white">
                    <a:tint val="75000"/>
                  </a:prstClr>
                </a:solidFill>
              </a:rPr>
              <a:pPr/>
              <a:t>‹#›</a:t>
            </a:fld>
            <a:endParaRPr lang="en-GB" dirty="0">
              <a:solidFill>
                <a:prstClr val="white">
                  <a:tint val="75000"/>
                </a:prstClr>
              </a:solidFill>
            </a:endParaRPr>
          </a:p>
        </p:txBody>
      </p:sp>
    </p:spTree>
    <p:extLst>
      <p:ext uri="{BB962C8B-B14F-4D97-AF65-F5344CB8AC3E}">
        <p14:creationId xmlns:p14="http://schemas.microsoft.com/office/powerpoint/2010/main" val="29531429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3"/>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877" indent="0" algn="ctr">
              <a:buNone/>
              <a:defRPr>
                <a:solidFill>
                  <a:schemeClr val="tx1">
                    <a:tint val="75000"/>
                  </a:schemeClr>
                </a:solidFill>
              </a:defRPr>
            </a:lvl2pPr>
            <a:lvl3pPr marL="913749" indent="0" algn="ctr">
              <a:buNone/>
              <a:defRPr>
                <a:solidFill>
                  <a:schemeClr val="tx1">
                    <a:tint val="75000"/>
                  </a:schemeClr>
                </a:solidFill>
              </a:defRPr>
            </a:lvl3pPr>
            <a:lvl4pPr marL="1370622" indent="0" algn="ctr">
              <a:buNone/>
              <a:defRPr>
                <a:solidFill>
                  <a:schemeClr val="tx1">
                    <a:tint val="75000"/>
                  </a:schemeClr>
                </a:solidFill>
              </a:defRPr>
            </a:lvl4pPr>
            <a:lvl5pPr marL="1827500" indent="0" algn="ctr">
              <a:buNone/>
              <a:defRPr>
                <a:solidFill>
                  <a:schemeClr val="tx1">
                    <a:tint val="75000"/>
                  </a:schemeClr>
                </a:solidFill>
              </a:defRPr>
            </a:lvl5pPr>
            <a:lvl6pPr marL="2284368" indent="0" algn="ctr">
              <a:buNone/>
              <a:defRPr>
                <a:solidFill>
                  <a:schemeClr val="tx1">
                    <a:tint val="75000"/>
                  </a:schemeClr>
                </a:solidFill>
              </a:defRPr>
            </a:lvl6pPr>
            <a:lvl7pPr marL="2741245" indent="0" algn="ctr">
              <a:buNone/>
              <a:defRPr>
                <a:solidFill>
                  <a:schemeClr val="tx1">
                    <a:tint val="75000"/>
                  </a:schemeClr>
                </a:solidFill>
              </a:defRPr>
            </a:lvl7pPr>
            <a:lvl8pPr marL="3198122" indent="0" algn="ctr">
              <a:buNone/>
              <a:defRPr>
                <a:solidFill>
                  <a:schemeClr val="tx1">
                    <a:tint val="75000"/>
                  </a:schemeClr>
                </a:solidFill>
              </a:defRPr>
            </a:lvl8pPr>
            <a:lvl9pPr marL="3654999"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A454533-4EFF-471E-B854-59CD1F1E4CDD}" type="datetimeFigureOut">
              <a:rPr lang="en-US"/>
              <a:pPr>
                <a:defRPr/>
              </a:pPr>
              <a:t>12/10/2018</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CE90CF7B-D678-4C5B-82EC-6F7D5A8EEE85}" type="slidenum">
              <a:rPr lang="en-GB" altLang="en-US"/>
              <a:pPr>
                <a:defRPr/>
              </a:pPr>
              <a:t>‹#›</a:t>
            </a:fld>
            <a:endParaRPr lang="en-GB" altLang="en-US" dirty="0"/>
          </a:p>
        </p:txBody>
      </p:sp>
    </p:spTree>
    <p:extLst>
      <p:ext uri="{BB962C8B-B14F-4D97-AF65-F5344CB8AC3E}">
        <p14:creationId xmlns:p14="http://schemas.microsoft.com/office/powerpoint/2010/main" val="9601232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4FD40FA-3EEA-4526-9DDA-AFAEF7D99D2E}" type="datetimeFigureOut">
              <a:rPr lang="en-US"/>
              <a:pPr>
                <a:defRPr/>
              </a:pPr>
              <a:t>12/10/2018</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7790198B-4AFB-4386-B759-B60B60AD499C}" type="slidenum">
              <a:rPr lang="en-GB" altLang="en-US"/>
              <a:pPr>
                <a:defRPr/>
              </a:pPr>
              <a:t>‹#›</a:t>
            </a:fld>
            <a:endParaRPr lang="en-GB" altLang="en-US" dirty="0"/>
          </a:p>
        </p:txBody>
      </p:sp>
    </p:spTree>
    <p:extLst>
      <p:ext uri="{BB962C8B-B14F-4D97-AF65-F5344CB8AC3E}">
        <p14:creationId xmlns:p14="http://schemas.microsoft.com/office/powerpoint/2010/main" val="4058592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23"/>
            <a:ext cx="10363200" cy="1500187"/>
          </a:xfrm>
        </p:spPr>
        <p:txBody>
          <a:bodyPr anchor="b"/>
          <a:lstStyle>
            <a:lvl1pPr marL="0" indent="0">
              <a:buNone/>
              <a:defRPr sz="2000">
                <a:solidFill>
                  <a:schemeClr val="tx1">
                    <a:tint val="75000"/>
                  </a:schemeClr>
                </a:solidFill>
              </a:defRPr>
            </a:lvl1pPr>
            <a:lvl2pPr marL="456877" indent="0">
              <a:buNone/>
              <a:defRPr sz="1800">
                <a:solidFill>
                  <a:schemeClr val="tx1">
                    <a:tint val="75000"/>
                  </a:schemeClr>
                </a:solidFill>
              </a:defRPr>
            </a:lvl2pPr>
            <a:lvl3pPr marL="913749" indent="0">
              <a:buNone/>
              <a:defRPr sz="1600">
                <a:solidFill>
                  <a:schemeClr val="tx1">
                    <a:tint val="75000"/>
                  </a:schemeClr>
                </a:solidFill>
              </a:defRPr>
            </a:lvl3pPr>
            <a:lvl4pPr marL="1370622" indent="0">
              <a:buNone/>
              <a:defRPr sz="1400">
                <a:solidFill>
                  <a:schemeClr val="tx1">
                    <a:tint val="75000"/>
                  </a:schemeClr>
                </a:solidFill>
              </a:defRPr>
            </a:lvl4pPr>
            <a:lvl5pPr marL="1827500" indent="0">
              <a:buNone/>
              <a:defRPr sz="1400">
                <a:solidFill>
                  <a:schemeClr val="tx1">
                    <a:tint val="75000"/>
                  </a:schemeClr>
                </a:solidFill>
              </a:defRPr>
            </a:lvl5pPr>
            <a:lvl6pPr marL="2284368" indent="0">
              <a:buNone/>
              <a:defRPr sz="1400">
                <a:solidFill>
                  <a:schemeClr val="tx1">
                    <a:tint val="75000"/>
                  </a:schemeClr>
                </a:solidFill>
              </a:defRPr>
            </a:lvl6pPr>
            <a:lvl7pPr marL="2741245" indent="0">
              <a:buNone/>
              <a:defRPr sz="1400">
                <a:solidFill>
                  <a:schemeClr val="tx1">
                    <a:tint val="75000"/>
                  </a:schemeClr>
                </a:solidFill>
              </a:defRPr>
            </a:lvl7pPr>
            <a:lvl8pPr marL="3198122" indent="0">
              <a:buNone/>
              <a:defRPr sz="1400">
                <a:solidFill>
                  <a:schemeClr val="tx1">
                    <a:tint val="75000"/>
                  </a:schemeClr>
                </a:solidFill>
              </a:defRPr>
            </a:lvl8pPr>
            <a:lvl9pPr marL="365499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742FE30-67DC-4C7F-8ACF-3D45B8DE0FF3}" type="datetimeFigureOut">
              <a:rPr lang="en-US"/>
              <a:pPr>
                <a:defRPr/>
              </a:pPr>
              <a:t>12/10/2018</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B11DC8A3-334B-4C7D-8831-D39AFDB31A06}" type="slidenum">
              <a:rPr lang="en-GB" altLang="en-US"/>
              <a:pPr>
                <a:defRPr/>
              </a:pPr>
              <a:t>‹#›</a:t>
            </a:fld>
            <a:endParaRPr lang="en-GB" altLang="en-US" dirty="0"/>
          </a:p>
        </p:txBody>
      </p:sp>
    </p:spTree>
    <p:extLst>
      <p:ext uri="{BB962C8B-B14F-4D97-AF65-F5344CB8AC3E}">
        <p14:creationId xmlns:p14="http://schemas.microsoft.com/office/powerpoint/2010/main" val="3833653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B34D56FA-0051-49BE-A56B-10666842506E}" type="datetimeFigureOut">
              <a:rPr lang="en-US"/>
              <a:pPr>
                <a:defRPr/>
              </a:pPr>
              <a:t>12/10/2018</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6CA71C04-CBD2-4572-9C69-387F9774BBC0}" type="slidenum">
              <a:rPr lang="en-GB" altLang="en-US"/>
              <a:pPr>
                <a:defRPr/>
              </a:pPr>
              <a:t>‹#›</a:t>
            </a:fld>
            <a:endParaRPr lang="en-GB" altLang="en-US" dirty="0"/>
          </a:p>
        </p:txBody>
      </p:sp>
    </p:spTree>
    <p:extLst>
      <p:ext uri="{BB962C8B-B14F-4D97-AF65-F5344CB8AC3E}">
        <p14:creationId xmlns:p14="http://schemas.microsoft.com/office/powerpoint/2010/main" val="37121648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6877" indent="0">
              <a:buNone/>
              <a:defRPr sz="2000" b="1"/>
            </a:lvl2pPr>
            <a:lvl3pPr marL="913749" indent="0">
              <a:buNone/>
              <a:defRPr sz="1800" b="1"/>
            </a:lvl3pPr>
            <a:lvl4pPr marL="1370622" indent="0">
              <a:buNone/>
              <a:defRPr sz="1600" b="1"/>
            </a:lvl4pPr>
            <a:lvl5pPr marL="1827500" indent="0">
              <a:buNone/>
              <a:defRPr sz="1600" b="1"/>
            </a:lvl5pPr>
            <a:lvl6pPr marL="2284368" indent="0">
              <a:buNone/>
              <a:defRPr sz="1600" b="1"/>
            </a:lvl6pPr>
            <a:lvl7pPr marL="2741245" indent="0">
              <a:buNone/>
              <a:defRPr sz="1600" b="1"/>
            </a:lvl7pPr>
            <a:lvl8pPr marL="3198122" indent="0">
              <a:buNone/>
              <a:defRPr sz="1600" b="1"/>
            </a:lvl8pPr>
            <a:lvl9pPr marL="365499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90" y="1535113"/>
            <a:ext cx="5389033" cy="639762"/>
          </a:xfrm>
        </p:spPr>
        <p:txBody>
          <a:bodyPr anchor="b"/>
          <a:lstStyle>
            <a:lvl1pPr marL="0" indent="0">
              <a:buNone/>
              <a:defRPr sz="2400" b="1"/>
            </a:lvl1pPr>
            <a:lvl2pPr marL="456877" indent="0">
              <a:buNone/>
              <a:defRPr sz="2000" b="1"/>
            </a:lvl2pPr>
            <a:lvl3pPr marL="913749" indent="0">
              <a:buNone/>
              <a:defRPr sz="1800" b="1"/>
            </a:lvl3pPr>
            <a:lvl4pPr marL="1370622" indent="0">
              <a:buNone/>
              <a:defRPr sz="1600" b="1"/>
            </a:lvl4pPr>
            <a:lvl5pPr marL="1827500" indent="0">
              <a:buNone/>
              <a:defRPr sz="1600" b="1"/>
            </a:lvl5pPr>
            <a:lvl6pPr marL="2284368" indent="0">
              <a:buNone/>
              <a:defRPr sz="1600" b="1"/>
            </a:lvl6pPr>
            <a:lvl7pPr marL="2741245" indent="0">
              <a:buNone/>
              <a:defRPr sz="1600" b="1"/>
            </a:lvl7pPr>
            <a:lvl8pPr marL="3198122" indent="0">
              <a:buNone/>
              <a:defRPr sz="1600" b="1"/>
            </a:lvl8pPr>
            <a:lvl9pPr marL="36549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0E2C4CF6-BA12-4F72-9E8E-3106B50CEE16}" type="datetimeFigureOut">
              <a:rPr lang="en-US"/>
              <a:pPr>
                <a:defRPr/>
              </a:pPr>
              <a:t>12/10/2018</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dirty="0"/>
          </a:p>
        </p:txBody>
      </p:sp>
      <p:sp>
        <p:nvSpPr>
          <p:cNvPr id="9" name="Slide Number Placeholder 5"/>
          <p:cNvSpPr>
            <a:spLocks noGrp="1"/>
          </p:cNvSpPr>
          <p:nvPr>
            <p:ph type="sldNum" sz="quarter" idx="12"/>
          </p:nvPr>
        </p:nvSpPr>
        <p:spPr/>
        <p:txBody>
          <a:bodyPr/>
          <a:lstStyle>
            <a:lvl1pPr>
              <a:defRPr/>
            </a:lvl1pPr>
          </a:lstStyle>
          <a:p>
            <a:pPr>
              <a:defRPr/>
            </a:pPr>
            <a:fld id="{C992CACC-52B4-462A-BB46-99BE62315D35}" type="slidenum">
              <a:rPr lang="en-GB" altLang="en-US"/>
              <a:pPr>
                <a:defRPr/>
              </a:pPr>
              <a:t>‹#›</a:t>
            </a:fld>
            <a:endParaRPr lang="en-GB" altLang="en-US" dirty="0"/>
          </a:p>
        </p:txBody>
      </p:sp>
    </p:spTree>
    <p:extLst>
      <p:ext uri="{BB962C8B-B14F-4D97-AF65-F5344CB8AC3E}">
        <p14:creationId xmlns:p14="http://schemas.microsoft.com/office/powerpoint/2010/main" val="7268210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33B8F693-2979-4A56-A263-953BF4C3C4AC}" type="datetimeFigureOut">
              <a:rPr lang="en-US"/>
              <a:pPr>
                <a:defRPr/>
              </a:pPr>
              <a:t>12/10/2018</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dirty="0"/>
          </a:p>
        </p:txBody>
      </p:sp>
      <p:sp>
        <p:nvSpPr>
          <p:cNvPr id="5" name="Slide Number Placeholder 5"/>
          <p:cNvSpPr>
            <a:spLocks noGrp="1"/>
          </p:cNvSpPr>
          <p:nvPr>
            <p:ph type="sldNum" sz="quarter" idx="12"/>
          </p:nvPr>
        </p:nvSpPr>
        <p:spPr/>
        <p:txBody>
          <a:bodyPr/>
          <a:lstStyle>
            <a:lvl1pPr>
              <a:defRPr/>
            </a:lvl1pPr>
          </a:lstStyle>
          <a:p>
            <a:pPr>
              <a:defRPr/>
            </a:pPr>
            <a:fld id="{524D833E-1743-4D3A-AF68-DAB7069C3859}" type="slidenum">
              <a:rPr lang="en-GB" altLang="en-US"/>
              <a:pPr>
                <a:defRPr/>
              </a:pPr>
              <a:t>‹#›</a:t>
            </a:fld>
            <a:endParaRPr lang="en-GB" altLang="en-US" dirty="0"/>
          </a:p>
        </p:txBody>
      </p:sp>
    </p:spTree>
    <p:extLst>
      <p:ext uri="{BB962C8B-B14F-4D97-AF65-F5344CB8AC3E}">
        <p14:creationId xmlns:p14="http://schemas.microsoft.com/office/powerpoint/2010/main" val="1420298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4F630F1-0A2A-4981-8378-113A1772A591}" type="datetimeFigureOut">
              <a:rPr lang="en-GB" smtClean="0"/>
              <a:t>10/12/2018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358AD6F-E04F-4F46-962C-9A296779D065}" type="slidenum">
              <a:rPr lang="en-GB" smtClean="0"/>
              <a:t>‹#›</a:t>
            </a:fld>
            <a:endParaRPr lang="en-GB" dirty="0"/>
          </a:p>
        </p:txBody>
      </p:sp>
    </p:spTree>
    <p:extLst>
      <p:ext uri="{BB962C8B-B14F-4D97-AF65-F5344CB8AC3E}">
        <p14:creationId xmlns:p14="http://schemas.microsoft.com/office/powerpoint/2010/main" val="12222933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089D2B3-DBF7-43F9-8C65-17484727FD53}" type="datetimeFigureOut">
              <a:rPr lang="en-US"/>
              <a:pPr>
                <a:defRPr/>
              </a:pPr>
              <a:t>12/10/2018</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dirty="0"/>
          </a:p>
        </p:txBody>
      </p:sp>
      <p:sp>
        <p:nvSpPr>
          <p:cNvPr id="4" name="Slide Number Placeholder 5"/>
          <p:cNvSpPr>
            <a:spLocks noGrp="1"/>
          </p:cNvSpPr>
          <p:nvPr>
            <p:ph type="sldNum" sz="quarter" idx="12"/>
          </p:nvPr>
        </p:nvSpPr>
        <p:spPr/>
        <p:txBody>
          <a:bodyPr/>
          <a:lstStyle>
            <a:lvl1pPr>
              <a:defRPr/>
            </a:lvl1pPr>
          </a:lstStyle>
          <a:p>
            <a:pPr>
              <a:defRPr/>
            </a:pPr>
            <a:fld id="{3D32786F-6114-4B5C-BE2E-25DFFEB81A46}" type="slidenum">
              <a:rPr lang="en-GB" altLang="en-US"/>
              <a:pPr>
                <a:defRPr/>
              </a:pPr>
              <a:t>‹#›</a:t>
            </a:fld>
            <a:endParaRPr lang="en-GB" altLang="en-US" dirty="0"/>
          </a:p>
        </p:txBody>
      </p:sp>
    </p:spTree>
    <p:extLst>
      <p:ext uri="{BB962C8B-B14F-4D97-AF65-F5344CB8AC3E}">
        <p14:creationId xmlns:p14="http://schemas.microsoft.com/office/powerpoint/2010/main" val="28870181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6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23" y="1435102"/>
            <a:ext cx="4011084" cy="4691063"/>
          </a:xfrm>
        </p:spPr>
        <p:txBody>
          <a:bodyPr/>
          <a:lstStyle>
            <a:lvl1pPr marL="0" indent="0">
              <a:buNone/>
              <a:defRPr sz="1400"/>
            </a:lvl1pPr>
            <a:lvl2pPr marL="456877" indent="0">
              <a:buNone/>
              <a:defRPr sz="1200"/>
            </a:lvl2pPr>
            <a:lvl3pPr marL="913749" indent="0">
              <a:buNone/>
              <a:defRPr sz="1000"/>
            </a:lvl3pPr>
            <a:lvl4pPr marL="1370622" indent="0">
              <a:buNone/>
              <a:defRPr sz="900"/>
            </a:lvl4pPr>
            <a:lvl5pPr marL="1827500" indent="0">
              <a:buNone/>
              <a:defRPr sz="900"/>
            </a:lvl5pPr>
            <a:lvl6pPr marL="2284368" indent="0">
              <a:buNone/>
              <a:defRPr sz="900"/>
            </a:lvl6pPr>
            <a:lvl7pPr marL="2741245" indent="0">
              <a:buNone/>
              <a:defRPr sz="900"/>
            </a:lvl7pPr>
            <a:lvl8pPr marL="3198122" indent="0">
              <a:buNone/>
              <a:defRPr sz="900"/>
            </a:lvl8pPr>
            <a:lvl9pPr marL="365499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E4C67BA-F0E5-4222-B0D8-6257CB7E5D90}" type="datetimeFigureOut">
              <a:rPr lang="en-US"/>
              <a:pPr>
                <a:defRPr/>
              </a:pPr>
              <a:t>12/10/2018</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94112101-3668-4F00-AE76-2BD28D1D364E}" type="slidenum">
              <a:rPr lang="en-GB" altLang="en-US"/>
              <a:pPr>
                <a:defRPr/>
              </a:pPr>
              <a:t>‹#›</a:t>
            </a:fld>
            <a:endParaRPr lang="en-GB" altLang="en-US" dirty="0"/>
          </a:p>
        </p:txBody>
      </p:sp>
    </p:spTree>
    <p:extLst>
      <p:ext uri="{BB962C8B-B14F-4D97-AF65-F5344CB8AC3E}">
        <p14:creationId xmlns:p14="http://schemas.microsoft.com/office/powerpoint/2010/main" val="37640153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877" indent="0">
              <a:buNone/>
              <a:defRPr sz="2800"/>
            </a:lvl2pPr>
            <a:lvl3pPr marL="913749" indent="0">
              <a:buNone/>
              <a:defRPr sz="2400"/>
            </a:lvl3pPr>
            <a:lvl4pPr marL="1370622" indent="0">
              <a:buNone/>
              <a:defRPr sz="2000"/>
            </a:lvl4pPr>
            <a:lvl5pPr marL="1827500" indent="0">
              <a:buNone/>
              <a:defRPr sz="2000"/>
            </a:lvl5pPr>
            <a:lvl6pPr marL="2284368" indent="0">
              <a:buNone/>
              <a:defRPr sz="2000"/>
            </a:lvl6pPr>
            <a:lvl7pPr marL="2741245" indent="0">
              <a:buNone/>
              <a:defRPr sz="2000"/>
            </a:lvl7pPr>
            <a:lvl8pPr marL="3198122" indent="0">
              <a:buNone/>
              <a:defRPr sz="2000"/>
            </a:lvl8pPr>
            <a:lvl9pPr marL="3654999" indent="0">
              <a:buNone/>
              <a:defRPr sz="2000"/>
            </a:lvl9pPr>
          </a:lstStyle>
          <a:p>
            <a:pPr lvl="0"/>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77" indent="0">
              <a:buNone/>
              <a:defRPr sz="1200"/>
            </a:lvl2pPr>
            <a:lvl3pPr marL="913749" indent="0">
              <a:buNone/>
              <a:defRPr sz="1000"/>
            </a:lvl3pPr>
            <a:lvl4pPr marL="1370622" indent="0">
              <a:buNone/>
              <a:defRPr sz="900"/>
            </a:lvl4pPr>
            <a:lvl5pPr marL="1827500" indent="0">
              <a:buNone/>
              <a:defRPr sz="900"/>
            </a:lvl5pPr>
            <a:lvl6pPr marL="2284368" indent="0">
              <a:buNone/>
              <a:defRPr sz="900"/>
            </a:lvl6pPr>
            <a:lvl7pPr marL="2741245" indent="0">
              <a:buNone/>
              <a:defRPr sz="900"/>
            </a:lvl7pPr>
            <a:lvl8pPr marL="3198122" indent="0">
              <a:buNone/>
              <a:defRPr sz="900"/>
            </a:lvl8pPr>
            <a:lvl9pPr marL="365499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950512B-08E8-4955-99B5-94F5E6B6CF89}" type="datetimeFigureOut">
              <a:rPr lang="en-US"/>
              <a:pPr>
                <a:defRPr/>
              </a:pPr>
              <a:t>12/10/2018</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ED73C7B0-ACEA-40ED-BF2E-DCD44A157870}" type="slidenum">
              <a:rPr lang="en-GB" altLang="en-US"/>
              <a:pPr>
                <a:defRPr/>
              </a:pPr>
              <a:t>‹#›</a:t>
            </a:fld>
            <a:endParaRPr lang="en-GB" altLang="en-US" dirty="0"/>
          </a:p>
        </p:txBody>
      </p:sp>
    </p:spTree>
    <p:extLst>
      <p:ext uri="{BB962C8B-B14F-4D97-AF65-F5344CB8AC3E}">
        <p14:creationId xmlns:p14="http://schemas.microsoft.com/office/powerpoint/2010/main" val="22904941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2A180DA9-5CB9-463E-B4B5-967E808E8FED}" type="datetimeFigureOut">
              <a:rPr lang="en-US"/>
              <a:pPr>
                <a:defRPr/>
              </a:pPr>
              <a:t>12/10/2018</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94F13604-D361-4B9E-9D2E-31CBB9A3EA93}" type="slidenum">
              <a:rPr lang="en-GB" altLang="en-US"/>
              <a:pPr>
                <a:defRPr/>
              </a:pPr>
              <a:t>‹#›</a:t>
            </a:fld>
            <a:endParaRPr lang="en-GB" altLang="en-US" dirty="0"/>
          </a:p>
        </p:txBody>
      </p:sp>
    </p:spTree>
    <p:extLst>
      <p:ext uri="{BB962C8B-B14F-4D97-AF65-F5344CB8AC3E}">
        <p14:creationId xmlns:p14="http://schemas.microsoft.com/office/powerpoint/2010/main" val="35730093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6"/>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56"/>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50643C6-EA44-4F7E-8E37-64596B5851E8}" type="datetimeFigureOut">
              <a:rPr lang="en-US"/>
              <a:pPr>
                <a:defRPr/>
              </a:pPr>
              <a:t>12/10/2018</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95925E32-696E-475E-A530-5A1D65C475C3}" type="slidenum">
              <a:rPr lang="en-GB" altLang="en-US"/>
              <a:pPr>
                <a:defRPr/>
              </a:pPr>
              <a:t>‹#›</a:t>
            </a:fld>
            <a:endParaRPr lang="en-GB" altLang="en-US" dirty="0"/>
          </a:p>
        </p:txBody>
      </p:sp>
    </p:spTree>
    <p:extLst>
      <p:ext uri="{BB962C8B-B14F-4D97-AF65-F5344CB8AC3E}">
        <p14:creationId xmlns:p14="http://schemas.microsoft.com/office/powerpoint/2010/main" val="4072540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4F630F1-0A2A-4981-8378-113A1772A591}" type="datetimeFigureOut">
              <a:rPr lang="en-GB" smtClean="0"/>
              <a:t>10/12/2018</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358AD6F-E04F-4F46-962C-9A296779D065}" type="slidenum">
              <a:rPr lang="en-GB" smtClean="0"/>
              <a:t>‹#›</a:t>
            </a:fld>
            <a:endParaRPr lang="en-GB" dirty="0"/>
          </a:p>
        </p:txBody>
      </p:sp>
    </p:spTree>
    <p:extLst>
      <p:ext uri="{BB962C8B-B14F-4D97-AF65-F5344CB8AC3E}">
        <p14:creationId xmlns:p14="http://schemas.microsoft.com/office/powerpoint/2010/main" val="2066380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4F630F1-0A2A-4981-8378-113A1772A591}" type="datetimeFigureOut">
              <a:rPr lang="en-GB" smtClean="0"/>
              <a:t>10/12/2018</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358AD6F-E04F-4F46-962C-9A296779D065}" type="slidenum">
              <a:rPr lang="en-GB" smtClean="0"/>
              <a:t>‹#›</a:t>
            </a:fld>
            <a:endParaRPr lang="en-GB" dirty="0"/>
          </a:p>
        </p:txBody>
      </p:sp>
    </p:spTree>
    <p:extLst>
      <p:ext uri="{BB962C8B-B14F-4D97-AF65-F5344CB8AC3E}">
        <p14:creationId xmlns:p14="http://schemas.microsoft.com/office/powerpoint/2010/main" val="2080510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F630F1-0A2A-4981-8378-113A1772A591}" type="datetimeFigureOut">
              <a:rPr lang="en-GB" smtClean="0"/>
              <a:t>10/12/2018</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358AD6F-E04F-4F46-962C-9A296779D065}" type="slidenum">
              <a:rPr lang="en-GB" smtClean="0"/>
              <a:t>‹#›</a:t>
            </a:fld>
            <a:endParaRPr lang="en-GB" dirty="0"/>
          </a:p>
        </p:txBody>
      </p:sp>
    </p:spTree>
    <p:extLst>
      <p:ext uri="{BB962C8B-B14F-4D97-AF65-F5344CB8AC3E}">
        <p14:creationId xmlns:p14="http://schemas.microsoft.com/office/powerpoint/2010/main" val="3384867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F630F1-0A2A-4981-8378-113A1772A591}" type="datetimeFigureOut">
              <a:rPr lang="en-GB" smtClean="0"/>
              <a:t>10/12/2018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358AD6F-E04F-4F46-962C-9A296779D065}" type="slidenum">
              <a:rPr lang="en-GB" smtClean="0"/>
              <a:t>‹#›</a:t>
            </a:fld>
            <a:endParaRPr lang="en-GB" dirty="0"/>
          </a:p>
        </p:txBody>
      </p:sp>
    </p:spTree>
    <p:extLst>
      <p:ext uri="{BB962C8B-B14F-4D97-AF65-F5344CB8AC3E}">
        <p14:creationId xmlns:p14="http://schemas.microsoft.com/office/powerpoint/2010/main" val="2299378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F630F1-0A2A-4981-8378-113A1772A591}" type="datetimeFigureOut">
              <a:rPr lang="en-GB" smtClean="0"/>
              <a:t>10/12/2018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358AD6F-E04F-4F46-962C-9A296779D065}" type="slidenum">
              <a:rPr lang="en-GB" smtClean="0"/>
              <a:t>‹#›</a:t>
            </a:fld>
            <a:endParaRPr lang="en-GB" dirty="0"/>
          </a:p>
        </p:txBody>
      </p:sp>
    </p:spTree>
    <p:extLst>
      <p:ext uri="{BB962C8B-B14F-4D97-AF65-F5344CB8AC3E}">
        <p14:creationId xmlns:p14="http://schemas.microsoft.com/office/powerpoint/2010/main" val="1488044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1000" b="-2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F630F1-0A2A-4981-8378-113A1772A591}" type="datetimeFigureOut">
              <a:rPr lang="en-GB" smtClean="0"/>
              <a:t>10/12/2018</a:t>
            </a:fld>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58AD6F-E04F-4F46-962C-9A296779D065}" type="slidenum">
              <a:rPr lang="en-GB" smtClean="0"/>
              <a:t>‹#›</a:t>
            </a:fld>
            <a:endParaRPr lang="en-GB" dirty="0"/>
          </a:p>
        </p:txBody>
      </p:sp>
    </p:spTree>
    <p:extLst>
      <p:ext uri="{BB962C8B-B14F-4D97-AF65-F5344CB8AC3E}">
        <p14:creationId xmlns:p14="http://schemas.microsoft.com/office/powerpoint/2010/main" val="231366691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1000" b="-21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GB"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GB"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BD3CFCAE-C2CD-4207-B67C-8FCCDEA2B36A}" type="slidenum">
              <a:rPr lang="en-GB" altLang="en-US" smtClean="0">
                <a:solidFill>
                  <a:srgbClr val="000000"/>
                </a:solidFill>
                <a:latin typeface="Arial" pitchFamily="34" charset="0"/>
              </a:rPr>
              <a:pPr fontAlgn="base">
                <a:spcBef>
                  <a:spcPct val="0"/>
                </a:spcBef>
                <a:spcAft>
                  <a:spcPct val="0"/>
                </a:spcAft>
              </a:pPr>
              <a:t>‹#›</a:t>
            </a:fld>
            <a:endParaRPr lang="en-GB" altLang="en-US" dirty="0">
              <a:solidFill>
                <a:srgbClr val="000000"/>
              </a:solidFill>
              <a:latin typeface="Arial" pitchFamily="34" charset="0"/>
            </a:endParaRPr>
          </a:p>
        </p:txBody>
      </p:sp>
    </p:spTree>
    <p:extLst>
      <p:ext uri="{BB962C8B-B14F-4D97-AF65-F5344CB8AC3E}">
        <p14:creationId xmlns:p14="http://schemas.microsoft.com/office/powerpoint/2010/main" val="17172948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empus Sans ITC" pitchFamily="82" charset="0"/>
          <a:cs typeface="Arial" charset="0"/>
        </a:defRPr>
      </a:lvl2pPr>
      <a:lvl3pPr algn="ctr" rtl="0" eaLnBrk="0" fontAlgn="base" hangingPunct="0">
        <a:spcBef>
          <a:spcPct val="0"/>
        </a:spcBef>
        <a:spcAft>
          <a:spcPct val="0"/>
        </a:spcAft>
        <a:defRPr sz="4400">
          <a:solidFill>
            <a:schemeClr val="tx2"/>
          </a:solidFill>
          <a:latin typeface="Tempus Sans ITC" pitchFamily="82" charset="0"/>
          <a:cs typeface="Arial" charset="0"/>
        </a:defRPr>
      </a:lvl3pPr>
      <a:lvl4pPr algn="ctr" rtl="0" eaLnBrk="0" fontAlgn="base" hangingPunct="0">
        <a:spcBef>
          <a:spcPct val="0"/>
        </a:spcBef>
        <a:spcAft>
          <a:spcPct val="0"/>
        </a:spcAft>
        <a:defRPr sz="4400">
          <a:solidFill>
            <a:schemeClr val="tx2"/>
          </a:solidFill>
          <a:latin typeface="Tempus Sans ITC" pitchFamily="82" charset="0"/>
          <a:cs typeface="Arial" charset="0"/>
        </a:defRPr>
      </a:lvl4pPr>
      <a:lvl5pPr algn="ctr" rtl="0" eaLnBrk="0" fontAlgn="base" hangingPunct="0">
        <a:spcBef>
          <a:spcPct val="0"/>
        </a:spcBef>
        <a:spcAft>
          <a:spcPct val="0"/>
        </a:spcAft>
        <a:defRPr sz="4400">
          <a:solidFill>
            <a:schemeClr val="tx2"/>
          </a:solidFill>
          <a:latin typeface="Tempus Sans ITC" pitchFamily="82" charset="0"/>
          <a:cs typeface="Arial" charset="0"/>
        </a:defRPr>
      </a:lvl5pPr>
      <a:lvl6pPr marL="457200" algn="ctr" rtl="0" fontAlgn="base">
        <a:spcBef>
          <a:spcPct val="0"/>
        </a:spcBef>
        <a:spcAft>
          <a:spcPct val="0"/>
        </a:spcAft>
        <a:defRPr sz="4400">
          <a:solidFill>
            <a:schemeClr val="tx2"/>
          </a:solidFill>
          <a:latin typeface="Tempus Sans ITC" pitchFamily="82" charset="0"/>
          <a:cs typeface="Arial" charset="0"/>
        </a:defRPr>
      </a:lvl6pPr>
      <a:lvl7pPr marL="914400" algn="ctr" rtl="0" fontAlgn="base">
        <a:spcBef>
          <a:spcPct val="0"/>
        </a:spcBef>
        <a:spcAft>
          <a:spcPct val="0"/>
        </a:spcAft>
        <a:defRPr sz="4400">
          <a:solidFill>
            <a:schemeClr val="tx2"/>
          </a:solidFill>
          <a:latin typeface="Tempus Sans ITC" pitchFamily="82" charset="0"/>
          <a:cs typeface="Arial" charset="0"/>
        </a:defRPr>
      </a:lvl7pPr>
      <a:lvl8pPr marL="1371600" algn="ctr" rtl="0" fontAlgn="base">
        <a:spcBef>
          <a:spcPct val="0"/>
        </a:spcBef>
        <a:spcAft>
          <a:spcPct val="0"/>
        </a:spcAft>
        <a:defRPr sz="4400">
          <a:solidFill>
            <a:schemeClr val="tx2"/>
          </a:solidFill>
          <a:latin typeface="Tempus Sans ITC" pitchFamily="82" charset="0"/>
          <a:cs typeface="Arial" charset="0"/>
        </a:defRPr>
      </a:lvl8pPr>
      <a:lvl9pPr marL="1828800" algn="ctr" rtl="0" fontAlgn="base">
        <a:spcBef>
          <a:spcPct val="0"/>
        </a:spcBef>
        <a:spcAft>
          <a:spcPct val="0"/>
        </a:spcAft>
        <a:defRPr sz="4400">
          <a:solidFill>
            <a:schemeClr val="tx2"/>
          </a:solidFill>
          <a:latin typeface="Tempus Sans ITC" pitchFamily="82"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1000" b="-2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F630F1-0A2A-4981-8378-113A1772A591}" type="datetimeFigureOut">
              <a:rPr lang="en-GB" smtClean="0">
                <a:solidFill>
                  <a:prstClr val="white">
                    <a:tint val="75000"/>
                  </a:prstClr>
                </a:solidFill>
              </a:rPr>
              <a:pPr/>
              <a:t>10/12/2018</a:t>
            </a:fld>
            <a:endParaRPr lang="en-GB" dirty="0">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58AD6F-E04F-4F46-962C-9A296779D065}" type="slidenum">
              <a:rPr lang="en-GB" smtClean="0">
                <a:solidFill>
                  <a:prstClr val="white">
                    <a:tint val="75000"/>
                  </a:prstClr>
                </a:solidFill>
              </a:rPr>
              <a:pPr/>
              <a:t>‹#›</a:t>
            </a:fld>
            <a:endParaRPr lang="en-GB" dirty="0">
              <a:solidFill>
                <a:prstClr val="white">
                  <a:tint val="75000"/>
                </a:prstClr>
              </a:solidFill>
            </a:endParaRPr>
          </a:p>
        </p:txBody>
      </p:sp>
    </p:spTree>
    <p:extLst>
      <p:ext uri="{BB962C8B-B14F-4D97-AF65-F5344CB8AC3E}">
        <p14:creationId xmlns:p14="http://schemas.microsoft.com/office/powerpoint/2010/main" val="1896529136"/>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1000" b="-21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2" tIns="45686" rIns="91372" bIns="45686"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2" tIns="45686" rIns="91372" bIns="4568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372" tIns="45686" rIns="91372" bIns="45686" rtlCol="0" anchor="ctr"/>
          <a:lstStyle>
            <a:lvl1pPr algn="l" defTabSz="913749" eaLnBrk="1" fontAlgn="auto" hangingPunct="1">
              <a:spcBef>
                <a:spcPts val="0"/>
              </a:spcBef>
              <a:spcAft>
                <a:spcPts val="0"/>
              </a:spcAft>
              <a:defRPr sz="1200">
                <a:solidFill>
                  <a:prstClr val="black">
                    <a:tint val="75000"/>
                  </a:prstClr>
                </a:solidFill>
                <a:latin typeface="+mn-lt"/>
                <a:cs typeface="+mn-cs"/>
              </a:defRPr>
            </a:lvl1pPr>
          </a:lstStyle>
          <a:p>
            <a:pPr>
              <a:defRPr/>
            </a:pPr>
            <a:fld id="{82771711-E181-48EC-81AD-DFAA14F5488C}" type="datetimeFigureOut">
              <a:rPr lang="en-US"/>
              <a:pPr>
                <a:defRPr/>
              </a:pPr>
              <a:t>12/10/2018</a:t>
            </a:fld>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72" tIns="45686" rIns="91372" bIns="45686" rtlCol="0" anchor="ctr"/>
          <a:lstStyle>
            <a:lvl1pPr algn="ctr" defTabSz="913749" eaLnBrk="1" fontAlgn="auto" hangingPunct="1">
              <a:spcBef>
                <a:spcPts val="0"/>
              </a:spcBef>
              <a:spcAft>
                <a:spcPts val="0"/>
              </a:spcAft>
              <a:defRPr sz="1200">
                <a:solidFill>
                  <a:prstClr val="black">
                    <a:tint val="75000"/>
                  </a:prstClr>
                </a:solidFill>
                <a:latin typeface="+mn-lt"/>
                <a:cs typeface="+mn-cs"/>
              </a:defRPr>
            </a:lvl1pPr>
          </a:lstStyle>
          <a:p>
            <a:pPr>
              <a:defRPr/>
            </a:pPr>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372" tIns="45686" rIns="91372" bIns="45686" numCol="1" anchor="ctr" anchorCtr="0" compatLnSpc="1">
            <a:prstTxWarp prst="textNoShape">
              <a:avLst/>
            </a:prstTxWarp>
          </a:bodyPr>
          <a:lstStyle>
            <a:lvl1pPr algn="r" eaLnBrk="1" hangingPunct="1">
              <a:defRPr sz="1200">
                <a:solidFill>
                  <a:srgbClr val="898989"/>
                </a:solidFill>
              </a:defRPr>
            </a:lvl1pPr>
          </a:lstStyle>
          <a:p>
            <a:pPr defTabSz="912813" fontAlgn="base">
              <a:spcBef>
                <a:spcPct val="0"/>
              </a:spcBef>
              <a:spcAft>
                <a:spcPct val="0"/>
              </a:spcAft>
              <a:defRPr/>
            </a:pPr>
            <a:fld id="{B12D958F-0201-419C-8778-F4FE5707B4C5}" type="slidenum">
              <a:rPr lang="en-GB" altLang="en-US" smtClean="0">
                <a:cs typeface="Arial" panose="020B0604020202020204" pitchFamily="34" charset="0"/>
              </a:rPr>
              <a:pPr defTabSz="912813" fontAlgn="base">
                <a:spcBef>
                  <a:spcPct val="0"/>
                </a:spcBef>
                <a:spcAft>
                  <a:spcPct val="0"/>
                </a:spcAft>
                <a:defRPr/>
              </a:pPr>
              <a:t>‹#›</a:t>
            </a:fld>
            <a:endParaRPr lang="en-GB" altLang="en-US" dirty="0">
              <a:cs typeface="Arial" panose="020B0604020202020204" pitchFamily="34" charset="0"/>
            </a:endParaRPr>
          </a:p>
        </p:txBody>
      </p:sp>
    </p:spTree>
    <p:extLst>
      <p:ext uri="{BB962C8B-B14F-4D97-AF65-F5344CB8AC3E}">
        <p14:creationId xmlns:p14="http://schemas.microsoft.com/office/powerpoint/2010/main" val="283303136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ndara" pitchFamily="34" charset="0"/>
        </a:defRPr>
      </a:lvl2pPr>
      <a:lvl3pPr algn="ctr" defTabSz="912813" rtl="0" eaLnBrk="0" fontAlgn="base" hangingPunct="0">
        <a:spcBef>
          <a:spcPct val="0"/>
        </a:spcBef>
        <a:spcAft>
          <a:spcPct val="0"/>
        </a:spcAft>
        <a:defRPr sz="4400">
          <a:solidFill>
            <a:schemeClr val="tx1"/>
          </a:solidFill>
          <a:latin typeface="Candara" pitchFamily="34" charset="0"/>
        </a:defRPr>
      </a:lvl3pPr>
      <a:lvl4pPr algn="ctr" defTabSz="912813" rtl="0" eaLnBrk="0" fontAlgn="base" hangingPunct="0">
        <a:spcBef>
          <a:spcPct val="0"/>
        </a:spcBef>
        <a:spcAft>
          <a:spcPct val="0"/>
        </a:spcAft>
        <a:defRPr sz="4400">
          <a:solidFill>
            <a:schemeClr val="tx1"/>
          </a:solidFill>
          <a:latin typeface="Candara" pitchFamily="34" charset="0"/>
        </a:defRPr>
      </a:lvl4pPr>
      <a:lvl5pPr algn="ctr" defTabSz="912813" rtl="0" eaLnBrk="0" fontAlgn="base" hangingPunct="0">
        <a:spcBef>
          <a:spcPct val="0"/>
        </a:spcBef>
        <a:spcAft>
          <a:spcPct val="0"/>
        </a:spcAft>
        <a:defRPr sz="4400">
          <a:solidFill>
            <a:schemeClr val="tx1"/>
          </a:solidFill>
          <a:latin typeface="Candara" pitchFamily="34" charset="0"/>
        </a:defRPr>
      </a:lvl5pPr>
      <a:lvl6pPr marL="457200" algn="ctr" defTabSz="912813" rtl="0" fontAlgn="base">
        <a:spcBef>
          <a:spcPct val="0"/>
        </a:spcBef>
        <a:spcAft>
          <a:spcPct val="0"/>
        </a:spcAft>
        <a:defRPr sz="4400">
          <a:solidFill>
            <a:schemeClr val="tx1"/>
          </a:solidFill>
          <a:latin typeface="Candara" pitchFamily="34" charset="0"/>
        </a:defRPr>
      </a:lvl6pPr>
      <a:lvl7pPr marL="914400" algn="ctr" defTabSz="912813" rtl="0" fontAlgn="base">
        <a:spcBef>
          <a:spcPct val="0"/>
        </a:spcBef>
        <a:spcAft>
          <a:spcPct val="0"/>
        </a:spcAft>
        <a:defRPr sz="4400">
          <a:solidFill>
            <a:schemeClr val="tx1"/>
          </a:solidFill>
          <a:latin typeface="Candara" pitchFamily="34" charset="0"/>
        </a:defRPr>
      </a:lvl7pPr>
      <a:lvl8pPr marL="1371600" algn="ctr" defTabSz="912813" rtl="0" fontAlgn="base">
        <a:spcBef>
          <a:spcPct val="0"/>
        </a:spcBef>
        <a:spcAft>
          <a:spcPct val="0"/>
        </a:spcAft>
        <a:defRPr sz="4400">
          <a:solidFill>
            <a:schemeClr val="tx1"/>
          </a:solidFill>
          <a:latin typeface="Candara" pitchFamily="34" charset="0"/>
        </a:defRPr>
      </a:lvl8pPr>
      <a:lvl9pPr marL="1828800" algn="ctr" defTabSz="912813" rtl="0" fontAlgn="base">
        <a:spcBef>
          <a:spcPct val="0"/>
        </a:spcBef>
        <a:spcAft>
          <a:spcPct val="0"/>
        </a:spcAft>
        <a:defRPr sz="4400">
          <a:solidFill>
            <a:schemeClr val="tx1"/>
          </a:solidFill>
          <a:latin typeface="Candara" pitchFamily="34" charset="0"/>
        </a:defRPr>
      </a:lvl9pPr>
    </p:titleStyle>
    <p:body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2815" indent="-228447" algn="l" defTabSz="91374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689" indent="-228447" algn="l" defTabSz="91374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53" indent="-228447" algn="l" defTabSz="91374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42" indent="-228447" algn="l" defTabSz="91374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49" rtl="0" eaLnBrk="1" latinLnBrk="0" hangingPunct="1">
        <a:defRPr sz="1800" kern="1200">
          <a:solidFill>
            <a:schemeClr val="tx1"/>
          </a:solidFill>
          <a:latin typeface="+mn-lt"/>
          <a:ea typeface="+mn-ea"/>
          <a:cs typeface="+mn-cs"/>
        </a:defRPr>
      </a:lvl1pPr>
      <a:lvl2pPr marL="456877" algn="l" defTabSz="913749" rtl="0" eaLnBrk="1" latinLnBrk="0" hangingPunct="1">
        <a:defRPr sz="1800" kern="1200">
          <a:solidFill>
            <a:schemeClr val="tx1"/>
          </a:solidFill>
          <a:latin typeface="+mn-lt"/>
          <a:ea typeface="+mn-ea"/>
          <a:cs typeface="+mn-cs"/>
        </a:defRPr>
      </a:lvl2pPr>
      <a:lvl3pPr marL="913749" algn="l" defTabSz="913749" rtl="0" eaLnBrk="1" latinLnBrk="0" hangingPunct="1">
        <a:defRPr sz="1800" kern="1200">
          <a:solidFill>
            <a:schemeClr val="tx1"/>
          </a:solidFill>
          <a:latin typeface="+mn-lt"/>
          <a:ea typeface="+mn-ea"/>
          <a:cs typeface="+mn-cs"/>
        </a:defRPr>
      </a:lvl3pPr>
      <a:lvl4pPr marL="1370622" algn="l" defTabSz="913749" rtl="0" eaLnBrk="1" latinLnBrk="0" hangingPunct="1">
        <a:defRPr sz="1800" kern="1200">
          <a:solidFill>
            <a:schemeClr val="tx1"/>
          </a:solidFill>
          <a:latin typeface="+mn-lt"/>
          <a:ea typeface="+mn-ea"/>
          <a:cs typeface="+mn-cs"/>
        </a:defRPr>
      </a:lvl4pPr>
      <a:lvl5pPr marL="1827500" algn="l" defTabSz="913749" rtl="0" eaLnBrk="1" latinLnBrk="0" hangingPunct="1">
        <a:defRPr sz="1800" kern="1200">
          <a:solidFill>
            <a:schemeClr val="tx1"/>
          </a:solidFill>
          <a:latin typeface="+mn-lt"/>
          <a:ea typeface="+mn-ea"/>
          <a:cs typeface="+mn-cs"/>
        </a:defRPr>
      </a:lvl5pPr>
      <a:lvl6pPr marL="2284368" algn="l" defTabSz="913749" rtl="0" eaLnBrk="1" latinLnBrk="0" hangingPunct="1">
        <a:defRPr sz="1800" kern="1200">
          <a:solidFill>
            <a:schemeClr val="tx1"/>
          </a:solidFill>
          <a:latin typeface="+mn-lt"/>
          <a:ea typeface="+mn-ea"/>
          <a:cs typeface="+mn-cs"/>
        </a:defRPr>
      </a:lvl6pPr>
      <a:lvl7pPr marL="2741245" algn="l" defTabSz="913749" rtl="0" eaLnBrk="1" latinLnBrk="0" hangingPunct="1">
        <a:defRPr sz="1800" kern="1200">
          <a:solidFill>
            <a:schemeClr val="tx1"/>
          </a:solidFill>
          <a:latin typeface="+mn-lt"/>
          <a:ea typeface="+mn-ea"/>
          <a:cs typeface="+mn-cs"/>
        </a:defRPr>
      </a:lvl7pPr>
      <a:lvl8pPr marL="3198122" algn="l" defTabSz="913749" rtl="0" eaLnBrk="1" latinLnBrk="0" hangingPunct="1">
        <a:defRPr sz="1800" kern="1200">
          <a:solidFill>
            <a:schemeClr val="tx1"/>
          </a:solidFill>
          <a:latin typeface="+mn-lt"/>
          <a:ea typeface="+mn-ea"/>
          <a:cs typeface="+mn-cs"/>
        </a:defRPr>
      </a:lvl8pPr>
      <a:lvl9pPr marL="3654999" algn="l" defTabSz="91374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9.gif"/><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13.xml"/><Relationship Id="rId4" Type="http://schemas.openxmlformats.org/officeDocument/2006/relationships/image" Target="../media/image39.gif"/></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4652" y="15097"/>
            <a:ext cx="3715856" cy="2819071"/>
          </a:xfrm>
          <a:prstGeom prst="rect">
            <a:avLst/>
          </a:prstGeom>
        </p:spPr>
      </p:pic>
      <p:sp>
        <p:nvSpPr>
          <p:cNvPr id="3" name="Title 2"/>
          <p:cNvSpPr>
            <a:spLocks noGrp="1"/>
          </p:cNvSpPr>
          <p:nvPr>
            <p:ph type="ctrTitle"/>
          </p:nvPr>
        </p:nvSpPr>
        <p:spPr/>
        <p:txBody>
          <a:bodyPr/>
          <a:lstStyle/>
          <a:p>
            <a:endParaRPr lang="en-GB" dirty="0"/>
          </a:p>
        </p:txBody>
      </p:sp>
      <p:sp>
        <p:nvSpPr>
          <p:cNvPr id="4" name="Subtitle 3"/>
          <p:cNvSpPr>
            <a:spLocks noGrp="1"/>
          </p:cNvSpPr>
          <p:nvPr>
            <p:ph type="subTitle" idx="1"/>
          </p:nvPr>
        </p:nvSpPr>
        <p:spPr>
          <a:xfrm>
            <a:off x="1703512" y="4221088"/>
            <a:ext cx="4608512" cy="1752600"/>
          </a:xfrm>
        </p:spPr>
        <p:txBody>
          <a:bodyPr/>
          <a:lstStyle/>
          <a:p>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 y="-9238"/>
            <a:ext cx="7165415" cy="5633925"/>
          </a:xfrm>
          <a:prstGeom prst="rect">
            <a:avLst/>
          </a:prstGeom>
        </p:spPr>
      </p:pic>
      <p:sp>
        <p:nvSpPr>
          <p:cNvPr id="7" name="Rectangle 6"/>
          <p:cNvSpPr/>
          <p:nvPr/>
        </p:nvSpPr>
        <p:spPr>
          <a:xfrm>
            <a:off x="0" y="5412576"/>
            <a:ext cx="11136560" cy="1446550"/>
          </a:xfrm>
          <a:prstGeom prst="rect">
            <a:avLst/>
          </a:prstGeom>
          <a:solidFill>
            <a:srgbClr val="FFFF00"/>
          </a:solidFill>
        </p:spPr>
        <p:txBody>
          <a:bodyPr wrap="square" lIns="91440" tIns="45720" rIns="91440" bIns="45720">
            <a:spAutoFit/>
          </a:bodyPr>
          <a:lstStyle/>
          <a:p>
            <a:pPr algn="ctr"/>
            <a:r>
              <a:rPr lang="en-US" sz="8800" b="1" u="sng" dirty="0">
                <a:ln w="0"/>
                <a:solidFill>
                  <a:prstClr val="black"/>
                </a:solidFill>
                <a:latin typeface="Candara" panose="020E0502030303020204" pitchFamily="34" charset="0"/>
              </a:rPr>
              <a:t>Sensory Language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7299" y="-4126"/>
            <a:ext cx="4109261" cy="5425669"/>
          </a:xfrm>
          <a:prstGeom prst="rect">
            <a:avLst/>
          </a:prstGeom>
        </p:spPr>
      </p:pic>
      <p:sp>
        <p:nvSpPr>
          <p:cNvPr id="8" name="Rectangle 7"/>
          <p:cNvSpPr/>
          <p:nvPr/>
        </p:nvSpPr>
        <p:spPr>
          <a:xfrm>
            <a:off x="11136560" y="15097"/>
            <a:ext cx="1055440" cy="68429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33052194"/>
      </p:ext>
    </p:extLst>
  </p:cSld>
  <p:clrMapOvr>
    <a:masterClrMapping/>
  </p:clrMapOvr>
  <mc:AlternateContent xmlns:mc="http://schemas.openxmlformats.org/markup-compatibility/2006" xmlns:p14="http://schemas.microsoft.com/office/powerpoint/2010/main">
    <mc:Choice Requires="p14">
      <p:transition spd="slow" p14:dur="2000" advTm="4453">
        <p14:prism isContent="1"/>
      </p:transition>
    </mc:Choice>
    <mc:Fallback xmlns="">
      <p:transition spd="slow" advTm="4453">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5" name="Text Box 5"/>
          <p:cNvSpPr txBox="1">
            <a:spLocks noChangeArrowheads="1"/>
          </p:cNvSpPr>
          <p:nvPr/>
        </p:nvSpPr>
        <p:spPr bwMode="auto">
          <a:xfrm>
            <a:off x="0" y="0"/>
            <a:ext cx="12192000" cy="1107996"/>
          </a:xfrm>
          <a:prstGeom prst="rect">
            <a:avLst/>
          </a:prstGeom>
          <a:solidFill>
            <a:srgbClr val="FF0000"/>
          </a:solidFill>
          <a:ln w="9525">
            <a:noFill/>
            <a:miter lim="800000"/>
            <a:headEnd/>
            <a:tailEnd/>
          </a:ln>
          <a:effectLst/>
        </p:spPr>
        <p:txBody>
          <a:bodyPr wrap="square">
            <a:spAutoFit/>
          </a:bodyPr>
          <a:lstStyle/>
          <a:p>
            <a:pPr algn="ctr">
              <a:spcBef>
                <a:spcPct val="50000"/>
              </a:spcBef>
            </a:pPr>
            <a:r>
              <a:rPr lang="en-GB" sz="6600" b="1" dirty="0">
                <a:solidFill>
                  <a:schemeClr val="bg1"/>
                </a:solidFill>
              </a:rPr>
              <a:t>Sound</a:t>
            </a:r>
            <a:r>
              <a:rPr lang="en-GB" dirty="0"/>
              <a:t> </a:t>
            </a:r>
          </a:p>
        </p:txBody>
      </p:sp>
      <p:pic>
        <p:nvPicPr>
          <p:cNvPr id="5122" name="Picture 2" descr="Cheezburger animation the simpsons cartoons &amp; comics loud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3492" y="1364984"/>
            <a:ext cx="9145016" cy="5125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32548"/>
      </p:ext>
    </p:extLst>
  </p:cSld>
  <p:clrMapOvr>
    <a:masterClrMapping/>
  </p:clrMapOvr>
  <mc:AlternateContent xmlns:mc="http://schemas.openxmlformats.org/markup-compatibility/2006" xmlns:p14="http://schemas.microsoft.com/office/powerpoint/2010/main">
    <mc:Choice Requires="p14">
      <p:transition spd="slow" p14:dur="2000" advTm="0">
        <p14:prism isContent="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5" name="Text Box 5"/>
          <p:cNvSpPr txBox="1">
            <a:spLocks noChangeArrowheads="1"/>
          </p:cNvSpPr>
          <p:nvPr/>
        </p:nvSpPr>
        <p:spPr bwMode="auto">
          <a:xfrm>
            <a:off x="1501459" y="0"/>
            <a:ext cx="9144000" cy="1107996"/>
          </a:xfrm>
          <a:prstGeom prst="rect">
            <a:avLst/>
          </a:prstGeom>
          <a:solidFill>
            <a:srgbClr val="FF0000"/>
          </a:solidFill>
          <a:ln w="9525">
            <a:noFill/>
            <a:miter lim="800000"/>
            <a:headEnd/>
            <a:tailEnd/>
          </a:ln>
          <a:effectLst/>
        </p:spPr>
        <p:txBody>
          <a:bodyPr wrap="square">
            <a:spAutoFit/>
          </a:bodyPr>
          <a:lstStyle/>
          <a:p>
            <a:pPr algn="ctr">
              <a:spcBef>
                <a:spcPct val="50000"/>
              </a:spcBef>
            </a:pPr>
            <a:r>
              <a:rPr lang="en-GB" sz="6600" b="1" dirty="0">
                <a:solidFill>
                  <a:prstClr val="black"/>
                </a:solidFill>
              </a:rPr>
              <a:t>Touch</a:t>
            </a:r>
            <a:r>
              <a:rPr lang="en-GB" dirty="0">
                <a:solidFill>
                  <a:prstClr val="white"/>
                </a:solidFill>
              </a:rPr>
              <a:t> </a:t>
            </a:r>
          </a:p>
        </p:txBody>
      </p:sp>
      <p:pic>
        <p:nvPicPr>
          <p:cNvPr id="7" name="Picture 8" descr="top bigbang touch loser choi seung hyu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1342632"/>
            <a:ext cx="8845538" cy="4966689"/>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pic>
        <p:nvPicPr>
          <p:cNvPr id="3074" name="Picture 2" descr="https://media3.giphy.com/media/3o7TPKTxCc3POpjcR2/200.gif#1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46536" y="1342632"/>
            <a:ext cx="8861431" cy="496668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 art illustration pop bubble wrap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46535" y="1336434"/>
            <a:ext cx="8861431" cy="5552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453464"/>
      </p:ext>
    </p:extLst>
  </p:cSld>
  <p:clrMapOvr>
    <a:masterClrMapping/>
  </p:clrMapOvr>
  <mc:AlternateContent xmlns:mc="http://schemas.openxmlformats.org/markup-compatibility/2006" xmlns:p14="http://schemas.microsoft.com/office/powerpoint/2010/main">
    <mc:Choice Requires="p14">
      <p:transition spd="slow" p14:dur="2000" advTm="0">
        <p14:prism isContent="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2500"/>
                                  </p:stCondLst>
                                  <p:childTnLst>
                                    <p:set>
                                      <p:cBhvr>
                                        <p:cTn id="10" dur="1" fill="hold">
                                          <p:stCondLst>
                                            <p:cond delay="0"/>
                                          </p:stCondLst>
                                        </p:cTn>
                                        <p:tgtEl>
                                          <p:spTgt spid="3074"/>
                                        </p:tgtEl>
                                        <p:attrNameLst>
                                          <p:attrName>style.visibility</p:attrName>
                                        </p:attrNameLst>
                                      </p:cBhvr>
                                      <p:to>
                                        <p:strVal val="visible"/>
                                      </p:to>
                                    </p:set>
                                    <p:animEffect transition="in" filter="barn(inVertical)">
                                      <p:cBhvr>
                                        <p:cTn id="11" dur="5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barn(inVertical)">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5" name="Text Box 5"/>
          <p:cNvSpPr txBox="1">
            <a:spLocks noChangeArrowheads="1"/>
          </p:cNvSpPr>
          <p:nvPr/>
        </p:nvSpPr>
        <p:spPr bwMode="auto">
          <a:xfrm>
            <a:off x="1501459" y="0"/>
            <a:ext cx="9144000" cy="1107996"/>
          </a:xfrm>
          <a:prstGeom prst="rect">
            <a:avLst/>
          </a:prstGeom>
          <a:solidFill>
            <a:srgbClr val="FF0000"/>
          </a:solidFill>
          <a:ln w="9525">
            <a:noFill/>
            <a:miter lim="800000"/>
            <a:headEnd/>
            <a:tailEnd/>
          </a:ln>
          <a:effectLst/>
        </p:spPr>
        <p:txBody>
          <a:bodyPr wrap="square">
            <a:spAutoFit/>
          </a:bodyPr>
          <a:lstStyle/>
          <a:p>
            <a:pPr algn="ctr">
              <a:spcBef>
                <a:spcPct val="50000"/>
              </a:spcBef>
            </a:pPr>
            <a:r>
              <a:rPr lang="en-GB" sz="6600" b="1" dirty="0">
                <a:solidFill>
                  <a:schemeClr val="bg1"/>
                </a:solidFill>
              </a:rPr>
              <a:t>Taste</a:t>
            </a:r>
            <a:r>
              <a:rPr lang="en-GB" dirty="0"/>
              <a:t> </a:t>
            </a:r>
          </a:p>
        </p:txBody>
      </p:sp>
      <p:pic>
        <p:nvPicPr>
          <p:cNvPr id="6" name="Picture 10" descr="animals cute eating aww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11624" y="1196753"/>
            <a:ext cx="6768752" cy="5508027"/>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552649"/>
      </p:ext>
    </p:extLst>
  </p:cSld>
  <p:clrMapOvr>
    <a:masterClrMapping/>
  </p:clrMapOvr>
  <mc:AlternateContent xmlns:mc="http://schemas.openxmlformats.org/markup-compatibility/2006" xmlns:p14="http://schemas.microsoft.com/office/powerpoint/2010/main">
    <mc:Choice Requires="p14">
      <p:transition spd="slow" p14:dur="2000" advTm="0">
        <p14:prism isContent="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12192000" cy="1340768"/>
          </a:xfrm>
          <a:solidFill>
            <a:srgbClr val="FF0000"/>
          </a:solidFill>
        </p:spPr>
        <p:txBody>
          <a:bodyPr/>
          <a:lstStyle/>
          <a:p>
            <a:pPr eaLnBrk="1" hangingPunct="1">
              <a:defRPr/>
            </a:pPr>
            <a:r>
              <a:rPr lang="en-GB" sz="8000" b="1" u="sng" dirty="0">
                <a:latin typeface="Candara" panose="020E0502030303020204" pitchFamily="34" charset="0"/>
              </a:rPr>
              <a:t>What are the five senses?</a:t>
            </a:r>
          </a:p>
        </p:txBody>
      </p:sp>
      <p:sp>
        <p:nvSpPr>
          <p:cNvPr id="11" name="TextBox 10"/>
          <p:cNvSpPr txBox="1"/>
          <p:nvPr/>
        </p:nvSpPr>
        <p:spPr>
          <a:xfrm>
            <a:off x="5303912" y="1601088"/>
            <a:ext cx="6888088" cy="4985980"/>
          </a:xfrm>
          <a:prstGeom prst="rect">
            <a:avLst/>
          </a:prstGeom>
          <a:solidFill>
            <a:schemeClr val="bg1"/>
          </a:solidFill>
        </p:spPr>
        <p:txBody>
          <a:bodyPr wrap="square">
            <a:spAutoFit/>
          </a:bodyPr>
          <a:lstStyle/>
          <a:p>
            <a:pPr fontAlgn="base">
              <a:spcBef>
                <a:spcPct val="0"/>
              </a:spcBef>
              <a:spcAft>
                <a:spcPct val="0"/>
              </a:spcAft>
              <a:defRPr/>
            </a:pPr>
            <a:r>
              <a:rPr lang="en-GB" sz="5300" dirty="0">
                <a:solidFill>
                  <a:srgbClr val="000000"/>
                </a:solidFill>
                <a:latin typeface="Candara" panose="020E0502030303020204" pitchFamily="34" charset="0"/>
              </a:rPr>
              <a:t>The five senses is a way of creating </a:t>
            </a:r>
            <a:r>
              <a:rPr lang="en-GB" sz="5300" b="1" u="sng" dirty="0">
                <a:solidFill>
                  <a:srgbClr val="FF0000"/>
                </a:solidFill>
                <a:latin typeface="Candara" panose="020E0502030303020204" pitchFamily="34" charset="0"/>
              </a:rPr>
              <a:t>imagery</a:t>
            </a:r>
            <a:r>
              <a:rPr lang="en-GB" sz="5300" dirty="0">
                <a:solidFill>
                  <a:srgbClr val="000000"/>
                </a:solidFill>
                <a:latin typeface="Candara" panose="020E0502030303020204" pitchFamily="34" charset="0"/>
              </a:rPr>
              <a:t> in the reader’s mind and to make </a:t>
            </a:r>
            <a:r>
              <a:rPr lang="en-GB" sz="5300" dirty="0">
                <a:latin typeface="Candara" panose="020E0502030303020204" pitchFamily="34" charset="0"/>
              </a:rPr>
              <a:t>them feel as though </a:t>
            </a:r>
            <a:r>
              <a:rPr lang="en-GB" sz="5300" b="1" dirty="0">
                <a:highlight>
                  <a:srgbClr val="FFFF00"/>
                </a:highlight>
                <a:latin typeface="Candara" panose="020E0502030303020204" pitchFamily="34" charset="0"/>
              </a:rPr>
              <a:t>they are in the scene.</a:t>
            </a:r>
            <a:endParaRPr lang="en-GB" sz="5300" b="1" u="sng" dirty="0">
              <a:highlight>
                <a:srgbClr val="FFFF00"/>
              </a:highlight>
              <a:latin typeface="Candara" panose="020E0502030303020204" pitchFamily="34" charset="0"/>
            </a:endParaRPr>
          </a:p>
        </p:txBody>
      </p:sp>
      <p:pic>
        <p:nvPicPr>
          <p:cNvPr id="7"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5884" y="5949280"/>
            <a:ext cx="1034306" cy="908720"/>
          </a:xfrm>
          <a:prstGeom prst="rect">
            <a:avLst/>
          </a:prstGeom>
        </p:spPr>
      </p:pic>
      <p:pic>
        <p:nvPicPr>
          <p:cNvPr id="7170" name="Picture 2" descr="https://aseansogiecaucus.org/images/2016/5-senses-car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140797"/>
            <a:ext cx="5184576" cy="291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5499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352" y="1551754"/>
            <a:ext cx="5616624" cy="4829574"/>
          </a:xfrm>
          <a:solidFill>
            <a:schemeClr val="tx1"/>
          </a:solidFill>
        </p:spPr>
        <p:txBody>
          <a:bodyPr>
            <a:normAutofit/>
          </a:bodyPr>
          <a:lstStyle/>
          <a:p>
            <a:pPr marL="0" indent="0">
              <a:buNone/>
            </a:pPr>
            <a:r>
              <a:rPr lang="en-GB" sz="6000" dirty="0">
                <a:solidFill>
                  <a:schemeClr val="bg1"/>
                </a:solidFill>
                <a:latin typeface="Candara" panose="020E0502030303020204" pitchFamily="34" charset="0"/>
              </a:rPr>
              <a:t>I slowed down as I walked to the top of the hill. I was really tired.</a:t>
            </a:r>
          </a:p>
          <a:p>
            <a:pPr marL="457200" lvl="1" indent="0">
              <a:buNone/>
            </a:pPr>
            <a:endParaRPr lang="en-GB" sz="9800" dirty="0">
              <a:solidFill>
                <a:schemeClr val="bg1"/>
              </a:solidFill>
              <a:latin typeface="Candara" panose="020E0502030303020204" pitchFamily="34" charset="0"/>
              <a:cs typeface="Calibri" pitchFamily="34" charset="0"/>
            </a:endParaRPr>
          </a:p>
        </p:txBody>
      </p:sp>
      <p:sp>
        <p:nvSpPr>
          <p:cNvPr id="2" name="Title 1"/>
          <p:cNvSpPr>
            <a:spLocks noGrp="1"/>
          </p:cNvSpPr>
          <p:nvPr>
            <p:ph type="title"/>
          </p:nvPr>
        </p:nvSpPr>
        <p:spPr>
          <a:xfrm>
            <a:off x="0" y="0"/>
            <a:ext cx="12192000" cy="1143000"/>
          </a:xfrm>
          <a:solidFill>
            <a:srgbClr val="FF0000"/>
          </a:solidFill>
        </p:spPr>
        <p:txBody>
          <a:bodyPr>
            <a:noAutofit/>
          </a:bodyPr>
          <a:lstStyle/>
          <a:p>
            <a:r>
              <a:rPr lang="en-GB" sz="7200" b="1" u="sng" dirty="0">
                <a:solidFill>
                  <a:schemeClr val="bg1"/>
                </a:solidFill>
                <a:latin typeface="Candara" panose="020E0502030303020204" pitchFamily="34" charset="0"/>
              </a:rPr>
              <a:t>Boring Example</a:t>
            </a:r>
          </a:p>
        </p:txBody>
      </p:sp>
      <p:pic>
        <p:nvPicPr>
          <p:cNvPr id="8194" name="Picture 2" descr=" hik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84031" y="1551754"/>
            <a:ext cx="5701999" cy="4253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7709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FF0000"/>
          </a:solidFill>
        </p:spPr>
        <p:txBody>
          <a:bodyPr>
            <a:noAutofit/>
          </a:bodyPr>
          <a:lstStyle/>
          <a:p>
            <a:r>
              <a:rPr lang="en-GB" sz="7200" b="1" u="sng" dirty="0">
                <a:solidFill>
                  <a:schemeClr val="bg1"/>
                </a:solidFill>
                <a:latin typeface="Candara" panose="020E0502030303020204" pitchFamily="34" charset="0"/>
              </a:rPr>
              <a:t>Sentence with sensory words</a:t>
            </a:r>
          </a:p>
        </p:txBody>
      </p:sp>
      <p:sp>
        <p:nvSpPr>
          <p:cNvPr id="5" name="Rectangle 4"/>
          <p:cNvSpPr/>
          <p:nvPr/>
        </p:nvSpPr>
        <p:spPr>
          <a:xfrm>
            <a:off x="339831" y="1190891"/>
            <a:ext cx="5256584" cy="5632311"/>
          </a:xfrm>
          <a:prstGeom prst="rect">
            <a:avLst/>
          </a:prstGeom>
          <a:solidFill>
            <a:schemeClr val="tx1"/>
          </a:solidFill>
        </p:spPr>
        <p:txBody>
          <a:bodyPr wrap="square">
            <a:spAutoFit/>
          </a:bodyPr>
          <a:lstStyle/>
          <a:p>
            <a:pPr lvl="1"/>
            <a:r>
              <a:rPr lang="en-GB" sz="6000" b="1" dirty="0">
                <a:solidFill>
                  <a:prstClr val="black"/>
                </a:solidFill>
                <a:cs typeface="Calibri" pitchFamily="34" charset="0"/>
              </a:rPr>
              <a:t>My boots </a:t>
            </a:r>
            <a:r>
              <a:rPr lang="en-GB" sz="6000" b="1" dirty="0">
                <a:solidFill>
                  <a:srgbClr val="FF0000"/>
                </a:solidFill>
                <a:cs typeface="Calibri" pitchFamily="34" charset="0"/>
              </a:rPr>
              <a:t>felt heavy</a:t>
            </a:r>
            <a:r>
              <a:rPr lang="en-GB" sz="6000" b="1" dirty="0">
                <a:solidFill>
                  <a:prstClr val="black"/>
                </a:solidFill>
                <a:cs typeface="Calibri" pitchFamily="34" charset="0"/>
              </a:rPr>
              <a:t> and </a:t>
            </a:r>
            <a:r>
              <a:rPr lang="en-GB" sz="6000" b="1" dirty="0">
                <a:solidFill>
                  <a:srgbClr val="00B0F0"/>
                </a:solidFill>
                <a:cs typeface="Calibri" pitchFamily="34" charset="0"/>
              </a:rPr>
              <a:t>squelched</a:t>
            </a:r>
            <a:r>
              <a:rPr lang="en-GB" sz="6000" b="1" dirty="0">
                <a:solidFill>
                  <a:prstClr val="black"/>
                </a:solidFill>
                <a:cs typeface="Calibri" pitchFamily="34" charset="0"/>
              </a:rPr>
              <a:t> as I trudged up to the top of the hill. </a:t>
            </a:r>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5884" y="5949280"/>
            <a:ext cx="1034306" cy="908720"/>
          </a:xfrm>
          <a:prstGeom prst="rect">
            <a:avLst/>
          </a:prstGeom>
        </p:spPr>
      </p:pic>
      <p:pic>
        <p:nvPicPr>
          <p:cNvPr id="9218" name="Picture 2" descr=" hiking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27304" y="1916832"/>
            <a:ext cx="6192683" cy="30963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27304" y="5325343"/>
            <a:ext cx="4580869" cy="923330"/>
          </a:xfrm>
          <a:prstGeom prst="rect">
            <a:avLst/>
          </a:prstGeom>
          <a:solidFill>
            <a:schemeClr val="bg1"/>
          </a:solidFill>
        </p:spPr>
        <p:txBody>
          <a:bodyPr wrap="none" lIns="91440" tIns="45720" rIns="91440" bIns="45720">
            <a:spAutoFit/>
          </a:bodyPr>
          <a:lstStyle/>
          <a:p>
            <a:pPr algn="ctr"/>
            <a:r>
              <a:rPr lang="en-US" sz="5400" b="1" cap="none" spc="0" dirty="0">
                <a:ln w="0"/>
                <a:solidFill>
                  <a:schemeClr val="tx1"/>
                </a:solidFill>
                <a:latin typeface="Candara" panose="020E0502030303020204" pitchFamily="34" charset="0"/>
              </a:rPr>
              <a:t>Touch &amp; Sound</a:t>
            </a:r>
          </a:p>
        </p:txBody>
      </p:sp>
      <p:sp>
        <p:nvSpPr>
          <p:cNvPr id="9" name="Rectangle 8"/>
          <p:cNvSpPr/>
          <p:nvPr/>
        </p:nvSpPr>
        <p:spPr>
          <a:xfrm>
            <a:off x="339831" y="1190891"/>
            <a:ext cx="5256584" cy="5909310"/>
          </a:xfrm>
          <a:prstGeom prst="rect">
            <a:avLst/>
          </a:prstGeom>
          <a:solidFill>
            <a:schemeClr val="tx1"/>
          </a:solidFill>
        </p:spPr>
        <p:txBody>
          <a:bodyPr wrap="square">
            <a:spAutoFit/>
          </a:bodyPr>
          <a:lstStyle/>
          <a:p>
            <a:pPr lvl="1"/>
            <a:r>
              <a:rPr lang="en-GB" sz="5400" b="1" dirty="0">
                <a:solidFill>
                  <a:srgbClr val="00B050"/>
                </a:solidFill>
                <a:cs typeface="Calibri" pitchFamily="34" charset="0"/>
              </a:rPr>
              <a:t>Annoyingly</a:t>
            </a:r>
            <a:r>
              <a:rPr lang="en-GB" sz="5400" b="1" dirty="0">
                <a:solidFill>
                  <a:prstClr val="black"/>
                </a:solidFill>
                <a:cs typeface="Calibri" pitchFamily="34" charset="0"/>
              </a:rPr>
              <a:t>, my boots </a:t>
            </a:r>
            <a:r>
              <a:rPr lang="en-GB" sz="5400" b="1" dirty="0">
                <a:solidFill>
                  <a:srgbClr val="FF0000"/>
                </a:solidFill>
                <a:cs typeface="Calibri" pitchFamily="34" charset="0"/>
              </a:rPr>
              <a:t>felt heavy</a:t>
            </a:r>
            <a:r>
              <a:rPr lang="en-GB" sz="5400" b="1" dirty="0">
                <a:solidFill>
                  <a:prstClr val="black"/>
                </a:solidFill>
                <a:cs typeface="Calibri" pitchFamily="34" charset="0"/>
              </a:rPr>
              <a:t> and </a:t>
            </a:r>
            <a:r>
              <a:rPr lang="en-GB" sz="5400" b="1" dirty="0">
                <a:solidFill>
                  <a:srgbClr val="00B0F0"/>
                </a:solidFill>
                <a:cs typeface="Calibri" pitchFamily="34" charset="0"/>
              </a:rPr>
              <a:t>squelched</a:t>
            </a:r>
            <a:r>
              <a:rPr lang="en-GB" sz="5400" b="1" dirty="0">
                <a:solidFill>
                  <a:prstClr val="black"/>
                </a:solidFill>
                <a:cs typeface="Calibri" pitchFamily="34" charset="0"/>
              </a:rPr>
              <a:t> as I trudged up to the top of the hill. </a:t>
            </a:r>
          </a:p>
          <a:p>
            <a:pPr lvl="1"/>
            <a:endParaRPr lang="en-GB" sz="5400" b="1" dirty="0">
              <a:solidFill>
                <a:prstClr val="black"/>
              </a:solidFill>
              <a:cs typeface="Calibri" pitchFamily="34" charset="0"/>
            </a:endParaRPr>
          </a:p>
        </p:txBody>
      </p:sp>
    </p:spTree>
    <p:extLst>
      <p:ext uri="{BB962C8B-B14F-4D97-AF65-F5344CB8AC3E}">
        <p14:creationId xmlns:p14="http://schemas.microsoft.com/office/powerpoint/2010/main" val="13740952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ppt_x"/>
                                          </p:val>
                                        </p:tav>
                                        <p:tav tm="100000">
                                          <p:val>
                                            <p:strVal val="#ppt_x"/>
                                          </p:val>
                                        </p:tav>
                                      </p:tavLst>
                                    </p:anim>
                                    <p:anim calcmode="lin" valueType="num">
                                      <p:cBhvr additive="base">
                                        <p:cTn id="8"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191344" y="116633"/>
            <a:ext cx="11737304" cy="4401205"/>
          </a:xfrm>
          <a:prstGeom prst="rect">
            <a:avLst/>
          </a:prstGeom>
          <a:solidFill>
            <a:schemeClr val="tx1"/>
          </a:solidFill>
          <a:ln w="9525">
            <a:noFill/>
            <a:miter lim="800000"/>
            <a:headEnd/>
            <a:tailEnd/>
          </a:ln>
          <a:effectLst/>
        </p:spPr>
        <p:txBody>
          <a:bodyPr wrap="square">
            <a:spAutoFit/>
          </a:bodyPr>
          <a:lstStyle/>
          <a:p>
            <a:pPr>
              <a:buFontTx/>
              <a:buChar char="•"/>
            </a:pPr>
            <a:r>
              <a:rPr lang="en-GB" sz="4000" b="1" dirty="0">
                <a:solidFill>
                  <a:schemeClr val="bg1"/>
                </a:solidFill>
              </a:rPr>
              <a:t>You are about to see a series of images;</a:t>
            </a:r>
          </a:p>
          <a:p>
            <a:endParaRPr lang="en-GB" sz="4000" b="1" dirty="0">
              <a:solidFill>
                <a:schemeClr val="bg1"/>
              </a:solidFill>
            </a:endParaRPr>
          </a:p>
          <a:p>
            <a:pPr>
              <a:buFontTx/>
              <a:buChar char="•"/>
            </a:pPr>
            <a:r>
              <a:rPr lang="en-GB" sz="4000" b="1" dirty="0">
                <a:solidFill>
                  <a:schemeClr val="bg1"/>
                </a:solidFill>
              </a:rPr>
              <a:t>For each image you see you must, write a sentence to describe what you see using sensory language. </a:t>
            </a:r>
          </a:p>
          <a:p>
            <a:pPr>
              <a:buFontTx/>
              <a:buChar char="•"/>
            </a:pPr>
            <a:endParaRPr lang="en-GB" sz="4000" b="1" dirty="0">
              <a:solidFill>
                <a:schemeClr val="bg1"/>
              </a:solidFill>
            </a:endParaRPr>
          </a:p>
          <a:p>
            <a:r>
              <a:rPr lang="en-GB" sz="4000" b="1" u="sng" dirty="0">
                <a:solidFill>
                  <a:srgbClr val="FF0000"/>
                </a:solidFill>
              </a:rPr>
              <a:t>Extension</a:t>
            </a:r>
          </a:p>
          <a:p>
            <a:r>
              <a:rPr lang="en-GB" sz="4000" b="1" dirty="0">
                <a:solidFill>
                  <a:srgbClr val="FF0000"/>
                </a:solidFill>
              </a:rPr>
              <a:t>Use an adverb or adjective to start the sentence.</a:t>
            </a:r>
          </a:p>
        </p:txBody>
      </p:sp>
      <p:pic>
        <p:nvPicPr>
          <p:cNvPr id="1026" name="Picture 2" descr="Image result for puzzled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21796" y="4797153"/>
            <a:ext cx="3420343" cy="1922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8823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2">
                                            <p:txEl>
                                              <p:pRg st="0" end="0"/>
                                            </p:txEl>
                                          </p:spTgt>
                                        </p:tgtEl>
                                        <p:attrNameLst>
                                          <p:attrName>style.visibility</p:attrName>
                                        </p:attrNameLst>
                                      </p:cBhvr>
                                      <p:to>
                                        <p:strVal val="visible"/>
                                      </p:to>
                                    </p:set>
                                    <p:animEffect transition="in" filter="barn(inVertical)">
                                      <p:cBhvr>
                                        <p:cTn id="7" dur="500"/>
                                        <p:tgtEl>
                                          <p:spTgt spid="122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292">
                                            <p:txEl>
                                              <p:pRg st="2" end="2"/>
                                            </p:txEl>
                                          </p:spTgt>
                                        </p:tgtEl>
                                        <p:attrNameLst>
                                          <p:attrName>style.visibility</p:attrName>
                                        </p:attrNameLst>
                                      </p:cBhvr>
                                      <p:to>
                                        <p:strVal val="visible"/>
                                      </p:to>
                                    </p:set>
                                    <p:animEffect transition="in" filter="barn(inVertical)">
                                      <p:cBhvr>
                                        <p:cTn id="12" dur="500"/>
                                        <p:tgtEl>
                                          <p:spTgt spid="1229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292">
                                            <p:txEl>
                                              <p:pRg st="4" end="4"/>
                                            </p:txEl>
                                          </p:spTgt>
                                        </p:tgtEl>
                                        <p:attrNameLst>
                                          <p:attrName>style.visibility</p:attrName>
                                        </p:attrNameLst>
                                      </p:cBhvr>
                                      <p:to>
                                        <p:strVal val="visible"/>
                                      </p:to>
                                    </p:set>
                                    <p:animEffect transition="in" filter="barn(inVertical)">
                                      <p:cBhvr>
                                        <p:cTn id="17" dur="500"/>
                                        <p:tgtEl>
                                          <p:spTgt spid="12292">
                                            <p:txEl>
                                              <p:pRg st="4" end="4"/>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2292">
                                            <p:txEl>
                                              <p:pRg st="5" end="5"/>
                                            </p:txEl>
                                          </p:spTgt>
                                        </p:tgtEl>
                                        <p:attrNameLst>
                                          <p:attrName>style.visibility</p:attrName>
                                        </p:attrNameLst>
                                      </p:cBhvr>
                                      <p:to>
                                        <p:strVal val="visible"/>
                                      </p:to>
                                    </p:set>
                                    <p:animEffect transition="in" filter="barn(inVertical)">
                                      <p:cBhvr>
                                        <p:cTn id="20" dur="500"/>
                                        <p:tgtEl>
                                          <p:spTgt spid="1229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cared scream queens screaming season 1 emma robert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7757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ared scream queens screaming season 1 emma robert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63552" y="0"/>
            <a:ext cx="7356493" cy="450912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p:cNvSpPr txBox="1">
            <a:spLocks noChangeArrowheads="1"/>
          </p:cNvSpPr>
          <p:nvPr/>
        </p:nvSpPr>
        <p:spPr bwMode="auto">
          <a:xfrm>
            <a:off x="0" y="4797152"/>
            <a:ext cx="12192000" cy="1938992"/>
          </a:xfrm>
          <a:prstGeom prst="rect">
            <a:avLst/>
          </a:prstGeom>
          <a:solidFill>
            <a:schemeClr val="bg1"/>
          </a:solidFill>
          <a:ln w="9525">
            <a:noFill/>
            <a:miter lim="800000"/>
            <a:headEnd/>
            <a:tailEnd/>
          </a:ln>
          <a:effectLst/>
        </p:spPr>
        <p:txBody>
          <a:bodyPr wrap="square">
            <a:spAutoFit/>
          </a:bodyPr>
          <a:lstStyle/>
          <a:p>
            <a:pPr algn="ctr">
              <a:spcBef>
                <a:spcPct val="50000"/>
              </a:spcBef>
            </a:pPr>
            <a:r>
              <a:rPr lang="en-GB" sz="6000" b="1" dirty="0">
                <a:solidFill>
                  <a:srgbClr val="FF0000"/>
                </a:solidFill>
                <a:latin typeface="Candara" panose="020E0502030303020204" pitchFamily="34" charset="0"/>
              </a:rPr>
              <a:t>Screeching, the group of girls knew they were in real trouble.</a:t>
            </a:r>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0496" y="0"/>
            <a:ext cx="1631504" cy="1433406"/>
          </a:xfrm>
          <a:prstGeom prst="rect">
            <a:avLst/>
          </a:prstGeom>
        </p:spPr>
      </p:pic>
    </p:spTree>
    <p:extLst>
      <p:ext uri="{BB962C8B-B14F-4D97-AF65-F5344CB8AC3E}">
        <p14:creationId xmlns:p14="http://schemas.microsoft.com/office/powerpoint/2010/main" val="31470122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ared scream queens screaming season 1 emma robert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1344" y="0"/>
            <a:ext cx="5594309"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p:cNvSpPr txBox="1">
            <a:spLocks noChangeArrowheads="1"/>
          </p:cNvSpPr>
          <p:nvPr/>
        </p:nvSpPr>
        <p:spPr bwMode="auto">
          <a:xfrm>
            <a:off x="0" y="3718679"/>
            <a:ext cx="12192000" cy="3139321"/>
          </a:xfrm>
          <a:prstGeom prst="rect">
            <a:avLst/>
          </a:prstGeom>
          <a:solidFill>
            <a:schemeClr val="bg1"/>
          </a:solidFill>
          <a:ln w="9525">
            <a:noFill/>
            <a:miter lim="800000"/>
            <a:headEnd/>
            <a:tailEnd/>
          </a:ln>
          <a:effectLst/>
        </p:spPr>
        <p:txBody>
          <a:bodyPr wrap="square">
            <a:spAutoFit/>
          </a:bodyPr>
          <a:lstStyle/>
          <a:p>
            <a:pPr algn="ctr">
              <a:spcBef>
                <a:spcPct val="50000"/>
              </a:spcBef>
            </a:pPr>
            <a:r>
              <a:rPr lang="en-GB" sz="6600" dirty="0"/>
              <a:t>Screeching, the group of girls sounded like </a:t>
            </a:r>
            <a:r>
              <a:rPr lang="en-GB" sz="6600" dirty="0">
                <a:solidFill>
                  <a:srgbClr val="FFFF00"/>
                </a:solidFill>
              </a:rPr>
              <a:t>nails scratching down a blackboard.</a:t>
            </a:r>
          </a:p>
        </p:txBody>
      </p:sp>
      <p:pic>
        <p:nvPicPr>
          <p:cNvPr id="15362" name="Picture 2" descr="South Park  nails scratching chalkboard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74073" y="0"/>
            <a:ext cx="6117928"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7857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12192000" cy="908720"/>
          </a:xfrm>
          <a:solidFill>
            <a:srgbClr val="FF0000"/>
          </a:solidFill>
        </p:spPr>
        <p:txBody>
          <a:bodyPr>
            <a:noAutofit/>
          </a:bodyPr>
          <a:lstStyle/>
          <a:p>
            <a:pPr eaLnBrk="1" hangingPunct="1"/>
            <a:r>
              <a:rPr lang="en-GB" b="1" dirty="0">
                <a:solidFill>
                  <a:schemeClr val="bg1"/>
                </a:solidFill>
                <a:latin typeface="Comic Sans MS" pitchFamily="66" charset="0"/>
              </a:rPr>
              <a:t>DO NOT TOUCH IT YET!</a:t>
            </a:r>
          </a:p>
        </p:txBody>
      </p:sp>
      <p:sp>
        <p:nvSpPr>
          <p:cNvPr id="2" name="Content Placeholder 1"/>
          <p:cNvSpPr>
            <a:spLocks noGrp="1"/>
          </p:cNvSpPr>
          <p:nvPr>
            <p:ph idx="1"/>
          </p:nvPr>
        </p:nvSpPr>
        <p:spPr/>
        <p:txBody>
          <a:bodyPr/>
          <a:lstStyle/>
          <a:p>
            <a:endParaRPr lang="en-GB" dirty="0"/>
          </a:p>
        </p:txBody>
      </p:sp>
      <p:pic>
        <p:nvPicPr>
          <p:cNvPr id="2050" name="Picture 2" descr="http://blog.neiltest.com/content/images/2014/Jun/father-dougal-presses-the-butto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08720"/>
            <a:ext cx="12192000" cy="594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524926"/>
      </p:ext>
    </p:extLst>
  </p:cSld>
  <p:clrMapOvr>
    <a:masterClrMapping/>
  </p:clrMapOvr>
  <mc:AlternateContent xmlns:mc="http://schemas.openxmlformats.org/markup-compatibility/2006" xmlns:p14="http://schemas.microsoft.com/office/powerpoint/2010/main">
    <mc:Choice Requires="p14">
      <p:transition spd="slow" p14:dur="2000" advTm="19219">
        <p14:prism isContent="1"/>
      </p:transition>
    </mc:Choice>
    <mc:Fallback xmlns="">
      <p:transition spd="slow" advTm="19219">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hocolate strawberry strawbz food"/>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5704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20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dirty20toilet4nd"/>
          <p:cNvPicPr>
            <a:picLocks noChangeAspect="1" noChangeArrowheads="1"/>
          </p:cNvPicPr>
          <p:nvPr/>
        </p:nvPicPr>
        <p:blipFill>
          <a:blip r:embed="rId2" cstate="print"/>
          <a:srcRect/>
          <a:stretch>
            <a:fillRect/>
          </a:stretch>
        </p:blipFill>
        <p:spPr bwMode="auto">
          <a:xfrm>
            <a:off x="0" y="0"/>
            <a:ext cx="12192000" cy="6859400"/>
          </a:xfrm>
          <a:prstGeom prst="rect">
            <a:avLst/>
          </a:prstGeom>
          <a:noFill/>
        </p:spPr>
      </p:pic>
    </p:spTree>
    <p:extLst>
      <p:ext uri="{BB962C8B-B14F-4D97-AF65-F5344CB8AC3E}">
        <p14:creationId xmlns:p14="http://schemas.microsoft.com/office/powerpoint/2010/main" val="27829623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circle(in)">
                                      <p:cBhvr>
                                        <p:cTn id="7"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 house haunted rocks haunted house chad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8607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L:\English\GIFS\Will Ferrell 4.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245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0160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barn(inVertical)">
                                      <p:cBhvr>
                                        <p:cTn id="7" dur="20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 beard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7085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4910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78CA-CE49-44C2-95AE-909ACBA396CD}"/>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54A18DB8-8029-49E0-B383-6108363747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72065" y="4242373"/>
            <a:ext cx="5388260" cy="2526496"/>
          </a:xfrm>
        </p:spPr>
      </p:pic>
      <p:sp>
        <p:nvSpPr>
          <p:cNvPr id="4" name="Rectangle 1">
            <a:extLst>
              <a:ext uri="{FF2B5EF4-FFF2-40B4-BE49-F238E27FC236}">
                <a16:creationId xmlns:a16="http://schemas.microsoft.com/office/drawing/2014/main" id="{D96B573F-EA61-4524-98A7-84B9F65E7C93}"/>
              </a:ext>
            </a:extLst>
          </p:cNvPr>
          <p:cNvSpPr>
            <a:spLocks noChangeArrowheads="1"/>
          </p:cNvSpPr>
          <p:nvPr/>
        </p:nvSpPr>
        <p:spPr bwMode="auto">
          <a:xfrm flipH="1">
            <a:off x="131676" y="239481"/>
            <a:ext cx="11928648" cy="3785652"/>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It was a frosty evening in early winter.  Her fingers were cold as she had been typing on the computer.  As she peered through the window, she saw the full moon shining.  The clock was ticking on the shelf and the fire was crackling.  She looked at the black and white cat licking and cleaning its fur by the fire.  It was time for supper and as she opened a tin of salmon, the cat jumped up, smelling the fish and rubbing its head against her legs.  She mixed the fish with some warm rice and sat down in the armchair by the fire and began to eat.  She was hungry and the food tasted good.  She watched the cat sniff at the empty fish tin.  The cat padded up to her and she stroked its head.  The cat purred with pleasure.  Suddenly the telephone rang.  She picked up the phone and listened.  A </a:t>
            </a:r>
            <a:r>
              <a:rPr kumimoji="0" lang="en-GB" altLang="en-US" sz="2400" b="0" i="0" u="none"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gruff voice </a:t>
            </a:r>
            <a:r>
              <a:rPr kumimoji="0" lang="en-GB" altLang="en-US" sz="24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said …</a:t>
            </a:r>
            <a:endParaRPr kumimoji="0" lang="en-GB"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5A0AAA6E-70D3-48D7-9C2A-A3AC940B46CF}"/>
              </a:ext>
            </a:extLst>
          </p:cNvPr>
          <p:cNvSpPr/>
          <p:nvPr/>
        </p:nvSpPr>
        <p:spPr>
          <a:xfrm>
            <a:off x="159054" y="4221088"/>
            <a:ext cx="5936946" cy="2123658"/>
          </a:xfrm>
          <a:prstGeom prst="rect">
            <a:avLst/>
          </a:prstGeom>
          <a:solidFill>
            <a:srgbClr val="00FF00"/>
          </a:solidFill>
        </p:spPr>
        <p:txBody>
          <a:bodyPr wrap="square" lIns="91440" tIns="45720" rIns="91440" bIns="45720">
            <a:spAutoFit/>
          </a:bodyPr>
          <a:lstStyle/>
          <a:p>
            <a:r>
              <a:rPr lang="en-US" sz="2800" b="1" cap="none" spc="0" dirty="0">
                <a:ln w="0"/>
                <a:solidFill>
                  <a:schemeClr val="tx1"/>
                </a:solidFill>
              </a:rPr>
              <a:t>1</a:t>
            </a:r>
            <a:r>
              <a:rPr lang="en-US" sz="2400" b="1" cap="none" spc="0" dirty="0">
                <a:ln w="0"/>
                <a:solidFill>
                  <a:schemeClr val="tx1"/>
                </a:solidFill>
              </a:rPr>
              <a:t>.  Read the extract</a:t>
            </a:r>
          </a:p>
          <a:p>
            <a:pPr marL="354013" indent="-354013"/>
            <a:r>
              <a:rPr lang="en-US" sz="2400" b="1" dirty="0">
                <a:ln w="0"/>
              </a:rPr>
              <a:t>2. Pick out 15 examples of sensory language </a:t>
            </a:r>
          </a:p>
          <a:p>
            <a:pPr marL="354013" indent="-354013"/>
            <a:r>
              <a:rPr lang="en-US" sz="2400" b="1" dirty="0">
                <a:ln w="0"/>
              </a:rPr>
              <a:t>     &amp; say which sense it is describing.</a:t>
            </a:r>
          </a:p>
          <a:p>
            <a:pPr marL="342900" indent="-342900">
              <a:buFont typeface="Arial" panose="020B0604020202020204" pitchFamily="34" charset="0"/>
              <a:buChar char="•"/>
            </a:pPr>
            <a:endParaRPr lang="en-US" sz="2800" b="1" cap="none" spc="0" dirty="0">
              <a:ln w="0"/>
              <a:solidFill>
                <a:schemeClr val="tx1"/>
              </a:solidFill>
            </a:endParaRPr>
          </a:p>
          <a:p>
            <a:pPr indent="354013"/>
            <a:r>
              <a:rPr lang="en-US" sz="2800" b="1" dirty="0">
                <a:ln w="0"/>
                <a:highlight>
                  <a:srgbClr val="FFFF00"/>
                </a:highlight>
              </a:rPr>
              <a:t>Example – ‘gruff voice’ = sound</a:t>
            </a:r>
            <a:endParaRPr lang="en-US" sz="2800" b="1" cap="none" spc="0" dirty="0">
              <a:ln w="0"/>
              <a:solidFill>
                <a:schemeClr val="tx1"/>
              </a:solidFill>
              <a:highlight>
                <a:srgbClr val="FFFF00"/>
              </a:highlight>
            </a:endParaRPr>
          </a:p>
        </p:txBody>
      </p:sp>
    </p:spTree>
    <p:extLst>
      <p:ext uri="{BB962C8B-B14F-4D97-AF65-F5344CB8AC3E}">
        <p14:creationId xmlns:p14="http://schemas.microsoft.com/office/powerpoint/2010/main" val="3017337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78CA-CE49-44C2-95AE-909ACBA396CD}"/>
              </a:ext>
            </a:extLst>
          </p:cNvPr>
          <p:cNvSpPr>
            <a:spLocks noGrp="1"/>
          </p:cNvSpPr>
          <p:nvPr>
            <p:ph type="title"/>
          </p:nvPr>
        </p:nvSpPr>
        <p:spPr/>
        <p:txBody>
          <a:bodyPr/>
          <a:lstStyle/>
          <a:p>
            <a:endParaRPr lang="en-GB"/>
          </a:p>
        </p:txBody>
      </p:sp>
      <p:sp>
        <p:nvSpPr>
          <p:cNvPr id="4" name="Rectangle 1">
            <a:extLst>
              <a:ext uri="{FF2B5EF4-FFF2-40B4-BE49-F238E27FC236}">
                <a16:creationId xmlns:a16="http://schemas.microsoft.com/office/drawing/2014/main" id="{D96B573F-EA61-4524-98A7-84B9F65E7C93}"/>
              </a:ext>
            </a:extLst>
          </p:cNvPr>
          <p:cNvSpPr>
            <a:spLocks noChangeArrowheads="1"/>
          </p:cNvSpPr>
          <p:nvPr/>
        </p:nvSpPr>
        <p:spPr bwMode="auto">
          <a:xfrm flipH="1">
            <a:off x="407368" y="692696"/>
            <a:ext cx="11377264" cy="5262979"/>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It was a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frosty</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evening in early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winter</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Her fingers were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cold</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as she had been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typing</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on the computer.  As she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peered</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through the window, she saw the full moon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shining</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The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clock</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was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ticking</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on the shelf and the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fire</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was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crackling.</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She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looked</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at the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black and white</a:t>
            </a:r>
            <a:r>
              <a:rPr kumimoji="0" lang="en-GB" altLang="en-US" sz="2800" b="0" i="0" u="none"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 </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cat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licking</a:t>
            </a:r>
            <a:r>
              <a:rPr kumimoji="0" lang="en-GB" altLang="en-US" sz="2800" b="0" i="0" u="none"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 </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and cleaning its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fur</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by the fire.  It was time for supper and as she opened a tin of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salmon</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the cat jumped up,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smelling</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the fish and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rubbing</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its head against her legs.  She mixed the fish with some warm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rice</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and sat down in the armchair by the fire and began to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eat</a:t>
            </a:r>
            <a:r>
              <a:rPr kumimoji="0" lang="en-GB" altLang="en-US" sz="2800" b="0" i="0" u="sng"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She was hungry and the food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tasted</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good.  She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watched</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the cat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sniff</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at the empty fish tin.  The cat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padded</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up to her and she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stroked</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its head.  The cat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purred</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with pleasure.  Suddenly the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telephone</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rang.  She picked up the phone and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listened</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A gruff </a:t>
            </a:r>
            <a:r>
              <a:rPr kumimoji="0" lang="en-GB" altLang="en-US" sz="2800" b="0" i="0" u="sng" strike="noStrike" kern="1200" cap="none" spc="0" normalizeH="0" baseline="0" noProof="0" dirty="0">
                <a:ln>
                  <a:noFill/>
                </a:ln>
                <a:solidFill>
                  <a:srgbClr val="000000"/>
                </a:solidFill>
                <a:effectLst/>
                <a:highlight>
                  <a:srgbClr val="FFFF00"/>
                </a:highlight>
                <a:uLnTx/>
                <a:uFillTx/>
                <a:latin typeface="Trebuchet MS" panose="020B0603020202020204" pitchFamily="34" charset="0"/>
                <a:ea typeface="Times New Roman" panose="02020603050405020304" pitchFamily="18" charset="0"/>
                <a:cs typeface="Symbol" panose="05050102010706020507" pitchFamily="18" charset="2"/>
              </a:rPr>
              <a:t>voice</a:t>
            </a:r>
            <a:r>
              <a:rPr kumimoji="0" lang="en-GB" altLang="en-US" sz="2800" b="0" i="0" u="none" strike="noStrike" kern="1200" cap="none" spc="0" normalizeH="0" baseline="0" noProof="0" dirty="0">
                <a:ln>
                  <a:noFill/>
                </a:ln>
                <a:solidFill>
                  <a:srgbClr val="000000"/>
                </a:solidFill>
                <a:effectLst/>
                <a:uLnTx/>
                <a:uFillTx/>
                <a:latin typeface="Trebuchet MS" panose="020B0603020202020204" pitchFamily="34" charset="0"/>
                <a:ea typeface="Times New Roman" panose="02020603050405020304" pitchFamily="18" charset="0"/>
                <a:cs typeface="Symbol" panose="05050102010706020507" pitchFamily="18" charset="2"/>
              </a:rPr>
              <a:t> said …</a:t>
            </a:r>
            <a:endParaRPr kumimoji="0" lang="en-GB"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3688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12192000" cy="1143000"/>
          </a:xfrm>
          <a:solidFill>
            <a:srgbClr val="FF0000"/>
          </a:solidFill>
        </p:spPr>
        <p:txBody>
          <a:bodyPr/>
          <a:lstStyle/>
          <a:p>
            <a:r>
              <a:rPr lang="en-GB" sz="4800" b="1" u="sng" dirty="0">
                <a:solidFill>
                  <a:schemeClr val="tx1"/>
                </a:solidFill>
                <a:latin typeface="Candara" panose="020E0502030303020204" pitchFamily="34" charset="0"/>
                <a:cs typeface="Calibri" pitchFamily="34" charset="0"/>
              </a:rPr>
              <a:t>Creative Writing questions</a:t>
            </a:r>
          </a:p>
        </p:txBody>
      </p:sp>
      <p:sp>
        <p:nvSpPr>
          <p:cNvPr id="7" name="Rectangle 6"/>
          <p:cNvSpPr/>
          <p:nvPr/>
        </p:nvSpPr>
        <p:spPr>
          <a:xfrm>
            <a:off x="767408" y="1484784"/>
            <a:ext cx="10153128" cy="4893647"/>
          </a:xfrm>
          <a:prstGeom prst="rect">
            <a:avLst/>
          </a:prstGeom>
          <a:solidFill>
            <a:schemeClr val="bg1"/>
          </a:solidFill>
          <a:ln w="38100">
            <a:solidFill>
              <a:srgbClr val="00B0F0"/>
            </a:solidFill>
          </a:ln>
        </p:spPr>
        <p:txBody>
          <a:bodyPr wrap="square">
            <a:spAutoFit/>
          </a:bodyPr>
          <a:lstStyle/>
          <a:p>
            <a:r>
              <a:rPr lang="en-GB" sz="4000" b="1" dirty="0">
                <a:highlight>
                  <a:srgbClr val="00FFFF"/>
                </a:highlight>
                <a:latin typeface="Candara" panose="020E0502030303020204" pitchFamily="34" charset="0"/>
              </a:rPr>
              <a:t>1.  The Best Christmas I Ever Had</a:t>
            </a:r>
          </a:p>
          <a:p>
            <a:endParaRPr lang="en-GB" sz="4000" dirty="0">
              <a:highlight>
                <a:srgbClr val="00FFFF"/>
              </a:highlight>
              <a:latin typeface="Candara" panose="020E0502030303020204" pitchFamily="34" charset="0"/>
            </a:endParaRPr>
          </a:p>
          <a:p>
            <a:r>
              <a:rPr lang="en-GB" sz="4000" b="1" dirty="0">
                <a:highlight>
                  <a:srgbClr val="FF0000"/>
                </a:highlight>
                <a:latin typeface="Candara" panose="020E0502030303020204" pitchFamily="34" charset="0"/>
              </a:rPr>
              <a:t>2.  The Surprise</a:t>
            </a:r>
          </a:p>
          <a:p>
            <a:endParaRPr lang="en-GB" sz="4000" dirty="0">
              <a:highlight>
                <a:srgbClr val="FF0000"/>
              </a:highlight>
              <a:latin typeface="Candara" panose="020E0502030303020204" pitchFamily="34" charset="0"/>
            </a:endParaRPr>
          </a:p>
          <a:p>
            <a:r>
              <a:rPr lang="en-GB" sz="4000" b="1" dirty="0">
                <a:highlight>
                  <a:srgbClr val="FF00FF"/>
                </a:highlight>
                <a:latin typeface="Candara" panose="020E0502030303020204" pitchFamily="34" charset="0"/>
              </a:rPr>
              <a:t>3.  Write a story that begins with the words: </a:t>
            </a:r>
          </a:p>
          <a:p>
            <a:pPr marL="712788">
              <a:tabLst>
                <a:tab pos="1344613" algn="l"/>
              </a:tabLst>
            </a:pPr>
            <a:r>
              <a:rPr lang="en-GB" sz="3600" dirty="0">
                <a:highlight>
                  <a:srgbClr val="FF00FF"/>
                </a:highlight>
                <a:latin typeface="Candara" panose="020E0502030303020204" pitchFamily="34" charset="0"/>
              </a:rPr>
              <a:t>“I didn’t know if I had the courage to do this.”</a:t>
            </a:r>
          </a:p>
          <a:p>
            <a:pPr marL="712788">
              <a:tabLst>
                <a:tab pos="1344613" algn="l"/>
              </a:tabLst>
            </a:pPr>
            <a:endParaRPr lang="en-GB" sz="3600" dirty="0">
              <a:highlight>
                <a:srgbClr val="FF00FF"/>
              </a:highlight>
              <a:latin typeface="Candara" panose="020E0502030303020204" pitchFamily="34" charset="0"/>
            </a:endParaRPr>
          </a:p>
          <a:p>
            <a:pPr>
              <a:tabLst>
                <a:tab pos="1344613" algn="l"/>
              </a:tabLst>
            </a:pPr>
            <a:r>
              <a:rPr lang="en-GB" sz="4000" b="1" dirty="0">
                <a:highlight>
                  <a:srgbClr val="00FF00"/>
                </a:highlight>
                <a:latin typeface="Candara" panose="020E0502030303020204" pitchFamily="34" charset="0"/>
              </a:rPr>
              <a:t>4.  The Stranger</a:t>
            </a:r>
          </a:p>
        </p:txBody>
      </p:sp>
      <p:sp>
        <p:nvSpPr>
          <p:cNvPr id="2" name="Rectangle 1"/>
          <p:cNvSpPr/>
          <p:nvPr/>
        </p:nvSpPr>
        <p:spPr>
          <a:xfrm>
            <a:off x="767408" y="5517232"/>
            <a:ext cx="4032448" cy="108012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500656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2000"/>
                                        <p:tgtEl>
                                          <p:spTgt spid="7">
                                            <p:txEl>
                                              <p:pRg st="2" end="2"/>
                                            </p:txEl>
                                          </p:spTgt>
                                        </p:tgtEl>
                                      </p:cBhvr>
                                    </p:animEffect>
                                    <p:anim calcmode="lin" valueType="num">
                                      <p:cBhvr>
                                        <p:cTn id="13" dur="2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4" dur="2000" fill="hold"/>
                                        <p:tgtEl>
                                          <p:spTgt spid="7">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2000"/>
                                        <p:tgtEl>
                                          <p:spTgt spid="7">
                                            <p:txEl>
                                              <p:pRg st="4" end="4"/>
                                            </p:txEl>
                                          </p:spTgt>
                                        </p:tgtEl>
                                      </p:cBhvr>
                                    </p:animEffect>
                                    <p:anim calcmode="lin" valueType="num">
                                      <p:cBhvr>
                                        <p:cTn id="18" dur="2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19" dur="2000" fill="hold"/>
                                        <p:tgtEl>
                                          <p:spTgt spid="7">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2000"/>
                                        <p:tgtEl>
                                          <p:spTgt spid="7">
                                            <p:txEl>
                                              <p:pRg st="5" end="5"/>
                                            </p:txEl>
                                          </p:spTgt>
                                        </p:tgtEl>
                                      </p:cBhvr>
                                    </p:animEffect>
                                    <p:anim calcmode="lin" valueType="num">
                                      <p:cBhvr>
                                        <p:cTn id="23" dur="2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4" dur="2000" fill="hold"/>
                                        <p:tgtEl>
                                          <p:spTgt spid="7">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animEffect transition="in" filter="fade">
                                      <p:cBhvr>
                                        <p:cTn id="27" dur="2000"/>
                                        <p:tgtEl>
                                          <p:spTgt spid="7">
                                            <p:txEl>
                                              <p:pRg st="7" end="7"/>
                                            </p:txEl>
                                          </p:spTgt>
                                        </p:tgtEl>
                                      </p:cBhvr>
                                    </p:animEffect>
                                    <p:anim calcmode="lin" valueType="num">
                                      <p:cBhvr>
                                        <p:cTn id="28" dur="2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29" dur="2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0" fill="hold"/>
                                        <p:tgtEl>
                                          <p:spTgt spid="2"/>
                                        </p:tgtEl>
                                        <p:attrNameLst>
                                          <p:attrName>ppt_w</p:attrName>
                                        </p:attrNameLst>
                                      </p:cBhvr>
                                      <p:tavLst>
                                        <p:tav tm="0">
                                          <p:val>
                                            <p:fltVal val="0"/>
                                          </p:val>
                                        </p:tav>
                                        <p:tav tm="100000">
                                          <p:val>
                                            <p:strVal val="#ppt_w"/>
                                          </p:val>
                                        </p:tav>
                                      </p:tavLst>
                                    </p:anim>
                                    <p:anim calcmode="lin" valueType="num">
                                      <p:cBhvr>
                                        <p:cTn id="35" dur="5000" fill="hold"/>
                                        <p:tgtEl>
                                          <p:spTgt spid="2"/>
                                        </p:tgtEl>
                                        <p:attrNameLst>
                                          <p:attrName>ppt_h</p:attrName>
                                        </p:attrNameLst>
                                      </p:cBhvr>
                                      <p:tavLst>
                                        <p:tav tm="0">
                                          <p:val>
                                            <p:fltVal val="0"/>
                                          </p:val>
                                        </p:tav>
                                        <p:tav tm="100000">
                                          <p:val>
                                            <p:strVal val="#ppt_h"/>
                                          </p:val>
                                        </p:tav>
                                      </p:tavLst>
                                    </p:anim>
                                    <p:anim calcmode="lin" valueType="num">
                                      <p:cBhvr>
                                        <p:cTn id="36" dur="5000" fill="hold"/>
                                        <p:tgtEl>
                                          <p:spTgt spid="2"/>
                                        </p:tgtEl>
                                        <p:attrNameLst>
                                          <p:attrName>style.rotation</p:attrName>
                                        </p:attrNameLst>
                                      </p:cBhvr>
                                      <p:tavLst>
                                        <p:tav tm="0">
                                          <p:val>
                                            <p:fltVal val="90"/>
                                          </p:val>
                                        </p:tav>
                                        <p:tav tm="100000">
                                          <p:val>
                                            <p:fltVal val="0"/>
                                          </p:val>
                                        </p:tav>
                                      </p:tavLst>
                                    </p:anim>
                                    <p:animEffect transition="in" filter="fade">
                                      <p:cBhvr>
                                        <p:cTn id="3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41" y="0"/>
            <a:ext cx="12226041" cy="5184576"/>
          </a:xfrm>
          <a:solidFill>
            <a:srgbClr val="FFFF00"/>
          </a:solidFill>
        </p:spPr>
        <p:txBody>
          <a:bodyPr/>
          <a:lstStyle/>
          <a:p>
            <a:r>
              <a:rPr lang="en-GB" sz="16600" b="1" u="sng" dirty="0">
                <a:solidFill>
                  <a:srgbClr val="FF0000"/>
                </a:solidFill>
                <a:latin typeface="Candara" panose="020E0502030303020204" pitchFamily="34" charset="0"/>
              </a:rPr>
              <a:t>THE STRANGER</a:t>
            </a:r>
          </a:p>
        </p:txBody>
      </p:sp>
    </p:spTree>
    <p:extLst>
      <p:ext uri="{BB962C8B-B14F-4D97-AF65-F5344CB8AC3E}">
        <p14:creationId xmlns:p14="http://schemas.microsoft.com/office/powerpoint/2010/main" val="30899489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being followed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6503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endParaRPr lang="en-GB" dirty="0"/>
          </a:p>
        </p:txBody>
      </p:sp>
    </p:spTree>
    <p:extLst>
      <p:ext uri="{BB962C8B-B14F-4D97-AF65-F5344CB8AC3E}">
        <p14:creationId xmlns:p14="http://schemas.microsoft.com/office/powerpoint/2010/main" val="2661933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endParaRPr lang="en-GB" dirty="0">
              <a:solidFill>
                <a:schemeClr val="bg1"/>
              </a:solidFill>
              <a:latin typeface="Comic Sans MS" pitchFamily="66" charset="0"/>
            </a:endParaRPr>
          </a:p>
        </p:txBody>
      </p:sp>
      <p:sp>
        <p:nvSpPr>
          <p:cNvPr id="4099" name="Rectangle 3"/>
          <p:cNvSpPr>
            <a:spLocks noGrp="1" noChangeArrowheads="1"/>
          </p:cNvSpPr>
          <p:nvPr>
            <p:ph type="body" idx="1"/>
          </p:nvPr>
        </p:nvSpPr>
        <p:spPr>
          <a:xfrm>
            <a:off x="119336" y="116632"/>
            <a:ext cx="11593288" cy="6480720"/>
          </a:xfrm>
        </p:spPr>
        <p:style>
          <a:lnRef idx="2">
            <a:schemeClr val="accent6"/>
          </a:lnRef>
          <a:fillRef idx="1">
            <a:schemeClr val="lt1"/>
          </a:fillRef>
          <a:effectRef idx="0">
            <a:schemeClr val="accent6"/>
          </a:effectRef>
          <a:fontRef idx="minor">
            <a:schemeClr val="dk1"/>
          </a:fontRef>
        </p:style>
        <p:txBody>
          <a:bodyPr>
            <a:noAutofit/>
          </a:bodyPr>
          <a:lstStyle/>
          <a:p>
            <a:pPr eaLnBrk="1" hangingPunct="1">
              <a:lnSpc>
                <a:spcPct val="90000"/>
              </a:lnSpc>
            </a:pPr>
            <a:r>
              <a:rPr lang="en-GB" sz="4000" dirty="0">
                <a:solidFill>
                  <a:schemeClr val="bg1"/>
                </a:solidFill>
                <a:latin typeface="Comic Sans MS" pitchFamily="66" charset="0"/>
              </a:rPr>
              <a:t>Describe what the sweet looks like in one sentence. Use a simile if you can. How do you feel not being able to touch it?</a:t>
            </a:r>
          </a:p>
          <a:p>
            <a:pPr marL="0" indent="0">
              <a:lnSpc>
                <a:spcPct val="90000"/>
              </a:lnSpc>
              <a:buNone/>
            </a:pPr>
            <a:endParaRPr lang="en-GB" sz="4000" dirty="0">
              <a:solidFill>
                <a:schemeClr val="bg1"/>
              </a:solidFill>
              <a:latin typeface="Comic Sans MS" pitchFamily="66" charset="0"/>
            </a:endParaRPr>
          </a:p>
          <a:p>
            <a:pPr eaLnBrk="1" hangingPunct="1">
              <a:lnSpc>
                <a:spcPct val="90000"/>
              </a:lnSpc>
            </a:pPr>
            <a:r>
              <a:rPr lang="en-GB" sz="4000" dirty="0">
                <a:solidFill>
                  <a:schemeClr val="bg1"/>
                </a:solidFill>
                <a:latin typeface="Comic Sans MS" pitchFamily="66" charset="0"/>
              </a:rPr>
              <a:t>Pick it up and describe the feel of the outside as imaginatively as possible. Use at least 3 adjectives. Try a simile e.g. “The wrapper crackled like fireworks in the distance…”</a:t>
            </a:r>
          </a:p>
        </p:txBody>
      </p:sp>
      <p:pic>
        <p:nvPicPr>
          <p:cNvPr id="7170" name="Picture 2" descr="friends surprised bright funny n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7368" y="2102442"/>
            <a:ext cx="11175032" cy="4494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740129"/>
      </p:ext>
    </p:extLst>
  </p:cSld>
  <p:clrMapOvr>
    <a:masterClrMapping/>
  </p:clrMapOvr>
  <mc:AlternateContent xmlns:mc="http://schemas.openxmlformats.org/markup-compatibility/2006" xmlns:p14="http://schemas.microsoft.com/office/powerpoint/2010/main">
    <mc:Choice Requires="p14">
      <p:transition spd="slow" p14:dur="2000" advTm="19219">
        <p14:prism isContent="1"/>
      </p:transition>
    </mc:Choice>
    <mc:Fallback xmlns="">
      <p:transition spd="slow" advTm="1921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wipe(down)">
                                      <p:cBhvr>
                                        <p:cTn id="7" dur="2000"/>
                                        <p:tgtEl>
                                          <p:spTgt spid="4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7170"/>
                                        </p:tgtEl>
                                      </p:cBhvr>
                                    </p:animEffect>
                                    <p:set>
                                      <p:cBhvr>
                                        <p:cTn id="12" dur="1" fill="hold">
                                          <p:stCondLst>
                                            <p:cond delay="499"/>
                                          </p:stCondLst>
                                        </p:cTn>
                                        <p:tgtEl>
                                          <p:spTgt spid="7170"/>
                                        </p:tgtEl>
                                        <p:attrNameLst>
                                          <p:attrName>style.visibility</p:attrName>
                                        </p:attrNameLst>
                                      </p:cBhvr>
                                      <p:to>
                                        <p:strVal val="hidden"/>
                                      </p:to>
                                    </p:set>
                                  </p:childTnLst>
                                </p:cTn>
                              </p:par>
                            </p:childTnLst>
                          </p:cTn>
                        </p:par>
                        <p:par>
                          <p:cTn id="13" fill="hold">
                            <p:stCondLst>
                              <p:cond delay="500"/>
                            </p:stCondLst>
                            <p:childTnLst>
                              <p:par>
                                <p:cTn id="14" presetID="16" presetClass="entr" presetSubtype="21" fill="hold" nodeType="afterEffect">
                                  <p:stCondLst>
                                    <p:cond delay="1500"/>
                                  </p:stCondLst>
                                  <p:childTnLst>
                                    <p:set>
                                      <p:cBhvr>
                                        <p:cTn id="15" dur="1" fill="hold">
                                          <p:stCondLst>
                                            <p:cond delay="0"/>
                                          </p:stCondLst>
                                        </p:cTn>
                                        <p:tgtEl>
                                          <p:spTgt spid="4099">
                                            <p:txEl>
                                              <p:pRg st="2" end="2"/>
                                            </p:txEl>
                                          </p:spTgt>
                                        </p:tgtEl>
                                        <p:attrNameLst>
                                          <p:attrName>style.visibility</p:attrName>
                                        </p:attrNameLst>
                                      </p:cBhvr>
                                      <p:to>
                                        <p:strVal val="visible"/>
                                      </p:to>
                                    </p:set>
                                    <p:animEffect transition="in" filter="barn(inVertical)">
                                      <p:cBhvr>
                                        <p:cTn id="16" dur="2000"/>
                                        <p:tgtEl>
                                          <p:spTgt spid="4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Image result for open door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753" y="-99392"/>
            <a:ext cx="12214753" cy="697566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endParaRPr lang="en-GB" dirty="0"/>
          </a:p>
        </p:txBody>
      </p:sp>
    </p:spTree>
    <p:extLst>
      <p:ext uri="{BB962C8B-B14F-4D97-AF65-F5344CB8AC3E}">
        <p14:creationId xmlns:p14="http://schemas.microsoft.com/office/powerpoint/2010/main" val="11008562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Image result for baby on doorst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39" y="0"/>
            <a:ext cx="12227739" cy="687283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endParaRPr lang="en-GB" dirty="0"/>
          </a:p>
        </p:txBody>
      </p:sp>
    </p:spTree>
    <p:extLst>
      <p:ext uri="{BB962C8B-B14F-4D97-AF65-F5344CB8AC3E}">
        <p14:creationId xmlns:p14="http://schemas.microsoft.com/office/powerpoint/2010/main" val="40347612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0" name="Picture 8" descr="Image result for disney spaghetti dogs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6221"/>
            <a:ext cx="12192000" cy="68738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endParaRPr lang="en-GB" dirty="0"/>
          </a:p>
        </p:txBody>
      </p:sp>
    </p:spTree>
    <p:extLst>
      <p:ext uri="{BB962C8B-B14F-4D97-AF65-F5344CB8AC3E}">
        <p14:creationId xmlns:p14="http://schemas.microsoft.com/office/powerpoint/2010/main" val="8979174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10242" name="Picture 2" descr="https://upload.wikimedia.org/wikipedia/commons/3/37/London_Waterloo_Interior_Rush_Hour_2%2C_London%2C_UK_-_Dilif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6268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11266" name="Picture 2" descr="Image result for dat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19936" y="262673"/>
            <a:ext cx="6202660" cy="284082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dating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792" y="116632"/>
            <a:ext cx="5234977" cy="38935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6556" y="4168154"/>
            <a:ext cx="7239867" cy="2646878"/>
          </a:xfrm>
          <a:prstGeom prst="rect">
            <a:avLst/>
          </a:prstGeom>
          <a:solidFill>
            <a:srgbClr val="FFFF00"/>
          </a:solidFill>
        </p:spPr>
        <p:txBody>
          <a:bodyPr wrap="none" lIns="91440" tIns="45720" rIns="91440" bIns="45720">
            <a:spAutoFit/>
          </a:bodyPr>
          <a:lstStyle/>
          <a:p>
            <a:pPr algn="ctr"/>
            <a:r>
              <a:rPr lang="en-US" sz="16600" dirty="0">
                <a:ln w="0"/>
                <a:latin typeface="Candara" panose="020E0502030303020204" pitchFamily="34" charset="0"/>
              </a:rPr>
              <a:t>DATING</a:t>
            </a:r>
            <a:endParaRPr lang="en-US" sz="16600" b="0" cap="none" spc="0" dirty="0">
              <a:ln w="0"/>
              <a:solidFill>
                <a:schemeClr val="tx1"/>
              </a:solidFill>
              <a:latin typeface="Candara" panose="020E0502030303020204" pitchFamily="34" charset="0"/>
            </a:endParaRPr>
          </a:p>
        </p:txBody>
      </p:sp>
      <p:pic>
        <p:nvPicPr>
          <p:cNvPr id="11270" name="Picture 6" descr="Image result for joey essex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96200" y="3608953"/>
            <a:ext cx="4132781" cy="23246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0184321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10242" name="Picture 2" descr="https://upload.wikimedia.org/wikipedia/commons/3/37/London_Waterloo_Interior_Rush_Hour_2%2C_London%2C_UK_-_Dilif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539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11" name="Content Placeholder 2"/>
          <p:cNvSpPr txBox="1">
            <a:spLocks/>
          </p:cNvSpPr>
          <p:nvPr/>
        </p:nvSpPr>
        <p:spPr>
          <a:xfrm>
            <a:off x="263352" y="116632"/>
            <a:ext cx="11928648" cy="6741367"/>
          </a:xfrm>
          <a:prstGeom prst="rect">
            <a:avLst/>
          </a:prstGeom>
          <a:solidFill>
            <a:schemeClr val="tx1"/>
          </a:solidFill>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GB" sz="5800" b="1" u="sng" dirty="0">
                <a:solidFill>
                  <a:srgbClr val="FF0000"/>
                </a:solidFill>
                <a:latin typeface="Candara" panose="020E0502030303020204" pitchFamily="34" charset="0"/>
              </a:rPr>
              <a:t>The Stranger – meeting a blind date at London Waterloo Station</a:t>
            </a:r>
            <a:endParaRPr lang="en-GB" sz="5800" dirty="0">
              <a:solidFill>
                <a:srgbClr val="FF0000"/>
              </a:solidFill>
              <a:latin typeface="Candara" panose="020E0502030303020204" pitchFamily="34" charset="0"/>
            </a:endParaRPr>
          </a:p>
          <a:p>
            <a:pPr marL="0" indent="0">
              <a:buNone/>
              <a:defRPr/>
            </a:pPr>
            <a:r>
              <a:rPr lang="en-GB" b="1" dirty="0">
                <a:solidFill>
                  <a:schemeClr val="bg1"/>
                </a:solidFill>
              </a:rPr>
              <a:t> </a:t>
            </a:r>
            <a:endParaRPr lang="en-GB" dirty="0">
              <a:solidFill>
                <a:schemeClr val="bg1"/>
              </a:solidFill>
            </a:endParaRPr>
          </a:p>
          <a:p>
            <a:pPr>
              <a:defRPr/>
            </a:pPr>
            <a:r>
              <a:rPr lang="en-GB" sz="3800" b="1" dirty="0">
                <a:solidFill>
                  <a:schemeClr val="bg1"/>
                </a:solidFill>
                <a:latin typeface="Candara" panose="020E0502030303020204" pitchFamily="34" charset="0"/>
              </a:rPr>
              <a:t>two things you can see</a:t>
            </a:r>
          </a:p>
          <a:p>
            <a:pPr>
              <a:defRPr/>
            </a:pPr>
            <a:r>
              <a:rPr lang="en-GB" sz="3800" b="1" dirty="0">
                <a:solidFill>
                  <a:schemeClr val="bg1"/>
                </a:solidFill>
                <a:latin typeface="Candara" panose="020E0502030303020204" pitchFamily="34" charset="0"/>
              </a:rPr>
              <a:t>two sounds you can hear</a:t>
            </a:r>
          </a:p>
          <a:p>
            <a:pPr>
              <a:defRPr/>
            </a:pPr>
            <a:r>
              <a:rPr lang="en-GB" sz="3800" b="1" dirty="0">
                <a:solidFill>
                  <a:schemeClr val="bg1"/>
                </a:solidFill>
                <a:latin typeface="Candara" panose="020E0502030303020204" pitchFamily="34" charset="0"/>
              </a:rPr>
              <a:t>two things you can almost taste</a:t>
            </a:r>
          </a:p>
          <a:p>
            <a:pPr>
              <a:defRPr/>
            </a:pPr>
            <a:r>
              <a:rPr lang="en-GB" sz="3800" b="1" dirty="0">
                <a:solidFill>
                  <a:schemeClr val="bg1"/>
                </a:solidFill>
                <a:latin typeface="Candara" panose="020E0502030303020204" pitchFamily="34" charset="0"/>
              </a:rPr>
              <a:t>two things you can touch/feel</a:t>
            </a:r>
          </a:p>
          <a:p>
            <a:pPr>
              <a:defRPr/>
            </a:pPr>
            <a:r>
              <a:rPr lang="en-GB" sz="3800" b="1" dirty="0">
                <a:solidFill>
                  <a:schemeClr val="bg1"/>
                </a:solidFill>
                <a:latin typeface="Candara" panose="020E0502030303020204" pitchFamily="34" charset="0"/>
              </a:rPr>
              <a:t>two things you can smell</a:t>
            </a:r>
          </a:p>
          <a:p>
            <a:pPr>
              <a:defRPr/>
            </a:pPr>
            <a:r>
              <a:rPr lang="en-GB" sz="3800" dirty="0">
                <a:solidFill>
                  <a:schemeClr val="bg1"/>
                </a:solidFill>
                <a:highlight>
                  <a:srgbClr val="FFFF00"/>
                </a:highlight>
                <a:latin typeface="Candara" panose="020E0502030303020204" pitchFamily="34" charset="0"/>
              </a:rPr>
              <a:t>two similes</a:t>
            </a:r>
          </a:p>
          <a:p>
            <a:pPr>
              <a:defRPr/>
            </a:pPr>
            <a:r>
              <a:rPr lang="en-GB" sz="3800" dirty="0">
                <a:solidFill>
                  <a:schemeClr val="bg1"/>
                </a:solidFill>
                <a:highlight>
                  <a:srgbClr val="FFFF00"/>
                </a:highlight>
                <a:latin typeface="Candara" panose="020E0502030303020204" pitchFamily="34" charset="0"/>
              </a:rPr>
              <a:t>one onomatopoeia</a:t>
            </a:r>
          </a:p>
          <a:p>
            <a:pPr>
              <a:defRPr/>
            </a:pPr>
            <a:r>
              <a:rPr lang="en-GB" sz="3800" dirty="0">
                <a:solidFill>
                  <a:schemeClr val="bg1"/>
                </a:solidFill>
                <a:highlight>
                  <a:srgbClr val="FFFF00"/>
                </a:highlight>
                <a:latin typeface="Candara" panose="020E0502030303020204" pitchFamily="34" charset="0"/>
              </a:rPr>
              <a:t>one hyperbole</a:t>
            </a:r>
          </a:p>
          <a:p>
            <a:pPr>
              <a:defRPr/>
            </a:pPr>
            <a:r>
              <a:rPr lang="en-GB" sz="3800" dirty="0">
                <a:solidFill>
                  <a:schemeClr val="bg1"/>
                </a:solidFill>
                <a:highlight>
                  <a:srgbClr val="FFFF00"/>
                </a:highlight>
                <a:latin typeface="Candara" panose="020E0502030303020204" pitchFamily="34" charset="0"/>
              </a:rPr>
              <a:t>one alliteration</a:t>
            </a:r>
          </a:p>
          <a:p>
            <a:pPr>
              <a:defRPr/>
            </a:pPr>
            <a:r>
              <a:rPr lang="en-GB" sz="3800" dirty="0">
                <a:solidFill>
                  <a:schemeClr val="bg1"/>
                </a:solidFill>
                <a:highlight>
                  <a:srgbClr val="FFFF00"/>
                </a:highlight>
                <a:latin typeface="Candara" panose="020E0502030303020204" pitchFamily="34" charset="0"/>
              </a:rPr>
              <a:t>one personification</a:t>
            </a:r>
          </a:p>
          <a:p>
            <a:pPr>
              <a:defRPr/>
            </a:pPr>
            <a:endParaRPr lang="en-GB" dirty="0">
              <a:solidFill>
                <a:schemeClr val="bg1"/>
              </a:solidFill>
            </a:endParaRPr>
          </a:p>
          <a:p>
            <a:pPr>
              <a:defRPr/>
            </a:pPr>
            <a:endParaRPr lang="en-GB" dirty="0">
              <a:solidFill>
                <a:schemeClr val="bg1"/>
              </a:solidFill>
            </a:endParaRPr>
          </a:p>
          <a:p>
            <a:pPr>
              <a:defRPr/>
            </a:pPr>
            <a:endParaRPr lang="en-GB" dirty="0"/>
          </a:p>
        </p:txBody>
      </p:sp>
      <p:pic>
        <p:nvPicPr>
          <p:cNvPr id="8" name="Picture 2" descr="https://upload.wikimedia.org/wikipedia/commons/3/37/London_Waterloo_Interior_Rush_Hour_2%2C_London%2C_UK_-_Dilif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2152" y="2492896"/>
            <a:ext cx="5109848" cy="2874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3108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barn(inVertical)">
                                      <p:cBhvr>
                                        <p:cTn id="14" dur="500"/>
                                        <p:tgtEl>
                                          <p:spTgt spid="11">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barn(inVertical)">
                                      <p:cBhvr>
                                        <p:cTn id="19" dur="500"/>
                                        <p:tgtEl>
                                          <p:spTgt spid="11">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xEl>
                                              <p:pRg st="4" end="4"/>
                                            </p:txEl>
                                          </p:spTgt>
                                        </p:tgtEl>
                                        <p:attrNameLst>
                                          <p:attrName>style.visibility</p:attrName>
                                        </p:attrNameLst>
                                      </p:cBhvr>
                                      <p:to>
                                        <p:strVal val="visible"/>
                                      </p:to>
                                    </p:set>
                                    <p:animEffect transition="in" filter="barn(inVertical)">
                                      <p:cBhvr>
                                        <p:cTn id="24" dur="500"/>
                                        <p:tgtEl>
                                          <p:spTgt spid="11">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xEl>
                                              <p:pRg st="5" end="5"/>
                                            </p:txEl>
                                          </p:spTgt>
                                        </p:tgtEl>
                                        <p:attrNameLst>
                                          <p:attrName>style.visibility</p:attrName>
                                        </p:attrNameLst>
                                      </p:cBhvr>
                                      <p:to>
                                        <p:strVal val="visible"/>
                                      </p:to>
                                    </p:set>
                                    <p:animEffect transition="in" filter="barn(inVertical)">
                                      <p:cBhvr>
                                        <p:cTn id="29" dur="500"/>
                                        <p:tgtEl>
                                          <p:spTgt spid="11">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xEl>
                                              <p:pRg st="6" end="6"/>
                                            </p:txEl>
                                          </p:spTgt>
                                        </p:tgtEl>
                                        <p:attrNameLst>
                                          <p:attrName>style.visibility</p:attrName>
                                        </p:attrNameLst>
                                      </p:cBhvr>
                                      <p:to>
                                        <p:strVal val="visible"/>
                                      </p:to>
                                    </p:set>
                                    <p:animEffect transition="in" filter="barn(inVertical)">
                                      <p:cBhvr>
                                        <p:cTn id="34" dur="500"/>
                                        <p:tgtEl>
                                          <p:spTgt spid="11">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xEl>
                                              <p:pRg st="7" end="7"/>
                                            </p:txEl>
                                          </p:spTgt>
                                        </p:tgtEl>
                                        <p:attrNameLst>
                                          <p:attrName>style.visibility</p:attrName>
                                        </p:attrNameLst>
                                      </p:cBhvr>
                                      <p:to>
                                        <p:strVal val="visible"/>
                                      </p:to>
                                    </p:set>
                                    <p:animEffect transition="in" filter="barn(inVertical)">
                                      <p:cBhvr>
                                        <p:cTn id="39" dur="500"/>
                                        <p:tgtEl>
                                          <p:spTgt spid="11">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1">
                                            <p:txEl>
                                              <p:pRg st="8" end="8"/>
                                            </p:txEl>
                                          </p:spTgt>
                                        </p:tgtEl>
                                        <p:attrNameLst>
                                          <p:attrName>style.visibility</p:attrName>
                                        </p:attrNameLst>
                                      </p:cBhvr>
                                      <p:to>
                                        <p:strVal val="visible"/>
                                      </p:to>
                                    </p:set>
                                    <p:animEffect transition="in" filter="barn(inVertical)">
                                      <p:cBhvr>
                                        <p:cTn id="44" dur="500"/>
                                        <p:tgtEl>
                                          <p:spTgt spid="11">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xEl>
                                              <p:pRg st="9" end="9"/>
                                            </p:txEl>
                                          </p:spTgt>
                                        </p:tgtEl>
                                        <p:attrNameLst>
                                          <p:attrName>style.visibility</p:attrName>
                                        </p:attrNameLst>
                                      </p:cBhvr>
                                      <p:to>
                                        <p:strVal val="visible"/>
                                      </p:to>
                                    </p:set>
                                    <p:animEffect transition="in" filter="barn(inVertical)">
                                      <p:cBhvr>
                                        <p:cTn id="49" dur="500"/>
                                        <p:tgtEl>
                                          <p:spTgt spid="11">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1">
                                            <p:txEl>
                                              <p:pRg st="10" end="10"/>
                                            </p:txEl>
                                          </p:spTgt>
                                        </p:tgtEl>
                                        <p:attrNameLst>
                                          <p:attrName>style.visibility</p:attrName>
                                        </p:attrNameLst>
                                      </p:cBhvr>
                                      <p:to>
                                        <p:strVal val="visible"/>
                                      </p:to>
                                    </p:set>
                                    <p:animEffect transition="in" filter="barn(inVertical)">
                                      <p:cBhvr>
                                        <p:cTn id="54" dur="500"/>
                                        <p:tgtEl>
                                          <p:spTgt spid="11">
                                            <p:txEl>
                                              <p:pRg st="10" end="1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1">
                                            <p:txEl>
                                              <p:pRg st="11" end="11"/>
                                            </p:txEl>
                                          </p:spTgt>
                                        </p:tgtEl>
                                        <p:attrNameLst>
                                          <p:attrName>style.visibility</p:attrName>
                                        </p:attrNameLst>
                                      </p:cBhvr>
                                      <p:to>
                                        <p:strVal val="visible"/>
                                      </p:to>
                                    </p:set>
                                    <p:animEffect transition="in" filter="barn(inVertical)">
                                      <p:cBhvr>
                                        <p:cTn id="59" dur="500"/>
                                        <p:tgtEl>
                                          <p:spTgt spid="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30266" t="10903" r="30265" b="10158"/>
          <a:stretch/>
        </p:blipFill>
        <p:spPr>
          <a:xfrm>
            <a:off x="483712" y="15506"/>
            <a:ext cx="5486400" cy="6858000"/>
          </a:xfrm>
          <a:prstGeom prst="rect">
            <a:avLst/>
          </a:prstGeom>
        </p:spPr>
      </p:pic>
      <p:sp>
        <p:nvSpPr>
          <p:cNvPr id="2" name="Title 1"/>
          <p:cNvSpPr>
            <a:spLocks noGrp="1"/>
          </p:cNvSpPr>
          <p:nvPr>
            <p:ph type="title"/>
          </p:nvPr>
        </p:nvSpPr>
        <p:spPr/>
        <p:txBody>
          <a:bodyPr/>
          <a:lstStyle/>
          <a:p>
            <a:endParaRPr lang="en-GB" dirty="0"/>
          </a:p>
        </p:txBody>
      </p:sp>
      <p:sp>
        <p:nvSpPr>
          <p:cNvPr id="5" name="Rectangle 3"/>
          <p:cNvSpPr>
            <a:spLocks noChangeArrowheads="1"/>
          </p:cNvSpPr>
          <p:nvPr/>
        </p:nvSpPr>
        <p:spPr bwMode="auto">
          <a:xfrm>
            <a:off x="6456040" y="-5614"/>
            <a:ext cx="5521129" cy="6863417"/>
          </a:xfrm>
          <a:prstGeom prst="rect">
            <a:avLst/>
          </a:prstGeom>
          <a:solidFill>
            <a:srgbClr val="FFFF00"/>
          </a:solidFill>
          <a:ln>
            <a:noFill/>
          </a:ln>
          <a:extLst/>
        </p:spPr>
        <p:txBody>
          <a:bodyPr wrap="square">
            <a:spAutoFit/>
          </a:bodyPr>
          <a:lstStyle/>
          <a:p>
            <a:pPr defTabSz="912813" fontAlgn="base">
              <a:spcBef>
                <a:spcPct val="0"/>
              </a:spcBef>
              <a:spcAft>
                <a:spcPct val="0"/>
              </a:spcAft>
              <a:defRPr/>
            </a:pPr>
            <a:r>
              <a:rPr lang="en-GB" sz="4000" b="1" u="sng" dirty="0">
                <a:solidFill>
                  <a:srgbClr val="FF0000"/>
                </a:solidFill>
                <a:latin typeface="Candara" panose="020E0502030303020204" pitchFamily="34" charset="0"/>
                <a:cs typeface="Arial" charset="0"/>
              </a:rPr>
              <a:t>Figurative &amp; </a:t>
            </a:r>
            <a:r>
              <a:rPr lang="en-GB" sz="4000" b="1" u="sng" dirty="0">
                <a:solidFill>
                  <a:srgbClr val="00B0F0"/>
                </a:solidFill>
                <a:latin typeface="Candara" panose="020E0502030303020204" pitchFamily="34" charset="0"/>
                <a:cs typeface="Arial" charset="0"/>
              </a:rPr>
              <a:t>Sensory Language</a:t>
            </a:r>
            <a:r>
              <a:rPr lang="en-GB" sz="4000" b="1" u="sng" dirty="0">
                <a:solidFill>
                  <a:srgbClr val="FF0000"/>
                </a:solidFill>
                <a:latin typeface="Candara" panose="020E0502030303020204" pitchFamily="34" charset="0"/>
                <a:cs typeface="Arial" charset="0"/>
              </a:rPr>
              <a:t> Task</a:t>
            </a:r>
          </a:p>
          <a:p>
            <a:pPr defTabSz="912813" fontAlgn="base">
              <a:spcBef>
                <a:spcPct val="0"/>
              </a:spcBef>
              <a:spcAft>
                <a:spcPct val="0"/>
              </a:spcAft>
              <a:defRPr/>
            </a:pPr>
            <a:endParaRPr lang="en-GB" sz="4000" u="sng" dirty="0">
              <a:solidFill>
                <a:prstClr val="black"/>
              </a:solidFill>
              <a:latin typeface="Candara" panose="020E0502030303020204" pitchFamily="34" charset="0"/>
              <a:cs typeface="Arial" charset="0"/>
            </a:endParaRPr>
          </a:p>
          <a:p>
            <a:pPr marL="450850" indent="-450850" defTabSz="912813" fontAlgn="base">
              <a:spcBef>
                <a:spcPct val="0"/>
              </a:spcBef>
              <a:spcAft>
                <a:spcPct val="0"/>
              </a:spcAft>
              <a:buFont typeface="Arial" panose="020B0604020202020204" pitchFamily="34" charset="0"/>
              <a:buChar char="•"/>
              <a:defRPr/>
            </a:pPr>
            <a:r>
              <a:rPr lang="en-GB" sz="4000" dirty="0">
                <a:solidFill>
                  <a:prstClr val="black"/>
                </a:solidFill>
                <a:latin typeface="Candara" panose="020E0502030303020204" pitchFamily="34" charset="0"/>
                <a:cs typeface="Arial" charset="0"/>
              </a:rPr>
              <a:t>Highlight and annotate half of the ‘A’ grade example.</a:t>
            </a:r>
          </a:p>
          <a:p>
            <a:pPr marL="450850" indent="-450850" defTabSz="912813" fontAlgn="base">
              <a:spcBef>
                <a:spcPct val="0"/>
              </a:spcBef>
              <a:spcAft>
                <a:spcPct val="0"/>
              </a:spcAft>
              <a:buFont typeface="Arial" panose="020B0604020202020204" pitchFamily="34" charset="0"/>
              <a:buChar char="•"/>
              <a:defRPr/>
            </a:pPr>
            <a:endParaRPr lang="en-GB" sz="4000" dirty="0">
              <a:solidFill>
                <a:prstClr val="black"/>
              </a:solidFill>
              <a:latin typeface="Candara" panose="020E0502030303020204" pitchFamily="34" charset="0"/>
              <a:cs typeface="Arial" charset="0"/>
            </a:endParaRPr>
          </a:p>
          <a:p>
            <a:pPr marL="450850" indent="-450850" defTabSz="912813" fontAlgn="base">
              <a:spcBef>
                <a:spcPct val="0"/>
              </a:spcBef>
              <a:spcAft>
                <a:spcPct val="0"/>
              </a:spcAft>
              <a:buFont typeface="Arial" panose="020B0604020202020204" pitchFamily="34" charset="0"/>
              <a:buChar char="•"/>
              <a:defRPr/>
            </a:pPr>
            <a:r>
              <a:rPr lang="en-GB" sz="4000" dirty="0">
                <a:solidFill>
                  <a:srgbClr val="FF0000"/>
                </a:solidFill>
                <a:latin typeface="Candara" panose="020E0502030303020204" pitchFamily="34" charset="0"/>
                <a:cs typeface="Arial" charset="0"/>
              </a:rPr>
              <a:t>One colour for figurative language </a:t>
            </a:r>
            <a:r>
              <a:rPr lang="en-GB" sz="4000" dirty="0">
                <a:solidFill>
                  <a:prstClr val="black"/>
                </a:solidFill>
                <a:latin typeface="Candara" panose="020E0502030303020204" pitchFamily="34" charset="0"/>
                <a:cs typeface="Arial" charset="0"/>
              </a:rPr>
              <a:t>and </a:t>
            </a:r>
            <a:r>
              <a:rPr lang="en-GB" sz="4000" dirty="0">
                <a:solidFill>
                  <a:srgbClr val="00B0F0"/>
                </a:solidFill>
                <a:latin typeface="Candara" panose="020E0502030303020204" pitchFamily="34" charset="0"/>
                <a:cs typeface="Arial" charset="0"/>
              </a:rPr>
              <a:t>one for sensory language.</a:t>
            </a:r>
          </a:p>
        </p:txBody>
      </p:sp>
      <p:pic>
        <p:nvPicPr>
          <p:cNvPr id="7" name="Picture 6"/>
          <p:cNvPicPr>
            <a:picLocks noChangeAspect="1"/>
          </p:cNvPicPr>
          <p:nvPr/>
        </p:nvPicPr>
        <p:blipFill rotWithShape="1">
          <a:blip r:embed="rId3"/>
          <a:srcRect l="31414" t="11036" r="30430" b="8634"/>
          <a:stretch/>
        </p:blipFill>
        <p:spPr>
          <a:xfrm>
            <a:off x="498936" y="15506"/>
            <a:ext cx="5455951" cy="6842297"/>
          </a:xfrm>
          <a:prstGeom prst="rect">
            <a:avLst/>
          </a:prstGeom>
        </p:spPr>
      </p:pic>
    </p:spTree>
    <p:extLst>
      <p:ext uri="{BB962C8B-B14F-4D97-AF65-F5344CB8AC3E}">
        <p14:creationId xmlns:p14="http://schemas.microsoft.com/office/powerpoint/2010/main" val="29239555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arn(inVertical)">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barn(inVertical)">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5" name="Picture 4"/>
          <p:cNvPicPr>
            <a:picLocks noChangeAspect="1"/>
          </p:cNvPicPr>
          <p:nvPr/>
        </p:nvPicPr>
        <p:blipFill rotWithShape="1">
          <a:blip r:embed="rId2"/>
          <a:srcRect l="13736" t="9710" r="13289" b="14740"/>
          <a:stretch/>
        </p:blipFill>
        <p:spPr>
          <a:xfrm>
            <a:off x="1919536" y="951014"/>
            <a:ext cx="7997959" cy="5175150"/>
          </a:xfrm>
          <a:prstGeom prst="rect">
            <a:avLst/>
          </a:prstGeom>
        </p:spPr>
      </p:pic>
      <p:cxnSp>
        <p:nvCxnSpPr>
          <p:cNvPr id="7" name="Straight Arrow Connector 6"/>
          <p:cNvCxnSpPr/>
          <p:nvPr/>
        </p:nvCxnSpPr>
        <p:spPr>
          <a:xfrm flipH="1">
            <a:off x="6816080" y="579259"/>
            <a:ext cx="504056" cy="5406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701216" y="130027"/>
            <a:ext cx="1237839" cy="523220"/>
          </a:xfrm>
          <a:prstGeom prst="rect">
            <a:avLst/>
          </a:prstGeom>
          <a:solidFill>
            <a:srgbClr val="FF0000"/>
          </a:solidFill>
        </p:spPr>
        <p:txBody>
          <a:bodyPr wrap="none" lIns="91440" tIns="45720" rIns="91440" bIns="45720">
            <a:spAutoFit/>
          </a:bodyPr>
          <a:lstStyle/>
          <a:p>
            <a:pPr algn="ctr"/>
            <a:r>
              <a:rPr lang="en-US" sz="2800" b="0" cap="none" spc="0" dirty="0">
                <a:ln w="0"/>
                <a:solidFill>
                  <a:schemeClr val="tx1"/>
                </a:solidFill>
              </a:rPr>
              <a:t>SIMILE</a:t>
            </a:r>
          </a:p>
        </p:txBody>
      </p:sp>
      <p:cxnSp>
        <p:nvCxnSpPr>
          <p:cNvPr id="11" name="Straight Arrow Connector 10"/>
          <p:cNvCxnSpPr/>
          <p:nvPr/>
        </p:nvCxnSpPr>
        <p:spPr>
          <a:xfrm flipH="1">
            <a:off x="9197808" y="846138"/>
            <a:ext cx="719687" cy="571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9074490" y="317649"/>
            <a:ext cx="2113079" cy="523220"/>
          </a:xfrm>
          <a:prstGeom prst="rect">
            <a:avLst/>
          </a:prstGeom>
          <a:solidFill>
            <a:srgbClr val="FF0000"/>
          </a:solidFill>
        </p:spPr>
        <p:txBody>
          <a:bodyPr wrap="none" lIns="91440" tIns="45720" rIns="91440" bIns="45720">
            <a:spAutoFit/>
          </a:bodyPr>
          <a:lstStyle/>
          <a:p>
            <a:pPr algn="ctr"/>
            <a:r>
              <a:rPr lang="en-US" sz="2800" b="0" cap="none" spc="0" dirty="0">
                <a:ln w="0"/>
                <a:solidFill>
                  <a:schemeClr val="tx1"/>
                </a:solidFill>
              </a:rPr>
              <a:t>POWER OF 3</a:t>
            </a:r>
          </a:p>
        </p:txBody>
      </p:sp>
      <p:sp>
        <p:nvSpPr>
          <p:cNvPr id="14" name="Rectangle 13"/>
          <p:cNvSpPr/>
          <p:nvPr/>
        </p:nvSpPr>
        <p:spPr>
          <a:xfrm>
            <a:off x="81657" y="286102"/>
            <a:ext cx="2431499" cy="523220"/>
          </a:xfrm>
          <a:prstGeom prst="rect">
            <a:avLst/>
          </a:prstGeom>
          <a:solidFill>
            <a:srgbClr val="FF0000"/>
          </a:solidFill>
        </p:spPr>
        <p:txBody>
          <a:bodyPr wrap="none" lIns="91440" tIns="45720" rIns="91440" bIns="45720">
            <a:spAutoFit/>
          </a:bodyPr>
          <a:lstStyle/>
          <a:p>
            <a:pPr algn="ctr"/>
            <a:r>
              <a:rPr lang="en-US" sz="2800" b="0" cap="none" spc="0" dirty="0">
                <a:ln w="0"/>
                <a:solidFill>
                  <a:schemeClr val="tx1"/>
                </a:solidFill>
              </a:rPr>
              <a:t>ALLITERATION</a:t>
            </a:r>
          </a:p>
        </p:txBody>
      </p:sp>
      <p:cxnSp>
        <p:nvCxnSpPr>
          <p:cNvPr id="15" name="Straight Arrow Connector 14"/>
          <p:cNvCxnSpPr/>
          <p:nvPr/>
        </p:nvCxnSpPr>
        <p:spPr>
          <a:xfrm>
            <a:off x="961073" y="746414"/>
            <a:ext cx="1242265" cy="96875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921297" y="1715173"/>
            <a:ext cx="2119491" cy="523220"/>
          </a:xfrm>
          <a:prstGeom prst="rect">
            <a:avLst/>
          </a:prstGeom>
          <a:solidFill>
            <a:srgbClr val="FF0000"/>
          </a:solidFill>
        </p:spPr>
        <p:txBody>
          <a:bodyPr wrap="none" lIns="91440" tIns="45720" rIns="91440" bIns="45720">
            <a:spAutoFit/>
          </a:bodyPr>
          <a:lstStyle/>
          <a:p>
            <a:pPr algn="ctr"/>
            <a:r>
              <a:rPr lang="en-US" sz="2800" b="0" cap="none" spc="0" dirty="0">
                <a:ln w="0"/>
                <a:solidFill>
                  <a:schemeClr val="tx1"/>
                </a:solidFill>
              </a:rPr>
              <a:t>R QUESTION</a:t>
            </a:r>
          </a:p>
        </p:txBody>
      </p:sp>
      <p:cxnSp>
        <p:nvCxnSpPr>
          <p:cNvPr id="22" name="Straight Arrow Connector 21"/>
          <p:cNvCxnSpPr>
            <a:stCxn id="21" idx="1"/>
          </p:cNvCxnSpPr>
          <p:nvPr/>
        </p:nvCxnSpPr>
        <p:spPr>
          <a:xfrm flipH="1">
            <a:off x="7085975" y="1976783"/>
            <a:ext cx="283532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923" y="2494168"/>
            <a:ext cx="2042547" cy="523220"/>
          </a:xfrm>
          <a:prstGeom prst="rect">
            <a:avLst/>
          </a:prstGeom>
          <a:solidFill>
            <a:srgbClr val="FF0000"/>
          </a:solidFill>
        </p:spPr>
        <p:txBody>
          <a:bodyPr wrap="none" lIns="91440" tIns="45720" rIns="91440" bIns="45720">
            <a:spAutoFit/>
          </a:bodyPr>
          <a:lstStyle/>
          <a:p>
            <a:pPr algn="ctr"/>
            <a:r>
              <a:rPr lang="en-US" sz="2800" b="0" cap="none" spc="0" dirty="0">
                <a:ln w="0"/>
                <a:solidFill>
                  <a:schemeClr val="tx1"/>
                </a:solidFill>
              </a:rPr>
              <a:t>HYPERBOLE</a:t>
            </a:r>
          </a:p>
        </p:txBody>
      </p:sp>
      <p:cxnSp>
        <p:nvCxnSpPr>
          <p:cNvPr id="25" name="Straight Arrow Connector 24"/>
          <p:cNvCxnSpPr/>
          <p:nvPr/>
        </p:nvCxnSpPr>
        <p:spPr>
          <a:xfrm flipV="1">
            <a:off x="1492470" y="2238394"/>
            <a:ext cx="2443290" cy="2557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9" idx="1"/>
          </p:cNvCxnSpPr>
          <p:nvPr/>
        </p:nvCxnSpPr>
        <p:spPr>
          <a:xfrm flipH="1">
            <a:off x="9227027" y="2755778"/>
            <a:ext cx="1112106" cy="2462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0339133" y="2494168"/>
            <a:ext cx="1237839" cy="523220"/>
          </a:xfrm>
          <a:prstGeom prst="rect">
            <a:avLst/>
          </a:prstGeom>
          <a:solidFill>
            <a:srgbClr val="FF0000"/>
          </a:solidFill>
        </p:spPr>
        <p:txBody>
          <a:bodyPr wrap="none" lIns="91440" tIns="45720" rIns="91440" bIns="45720">
            <a:spAutoFit/>
          </a:bodyPr>
          <a:lstStyle/>
          <a:p>
            <a:pPr algn="ctr"/>
            <a:r>
              <a:rPr lang="en-US" sz="2800" b="0" cap="none" spc="0" dirty="0">
                <a:ln w="0"/>
                <a:solidFill>
                  <a:schemeClr val="tx1"/>
                </a:solidFill>
              </a:rPr>
              <a:t>SIMILE</a:t>
            </a:r>
          </a:p>
        </p:txBody>
      </p:sp>
      <p:cxnSp>
        <p:nvCxnSpPr>
          <p:cNvPr id="32" name="Straight Arrow Connector 31"/>
          <p:cNvCxnSpPr/>
          <p:nvPr/>
        </p:nvCxnSpPr>
        <p:spPr>
          <a:xfrm flipH="1">
            <a:off x="9363343" y="2912917"/>
            <a:ext cx="965935" cy="1290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0523201" y="3199951"/>
            <a:ext cx="1292341" cy="523220"/>
          </a:xfrm>
          <a:prstGeom prst="rect">
            <a:avLst/>
          </a:prstGeom>
          <a:solidFill>
            <a:srgbClr val="00B0F0"/>
          </a:solidFill>
        </p:spPr>
        <p:txBody>
          <a:bodyPr wrap="none" lIns="91440" tIns="45720" rIns="91440" bIns="45720">
            <a:spAutoFit/>
          </a:bodyPr>
          <a:lstStyle/>
          <a:p>
            <a:pPr algn="ctr"/>
            <a:r>
              <a:rPr lang="en-US" sz="2800" b="0" cap="none" spc="0" dirty="0">
                <a:ln w="0"/>
                <a:solidFill>
                  <a:schemeClr val="tx1"/>
                </a:solidFill>
              </a:rPr>
              <a:t>TOUCH</a:t>
            </a:r>
          </a:p>
        </p:txBody>
      </p:sp>
      <p:cxnSp>
        <p:nvCxnSpPr>
          <p:cNvPr id="35" name="Straight Arrow Connector 34"/>
          <p:cNvCxnSpPr>
            <a:stCxn id="34" idx="1"/>
          </p:cNvCxnSpPr>
          <p:nvPr/>
        </p:nvCxnSpPr>
        <p:spPr>
          <a:xfrm flipH="1" flipV="1">
            <a:off x="9415668" y="3224579"/>
            <a:ext cx="1107533" cy="236982"/>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9415668" y="3559401"/>
            <a:ext cx="1116350" cy="703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81867" y="3786946"/>
            <a:ext cx="2119491" cy="523220"/>
          </a:xfrm>
          <a:prstGeom prst="rect">
            <a:avLst/>
          </a:prstGeom>
          <a:solidFill>
            <a:srgbClr val="FF0000"/>
          </a:solidFill>
        </p:spPr>
        <p:txBody>
          <a:bodyPr wrap="none" lIns="91440" tIns="45720" rIns="91440" bIns="45720">
            <a:spAutoFit/>
          </a:bodyPr>
          <a:lstStyle/>
          <a:p>
            <a:pPr algn="ctr"/>
            <a:r>
              <a:rPr lang="en-US" sz="2800" b="0" cap="none" spc="0" dirty="0">
                <a:ln w="0"/>
                <a:solidFill>
                  <a:schemeClr val="tx1"/>
                </a:solidFill>
              </a:rPr>
              <a:t>R QUESTION</a:t>
            </a:r>
          </a:p>
        </p:txBody>
      </p:sp>
      <p:cxnSp>
        <p:nvCxnSpPr>
          <p:cNvPr id="42" name="Straight Arrow Connector 41"/>
          <p:cNvCxnSpPr/>
          <p:nvPr/>
        </p:nvCxnSpPr>
        <p:spPr>
          <a:xfrm flipV="1">
            <a:off x="2037624" y="3566437"/>
            <a:ext cx="614523" cy="4386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7" idx="1"/>
          </p:cNvCxnSpPr>
          <p:nvPr/>
        </p:nvCxnSpPr>
        <p:spPr>
          <a:xfrm flipH="1">
            <a:off x="6456041" y="4151438"/>
            <a:ext cx="3669502" cy="4023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10125543" y="3889828"/>
            <a:ext cx="1237839" cy="523220"/>
          </a:xfrm>
          <a:prstGeom prst="rect">
            <a:avLst/>
          </a:prstGeom>
          <a:solidFill>
            <a:srgbClr val="FF0000"/>
          </a:solidFill>
        </p:spPr>
        <p:txBody>
          <a:bodyPr wrap="square" lIns="91440" tIns="45720" rIns="91440" bIns="45720">
            <a:spAutoFit/>
          </a:bodyPr>
          <a:lstStyle/>
          <a:p>
            <a:pPr algn="ctr"/>
            <a:r>
              <a:rPr lang="en-US" sz="2800" b="0" cap="none" spc="0" dirty="0">
                <a:ln w="0"/>
                <a:solidFill>
                  <a:schemeClr val="tx1"/>
                </a:solidFill>
              </a:rPr>
              <a:t>SIMILE</a:t>
            </a:r>
          </a:p>
        </p:txBody>
      </p:sp>
      <p:sp>
        <p:nvSpPr>
          <p:cNvPr id="49" name="Rectangle 48"/>
          <p:cNvSpPr/>
          <p:nvPr/>
        </p:nvSpPr>
        <p:spPr>
          <a:xfrm>
            <a:off x="9415668" y="4663057"/>
            <a:ext cx="2858199" cy="523220"/>
          </a:xfrm>
          <a:prstGeom prst="rect">
            <a:avLst/>
          </a:prstGeom>
          <a:solidFill>
            <a:srgbClr val="FF0000"/>
          </a:solidFill>
        </p:spPr>
        <p:txBody>
          <a:bodyPr wrap="square" lIns="91440" tIns="45720" rIns="91440" bIns="45720">
            <a:spAutoFit/>
          </a:bodyPr>
          <a:lstStyle/>
          <a:p>
            <a:pPr algn="ctr"/>
            <a:r>
              <a:rPr lang="en-GB" sz="2800" dirty="0"/>
              <a:t>ONOMATOPOEIA</a:t>
            </a:r>
            <a:endParaRPr lang="en-US" sz="2800" b="0" cap="none" spc="0" dirty="0">
              <a:ln w="0"/>
              <a:solidFill>
                <a:schemeClr val="tx1"/>
              </a:solidFill>
            </a:endParaRPr>
          </a:p>
        </p:txBody>
      </p:sp>
      <p:cxnSp>
        <p:nvCxnSpPr>
          <p:cNvPr id="50" name="Straight Arrow Connector 49"/>
          <p:cNvCxnSpPr/>
          <p:nvPr/>
        </p:nvCxnSpPr>
        <p:spPr>
          <a:xfrm flipH="1">
            <a:off x="8832304" y="4797152"/>
            <a:ext cx="72008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51270" y="4911147"/>
            <a:ext cx="1040670" cy="523220"/>
          </a:xfrm>
          <a:prstGeom prst="rect">
            <a:avLst/>
          </a:prstGeom>
          <a:solidFill>
            <a:srgbClr val="FF0000"/>
          </a:solidFill>
        </p:spPr>
        <p:txBody>
          <a:bodyPr wrap="none" lIns="91440" tIns="45720" rIns="91440" bIns="45720">
            <a:spAutoFit/>
          </a:bodyPr>
          <a:lstStyle/>
          <a:p>
            <a:pPr algn="ctr"/>
            <a:r>
              <a:rPr lang="en-US" sz="2800" b="0" cap="none" spc="0" dirty="0">
                <a:ln w="0"/>
                <a:solidFill>
                  <a:schemeClr val="tx1"/>
                </a:solidFill>
              </a:rPr>
              <a:t>ALLIT</a:t>
            </a:r>
          </a:p>
        </p:txBody>
      </p:sp>
      <p:cxnSp>
        <p:nvCxnSpPr>
          <p:cNvPr id="56" name="Straight Arrow Connector 55"/>
          <p:cNvCxnSpPr/>
          <p:nvPr/>
        </p:nvCxnSpPr>
        <p:spPr>
          <a:xfrm flipV="1">
            <a:off x="990144" y="4797152"/>
            <a:ext cx="2729592" cy="5018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2719290" y="6278117"/>
            <a:ext cx="2858199" cy="523220"/>
          </a:xfrm>
          <a:prstGeom prst="rect">
            <a:avLst/>
          </a:prstGeom>
          <a:solidFill>
            <a:srgbClr val="FF0000"/>
          </a:solidFill>
        </p:spPr>
        <p:txBody>
          <a:bodyPr wrap="square" lIns="91440" tIns="45720" rIns="91440" bIns="45720">
            <a:spAutoFit/>
          </a:bodyPr>
          <a:lstStyle/>
          <a:p>
            <a:pPr algn="ctr"/>
            <a:r>
              <a:rPr lang="en-GB" sz="2800" dirty="0"/>
              <a:t>ONOMATOPOEIA</a:t>
            </a:r>
            <a:endParaRPr lang="en-US" sz="2800" b="0" cap="none" spc="0" dirty="0">
              <a:ln w="0"/>
              <a:solidFill>
                <a:schemeClr val="tx1"/>
              </a:solidFill>
            </a:endParaRPr>
          </a:p>
        </p:txBody>
      </p:sp>
      <p:cxnSp>
        <p:nvCxnSpPr>
          <p:cNvPr id="59" name="Straight Arrow Connector 58"/>
          <p:cNvCxnSpPr/>
          <p:nvPr/>
        </p:nvCxnSpPr>
        <p:spPr>
          <a:xfrm flipH="1" flipV="1">
            <a:off x="3719736" y="5877272"/>
            <a:ext cx="72008" cy="5040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7017649" y="5733256"/>
            <a:ext cx="572382" cy="5120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7176120" y="6162321"/>
            <a:ext cx="1237839" cy="523220"/>
          </a:xfrm>
          <a:prstGeom prst="rect">
            <a:avLst/>
          </a:prstGeom>
          <a:solidFill>
            <a:srgbClr val="FF0000"/>
          </a:solidFill>
        </p:spPr>
        <p:txBody>
          <a:bodyPr wrap="none" lIns="91440" tIns="45720" rIns="91440" bIns="45720">
            <a:spAutoFit/>
          </a:bodyPr>
          <a:lstStyle/>
          <a:p>
            <a:pPr algn="ctr"/>
            <a:r>
              <a:rPr lang="en-US" sz="2800" b="0" cap="none" spc="0" dirty="0">
                <a:ln w="0"/>
                <a:solidFill>
                  <a:schemeClr val="tx1"/>
                </a:solidFill>
              </a:rPr>
              <a:t>SIMILE</a:t>
            </a:r>
          </a:p>
        </p:txBody>
      </p:sp>
      <p:cxnSp>
        <p:nvCxnSpPr>
          <p:cNvPr id="64" name="Straight Arrow Connector 63"/>
          <p:cNvCxnSpPr/>
          <p:nvPr/>
        </p:nvCxnSpPr>
        <p:spPr>
          <a:xfrm flipH="1" flipV="1">
            <a:off x="9074490" y="5434367"/>
            <a:ext cx="959577" cy="1372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9939364" y="5425246"/>
            <a:ext cx="2113079" cy="523220"/>
          </a:xfrm>
          <a:prstGeom prst="rect">
            <a:avLst/>
          </a:prstGeom>
          <a:solidFill>
            <a:srgbClr val="FF0000"/>
          </a:solidFill>
        </p:spPr>
        <p:txBody>
          <a:bodyPr wrap="none" lIns="91440" tIns="45720" rIns="91440" bIns="45720">
            <a:spAutoFit/>
          </a:bodyPr>
          <a:lstStyle/>
          <a:p>
            <a:pPr algn="ctr"/>
            <a:r>
              <a:rPr lang="en-US" sz="2800" b="0" cap="none" spc="0" dirty="0">
                <a:ln w="0"/>
                <a:solidFill>
                  <a:schemeClr val="tx1"/>
                </a:solidFill>
              </a:rPr>
              <a:t>POWER OF 3</a:t>
            </a:r>
          </a:p>
        </p:txBody>
      </p:sp>
      <p:sp>
        <p:nvSpPr>
          <p:cNvPr id="67" name="Rectangle 66"/>
          <p:cNvSpPr/>
          <p:nvPr/>
        </p:nvSpPr>
        <p:spPr>
          <a:xfrm>
            <a:off x="9692962" y="6135467"/>
            <a:ext cx="1292341" cy="523220"/>
          </a:xfrm>
          <a:prstGeom prst="rect">
            <a:avLst/>
          </a:prstGeom>
          <a:solidFill>
            <a:srgbClr val="00B0F0"/>
          </a:solidFill>
        </p:spPr>
        <p:txBody>
          <a:bodyPr wrap="square" lIns="91440" tIns="45720" rIns="91440" bIns="45720">
            <a:spAutoFit/>
          </a:bodyPr>
          <a:lstStyle/>
          <a:p>
            <a:pPr algn="ctr"/>
            <a:r>
              <a:rPr lang="en-US" sz="2800" b="0" cap="none" spc="0" dirty="0">
                <a:ln w="0"/>
                <a:solidFill>
                  <a:schemeClr val="tx1"/>
                </a:solidFill>
              </a:rPr>
              <a:t>SMELL</a:t>
            </a:r>
          </a:p>
        </p:txBody>
      </p:sp>
      <p:cxnSp>
        <p:nvCxnSpPr>
          <p:cNvPr id="68" name="Straight Arrow Connector 67"/>
          <p:cNvCxnSpPr/>
          <p:nvPr/>
        </p:nvCxnSpPr>
        <p:spPr>
          <a:xfrm flipH="1" flipV="1">
            <a:off x="5990504" y="5299038"/>
            <a:ext cx="3711275" cy="1202915"/>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0" y="6278117"/>
            <a:ext cx="2609174" cy="523220"/>
          </a:xfrm>
          <a:prstGeom prst="rect">
            <a:avLst/>
          </a:prstGeom>
          <a:solidFill>
            <a:srgbClr val="00B0F0"/>
          </a:solidFill>
        </p:spPr>
        <p:txBody>
          <a:bodyPr wrap="square" lIns="91440" tIns="45720" rIns="91440" bIns="45720">
            <a:spAutoFit/>
          </a:bodyPr>
          <a:lstStyle/>
          <a:p>
            <a:pPr algn="ctr"/>
            <a:r>
              <a:rPr lang="en-US" sz="2800" b="0" cap="none" spc="0" dirty="0">
                <a:ln w="0"/>
                <a:solidFill>
                  <a:schemeClr val="tx1"/>
                </a:solidFill>
              </a:rPr>
              <a:t>SMELL &amp; TASTE</a:t>
            </a:r>
          </a:p>
        </p:txBody>
      </p:sp>
      <p:cxnSp>
        <p:nvCxnSpPr>
          <p:cNvPr id="71" name="Straight Arrow Connector 70"/>
          <p:cNvCxnSpPr/>
          <p:nvPr/>
        </p:nvCxnSpPr>
        <p:spPr>
          <a:xfrm flipV="1">
            <a:off x="1977584" y="5938270"/>
            <a:ext cx="851396" cy="36847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1704662" y="5528366"/>
            <a:ext cx="904512" cy="809607"/>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V="1">
            <a:off x="2436212" y="6056594"/>
            <a:ext cx="998562" cy="281379"/>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1215569" y="4567824"/>
            <a:ext cx="1678567" cy="1737475"/>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157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par>
                                <p:cTn id="48" presetID="16" presetClass="entr" presetSubtype="21"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barn(inVertical)">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barn(inVertical)">
                                      <p:cBhvr>
                                        <p:cTn id="60" dur="500"/>
                                        <p:tgtEl>
                                          <p:spTgt spid="41"/>
                                        </p:tgtEl>
                                      </p:cBhvr>
                                    </p:animEffect>
                                  </p:childTnLst>
                                </p:cTn>
                              </p:par>
                              <p:par>
                                <p:cTn id="61" presetID="16" presetClass="entr" presetSubtype="21" fill="hold" nodeType="with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barn(inVertical)">
                                      <p:cBhvr>
                                        <p:cTn id="63" dur="500"/>
                                        <p:tgtEl>
                                          <p:spTgt spid="42"/>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barn(inVertical)">
                                      <p:cBhvr>
                                        <p:cTn id="68" dur="500"/>
                                        <p:tgtEl>
                                          <p:spTgt spid="46"/>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barn(inVertical)">
                                      <p:cBhvr>
                                        <p:cTn id="71" dur="500"/>
                                        <p:tgtEl>
                                          <p:spTgt spid="47"/>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barn(inVertical)">
                                      <p:cBhvr>
                                        <p:cTn id="76" dur="500"/>
                                        <p:tgtEl>
                                          <p:spTgt spid="56"/>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barn(inVertical)">
                                      <p:cBhvr>
                                        <p:cTn id="79" dur="500"/>
                                        <p:tgtEl>
                                          <p:spTgt spid="55"/>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barn(inVertical)">
                                      <p:cBhvr>
                                        <p:cTn id="84" dur="500"/>
                                        <p:tgtEl>
                                          <p:spTgt spid="49"/>
                                        </p:tgtEl>
                                      </p:cBhvr>
                                    </p:animEffect>
                                  </p:childTnLst>
                                </p:cTn>
                              </p:par>
                              <p:par>
                                <p:cTn id="85" presetID="16" presetClass="entr" presetSubtype="21" fill="hold" nodeType="withEffect">
                                  <p:stCondLst>
                                    <p:cond delay="0"/>
                                  </p:stCondLst>
                                  <p:childTnLst>
                                    <p:set>
                                      <p:cBhvr>
                                        <p:cTn id="86" dur="1" fill="hold">
                                          <p:stCondLst>
                                            <p:cond delay="0"/>
                                          </p:stCondLst>
                                        </p:cTn>
                                        <p:tgtEl>
                                          <p:spTgt spid="50"/>
                                        </p:tgtEl>
                                        <p:attrNameLst>
                                          <p:attrName>style.visibility</p:attrName>
                                        </p:attrNameLst>
                                      </p:cBhvr>
                                      <p:to>
                                        <p:strVal val="visible"/>
                                      </p:to>
                                    </p:set>
                                    <p:animEffect transition="in" filter="barn(inVertical)">
                                      <p:cBhvr>
                                        <p:cTn id="87" dur="500"/>
                                        <p:tgtEl>
                                          <p:spTgt spid="50"/>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64"/>
                                        </p:tgtEl>
                                        <p:attrNameLst>
                                          <p:attrName>style.visibility</p:attrName>
                                        </p:attrNameLst>
                                      </p:cBhvr>
                                      <p:to>
                                        <p:strVal val="visible"/>
                                      </p:to>
                                    </p:set>
                                    <p:animEffect transition="in" filter="barn(inVertical)">
                                      <p:cBhvr>
                                        <p:cTn id="92" dur="500"/>
                                        <p:tgtEl>
                                          <p:spTgt spid="64"/>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65"/>
                                        </p:tgtEl>
                                        <p:attrNameLst>
                                          <p:attrName>style.visibility</p:attrName>
                                        </p:attrNameLst>
                                      </p:cBhvr>
                                      <p:to>
                                        <p:strVal val="visible"/>
                                      </p:to>
                                    </p:set>
                                    <p:animEffect transition="in" filter="barn(inVertical)">
                                      <p:cBhvr>
                                        <p:cTn id="95" dur="500"/>
                                        <p:tgtEl>
                                          <p:spTgt spid="65"/>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61"/>
                                        </p:tgtEl>
                                        <p:attrNameLst>
                                          <p:attrName>style.visibility</p:attrName>
                                        </p:attrNameLst>
                                      </p:cBhvr>
                                      <p:to>
                                        <p:strVal val="visible"/>
                                      </p:to>
                                    </p:set>
                                    <p:animEffect transition="in" filter="barn(inVertical)">
                                      <p:cBhvr>
                                        <p:cTn id="100" dur="500"/>
                                        <p:tgtEl>
                                          <p:spTgt spid="61"/>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62"/>
                                        </p:tgtEl>
                                        <p:attrNameLst>
                                          <p:attrName>style.visibility</p:attrName>
                                        </p:attrNameLst>
                                      </p:cBhvr>
                                      <p:to>
                                        <p:strVal val="visible"/>
                                      </p:to>
                                    </p:set>
                                    <p:animEffect transition="in" filter="barn(inVertical)">
                                      <p:cBhvr>
                                        <p:cTn id="103" dur="500"/>
                                        <p:tgtEl>
                                          <p:spTgt spid="62"/>
                                        </p:tgtEl>
                                      </p:cBhvr>
                                    </p:animEffect>
                                  </p:childTnLst>
                                </p:cTn>
                              </p:par>
                              <p:par>
                                <p:cTn id="104" presetID="16" presetClass="entr" presetSubtype="21" fill="hold" grpId="0" nodeType="withEffect" nodePh="1">
                                  <p:stCondLst>
                                    <p:cond delay="0"/>
                                  </p:stCondLst>
                                  <p:endCondLst>
                                    <p:cond evt="begin" delay="0">
                                      <p:tn val="104"/>
                                    </p:cond>
                                  </p:endCondLst>
                                  <p:childTnLst>
                                    <p:set>
                                      <p:cBhvr>
                                        <p:cTn id="105" dur="1" fill="hold">
                                          <p:stCondLst>
                                            <p:cond delay="0"/>
                                          </p:stCondLst>
                                        </p:cTn>
                                        <p:tgtEl>
                                          <p:spTgt spid="3">
                                            <p:txEl>
                                              <p:pRg st="0" end="0"/>
                                            </p:txEl>
                                          </p:spTgt>
                                        </p:tgtEl>
                                        <p:attrNameLst>
                                          <p:attrName>style.visibility</p:attrName>
                                        </p:attrNameLst>
                                      </p:cBhvr>
                                      <p:to>
                                        <p:strVal val="visible"/>
                                      </p:to>
                                    </p:set>
                                    <p:animEffect transition="in" filter="barn(inVertical)">
                                      <p:cBhvr>
                                        <p:cTn id="106" dur="500"/>
                                        <p:tgtEl>
                                          <p:spTgt spid="3">
                                            <p:txEl>
                                              <p:pRg st="0" end="0"/>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58"/>
                                        </p:tgtEl>
                                        <p:attrNameLst>
                                          <p:attrName>style.visibility</p:attrName>
                                        </p:attrNameLst>
                                      </p:cBhvr>
                                      <p:to>
                                        <p:strVal val="visible"/>
                                      </p:to>
                                    </p:set>
                                    <p:animEffect transition="in" filter="barn(inVertical)">
                                      <p:cBhvr>
                                        <p:cTn id="111" dur="500"/>
                                        <p:tgtEl>
                                          <p:spTgt spid="58"/>
                                        </p:tgtEl>
                                      </p:cBhvr>
                                    </p:animEffect>
                                  </p:childTnLst>
                                </p:cTn>
                              </p:par>
                              <p:par>
                                <p:cTn id="112" presetID="16" presetClass="entr" presetSubtype="21" fill="hold" nodeType="withEffect">
                                  <p:stCondLst>
                                    <p:cond delay="0"/>
                                  </p:stCondLst>
                                  <p:childTnLst>
                                    <p:set>
                                      <p:cBhvr>
                                        <p:cTn id="113" dur="1" fill="hold">
                                          <p:stCondLst>
                                            <p:cond delay="0"/>
                                          </p:stCondLst>
                                        </p:cTn>
                                        <p:tgtEl>
                                          <p:spTgt spid="59"/>
                                        </p:tgtEl>
                                        <p:attrNameLst>
                                          <p:attrName>style.visibility</p:attrName>
                                        </p:attrNameLst>
                                      </p:cBhvr>
                                      <p:to>
                                        <p:strVal val="visible"/>
                                      </p:to>
                                    </p:set>
                                    <p:animEffect transition="in" filter="barn(inVertical)">
                                      <p:cBhvr>
                                        <p:cTn id="114" dur="500"/>
                                        <p:tgtEl>
                                          <p:spTgt spid="59"/>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barn(inVertical)">
                                      <p:cBhvr>
                                        <p:cTn id="119" dur="500"/>
                                        <p:tgtEl>
                                          <p:spTgt spid="34"/>
                                        </p:tgtEl>
                                      </p:cBhvr>
                                    </p:animEffect>
                                  </p:childTnLst>
                                </p:cTn>
                              </p:par>
                              <p:par>
                                <p:cTn id="120" presetID="16" presetClass="entr" presetSubtype="21" fill="hold" nodeType="withEffect">
                                  <p:stCondLst>
                                    <p:cond delay="0"/>
                                  </p:stCondLst>
                                  <p:childTnLst>
                                    <p:set>
                                      <p:cBhvr>
                                        <p:cTn id="121" dur="1" fill="hold">
                                          <p:stCondLst>
                                            <p:cond delay="0"/>
                                          </p:stCondLst>
                                        </p:cTn>
                                        <p:tgtEl>
                                          <p:spTgt spid="35"/>
                                        </p:tgtEl>
                                        <p:attrNameLst>
                                          <p:attrName>style.visibility</p:attrName>
                                        </p:attrNameLst>
                                      </p:cBhvr>
                                      <p:to>
                                        <p:strVal val="visible"/>
                                      </p:to>
                                    </p:set>
                                    <p:animEffect transition="in" filter="barn(inVertical)">
                                      <p:cBhvr>
                                        <p:cTn id="122" dur="500"/>
                                        <p:tgtEl>
                                          <p:spTgt spid="35"/>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38"/>
                                        </p:tgtEl>
                                        <p:attrNameLst>
                                          <p:attrName>style.visibility</p:attrName>
                                        </p:attrNameLst>
                                      </p:cBhvr>
                                      <p:to>
                                        <p:strVal val="visible"/>
                                      </p:to>
                                    </p:set>
                                    <p:animEffect transition="in" filter="barn(inVertical)">
                                      <p:cBhvr>
                                        <p:cTn id="127" dur="500"/>
                                        <p:tgtEl>
                                          <p:spTgt spid="38"/>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79"/>
                                        </p:tgtEl>
                                        <p:attrNameLst>
                                          <p:attrName>style.visibility</p:attrName>
                                        </p:attrNameLst>
                                      </p:cBhvr>
                                      <p:to>
                                        <p:strVal val="visible"/>
                                      </p:to>
                                    </p:set>
                                    <p:animEffect transition="in" filter="barn(inVertical)">
                                      <p:cBhvr>
                                        <p:cTn id="132" dur="500"/>
                                        <p:tgtEl>
                                          <p:spTgt spid="79"/>
                                        </p:tgtEl>
                                      </p:cBhvr>
                                    </p:animEffect>
                                  </p:childTnLst>
                                </p:cTn>
                              </p:par>
                              <p:par>
                                <p:cTn id="133" presetID="16" presetClass="entr" presetSubtype="21" fill="hold" grpId="0" nodeType="withEffect">
                                  <p:stCondLst>
                                    <p:cond delay="0"/>
                                  </p:stCondLst>
                                  <p:childTnLst>
                                    <p:set>
                                      <p:cBhvr>
                                        <p:cTn id="134" dur="1" fill="hold">
                                          <p:stCondLst>
                                            <p:cond delay="0"/>
                                          </p:stCondLst>
                                        </p:cTn>
                                        <p:tgtEl>
                                          <p:spTgt spid="70"/>
                                        </p:tgtEl>
                                        <p:attrNameLst>
                                          <p:attrName>style.visibility</p:attrName>
                                        </p:attrNameLst>
                                      </p:cBhvr>
                                      <p:to>
                                        <p:strVal val="visible"/>
                                      </p:to>
                                    </p:set>
                                    <p:animEffect transition="in" filter="barn(inVertical)">
                                      <p:cBhvr>
                                        <p:cTn id="135" dur="500"/>
                                        <p:tgtEl>
                                          <p:spTgt spid="70"/>
                                        </p:tgtEl>
                                      </p:cBhvr>
                                    </p:animEffect>
                                  </p:childTnLst>
                                </p:cTn>
                              </p:par>
                            </p:childTnLst>
                          </p:cTn>
                        </p:par>
                      </p:childTnLst>
                    </p:cTn>
                  </p:par>
                  <p:par>
                    <p:cTn id="136" fill="hold">
                      <p:stCondLst>
                        <p:cond delay="indefinite"/>
                      </p:stCondLst>
                      <p:childTnLst>
                        <p:par>
                          <p:cTn id="137" fill="hold">
                            <p:stCondLst>
                              <p:cond delay="0"/>
                            </p:stCondLst>
                            <p:childTnLst>
                              <p:par>
                                <p:cTn id="138" presetID="16" presetClass="entr" presetSubtype="21" fill="hold" nodeType="clickEffect">
                                  <p:stCondLst>
                                    <p:cond delay="0"/>
                                  </p:stCondLst>
                                  <p:childTnLst>
                                    <p:set>
                                      <p:cBhvr>
                                        <p:cTn id="139" dur="1" fill="hold">
                                          <p:stCondLst>
                                            <p:cond delay="0"/>
                                          </p:stCondLst>
                                        </p:cTn>
                                        <p:tgtEl>
                                          <p:spTgt spid="68"/>
                                        </p:tgtEl>
                                        <p:attrNameLst>
                                          <p:attrName>style.visibility</p:attrName>
                                        </p:attrNameLst>
                                      </p:cBhvr>
                                      <p:to>
                                        <p:strVal val="visible"/>
                                      </p:to>
                                    </p:set>
                                    <p:animEffect transition="in" filter="barn(inVertical)">
                                      <p:cBhvr>
                                        <p:cTn id="140" dur="500"/>
                                        <p:tgtEl>
                                          <p:spTgt spid="68"/>
                                        </p:tgtEl>
                                      </p:cBhvr>
                                    </p:animEffect>
                                  </p:childTnLst>
                                </p:cTn>
                              </p:par>
                              <p:par>
                                <p:cTn id="141" presetID="16" presetClass="entr" presetSubtype="21" fill="hold" grpId="0" nodeType="withEffect">
                                  <p:stCondLst>
                                    <p:cond delay="0"/>
                                  </p:stCondLst>
                                  <p:childTnLst>
                                    <p:set>
                                      <p:cBhvr>
                                        <p:cTn id="142" dur="1" fill="hold">
                                          <p:stCondLst>
                                            <p:cond delay="0"/>
                                          </p:stCondLst>
                                        </p:cTn>
                                        <p:tgtEl>
                                          <p:spTgt spid="67"/>
                                        </p:tgtEl>
                                        <p:attrNameLst>
                                          <p:attrName>style.visibility</p:attrName>
                                        </p:attrNameLst>
                                      </p:cBhvr>
                                      <p:to>
                                        <p:strVal val="visible"/>
                                      </p:to>
                                    </p:set>
                                    <p:animEffect transition="in" filter="barn(inVertical)">
                                      <p:cBhvr>
                                        <p:cTn id="143" dur="500"/>
                                        <p:tgtEl>
                                          <p:spTgt spid="67"/>
                                        </p:tgtEl>
                                      </p:cBhvr>
                                    </p:animEffect>
                                  </p:childTnLst>
                                </p:cTn>
                              </p:par>
                            </p:childTnLst>
                          </p:cTn>
                        </p:par>
                      </p:childTnLst>
                    </p:cTn>
                  </p:par>
                  <p:par>
                    <p:cTn id="144" fill="hold">
                      <p:stCondLst>
                        <p:cond delay="indefinite"/>
                      </p:stCondLst>
                      <p:childTnLst>
                        <p:par>
                          <p:cTn id="145" fill="hold">
                            <p:stCondLst>
                              <p:cond delay="0"/>
                            </p:stCondLst>
                            <p:childTnLst>
                              <p:par>
                                <p:cTn id="146" presetID="16" presetClass="entr" presetSubtype="21" fill="hold" nodeType="clickEffect">
                                  <p:stCondLst>
                                    <p:cond delay="0"/>
                                  </p:stCondLst>
                                  <p:childTnLst>
                                    <p:set>
                                      <p:cBhvr>
                                        <p:cTn id="147" dur="1" fill="hold">
                                          <p:stCondLst>
                                            <p:cond delay="0"/>
                                          </p:stCondLst>
                                        </p:cTn>
                                        <p:tgtEl>
                                          <p:spTgt spid="74"/>
                                        </p:tgtEl>
                                        <p:attrNameLst>
                                          <p:attrName>style.visibility</p:attrName>
                                        </p:attrNameLst>
                                      </p:cBhvr>
                                      <p:to>
                                        <p:strVal val="visible"/>
                                      </p:to>
                                    </p:set>
                                    <p:animEffect transition="in" filter="barn(inVertical)">
                                      <p:cBhvr>
                                        <p:cTn id="148" dur="500"/>
                                        <p:tgtEl>
                                          <p:spTgt spid="74"/>
                                        </p:tgtEl>
                                      </p:cBhvr>
                                    </p:animEffect>
                                  </p:childTnLst>
                                </p:cTn>
                              </p:par>
                            </p:childTnLst>
                          </p:cTn>
                        </p:par>
                      </p:childTnLst>
                    </p:cTn>
                  </p:par>
                  <p:par>
                    <p:cTn id="149" fill="hold">
                      <p:stCondLst>
                        <p:cond delay="indefinite"/>
                      </p:stCondLst>
                      <p:childTnLst>
                        <p:par>
                          <p:cTn id="150" fill="hold">
                            <p:stCondLst>
                              <p:cond delay="0"/>
                            </p:stCondLst>
                            <p:childTnLst>
                              <p:par>
                                <p:cTn id="151" presetID="16" presetClass="entr" presetSubtype="21" fill="hold" nodeType="clickEffect">
                                  <p:stCondLst>
                                    <p:cond delay="0"/>
                                  </p:stCondLst>
                                  <p:childTnLst>
                                    <p:set>
                                      <p:cBhvr>
                                        <p:cTn id="152" dur="1" fill="hold">
                                          <p:stCondLst>
                                            <p:cond delay="0"/>
                                          </p:stCondLst>
                                        </p:cTn>
                                        <p:tgtEl>
                                          <p:spTgt spid="71"/>
                                        </p:tgtEl>
                                        <p:attrNameLst>
                                          <p:attrName>style.visibility</p:attrName>
                                        </p:attrNameLst>
                                      </p:cBhvr>
                                      <p:to>
                                        <p:strVal val="visible"/>
                                      </p:to>
                                    </p:set>
                                    <p:animEffect transition="in" filter="barn(inVertical)">
                                      <p:cBhvr>
                                        <p:cTn id="153" dur="500"/>
                                        <p:tgtEl>
                                          <p:spTgt spid="71"/>
                                        </p:tgtEl>
                                      </p:cBhvr>
                                    </p:animEffect>
                                  </p:childTnLst>
                                </p:cTn>
                              </p:par>
                            </p:childTnLst>
                          </p:cTn>
                        </p:par>
                      </p:childTnLst>
                    </p:cTn>
                  </p:par>
                  <p:par>
                    <p:cTn id="154" fill="hold">
                      <p:stCondLst>
                        <p:cond delay="indefinite"/>
                      </p:stCondLst>
                      <p:childTnLst>
                        <p:par>
                          <p:cTn id="155" fill="hold">
                            <p:stCondLst>
                              <p:cond delay="0"/>
                            </p:stCondLst>
                            <p:childTnLst>
                              <p:par>
                                <p:cTn id="156" presetID="16" presetClass="entr" presetSubtype="21" fill="hold" nodeType="clickEffect">
                                  <p:stCondLst>
                                    <p:cond delay="0"/>
                                  </p:stCondLst>
                                  <p:childTnLst>
                                    <p:set>
                                      <p:cBhvr>
                                        <p:cTn id="157" dur="1" fill="hold">
                                          <p:stCondLst>
                                            <p:cond delay="0"/>
                                          </p:stCondLst>
                                        </p:cTn>
                                        <p:tgtEl>
                                          <p:spTgt spid="76"/>
                                        </p:tgtEl>
                                        <p:attrNameLst>
                                          <p:attrName>style.visibility</p:attrName>
                                        </p:attrNameLst>
                                      </p:cBhvr>
                                      <p:to>
                                        <p:strVal val="visible"/>
                                      </p:to>
                                    </p:set>
                                    <p:animEffect transition="in" filter="barn(inVertical)">
                                      <p:cBhvr>
                                        <p:cTn id="158"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13" grpId="0" animBg="1"/>
      <p:bldP spid="14" grpId="0" animBg="1"/>
      <p:bldP spid="21" grpId="0" animBg="1"/>
      <p:bldP spid="24" grpId="0" animBg="1"/>
      <p:bldP spid="29" grpId="0" animBg="1"/>
      <p:bldP spid="34" grpId="0" animBg="1"/>
      <p:bldP spid="41" grpId="0" animBg="1"/>
      <p:bldP spid="47" grpId="0" animBg="1"/>
      <p:bldP spid="49" grpId="0" animBg="1"/>
      <p:bldP spid="55" grpId="0" animBg="1"/>
      <p:bldP spid="58" grpId="0" animBg="1"/>
      <p:bldP spid="62" grpId="0" animBg="1"/>
      <p:bldP spid="65" grpId="0" animBg="1"/>
      <p:bldP spid="67" grpId="0" animBg="1"/>
      <p:bldP spid="7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5" name="Picture 4"/>
          <p:cNvPicPr>
            <a:picLocks noChangeAspect="1"/>
          </p:cNvPicPr>
          <p:nvPr/>
        </p:nvPicPr>
        <p:blipFill rotWithShape="1">
          <a:blip r:embed="rId2"/>
          <a:srcRect l="13164" t="24566" r="13164" b="15215"/>
          <a:stretch/>
        </p:blipFill>
        <p:spPr>
          <a:xfrm>
            <a:off x="2207568" y="1417638"/>
            <a:ext cx="8678518" cy="4433590"/>
          </a:xfrm>
          <a:prstGeom prst="rect">
            <a:avLst/>
          </a:prstGeom>
        </p:spPr>
      </p:pic>
      <p:cxnSp>
        <p:nvCxnSpPr>
          <p:cNvPr id="6" name="Straight Arrow Connector 5"/>
          <p:cNvCxnSpPr/>
          <p:nvPr/>
        </p:nvCxnSpPr>
        <p:spPr>
          <a:xfrm flipH="1">
            <a:off x="5159896" y="1040024"/>
            <a:ext cx="906952" cy="121386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447928" y="590792"/>
            <a:ext cx="1237839" cy="523220"/>
          </a:xfrm>
          <a:prstGeom prst="rect">
            <a:avLst/>
          </a:prstGeom>
          <a:solidFill>
            <a:srgbClr val="FF0000"/>
          </a:solidFill>
        </p:spPr>
        <p:txBody>
          <a:bodyPr wrap="none" lIns="91440" tIns="45720" rIns="91440" bIns="45720">
            <a:spAutoFit/>
          </a:bodyPr>
          <a:lstStyle/>
          <a:p>
            <a:pPr algn="ctr"/>
            <a:r>
              <a:rPr lang="en-US" sz="2800" b="0" cap="none" spc="0" dirty="0">
                <a:ln w="0"/>
                <a:solidFill>
                  <a:schemeClr val="tx1"/>
                </a:solidFill>
              </a:rPr>
              <a:t>SIMILE</a:t>
            </a:r>
          </a:p>
        </p:txBody>
      </p:sp>
      <p:sp>
        <p:nvSpPr>
          <p:cNvPr id="9" name="Rectangle 8"/>
          <p:cNvSpPr/>
          <p:nvPr/>
        </p:nvSpPr>
        <p:spPr>
          <a:xfrm>
            <a:off x="-4923" y="2494168"/>
            <a:ext cx="2042547" cy="523220"/>
          </a:xfrm>
          <a:prstGeom prst="rect">
            <a:avLst/>
          </a:prstGeom>
          <a:solidFill>
            <a:srgbClr val="FF0000"/>
          </a:solidFill>
        </p:spPr>
        <p:txBody>
          <a:bodyPr wrap="none" lIns="91440" tIns="45720" rIns="91440" bIns="45720">
            <a:spAutoFit/>
          </a:bodyPr>
          <a:lstStyle/>
          <a:p>
            <a:pPr algn="ctr"/>
            <a:r>
              <a:rPr lang="en-US" sz="2800" b="0" cap="none" spc="0" dirty="0">
                <a:ln w="0"/>
                <a:solidFill>
                  <a:schemeClr val="tx1"/>
                </a:solidFill>
              </a:rPr>
              <a:t>HYPERBOLE</a:t>
            </a:r>
          </a:p>
        </p:txBody>
      </p:sp>
      <p:cxnSp>
        <p:nvCxnSpPr>
          <p:cNvPr id="10" name="Straight Arrow Connector 9"/>
          <p:cNvCxnSpPr/>
          <p:nvPr/>
        </p:nvCxnSpPr>
        <p:spPr>
          <a:xfrm>
            <a:off x="1492470" y="2494168"/>
            <a:ext cx="1159677" cy="2616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0163668" y="2858087"/>
            <a:ext cx="453476" cy="1593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0717405" y="2596477"/>
            <a:ext cx="1237839" cy="523220"/>
          </a:xfrm>
          <a:prstGeom prst="rect">
            <a:avLst/>
          </a:prstGeom>
          <a:solidFill>
            <a:srgbClr val="FF0000"/>
          </a:solidFill>
        </p:spPr>
        <p:txBody>
          <a:bodyPr wrap="none" lIns="91440" tIns="45720" rIns="91440" bIns="45720">
            <a:spAutoFit/>
          </a:bodyPr>
          <a:lstStyle/>
          <a:p>
            <a:pPr algn="ctr"/>
            <a:r>
              <a:rPr lang="en-US" sz="2800" b="0" cap="none" spc="0" dirty="0">
                <a:ln w="0"/>
                <a:solidFill>
                  <a:schemeClr val="tx1"/>
                </a:solidFill>
              </a:rPr>
              <a:t>SIMILE</a:t>
            </a:r>
          </a:p>
        </p:txBody>
      </p:sp>
      <p:sp>
        <p:nvSpPr>
          <p:cNvPr id="15" name="Rectangle 14"/>
          <p:cNvSpPr/>
          <p:nvPr/>
        </p:nvSpPr>
        <p:spPr>
          <a:xfrm>
            <a:off x="80049" y="4154748"/>
            <a:ext cx="2042547" cy="523220"/>
          </a:xfrm>
          <a:prstGeom prst="rect">
            <a:avLst/>
          </a:prstGeom>
          <a:solidFill>
            <a:srgbClr val="FF0000"/>
          </a:solidFill>
        </p:spPr>
        <p:txBody>
          <a:bodyPr wrap="square" lIns="91440" tIns="45720" rIns="91440" bIns="45720">
            <a:spAutoFit/>
          </a:bodyPr>
          <a:lstStyle/>
          <a:p>
            <a:pPr algn="ctr"/>
            <a:r>
              <a:rPr lang="en-US" sz="2800" b="0" cap="none" spc="0" dirty="0">
                <a:ln w="0"/>
                <a:solidFill>
                  <a:schemeClr val="tx1"/>
                </a:solidFill>
              </a:rPr>
              <a:t>HYPERBOLE</a:t>
            </a:r>
          </a:p>
        </p:txBody>
      </p:sp>
      <p:cxnSp>
        <p:nvCxnSpPr>
          <p:cNvPr id="16" name="Straight Arrow Connector 15"/>
          <p:cNvCxnSpPr/>
          <p:nvPr/>
        </p:nvCxnSpPr>
        <p:spPr>
          <a:xfrm flipV="1">
            <a:off x="1577442" y="3501008"/>
            <a:ext cx="3222414" cy="65374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0717406" y="4154748"/>
            <a:ext cx="1403552" cy="523220"/>
          </a:xfrm>
          <a:prstGeom prst="rect">
            <a:avLst/>
          </a:prstGeom>
          <a:solidFill>
            <a:srgbClr val="00B0F0"/>
          </a:solidFill>
        </p:spPr>
        <p:txBody>
          <a:bodyPr wrap="square" lIns="91440" tIns="45720" rIns="91440" bIns="45720">
            <a:spAutoFit/>
          </a:bodyPr>
          <a:lstStyle/>
          <a:p>
            <a:pPr algn="ctr"/>
            <a:r>
              <a:rPr lang="en-US" sz="2800" b="0" cap="none" spc="0" dirty="0">
                <a:ln w="0"/>
                <a:solidFill>
                  <a:schemeClr val="tx1"/>
                </a:solidFill>
              </a:rPr>
              <a:t>SOUND</a:t>
            </a:r>
          </a:p>
        </p:txBody>
      </p:sp>
      <p:cxnSp>
        <p:nvCxnSpPr>
          <p:cNvPr id="19" name="Straight Arrow Connector 18"/>
          <p:cNvCxnSpPr/>
          <p:nvPr/>
        </p:nvCxnSpPr>
        <p:spPr>
          <a:xfrm flipH="1" flipV="1">
            <a:off x="6600056" y="3017388"/>
            <a:ext cx="4237378" cy="1503847"/>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09029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P spid="15"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17738"/>
            <a:ext cx="12192000" cy="1143000"/>
          </a:xfrm>
          <a:solidFill>
            <a:srgbClr val="FF0000"/>
          </a:solidFill>
        </p:spPr>
        <p:txBody>
          <a:bodyPr>
            <a:normAutofit/>
          </a:bodyPr>
          <a:lstStyle/>
          <a:p>
            <a:pPr eaLnBrk="1" hangingPunct="1"/>
            <a:r>
              <a:rPr lang="en-GB" sz="6600" dirty="0">
                <a:solidFill>
                  <a:schemeClr val="bg1"/>
                </a:solidFill>
                <a:latin typeface="Comic Sans MS" pitchFamily="66" charset="0"/>
              </a:rPr>
              <a:t>Now open it but don’t eat it!</a:t>
            </a:r>
          </a:p>
        </p:txBody>
      </p:sp>
      <p:sp>
        <p:nvSpPr>
          <p:cNvPr id="5123" name="Rectangle 3"/>
          <p:cNvSpPr>
            <a:spLocks noGrp="1" noChangeArrowheads="1"/>
          </p:cNvSpPr>
          <p:nvPr>
            <p:ph type="body" idx="1"/>
          </p:nvPr>
        </p:nvSpPr>
        <p:spPr>
          <a:xfrm>
            <a:off x="263352" y="1524001"/>
            <a:ext cx="11593288" cy="4525963"/>
          </a:xfrm>
          <a:solidFill>
            <a:schemeClr val="tx1"/>
          </a:solidFill>
        </p:spPr>
        <p:txBody>
          <a:bodyPr>
            <a:normAutofit/>
          </a:bodyPr>
          <a:lstStyle/>
          <a:p>
            <a:pPr eaLnBrk="1" hangingPunct="1"/>
            <a:r>
              <a:rPr lang="en-GB" sz="4000" dirty="0">
                <a:solidFill>
                  <a:schemeClr val="bg1"/>
                </a:solidFill>
                <a:latin typeface="Comic Sans MS" pitchFamily="66" charset="0"/>
              </a:rPr>
              <a:t>Write down what the sweet feels like with the wrapper off e.g. “sticky, tacky….”</a:t>
            </a:r>
          </a:p>
          <a:p>
            <a:pPr eaLnBrk="1" hangingPunct="1"/>
            <a:endParaRPr lang="en-GB" sz="4000" dirty="0">
              <a:solidFill>
                <a:schemeClr val="bg1"/>
              </a:solidFill>
              <a:latin typeface="Comic Sans MS" pitchFamily="66" charset="0"/>
            </a:endParaRPr>
          </a:p>
          <a:p>
            <a:pPr eaLnBrk="1" hangingPunct="1"/>
            <a:r>
              <a:rPr lang="en-GB" sz="4000" dirty="0">
                <a:solidFill>
                  <a:schemeClr val="bg1"/>
                </a:solidFill>
                <a:latin typeface="Comic Sans MS" pitchFamily="66" charset="0"/>
              </a:rPr>
              <a:t>Smell the sweet and write a sentence which describes the aroma (don’t just write “fruity”!) Can you create a simile here?</a:t>
            </a:r>
          </a:p>
        </p:txBody>
      </p:sp>
      <p:pic>
        <p:nvPicPr>
          <p:cNvPr id="4" name="Picture 2" descr="Shaking Food GIFs food &amp; drink candy shaking food starburs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539767" y="5301208"/>
            <a:ext cx="1671210" cy="155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809517"/>
      </p:ext>
    </p:extLst>
  </p:cSld>
  <p:clrMapOvr>
    <a:masterClrMapping/>
  </p:clrMapOvr>
  <mc:AlternateContent xmlns:mc="http://schemas.openxmlformats.org/markup-compatibility/2006" xmlns:p14="http://schemas.microsoft.com/office/powerpoint/2010/main">
    <mc:Choice Requires="p14">
      <p:transition spd="slow" p14:dur="2000" advTm="30094">
        <p14:prism isContent="1"/>
      </p:transition>
    </mc:Choice>
    <mc:Fallback xmlns="">
      <p:transition spd="slow" advTm="300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arn(inVertical)">
                                      <p:cBhvr>
                                        <p:cTn id="7" dur="20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3">
                                            <p:txEl>
                                              <p:pRg st="2" end="2"/>
                                            </p:txEl>
                                          </p:spTgt>
                                        </p:tgtEl>
                                        <p:attrNameLst>
                                          <p:attrName>style.visibility</p:attrName>
                                        </p:attrNameLst>
                                      </p:cBhvr>
                                      <p:to>
                                        <p:strVal val="visible"/>
                                      </p:to>
                                    </p:set>
                                    <p:animEffect transition="in" filter="barn(inVertical)">
                                      <p:cBhvr>
                                        <p:cTn id="12" dur="20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1676400" y="-304800"/>
            <a:ext cx="8229600" cy="1371600"/>
          </a:xfrm>
        </p:spPr>
        <p:txBody>
          <a:bodyPr/>
          <a:lstStyle/>
          <a:p>
            <a:pPr eaLnBrk="1" hangingPunct="1">
              <a:defRPr/>
            </a:pPr>
            <a:r>
              <a:rPr lang="en-US" dirty="0" smtClean="0">
                <a:solidFill>
                  <a:srgbClr val="FFFF00"/>
                </a:solidFill>
              </a:rPr>
              <a:t>Simile</a:t>
            </a:r>
          </a:p>
        </p:txBody>
      </p:sp>
      <p:sp>
        <p:nvSpPr>
          <p:cNvPr id="5127" name="Rectangle 7"/>
          <p:cNvSpPr>
            <a:spLocks noGrp="1" noChangeArrowheads="1"/>
          </p:cNvSpPr>
          <p:nvPr>
            <p:ph type="body" sz="half" idx="1"/>
          </p:nvPr>
        </p:nvSpPr>
        <p:spPr>
          <a:xfrm>
            <a:off x="1524000" y="762000"/>
            <a:ext cx="8915400" cy="1143000"/>
          </a:xfrm>
        </p:spPr>
        <p:txBody>
          <a:bodyPr/>
          <a:lstStyle/>
          <a:p>
            <a:pPr eaLnBrk="1" hangingPunct="1">
              <a:defRPr/>
            </a:pPr>
            <a:r>
              <a:rPr lang="en-US" dirty="0" smtClean="0"/>
              <a:t>Direct comparison between two unlike things, using </a:t>
            </a:r>
            <a:r>
              <a:rPr lang="en-US" sz="3200" b="1" dirty="0"/>
              <a:t>like and as.  </a:t>
            </a:r>
            <a:r>
              <a:rPr lang="en-US" dirty="0" smtClean="0"/>
              <a:t>Example: She is as busy as a bee. </a:t>
            </a:r>
          </a:p>
        </p:txBody>
      </p:sp>
      <p:sp>
        <p:nvSpPr>
          <p:cNvPr id="8" name="Rectangle 4"/>
          <p:cNvSpPr txBox="1">
            <a:spLocks noChangeArrowheads="1"/>
          </p:cNvSpPr>
          <p:nvPr/>
        </p:nvSpPr>
        <p:spPr bwMode="auto">
          <a:xfrm>
            <a:off x="-1295400" y="158115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eaLnBrk="1" hangingPunct="1">
              <a:defRPr/>
            </a:pPr>
            <a:r>
              <a:rPr lang="en-US" kern="0" dirty="0">
                <a:solidFill>
                  <a:srgbClr val="FF0000"/>
                </a:solidFill>
              </a:rPr>
              <a:t>Metaphor</a:t>
            </a:r>
          </a:p>
        </p:txBody>
      </p:sp>
      <p:sp>
        <p:nvSpPr>
          <p:cNvPr id="3" name="Rectangle 2"/>
          <p:cNvSpPr/>
          <p:nvPr/>
        </p:nvSpPr>
        <p:spPr>
          <a:xfrm>
            <a:off x="1714500" y="2716531"/>
            <a:ext cx="8724900" cy="1304203"/>
          </a:xfrm>
          <a:prstGeom prst="rect">
            <a:avLst/>
          </a:prstGeom>
        </p:spPr>
        <p:txBody>
          <a:bodyPr wrap="square">
            <a:spAutoFit/>
          </a:bodyPr>
          <a:lstStyle/>
          <a:p>
            <a:pPr>
              <a:lnSpc>
                <a:spcPct val="90000"/>
              </a:lnSpc>
              <a:defRPr/>
            </a:pPr>
            <a:r>
              <a:rPr lang="en-US" sz="2400" dirty="0">
                <a:solidFill>
                  <a:schemeClr val="bg1"/>
                </a:solidFill>
                <a:latin typeface="Candara" panose="020E0502030303020204" pitchFamily="34" charset="0"/>
              </a:rPr>
              <a:t>A comparison between two things – saying something</a:t>
            </a:r>
            <a:r>
              <a:rPr lang="en-US" sz="2400" b="1" dirty="0">
                <a:solidFill>
                  <a:srgbClr val="FF0000"/>
                </a:solidFill>
                <a:latin typeface="Candara" panose="020E0502030303020204" pitchFamily="34" charset="0"/>
              </a:rPr>
              <a:t> IS </a:t>
            </a:r>
            <a:r>
              <a:rPr lang="en-US" sz="2400" dirty="0">
                <a:solidFill>
                  <a:schemeClr val="bg1"/>
                </a:solidFill>
                <a:latin typeface="Candara" panose="020E0502030303020204" pitchFamily="34" charset="0"/>
              </a:rPr>
              <a:t>something.  </a:t>
            </a:r>
            <a:r>
              <a:rPr lang="en-US" b="1" dirty="0">
                <a:solidFill>
                  <a:srgbClr val="FF0000"/>
                </a:solidFill>
                <a:latin typeface="Candara" panose="020E0502030303020204" pitchFamily="34" charset="0"/>
              </a:rPr>
              <a:t>NOT</a:t>
            </a:r>
            <a:r>
              <a:rPr lang="en-US" dirty="0">
                <a:solidFill>
                  <a:schemeClr val="bg1"/>
                </a:solidFill>
                <a:latin typeface="Candara" panose="020E0502030303020204" pitchFamily="34" charset="0"/>
              </a:rPr>
              <a:t> using like, as.</a:t>
            </a:r>
          </a:p>
          <a:p>
            <a:pPr eaLnBrk="1" hangingPunct="1">
              <a:lnSpc>
                <a:spcPct val="90000"/>
              </a:lnSpc>
              <a:defRPr/>
            </a:pPr>
            <a:endParaRPr lang="en-US" sz="1050" dirty="0">
              <a:solidFill>
                <a:schemeClr val="bg1"/>
              </a:solidFill>
              <a:latin typeface="Candara" panose="020E0502030303020204" pitchFamily="34" charset="0"/>
            </a:endParaRPr>
          </a:p>
          <a:p>
            <a:pPr lvl="0" eaLnBrk="1" hangingPunct="1">
              <a:lnSpc>
                <a:spcPct val="90000"/>
              </a:lnSpc>
              <a:defRPr/>
            </a:pPr>
            <a:r>
              <a:rPr lang="en-US" sz="2000" b="1" dirty="0">
                <a:latin typeface="Candara" panose="020E0502030303020204" pitchFamily="34" charset="0"/>
              </a:rPr>
              <a:t>Examples</a:t>
            </a:r>
            <a:r>
              <a:rPr lang="en-US" dirty="0">
                <a:latin typeface="Candara" panose="020E0502030303020204" pitchFamily="34" charset="0"/>
              </a:rPr>
              <a:t>:  </a:t>
            </a:r>
            <a:r>
              <a:rPr lang="en-US" altLang="en-US" b="1" dirty="0">
                <a:latin typeface="Arial" panose="020B0604020202020204" pitchFamily="34" charset="0"/>
              </a:rPr>
              <a:t>The classroom was a zoo.</a:t>
            </a:r>
          </a:p>
          <a:p>
            <a:pPr eaLnBrk="1" hangingPunct="1">
              <a:lnSpc>
                <a:spcPct val="90000"/>
              </a:lnSpc>
              <a:defRPr/>
            </a:pPr>
            <a:endParaRPr lang="en-US" sz="900" dirty="0">
              <a:solidFill>
                <a:schemeClr val="bg1"/>
              </a:solidFill>
              <a:latin typeface="Candara" panose="020E0502030303020204" pitchFamily="34" charset="0"/>
            </a:endParaRPr>
          </a:p>
        </p:txBody>
      </p:sp>
      <p:sp>
        <p:nvSpPr>
          <p:cNvPr id="10" name="Rectangle 4"/>
          <p:cNvSpPr txBox="1">
            <a:spLocks noChangeArrowheads="1"/>
          </p:cNvSpPr>
          <p:nvPr/>
        </p:nvSpPr>
        <p:spPr bwMode="auto">
          <a:xfrm>
            <a:off x="-609600" y="36576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eaLnBrk="1" hangingPunct="1">
              <a:defRPr/>
            </a:pPr>
            <a:r>
              <a:rPr lang="en-US" kern="0" dirty="0">
                <a:solidFill>
                  <a:srgbClr val="00FF00"/>
                </a:solidFill>
              </a:rPr>
              <a:t>Personification</a:t>
            </a:r>
          </a:p>
        </p:txBody>
      </p:sp>
      <p:sp>
        <p:nvSpPr>
          <p:cNvPr id="4" name="Rectangle 3"/>
          <p:cNvSpPr/>
          <p:nvPr/>
        </p:nvSpPr>
        <p:spPr>
          <a:xfrm>
            <a:off x="1535430" y="4714154"/>
            <a:ext cx="8903970" cy="618631"/>
          </a:xfrm>
          <a:prstGeom prst="rect">
            <a:avLst/>
          </a:prstGeom>
        </p:spPr>
        <p:txBody>
          <a:bodyPr wrap="square">
            <a:spAutoFit/>
          </a:bodyPr>
          <a:lstStyle/>
          <a:p>
            <a:pPr eaLnBrk="1" hangingPunct="1">
              <a:lnSpc>
                <a:spcPct val="90000"/>
              </a:lnSpc>
              <a:defRPr/>
            </a:pPr>
            <a:r>
              <a:rPr lang="en-US" dirty="0"/>
              <a:t>Gives qualities of a </a:t>
            </a:r>
            <a:r>
              <a:rPr lang="en-US" sz="2000" b="1" dirty="0"/>
              <a:t>person</a:t>
            </a:r>
            <a:r>
              <a:rPr lang="en-US" dirty="0"/>
              <a:t> to an animal, an object, or an idea.</a:t>
            </a:r>
          </a:p>
          <a:p>
            <a:pPr eaLnBrk="1" hangingPunct="1">
              <a:lnSpc>
                <a:spcPct val="90000"/>
              </a:lnSpc>
              <a:defRPr/>
            </a:pPr>
            <a:r>
              <a:rPr lang="en-US" dirty="0">
                <a:solidFill>
                  <a:srgbClr val="00B050"/>
                </a:solidFill>
              </a:rPr>
              <a:t>Example: The chocolate bar was screaming for me to eat it.</a:t>
            </a:r>
          </a:p>
        </p:txBody>
      </p:sp>
      <p:sp>
        <p:nvSpPr>
          <p:cNvPr id="12" name="Rectangle 4"/>
          <p:cNvSpPr txBox="1">
            <a:spLocks noChangeArrowheads="1"/>
          </p:cNvSpPr>
          <p:nvPr/>
        </p:nvSpPr>
        <p:spPr bwMode="auto">
          <a:xfrm>
            <a:off x="-609600" y="4965613"/>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eaLnBrk="1" hangingPunct="1">
              <a:defRPr/>
            </a:pPr>
            <a:r>
              <a:rPr lang="en-US" kern="0" dirty="0">
                <a:solidFill>
                  <a:srgbClr val="FFC000"/>
                </a:solidFill>
              </a:rPr>
              <a:t>Onomatopoeia</a:t>
            </a:r>
          </a:p>
        </p:txBody>
      </p:sp>
      <p:sp>
        <p:nvSpPr>
          <p:cNvPr id="6" name="Rectangle 5"/>
          <p:cNvSpPr/>
          <p:nvPr/>
        </p:nvSpPr>
        <p:spPr>
          <a:xfrm>
            <a:off x="1684021" y="6038850"/>
            <a:ext cx="5621795" cy="341632"/>
          </a:xfrm>
          <a:prstGeom prst="rect">
            <a:avLst/>
          </a:prstGeom>
        </p:spPr>
        <p:txBody>
          <a:bodyPr wrap="none">
            <a:spAutoFit/>
          </a:bodyPr>
          <a:lstStyle/>
          <a:p>
            <a:pPr eaLnBrk="1" hangingPunct="1">
              <a:lnSpc>
                <a:spcPct val="90000"/>
              </a:lnSpc>
              <a:defRPr/>
            </a:pPr>
            <a:r>
              <a:rPr lang="en-US" dirty="0"/>
              <a:t>Words that mimic the sound </a:t>
            </a:r>
            <a:r>
              <a:rPr lang="en-US" dirty="0">
                <a:solidFill>
                  <a:srgbClr val="FFFF00"/>
                </a:solidFill>
              </a:rPr>
              <a:t>e.g. boom, crash, fizzle etc.</a:t>
            </a:r>
          </a:p>
        </p:txBody>
      </p:sp>
    </p:spTree>
    <p:extLst>
      <p:ext uri="{BB962C8B-B14F-4D97-AF65-F5344CB8AC3E}">
        <p14:creationId xmlns:p14="http://schemas.microsoft.com/office/powerpoint/2010/main" val="2226069541"/>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12192000" cy="1143000"/>
          </a:xfrm>
          <a:solidFill>
            <a:srgbClr val="FF0000"/>
          </a:solidFill>
        </p:spPr>
        <p:txBody>
          <a:bodyPr>
            <a:normAutofit fontScale="90000"/>
          </a:bodyPr>
          <a:lstStyle/>
          <a:p>
            <a:pPr eaLnBrk="1" hangingPunct="1"/>
            <a:r>
              <a:rPr lang="en-GB" sz="4000" b="1" dirty="0">
                <a:solidFill>
                  <a:schemeClr val="bg1"/>
                </a:solidFill>
                <a:latin typeface="Comic Sans MS" pitchFamily="66" charset="0"/>
              </a:rPr>
              <a:t>Now you can put the sweet in your mouth – don’t bite!</a:t>
            </a:r>
          </a:p>
        </p:txBody>
      </p:sp>
      <p:sp>
        <p:nvSpPr>
          <p:cNvPr id="6147" name="Rectangle 3"/>
          <p:cNvSpPr>
            <a:spLocks noGrp="1" noChangeArrowheads="1"/>
          </p:cNvSpPr>
          <p:nvPr>
            <p:ph type="body" idx="1"/>
          </p:nvPr>
        </p:nvSpPr>
        <p:spPr>
          <a:xfrm>
            <a:off x="223978" y="1412776"/>
            <a:ext cx="11704669" cy="3312367"/>
          </a:xfrm>
          <a:solidFill>
            <a:schemeClr val="tx1"/>
          </a:solidFill>
        </p:spPr>
        <p:txBody>
          <a:bodyPr>
            <a:noAutofit/>
          </a:bodyPr>
          <a:lstStyle/>
          <a:p>
            <a:pPr eaLnBrk="1" hangingPunct="1"/>
            <a:r>
              <a:rPr lang="en-GB" sz="5400" dirty="0">
                <a:solidFill>
                  <a:schemeClr val="bg1"/>
                </a:solidFill>
                <a:latin typeface="Comic Sans MS" pitchFamily="66" charset="0"/>
              </a:rPr>
              <a:t>Describe the taste &amp; the feel of your Starburst. Use a simile and an adjective! </a:t>
            </a:r>
          </a:p>
          <a:p>
            <a:pPr eaLnBrk="1" hangingPunct="1"/>
            <a:endParaRPr lang="en-GB" sz="6000" dirty="0">
              <a:latin typeface="Comic Sans MS" pitchFamily="66" charset="0"/>
            </a:endParaRPr>
          </a:p>
          <a:p>
            <a:pPr algn="ctr" eaLnBrk="1" hangingPunct="1">
              <a:buFontTx/>
              <a:buNone/>
            </a:pPr>
            <a:endParaRPr lang="en-GB" sz="6000" dirty="0">
              <a:latin typeface="Comic Sans MS" pitchFamily="66" charset="0"/>
            </a:endParaRPr>
          </a:p>
        </p:txBody>
      </p:sp>
      <p:pic>
        <p:nvPicPr>
          <p:cNvPr id="2" name="Picture 2" descr="Badass BK dog summer ice cream badas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35960" y="3568451"/>
            <a:ext cx="5069786" cy="28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459389"/>
      </p:ext>
    </p:extLst>
  </p:cSld>
  <p:clrMapOvr>
    <a:masterClrMapping/>
  </p:clrMapOvr>
  <mc:AlternateContent xmlns:mc="http://schemas.openxmlformats.org/markup-compatibility/2006" xmlns:p14="http://schemas.microsoft.com/office/powerpoint/2010/main">
    <mc:Choice Requires="p14">
      <p:transition spd="slow" p14:dur="2000" advTm="42015">
        <p14:prism isContent="1"/>
      </p:transition>
    </mc:Choice>
    <mc:Fallback xmlns="">
      <p:transition spd="slow" advTm="4201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wheel(1)">
                                      <p:cBhvr>
                                        <p:cTn id="7" dur="2000"/>
                                        <p:tgtEl>
                                          <p:spTgt spid="61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17818"/>
            <a:ext cx="12192000" cy="1143000"/>
          </a:xfrm>
          <a:solidFill>
            <a:srgbClr val="FF0000"/>
          </a:solidFill>
        </p:spPr>
        <p:txBody>
          <a:bodyPr>
            <a:normAutofit/>
          </a:bodyPr>
          <a:lstStyle/>
          <a:p>
            <a:pPr eaLnBrk="1" hangingPunct="1"/>
            <a:r>
              <a:rPr lang="en-GB" sz="6600" b="1" dirty="0">
                <a:solidFill>
                  <a:schemeClr val="bg1"/>
                </a:solidFill>
              </a:rPr>
              <a:t>Now chew it!</a:t>
            </a:r>
          </a:p>
        </p:txBody>
      </p:sp>
      <p:sp>
        <p:nvSpPr>
          <p:cNvPr id="7171" name="Rectangle 3"/>
          <p:cNvSpPr>
            <a:spLocks noGrp="1" noChangeArrowheads="1"/>
          </p:cNvSpPr>
          <p:nvPr>
            <p:ph type="body" idx="1"/>
          </p:nvPr>
        </p:nvSpPr>
        <p:spPr>
          <a:xfrm>
            <a:off x="191344" y="1340768"/>
            <a:ext cx="11665296" cy="2304256"/>
          </a:xfrm>
          <a:solidFill>
            <a:schemeClr val="tx1"/>
          </a:solidFill>
        </p:spPr>
        <p:txBody>
          <a:bodyPr>
            <a:normAutofit/>
          </a:bodyPr>
          <a:lstStyle/>
          <a:p>
            <a:pPr eaLnBrk="1" hangingPunct="1"/>
            <a:r>
              <a:rPr lang="en-GB" sz="4800" dirty="0">
                <a:solidFill>
                  <a:schemeClr val="bg1"/>
                </a:solidFill>
                <a:latin typeface="Comic Sans MS" pitchFamily="66" charset="0"/>
              </a:rPr>
              <a:t>Describe the sensation using onomatopoeia. What does it feel like? Has the taste changed? </a:t>
            </a:r>
          </a:p>
          <a:p>
            <a:pPr algn="ctr" eaLnBrk="1" hangingPunct="1">
              <a:buFontTx/>
              <a:buNone/>
            </a:pPr>
            <a:endParaRPr lang="en-GB" dirty="0">
              <a:latin typeface="Comic Sans MS" pitchFamily="66" charset="0"/>
            </a:endParaRPr>
          </a:p>
          <a:p>
            <a:pPr algn="ctr" eaLnBrk="1" hangingPunct="1">
              <a:buFontTx/>
              <a:buNone/>
            </a:pPr>
            <a:endParaRPr lang="en-GB" dirty="0"/>
          </a:p>
          <a:p>
            <a:pPr algn="ctr" eaLnBrk="1" hangingPunct="1">
              <a:buFontTx/>
              <a:buNone/>
            </a:pPr>
            <a:endParaRPr lang="en-GB" dirty="0"/>
          </a:p>
        </p:txBody>
      </p:sp>
      <p:pic>
        <p:nvPicPr>
          <p:cNvPr id="3074" name="Picture 2" descr="food pizza homer simpson by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74604" y="3975906"/>
            <a:ext cx="3842792" cy="2882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616244"/>
      </p:ext>
    </p:extLst>
  </p:cSld>
  <p:clrMapOvr>
    <a:masterClrMapping/>
  </p:clrMapOvr>
  <mc:AlternateContent xmlns:mc="http://schemas.openxmlformats.org/markup-compatibility/2006" xmlns:p14="http://schemas.microsoft.com/office/powerpoint/2010/main">
    <mc:Choice Requires="p14">
      <p:transition spd="slow" p14:dur="2000" advTm="38922">
        <p14:prism isContent="1"/>
      </p:transition>
    </mc:Choice>
    <mc:Fallback xmlns="">
      <p:transition spd="slow" advTm="3892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171">
                                            <p:bg/>
                                          </p:spTgt>
                                        </p:tgtEl>
                                        <p:attrNameLst>
                                          <p:attrName>style.visibility</p:attrName>
                                        </p:attrNameLst>
                                      </p:cBhvr>
                                      <p:to>
                                        <p:strVal val="visible"/>
                                      </p:to>
                                    </p:set>
                                    <p:animEffect transition="in" filter="wipe(down)">
                                      <p:cBhvr>
                                        <p:cTn id="7" dur="500"/>
                                        <p:tgtEl>
                                          <p:spTgt spid="717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wipe(down)">
                                      <p:cBhvr>
                                        <p:cTn id="12"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12192000" cy="1447800"/>
          </a:xfrm>
          <a:solidFill>
            <a:schemeClr val="tx1"/>
          </a:solidFill>
        </p:spPr>
        <p:txBody>
          <a:bodyPr>
            <a:normAutofit/>
          </a:bodyPr>
          <a:lstStyle/>
          <a:p>
            <a:pPr eaLnBrk="1" hangingPunct="1"/>
            <a:r>
              <a:rPr lang="en-GB" sz="4800" b="1" u="sng" dirty="0">
                <a:solidFill>
                  <a:schemeClr val="bg1"/>
                </a:solidFill>
                <a:latin typeface="Candara" panose="020E0502030303020204" pitchFamily="34" charset="0"/>
              </a:rPr>
              <a:t>This is how writers make use of the 5 senses</a:t>
            </a:r>
          </a:p>
        </p:txBody>
      </p:sp>
      <p:pic>
        <p:nvPicPr>
          <p:cNvPr id="5122" name="Picture 2" descr="http://media.giphy.com/media/5xaOcLR9CzBc30emGTm/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17573" y="1447953"/>
            <a:ext cx="8001000" cy="529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85994"/>
      </p:ext>
    </p:extLst>
  </p:cSld>
  <p:clrMapOvr>
    <a:masterClrMapping/>
  </p:clrMapOvr>
  <mc:AlternateContent xmlns:mc="http://schemas.openxmlformats.org/markup-compatibility/2006" xmlns:p14="http://schemas.microsoft.com/office/powerpoint/2010/main">
    <mc:Choice Requires="p14">
      <p:transition spd="slow" p14:dur="2000" advTm="0">
        <p14:prism isContent="1"/>
      </p:transition>
    </mc:Choice>
    <mc:Fallback xmlns="">
      <p:transition spd="slow"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5" name="Text Box 5"/>
          <p:cNvSpPr txBox="1">
            <a:spLocks noChangeArrowheads="1"/>
          </p:cNvSpPr>
          <p:nvPr/>
        </p:nvSpPr>
        <p:spPr bwMode="auto">
          <a:xfrm>
            <a:off x="0" y="0"/>
            <a:ext cx="12192000" cy="1107996"/>
          </a:xfrm>
          <a:prstGeom prst="rect">
            <a:avLst/>
          </a:prstGeom>
          <a:solidFill>
            <a:srgbClr val="FF0000"/>
          </a:solidFill>
          <a:ln w="9525">
            <a:noFill/>
            <a:miter lim="800000"/>
            <a:headEnd/>
            <a:tailEnd/>
          </a:ln>
          <a:effectLst/>
        </p:spPr>
        <p:txBody>
          <a:bodyPr wrap="square">
            <a:spAutoFit/>
          </a:bodyPr>
          <a:lstStyle/>
          <a:p>
            <a:pPr algn="ctr">
              <a:spcBef>
                <a:spcPct val="50000"/>
              </a:spcBef>
            </a:pPr>
            <a:r>
              <a:rPr lang="en-GB" sz="6600" b="1" dirty="0">
                <a:solidFill>
                  <a:prstClr val="black"/>
                </a:solidFill>
              </a:rPr>
              <a:t>Sight</a:t>
            </a:r>
            <a:r>
              <a:rPr lang="en-GB" dirty="0">
                <a:solidFill>
                  <a:prstClr val="white"/>
                </a:solidFill>
              </a:rPr>
              <a:t> </a:t>
            </a:r>
          </a:p>
        </p:txBody>
      </p:sp>
      <p:pic>
        <p:nvPicPr>
          <p:cNvPr id="6" name="Picture 2" descr="movies eye looking eyeba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75620" y="1154892"/>
            <a:ext cx="6840760" cy="5477476"/>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pic>
        <p:nvPicPr>
          <p:cNvPr id="4098" name="Picture 2" descr="https://media2.giphy.com/media/XYcNIlbkT0mHe/200.gif#2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5640" y="2348880"/>
            <a:ext cx="6586961"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846236"/>
      </p:ext>
    </p:extLst>
  </p:cSld>
  <p:clrMapOvr>
    <a:masterClrMapping/>
  </p:clrMapOvr>
  <mc:AlternateContent xmlns:mc="http://schemas.openxmlformats.org/markup-compatibility/2006" xmlns:p14="http://schemas.microsoft.com/office/powerpoint/2010/main">
    <mc:Choice Requires="p14">
      <p:transition spd="slow" p14:dur="2000" advTm="0">
        <p14:prism isContent="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3000"/>
                                  </p:stCondLst>
                                  <p:childTnLst>
                                    <p:set>
                                      <p:cBhvr>
                                        <p:cTn id="10" dur="1" fill="hold">
                                          <p:stCondLst>
                                            <p:cond delay="0"/>
                                          </p:stCondLst>
                                        </p:cTn>
                                        <p:tgtEl>
                                          <p:spTgt spid="4098"/>
                                        </p:tgtEl>
                                        <p:attrNameLst>
                                          <p:attrName>style.visibility</p:attrName>
                                        </p:attrNameLst>
                                      </p:cBhvr>
                                      <p:to>
                                        <p:strVal val="visible"/>
                                      </p:to>
                                    </p:set>
                                    <p:animEffect transition="in" filter="barn(inVertical)">
                                      <p:cBhvr>
                                        <p:cTn id="1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5" name="Text Box 5"/>
          <p:cNvSpPr txBox="1">
            <a:spLocks noChangeArrowheads="1"/>
          </p:cNvSpPr>
          <p:nvPr/>
        </p:nvSpPr>
        <p:spPr bwMode="auto">
          <a:xfrm>
            <a:off x="0" y="0"/>
            <a:ext cx="12192000" cy="1107996"/>
          </a:xfrm>
          <a:prstGeom prst="rect">
            <a:avLst/>
          </a:prstGeom>
          <a:solidFill>
            <a:srgbClr val="FF0000"/>
          </a:solidFill>
          <a:ln w="9525">
            <a:noFill/>
            <a:miter lim="800000"/>
            <a:headEnd/>
            <a:tailEnd/>
          </a:ln>
          <a:effectLst/>
        </p:spPr>
        <p:txBody>
          <a:bodyPr wrap="square">
            <a:spAutoFit/>
          </a:bodyPr>
          <a:lstStyle/>
          <a:p>
            <a:pPr algn="ctr">
              <a:spcBef>
                <a:spcPct val="50000"/>
              </a:spcBef>
            </a:pPr>
            <a:r>
              <a:rPr lang="en-GB" sz="6600" b="1" dirty="0">
                <a:solidFill>
                  <a:schemeClr val="bg1"/>
                </a:solidFill>
              </a:rPr>
              <a:t>Smell</a:t>
            </a:r>
            <a:r>
              <a:rPr lang="en-GB" dirty="0"/>
              <a:t> </a:t>
            </a:r>
          </a:p>
        </p:txBody>
      </p:sp>
      <p:pic>
        <p:nvPicPr>
          <p:cNvPr id="1026" name="Picture 2" descr="AFV Babies babies gross feet afv"/>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55518" y="1403708"/>
            <a:ext cx="8680964"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21947"/>
      </p:ext>
    </p:extLst>
  </p:cSld>
  <p:clrMapOvr>
    <a:masterClrMapping/>
  </p:clrMapOvr>
  <mc:AlternateContent xmlns:mc="http://schemas.openxmlformats.org/markup-compatibility/2006" xmlns:p14="http://schemas.microsoft.com/office/powerpoint/2010/main">
    <mc:Choice Requires="p14">
      <p:transition spd="slow" p14:dur="2000" advTm="0">
        <p14:prism isContent="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empus Sans ITC"/>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Candara">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5112</TotalTime>
  <Words>939</Words>
  <Application>Microsoft Office PowerPoint</Application>
  <PresentationFormat>Widescreen</PresentationFormat>
  <Paragraphs>104</Paragraphs>
  <Slides>40</Slides>
  <Notes>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40</vt:i4>
      </vt:variant>
    </vt:vector>
  </HeadingPairs>
  <TitlesOfParts>
    <vt:vector size="52" baseType="lpstr">
      <vt:lpstr>Arial</vt:lpstr>
      <vt:lpstr>Calibri</vt:lpstr>
      <vt:lpstr>Candara</vt:lpstr>
      <vt:lpstr>Comic Sans MS</vt:lpstr>
      <vt:lpstr>Symbol</vt:lpstr>
      <vt:lpstr>Tempus Sans ITC</vt:lpstr>
      <vt:lpstr>Times New Roman</vt:lpstr>
      <vt:lpstr>Trebuchet MS</vt:lpstr>
      <vt:lpstr>Office Theme</vt:lpstr>
      <vt:lpstr>Default Design</vt:lpstr>
      <vt:lpstr>1_Office Theme</vt:lpstr>
      <vt:lpstr>2_Office Theme</vt:lpstr>
      <vt:lpstr>PowerPoint Presentation</vt:lpstr>
      <vt:lpstr>DO NOT TOUCH IT YET!</vt:lpstr>
      <vt:lpstr>PowerPoint Presentation</vt:lpstr>
      <vt:lpstr>Now open it but don’t eat it!</vt:lpstr>
      <vt:lpstr>Now you can put the sweet in your mouth – don’t bite!</vt:lpstr>
      <vt:lpstr>Now chew it!</vt:lpstr>
      <vt:lpstr>This is how writers make use of the 5 senses</vt:lpstr>
      <vt:lpstr>PowerPoint Presentation</vt:lpstr>
      <vt:lpstr>PowerPoint Presentation</vt:lpstr>
      <vt:lpstr>PowerPoint Presentation</vt:lpstr>
      <vt:lpstr>PowerPoint Presentation</vt:lpstr>
      <vt:lpstr>PowerPoint Presentation</vt:lpstr>
      <vt:lpstr>What are the five senses?</vt:lpstr>
      <vt:lpstr>Boring Example</vt:lpstr>
      <vt:lpstr>Sentence with sensory 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Creative Writing questions</vt:lpstr>
      <vt:lpstr>THE STRANGER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Simile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Noyce</dc:creator>
  <cp:lastModifiedBy>Kath Hopkins</cp:lastModifiedBy>
  <cp:revision>70</cp:revision>
  <cp:lastPrinted>2017-10-02T07:20:47Z</cp:lastPrinted>
  <dcterms:created xsi:type="dcterms:W3CDTF">2014-10-01T08:47:34Z</dcterms:created>
  <dcterms:modified xsi:type="dcterms:W3CDTF">2018-12-10T14:53:18Z</dcterms:modified>
</cp:coreProperties>
</file>