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1" r:id="rId5"/>
    <p:sldId id="259" r:id="rId6"/>
    <p:sldId id="263" r:id="rId7"/>
    <p:sldId id="260" r:id="rId8"/>
    <p:sldId id="264" r:id="rId9"/>
    <p:sldId id="262"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59" autoAdjust="0"/>
    <p:restoredTop sz="94660"/>
  </p:normalViewPr>
  <p:slideViewPr>
    <p:cSldViewPr snapToGrid="0">
      <p:cViewPr varScale="1">
        <p:scale>
          <a:sx n="102" d="100"/>
          <a:sy n="102" d="100"/>
        </p:scale>
        <p:origin x="144" y="3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D6582CE7-F689-4174-AF99-C48B79D34738}" type="datetimeFigureOut">
              <a:rPr lang="en-GB" smtClean="0"/>
              <a:t>25/03/2019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573D9F5-7DDF-447F-89E5-3F2C5FA395E3}" type="slidenum">
              <a:rPr lang="en-GB" smtClean="0"/>
              <a:t>‹#›</a:t>
            </a:fld>
            <a:endParaRPr lang="en-GB" dirty="0"/>
          </a:p>
        </p:txBody>
      </p:sp>
    </p:spTree>
    <p:extLst>
      <p:ext uri="{BB962C8B-B14F-4D97-AF65-F5344CB8AC3E}">
        <p14:creationId xmlns:p14="http://schemas.microsoft.com/office/powerpoint/2010/main" val="5627646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6582CE7-F689-4174-AF99-C48B79D34738}" type="datetimeFigureOut">
              <a:rPr lang="en-GB" smtClean="0"/>
              <a:t>25/03/2019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573D9F5-7DDF-447F-89E5-3F2C5FA395E3}" type="slidenum">
              <a:rPr lang="en-GB" smtClean="0"/>
              <a:t>‹#›</a:t>
            </a:fld>
            <a:endParaRPr lang="en-GB" dirty="0"/>
          </a:p>
        </p:txBody>
      </p:sp>
    </p:spTree>
    <p:extLst>
      <p:ext uri="{BB962C8B-B14F-4D97-AF65-F5344CB8AC3E}">
        <p14:creationId xmlns:p14="http://schemas.microsoft.com/office/powerpoint/2010/main" val="16077866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6582CE7-F689-4174-AF99-C48B79D34738}" type="datetimeFigureOut">
              <a:rPr lang="en-GB" smtClean="0"/>
              <a:t>25/03/2019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573D9F5-7DDF-447F-89E5-3F2C5FA395E3}" type="slidenum">
              <a:rPr lang="en-GB" smtClean="0"/>
              <a:t>‹#›</a:t>
            </a:fld>
            <a:endParaRPr lang="en-GB" dirty="0"/>
          </a:p>
        </p:txBody>
      </p:sp>
    </p:spTree>
    <p:extLst>
      <p:ext uri="{BB962C8B-B14F-4D97-AF65-F5344CB8AC3E}">
        <p14:creationId xmlns:p14="http://schemas.microsoft.com/office/powerpoint/2010/main" val="29637296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6582CE7-F689-4174-AF99-C48B79D34738}" type="datetimeFigureOut">
              <a:rPr lang="en-GB" smtClean="0"/>
              <a:t>25/03/2019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573D9F5-7DDF-447F-89E5-3F2C5FA395E3}" type="slidenum">
              <a:rPr lang="en-GB" smtClean="0"/>
              <a:t>‹#›</a:t>
            </a:fld>
            <a:endParaRPr lang="en-GB" dirty="0"/>
          </a:p>
        </p:txBody>
      </p:sp>
    </p:spTree>
    <p:extLst>
      <p:ext uri="{BB962C8B-B14F-4D97-AF65-F5344CB8AC3E}">
        <p14:creationId xmlns:p14="http://schemas.microsoft.com/office/powerpoint/2010/main" val="35530402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6582CE7-F689-4174-AF99-C48B79D34738}" type="datetimeFigureOut">
              <a:rPr lang="en-GB" smtClean="0"/>
              <a:t>25/03/2019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573D9F5-7DDF-447F-89E5-3F2C5FA395E3}" type="slidenum">
              <a:rPr lang="en-GB" smtClean="0"/>
              <a:t>‹#›</a:t>
            </a:fld>
            <a:endParaRPr lang="en-GB" dirty="0"/>
          </a:p>
        </p:txBody>
      </p:sp>
    </p:spTree>
    <p:extLst>
      <p:ext uri="{BB962C8B-B14F-4D97-AF65-F5344CB8AC3E}">
        <p14:creationId xmlns:p14="http://schemas.microsoft.com/office/powerpoint/2010/main" val="508155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D6582CE7-F689-4174-AF99-C48B79D34738}" type="datetimeFigureOut">
              <a:rPr lang="en-GB" smtClean="0"/>
              <a:t>25/03/2019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4573D9F5-7DDF-447F-89E5-3F2C5FA395E3}" type="slidenum">
              <a:rPr lang="en-GB" smtClean="0"/>
              <a:t>‹#›</a:t>
            </a:fld>
            <a:endParaRPr lang="en-GB" dirty="0"/>
          </a:p>
        </p:txBody>
      </p:sp>
    </p:spTree>
    <p:extLst>
      <p:ext uri="{BB962C8B-B14F-4D97-AF65-F5344CB8AC3E}">
        <p14:creationId xmlns:p14="http://schemas.microsoft.com/office/powerpoint/2010/main" val="38836133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6582CE7-F689-4174-AF99-C48B79D34738}" type="datetimeFigureOut">
              <a:rPr lang="en-GB" smtClean="0"/>
              <a:t>25/03/2019</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4573D9F5-7DDF-447F-89E5-3F2C5FA395E3}" type="slidenum">
              <a:rPr lang="en-GB" smtClean="0"/>
              <a:t>‹#›</a:t>
            </a:fld>
            <a:endParaRPr lang="en-GB" dirty="0"/>
          </a:p>
        </p:txBody>
      </p:sp>
    </p:spTree>
    <p:extLst>
      <p:ext uri="{BB962C8B-B14F-4D97-AF65-F5344CB8AC3E}">
        <p14:creationId xmlns:p14="http://schemas.microsoft.com/office/powerpoint/2010/main" val="3073225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6582CE7-F689-4174-AF99-C48B79D34738}" type="datetimeFigureOut">
              <a:rPr lang="en-GB" smtClean="0"/>
              <a:t>25/03/2019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4573D9F5-7DDF-447F-89E5-3F2C5FA395E3}" type="slidenum">
              <a:rPr lang="en-GB" smtClean="0"/>
              <a:t>‹#›</a:t>
            </a:fld>
            <a:endParaRPr lang="en-GB" dirty="0"/>
          </a:p>
        </p:txBody>
      </p:sp>
    </p:spTree>
    <p:extLst>
      <p:ext uri="{BB962C8B-B14F-4D97-AF65-F5344CB8AC3E}">
        <p14:creationId xmlns:p14="http://schemas.microsoft.com/office/powerpoint/2010/main" val="29817514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582CE7-F689-4174-AF99-C48B79D34738}" type="datetimeFigureOut">
              <a:rPr lang="en-GB" smtClean="0"/>
              <a:t>25/03/2019</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4573D9F5-7DDF-447F-89E5-3F2C5FA395E3}" type="slidenum">
              <a:rPr lang="en-GB" smtClean="0"/>
              <a:t>‹#›</a:t>
            </a:fld>
            <a:endParaRPr lang="en-GB" dirty="0"/>
          </a:p>
        </p:txBody>
      </p:sp>
    </p:spTree>
    <p:extLst>
      <p:ext uri="{BB962C8B-B14F-4D97-AF65-F5344CB8AC3E}">
        <p14:creationId xmlns:p14="http://schemas.microsoft.com/office/powerpoint/2010/main" val="19673302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6582CE7-F689-4174-AF99-C48B79D34738}" type="datetimeFigureOut">
              <a:rPr lang="en-GB" smtClean="0"/>
              <a:t>25/03/2019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4573D9F5-7DDF-447F-89E5-3F2C5FA395E3}" type="slidenum">
              <a:rPr lang="en-GB" smtClean="0"/>
              <a:t>‹#›</a:t>
            </a:fld>
            <a:endParaRPr lang="en-GB" dirty="0"/>
          </a:p>
        </p:txBody>
      </p:sp>
    </p:spTree>
    <p:extLst>
      <p:ext uri="{BB962C8B-B14F-4D97-AF65-F5344CB8AC3E}">
        <p14:creationId xmlns:p14="http://schemas.microsoft.com/office/powerpoint/2010/main" val="38165633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6582CE7-F689-4174-AF99-C48B79D34738}" type="datetimeFigureOut">
              <a:rPr lang="en-GB" smtClean="0"/>
              <a:t>25/03/2019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4573D9F5-7DDF-447F-89E5-3F2C5FA395E3}" type="slidenum">
              <a:rPr lang="en-GB" smtClean="0"/>
              <a:t>‹#›</a:t>
            </a:fld>
            <a:endParaRPr lang="en-GB" dirty="0"/>
          </a:p>
        </p:txBody>
      </p:sp>
    </p:spTree>
    <p:extLst>
      <p:ext uri="{BB962C8B-B14F-4D97-AF65-F5344CB8AC3E}">
        <p14:creationId xmlns:p14="http://schemas.microsoft.com/office/powerpoint/2010/main" val="23991828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99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582CE7-F689-4174-AF99-C48B79D34738}" type="datetimeFigureOut">
              <a:rPr lang="en-GB" smtClean="0"/>
              <a:t>25/03/2019</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73D9F5-7DDF-447F-89E5-3F2C5FA395E3}" type="slidenum">
              <a:rPr lang="en-GB" smtClean="0"/>
              <a:t>‹#›</a:t>
            </a:fld>
            <a:endParaRPr lang="en-GB" dirty="0"/>
          </a:p>
        </p:txBody>
      </p:sp>
    </p:spTree>
    <p:extLst>
      <p:ext uri="{BB962C8B-B14F-4D97-AF65-F5344CB8AC3E}">
        <p14:creationId xmlns:p14="http://schemas.microsoft.com/office/powerpoint/2010/main" val="7094375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hswo.org/the-benefits-of-reminiscence-therapy-for-seniors/"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29862" y="0"/>
            <a:ext cx="9144000" cy="2387600"/>
          </a:xfrm>
        </p:spPr>
        <p:txBody>
          <a:bodyPr/>
          <a:lstStyle/>
          <a:p>
            <a:r>
              <a:rPr lang="en-US" dirty="0" smtClean="0"/>
              <a:t>Activity theory</a:t>
            </a:r>
            <a:endParaRPr lang="en-GB" dirty="0"/>
          </a:p>
        </p:txBody>
      </p:sp>
      <p:sp>
        <p:nvSpPr>
          <p:cNvPr id="3" name="Subtitle 2"/>
          <p:cNvSpPr>
            <a:spLocks noGrp="1"/>
          </p:cNvSpPr>
          <p:nvPr>
            <p:ph type="subTitle" idx="1"/>
          </p:nvPr>
        </p:nvSpPr>
        <p:spPr/>
        <p:txBody>
          <a:bodyPr/>
          <a:lstStyle/>
          <a:p>
            <a:endParaRPr lang="en-GB" dirty="0"/>
          </a:p>
        </p:txBody>
      </p:sp>
      <p:pic>
        <p:nvPicPr>
          <p:cNvPr id="4" name="Picture 3">
            <a:extLst>
              <a:ext uri="{FF2B5EF4-FFF2-40B4-BE49-F238E27FC236}">
                <a16:creationId xmlns:a16="http://schemas.microsoft.com/office/drawing/2014/main" id="{EE61E4E6-E0D7-4880-A0FF-24AB3E9DA891}"/>
              </a:ext>
            </a:extLst>
          </p:cNvPr>
          <p:cNvPicPr>
            <a:picLocks noChangeAspect="1"/>
          </p:cNvPicPr>
          <p:nvPr/>
        </p:nvPicPr>
        <p:blipFill>
          <a:blip r:embed="rId2"/>
          <a:stretch>
            <a:fillRect/>
          </a:stretch>
        </p:blipFill>
        <p:spPr>
          <a:xfrm>
            <a:off x="3692620" y="3205163"/>
            <a:ext cx="2734628" cy="3128667"/>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7697287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 theory: Robert </a:t>
            </a:r>
            <a:r>
              <a:rPr lang="en-US" dirty="0" err="1" smtClean="0"/>
              <a:t>Havighurst</a:t>
            </a:r>
            <a:endParaRPr lang="en-GB" dirty="0"/>
          </a:p>
        </p:txBody>
      </p:sp>
      <p:sp>
        <p:nvSpPr>
          <p:cNvPr id="3" name="Content Placeholder 2"/>
          <p:cNvSpPr>
            <a:spLocks noGrp="1"/>
          </p:cNvSpPr>
          <p:nvPr>
            <p:ph idx="1"/>
          </p:nvPr>
        </p:nvSpPr>
        <p:spPr/>
        <p:txBody>
          <a:bodyPr/>
          <a:lstStyle/>
          <a:p>
            <a:r>
              <a:rPr lang="en-US" dirty="0"/>
              <a:t>Activity theory was proposed as an explanation to ageing by Robert </a:t>
            </a:r>
            <a:r>
              <a:rPr lang="en-US" dirty="0" err="1"/>
              <a:t>Havighurst</a:t>
            </a:r>
            <a:r>
              <a:rPr lang="en-US" dirty="0"/>
              <a:t> in the 1960s. </a:t>
            </a:r>
            <a:endParaRPr lang="en-US" dirty="0" smtClean="0"/>
          </a:p>
          <a:p>
            <a:r>
              <a:rPr lang="en-US" dirty="0" smtClean="0"/>
              <a:t>His </a:t>
            </a:r>
            <a:r>
              <a:rPr lang="en-US" dirty="0"/>
              <a:t>ten year study of older people showed that, rather than an inevitable decline in interest in life and isolation, older people tend to adjust to the ageing process. </a:t>
            </a:r>
            <a:endParaRPr lang="en-US" dirty="0" smtClean="0"/>
          </a:p>
          <a:p>
            <a:r>
              <a:rPr lang="en-US" dirty="0" smtClean="0"/>
              <a:t>His </a:t>
            </a:r>
            <a:r>
              <a:rPr lang="en-US" dirty="0"/>
              <a:t>theory is based on the assumption that social and psychological needs of older people remain the same</a:t>
            </a:r>
            <a:endParaRPr lang="en-GB" dirty="0"/>
          </a:p>
        </p:txBody>
      </p:sp>
    </p:spTree>
    <p:extLst>
      <p:ext uri="{BB962C8B-B14F-4D97-AF65-F5344CB8AC3E}">
        <p14:creationId xmlns:p14="http://schemas.microsoft.com/office/powerpoint/2010/main" val="40164883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Activity theory: Robert </a:t>
            </a:r>
            <a:r>
              <a:rPr lang="en-US" dirty="0" err="1"/>
              <a:t>Havighurst</a:t>
            </a:r>
            <a:endParaRPr lang="en-GB" dirty="0"/>
          </a:p>
        </p:txBody>
      </p:sp>
      <p:sp>
        <p:nvSpPr>
          <p:cNvPr id="3" name="Content Placeholder 2"/>
          <p:cNvSpPr>
            <a:spLocks noGrp="1"/>
          </p:cNvSpPr>
          <p:nvPr>
            <p:ph idx="1"/>
          </p:nvPr>
        </p:nvSpPr>
        <p:spPr/>
        <p:txBody>
          <a:bodyPr>
            <a:normAutofit lnSpcReduction="10000"/>
          </a:bodyPr>
          <a:lstStyle/>
          <a:p>
            <a:r>
              <a:rPr lang="en-US" dirty="0"/>
              <a:t>He </a:t>
            </a:r>
            <a:r>
              <a:rPr lang="en-US" dirty="0" err="1"/>
              <a:t>recognised</a:t>
            </a:r>
            <a:r>
              <a:rPr lang="en-US" dirty="0"/>
              <a:t> that this may involve adjusting to changes in health and/or mobility but </a:t>
            </a:r>
            <a:r>
              <a:rPr lang="en-US" dirty="0" err="1"/>
              <a:t>theorised</a:t>
            </a:r>
            <a:r>
              <a:rPr lang="en-US" dirty="0"/>
              <a:t> that older people’s needs can be satisfied by taking on new roles following retirement such as charity work, joining social groups or learning a new skill. </a:t>
            </a:r>
            <a:endParaRPr lang="en-US" dirty="0" smtClean="0"/>
          </a:p>
          <a:p>
            <a:r>
              <a:rPr lang="en-US" dirty="0" smtClean="0"/>
              <a:t>Research </a:t>
            </a:r>
            <a:r>
              <a:rPr lang="en-US" dirty="0"/>
              <a:t>supports his theory. Many older people look forward to retirement, viewing </a:t>
            </a:r>
            <a:r>
              <a:rPr lang="en-US" dirty="0" smtClean="0"/>
              <a:t>this</a:t>
            </a:r>
            <a:r>
              <a:rPr lang="en-GB" dirty="0" smtClean="0"/>
              <a:t> </a:t>
            </a:r>
            <a:r>
              <a:rPr lang="en-US" dirty="0" smtClean="0"/>
              <a:t>part </a:t>
            </a:r>
            <a:r>
              <a:rPr lang="en-US" dirty="0"/>
              <a:t>of their lifespan as an opportunity to pursue new hobbies and interests and to  meet new friends. </a:t>
            </a:r>
            <a:endParaRPr lang="en-US" dirty="0" smtClean="0"/>
          </a:p>
          <a:p>
            <a:r>
              <a:rPr lang="en-US" dirty="0" smtClean="0"/>
              <a:t>When </a:t>
            </a:r>
            <a:r>
              <a:rPr lang="en-US" dirty="0"/>
              <a:t>people remain physically and socially active, their overall satisfaction and wellbeing is increased. </a:t>
            </a:r>
            <a:endParaRPr lang="en-US" dirty="0" smtClean="0"/>
          </a:p>
          <a:p>
            <a:r>
              <a:rPr lang="en-US" dirty="0" smtClean="0"/>
              <a:t>This </a:t>
            </a:r>
            <a:r>
              <a:rPr lang="en-US" dirty="0"/>
              <a:t>is important for reducing the risk of illness and  increasing longevity.</a:t>
            </a:r>
            <a:endParaRPr lang="en-GB" dirty="0"/>
          </a:p>
          <a:p>
            <a:endParaRPr lang="en-GB" dirty="0"/>
          </a:p>
        </p:txBody>
      </p:sp>
    </p:spTree>
    <p:extLst>
      <p:ext uri="{BB962C8B-B14F-4D97-AF65-F5344CB8AC3E}">
        <p14:creationId xmlns:p14="http://schemas.microsoft.com/office/powerpoint/2010/main" val="28383301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B0ACE9-0494-418F-88D8-7BB496FA012D}"/>
              </a:ext>
            </a:extLst>
          </p:cNvPr>
          <p:cNvSpPr>
            <a:spLocks noGrp="1"/>
          </p:cNvSpPr>
          <p:nvPr>
            <p:ph type="title"/>
          </p:nvPr>
        </p:nvSpPr>
        <p:spPr/>
        <p:txBody>
          <a:bodyPr>
            <a:normAutofit/>
          </a:bodyPr>
          <a:lstStyle/>
          <a:p>
            <a:r>
              <a:rPr lang="en-GB" sz="6000" b="1" dirty="0">
                <a:solidFill>
                  <a:schemeClr val="accent6">
                    <a:lumMod val="50000"/>
                  </a:schemeClr>
                </a:solidFill>
                <a:effectLst>
                  <a:outerShdw blurRad="38100" dist="38100" dir="2700000" algn="tl">
                    <a:srgbClr val="000000">
                      <a:alpha val="43137"/>
                    </a:srgbClr>
                  </a:outerShdw>
                </a:effectLst>
                <a:latin typeface="Century Gothic" panose="020B0502020202020204" pitchFamily="34" charset="0"/>
              </a:rPr>
              <a:t>What sort of activities?</a:t>
            </a:r>
          </a:p>
        </p:txBody>
      </p:sp>
      <p:sp>
        <p:nvSpPr>
          <p:cNvPr id="3" name="Content Placeholder 2">
            <a:extLst>
              <a:ext uri="{FF2B5EF4-FFF2-40B4-BE49-F238E27FC236}">
                <a16:creationId xmlns:a16="http://schemas.microsoft.com/office/drawing/2014/main" id="{810F8FA8-643C-4D9A-9FB3-8A8F02DFA06D}"/>
              </a:ext>
            </a:extLst>
          </p:cNvPr>
          <p:cNvSpPr>
            <a:spLocks noGrp="1"/>
          </p:cNvSpPr>
          <p:nvPr>
            <p:ph idx="1"/>
          </p:nvPr>
        </p:nvSpPr>
        <p:spPr>
          <a:xfrm>
            <a:off x="838200" y="1690688"/>
            <a:ext cx="4739640" cy="4486275"/>
          </a:xfrm>
          <a:solidFill>
            <a:srgbClr val="FFFFCC"/>
          </a:solidFill>
        </p:spPr>
        <p:txBody>
          <a:bodyPr/>
          <a:lstStyle/>
          <a:p>
            <a:pPr marL="0" indent="0" algn="ctr">
              <a:buNone/>
            </a:pPr>
            <a:r>
              <a:rPr lang="en-GB" sz="3200" b="1" dirty="0">
                <a:solidFill>
                  <a:schemeClr val="accent6">
                    <a:lumMod val="50000"/>
                  </a:schemeClr>
                </a:solidFill>
                <a:latin typeface="Century Gothic" panose="020B0502020202020204" pitchFamily="34" charset="0"/>
              </a:rPr>
              <a:t>Physically able</a:t>
            </a:r>
          </a:p>
          <a:p>
            <a:r>
              <a:rPr lang="en-GB" dirty="0">
                <a:solidFill>
                  <a:schemeClr val="accent6">
                    <a:lumMod val="50000"/>
                  </a:schemeClr>
                </a:solidFill>
                <a:latin typeface="Century Gothic" panose="020B0502020202020204" pitchFamily="34" charset="0"/>
              </a:rPr>
              <a:t>Golf</a:t>
            </a:r>
          </a:p>
          <a:p>
            <a:r>
              <a:rPr lang="en-GB" dirty="0">
                <a:solidFill>
                  <a:schemeClr val="accent6">
                    <a:lumMod val="50000"/>
                  </a:schemeClr>
                </a:solidFill>
                <a:latin typeface="Century Gothic" panose="020B0502020202020204" pitchFamily="34" charset="0"/>
              </a:rPr>
              <a:t>Walking groups</a:t>
            </a:r>
          </a:p>
          <a:p>
            <a:r>
              <a:rPr lang="en-GB" dirty="0">
                <a:solidFill>
                  <a:schemeClr val="accent6">
                    <a:lumMod val="50000"/>
                  </a:schemeClr>
                </a:solidFill>
                <a:latin typeface="Century Gothic" panose="020B0502020202020204" pitchFamily="34" charset="0"/>
              </a:rPr>
              <a:t>Fishing</a:t>
            </a:r>
          </a:p>
          <a:p>
            <a:r>
              <a:rPr lang="en-GB" dirty="0">
                <a:solidFill>
                  <a:schemeClr val="accent6">
                    <a:lumMod val="50000"/>
                  </a:schemeClr>
                </a:solidFill>
                <a:latin typeface="Century Gothic" panose="020B0502020202020204" pitchFamily="34" charset="0"/>
              </a:rPr>
              <a:t>Travel parties</a:t>
            </a:r>
          </a:p>
          <a:p>
            <a:r>
              <a:rPr lang="en-GB" dirty="0">
                <a:solidFill>
                  <a:schemeClr val="accent6">
                    <a:lumMod val="50000"/>
                  </a:schemeClr>
                </a:solidFill>
                <a:latin typeface="Century Gothic" panose="020B0502020202020204" pitchFamily="34" charset="0"/>
              </a:rPr>
              <a:t>Bowls</a:t>
            </a:r>
          </a:p>
          <a:p>
            <a:r>
              <a:rPr lang="en-GB" dirty="0">
                <a:solidFill>
                  <a:schemeClr val="accent6">
                    <a:lumMod val="50000"/>
                  </a:schemeClr>
                </a:solidFill>
                <a:latin typeface="Century Gothic" panose="020B0502020202020204" pitchFamily="34" charset="0"/>
              </a:rPr>
              <a:t>Classic dance</a:t>
            </a:r>
          </a:p>
          <a:p>
            <a:r>
              <a:rPr lang="en-GB" dirty="0">
                <a:solidFill>
                  <a:schemeClr val="accent6">
                    <a:lumMod val="50000"/>
                  </a:schemeClr>
                </a:solidFill>
                <a:latin typeface="Century Gothic" panose="020B0502020202020204" pitchFamily="34" charset="0"/>
              </a:rPr>
              <a:t>Senior swim sessions</a:t>
            </a:r>
          </a:p>
          <a:p>
            <a:endParaRPr lang="en-GB" dirty="0"/>
          </a:p>
        </p:txBody>
      </p:sp>
      <p:sp>
        <p:nvSpPr>
          <p:cNvPr id="4" name="Content Placeholder 2">
            <a:extLst>
              <a:ext uri="{FF2B5EF4-FFF2-40B4-BE49-F238E27FC236}">
                <a16:creationId xmlns:a16="http://schemas.microsoft.com/office/drawing/2014/main" id="{FF3DB65D-8F4A-48B4-AFC5-131F6BAB584B}"/>
              </a:ext>
            </a:extLst>
          </p:cNvPr>
          <p:cNvSpPr txBox="1">
            <a:spLocks/>
          </p:cNvSpPr>
          <p:nvPr/>
        </p:nvSpPr>
        <p:spPr>
          <a:xfrm>
            <a:off x="6187440" y="1690688"/>
            <a:ext cx="4785360" cy="4486275"/>
          </a:xfrm>
          <a:prstGeom prst="rect">
            <a:avLst/>
          </a:prstGeom>
          <a:solidFill>
            <a:srgbClr val="FFFFCC"/>
          </a:solid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GB" sz="3200" b="1" dirty="0">
                <a:solidFill>
                  <a:schemeClr val="accent6">
                    <a:lumMod val="50000"/>
                  </a:schemeClr>
                </a:solidFill>
                <a:latin typeface="Century Gothic" panose="020B0502020202020204" pitchFamily="34" charset="0"/>
              </a:rPr>
              <a:t>Less able</a:t>
            </a:r>
          </a:p>
          <a:p>
            <a:r>
              <a:rPr lang="en-GB" dirty="0">
                <a:solidFill>
                  <a:schemeClr val="accent6">
                    <a:lumMod val="50000"/>
                  </a:schemeClr>
                </a:solidFill>
                <a:latin typeface="Century Gothic" panose="020B0502020202020204" pitchFamily="34" charset="0"/>
              </a:rPr>
              <a:t>Cards; bridge group</a:t>
            </a:r>
          </a:p>
          <a:p>
            <a:r>
              <a:rPr lang="en-GB" dirty="0">
                <a:solidFill>
                  <a:schemeClr val="accent6">
                    <a:lumMod val="50000"/>
                  </a:schemeClr>
                </a:solidFill>
                <a:latin typeface="Century Gothic" panose="020B0502020202020204" pitchFamily="34" charset="0"/>
              </a:rPr>
              <a:t>Dominoes social group</a:t>
            </a:r>
          </a:p>
          <a:p>
            <a:r>
              <a:rPr lang="en-GB" dirty="0">
                <a:solidFill>
                  <a:schemeClr val="accent6">
                    <a:lumMod val="50000"/>
                  </a:schemeClr>
                </a:solidFill>
                <a:latin typeface="Century Gothic" panose="020B0502020202020204" pitchFamily="34" charset="0"/>
              </a:rPr>
              <a:t>Wheelchair gardening</a:t>
            </a:r>
          </a:p>
          <a:p>
            <a:r>
              <a:rPr lang="en-GB" dirty="0">
                <a:solidFill>
                  <a:schemeClr val="accent6">
                    <a:lumMod val="50000"/>
                  </a:schemeClr>
                </a:solidFill>
                <a:latin typeface="Century Gothic" panose="020B0502020202020204" pitchFamily="34" charset="0"/>
              </a:rPr>
              <a:t>Disabled travel group</a:t>
            </a:r>
          </a:p>
          <a:p>
            <a:r>
              <a:rPr lang="en-GB" dirty="0">
                <a:solidFill>
                  <a:schemeClr val="accent6">
                    <a:lumMod val="50000"/>
                  </a:schemeClr>
                </a:solidFill>
                <a:latin typeface="Century Gothic" panose="020B0502020202020204" pitchFamily="34" charset="0"/>
              </a:rPr>
              <a:t>Wine tasting group</a:t>
            </a:r>
          </a:p>
          <a:p>
            <a:r>
              <a:rPr lang="en-GB" dirty="0">
                <a:solidFill>
                  <a:schemeClr val="accent6">
                    <a:lumMod val="50000"/>
                  </a:schemeClr>
                </a:solidFill>
                <a:latin typeface="Century Gothic" panose="020B0502020202020204" pitchFamily="34" charset="0"/>
              </a:rPr>
              <a:t>Wheelchair fitness class</a:t>
            </a:r>
          </a:p>
          <a:p>
            <a:r>
              <a:rPr lang="en-GB" dirty="0">
                <a:solidFill>
                  <a:schemeClr val="accent6">
                    <a:lumMod val="50000"/>
                  </a:schemeClr>
                </a:solidFill>
                <a:latin typeface="Century Gothic" panose="020B0502020202020204" pitchFamily="34" charset="0"/>
              </a:rPr>
              <a:t>Coffee morning craft</a:t>
            </a:r>
          </a:p>
          <a:p>
            <a:endParaRPr lang="en-GB" dirty="0"/>
          </a:p>
        </p:txBody>
      </p:sp>
    </p:spTree>
    <p:extLst>
      <p:ext uri="{BB962C8B-B14F-4D97-AF65-F5344CB8AC3E}">
        <p14:creationId xmlns:p14="http://schemas.microsoft.com/office/powerpoint/2010/main" val="1088649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Reminiscence </a:t>
            </a:r>
            <a:r>
              <a:rPr lang="en-US" dirty="0"/>
              <a:t>therapy</a:t>
            </a:r>
            <a:endParaRPr lang="en-GB" dirty="0"/>
          </a:p>
        </p:txBody>
      </p:sp>
      <p:sp>
        <p:nvSpPr>
          <p:cNvPr id="3" name="Content Placeholder 2"/>
          <p:cNvSpPr>
            <a:spLocks noGrp="1"/>
          </p:cNvSpPr>
          <p:nvPr>
            <p:ph idx="1"/>
          </p:nvPr>
        </p:nvSpPr>
        <p:spPr/>
        <p:txBody>
          <a:bodyPr/>
          <a:lstStyle/>
          <a:p>
            <a:r>
              <a:rPr lang="en-US" dirty="0"/>
              <a:t>One theory is that older people need to engage in telling their life story, reminiscing or reviewing their life to help create self-esteem and confidence. </a:t>
            </a:r>
            <a:endParaRPr lang="en-US" dirty="0" smtClean="0"/>
          </a:p>
          <a:p>
            <a:r>
              <a:rPr lang="en-US" dirty="0" smtClean="0"/>
              <a:t>Coleman </a:t>
            </a:r>
            <a:r>
              <a:rPr lang="en-US" dirty="0"/>
              <a:t>(1994) argued that some types of reminiscence therapy can be useful for helping individuals cope </a:t>
            </a:r>
            <a:r>
              <a:rPr lang="en-US" dirty="0" smtClean="0"/>
              <a:t>with </a:t>
            </a:r>
            <a:r>
              <a:rPr lang="en-US" dirty="0"/>
              <a:t>the effects of ageing, but that there are wide differences in individual needs.</a:t>
            </a:r>
            <a:endParaRPr lang="en-GB" dirty="0"/>
          </a:p>
          <a:p>
            <a:endParaRPr lang="en-GB" dirty="0"/>
          </a:p>
        </p:txBody>
      </p:sp>
    </p:spTree>
    <p:extLst>
      <p:ext uri="{BB962C8B-B14F-4D97-AF65-F5344CB8AC3E}">
        <p14:creationId xmlns:p14="http://schemas.microsoft.com/office/powerpoint/2010/main" val="13368609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Reminiscence therapy</a:t>
            </a:r>
            <a:endParaRPr lang="en-GB" dirty="0"/>
          </a:p>
        </p:txBody>
      </p:sp>
      <p:sp>
        <p:nvSpPr>
          <p:cNvPr id="3" name="Content Placeholder 2"/>
          <p:cNvSpPr>
            <a:spLocks noGrp="1"/>
          </p:cNvSpPr>
          <p:nvPr>
            <p:ph idx="1"/>
          </p:nvPr>
        </p:nvSpPr>
        <p:spPr/>
        <p:txBody>
          <a:bodyPr>
            <a:normAutofit/>
          </a:bodyPr>
          <a:lstStyle/>
          <a:p>
            <a:r>
              <a:rPr lang="en-US" dirty="0" smtClean="0"/>
              <a:t>This is </a:t>
            </a:r>
            <a:r>
              <a:rPr lang="en-US" dirty="0"/>
              <a:t>a treatment that uses all the senses — sight, touch, taste, smell and sound — to help </a:t>
            </a:r>
            <a:r>
              <a:rPr lang="en-US" dirty="0" smtClean="0"/>
              <a:t>individuals for example </a:t>
            </a:r>
            <a:r>
              <a:rPr lang="en-US" dirty="0"/>
              <a:t>with dementia remember events, people and places from their past lives. As part of the therapy, care partners may use objects in various activities to help individuals with recall of memories.</a:t>
            </a:r>
          </a:p>
          <a:p>
            <a:r>
              <a:rPr lang="en-US" dirty="0"/>
              <a:t>Components of reminiscence therapy can include simple activities, such as conversation, as well as more advanced clinical therapies to help bring memories from the distant past into present </a:t>
            </a:r>
            <a:r>
              <a:rPr lang="en-US" dirty="0" smtClean="0"/>
              <a:t>awareness.</a:t>
            </a:r>
          </a:p>
          <a:p>
            <a:r>
              <a:rPr lang="en-US" dirty="0" smtClean="0"/>
              <a:t>Storytelling </a:t>
            </a:r>
            <a:r>
              <a:rPr lang="en-US" dirty="0"/>
              <a:t>about past events can help individuals with dementia feel less isolated and more connected to the present, experts say</a:t>
            </a:r>
          </a:p>
          <a:p>
            <a:endParaRPr lang="en-GB" dirty="0"/>
          </a:p>
        </p:txBody>
      </p:sp>
    </p:spTree>
    <p:extLst>
      <p:ext uri="{BB962C8B-B14F-4D97-AF65-F5344CB8AC3E}">
        <p14:creationId xmlns:p14="http://schemas.microsoft.com/office/powerpoint/2010/main" val="23321721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Reminiscence </a:t>
            </a:r>
            <a:r>
              <a:rPr lang="en-US" dirty="0" smtClean="0"/>
              <a:t>therapy: Alzheimer’s</a:t>
            </a:r>
            <a:endParaRPr lang="en-GB" dirty="0"/>
          </a:p>
        </p:txBody>
      </p:sp>
      <p:sp>
        <p:nvSpPr>
          <p:cNvPr id="3" name="Content Placeholder 2"/>
          <p:cNvSpPr>
            <a:spLocks noGrp="1"/>
          </p:cNvSpPr>
          <p:nvPr>
            <p:ph idx="1"/>
          </p:nvPr>
        </p:nvSpPr>
        <p:spPr/>
        <p:txBody>
          <a:bodyPr/>
          <a:lstStyle/>
          <a:p>
            <a:r>
              <a:rPr lang="en-US" dirty="0"/>
              <a:t>For people with Alzheimer’s and other forms of dementia, personal identity can seem to slip away as cognitive abilities decline. </a:t>
            </a:r>
            <a:endParaRPr lang="en-US" dirty="0" smtClean="0"/>
          </a:p>
          <a:p>
            <a:r>
              <a:rPr lang="en-US" dirty="0" smtClean="0"/>
              <a:t>But </a:t>
            </a:r>
            <a:r>
              <a:rPr lang="en-US" dirty="0"/>
              <a:t>even as individuals begin to lose touch with current events, they may hold onto cherished memories.</a:t>
            </a:r>
          </a:p>
          <a:p>
            <a:r>
              <a:rPr lang="en-US" dirty="0"/>
              <a:t>Photographs, treasured objects and favorite songs all can help stimulate fond thoughts of the past for people with dementia. </a:t>
            </a:r>
            <a:endParaRPr lang="en-US" dirty="0" smtClean="0"/>
          </a:p>
          <a:p>
            <a:r>
              <a:rPr lang="en-US" dirty="0" smtClean="0"/>
              <a:t>The </a:t>
            </a:r>
            <a:r>
              <a:rPr lang="en-US" dirty="0"/>
              <a:t>strong bond to familiar people and places is the basis for a special form of therapy that helps individuals with dementia recall their personal histories.</a:t>
            </a:r>
          </a:p>
          <a:p>
            <a:endParaRPr lang="en-GB" dirty="0"/>
          </a:p>
        </p:txBody>
      </p:sp>
    </p:spTree>
    <p:extLst>
      <p:ext uri="{BB962C8B-B14F-4D97-AF65-F5344CB8AC3E}">
        <p14:creationId xmlns:p14="http://schemas.microsoft.com/office/powerpoint/2010/main" val="15189363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Benefits for Individuals </a:t>
            </a:r>
            <a:r>
              <a:rPr lang="en-US" b="1" dirty="0" smtClean="0"/>
              <a:t>with Alzheimer’s</a:t>
            </a:r>
            <a:r>
              <a:rPr lang="en-US" b="1" dirty="0"/>
              <a:t/>
            </a:r>
            <a:br>
              <a:rPr lang="en-US" b="1" dirty="0"/>
            </a:br>
            <a:endParaRPr lang="en-GB" dirty="0"/>
          </a:p>
        </p:txBody>
      </p:sp>
      <p:sp>
        <p:nvSpPr>
          <p:cNvPr id="3" name="Content Placeholder 2"/>
          <p:cNvSpPr>
            <a:spLocks noGrp="1"/>
          </p:cNvSpPr>
          <p:nvPr>
            <p:ph idx="1"/>
          </p:nvPr>
        </p:nvSpPr>
        <p:spPr/>
        <p:txBody>
          <a:bodyPr>
            <a:normAutofit fontScale="92500" lnSpcReduction="20000"/>
          </a:bodyPr>
          <a:lstStyle/>
          <a:p>
            <a:r>
              <a:rPr lang="en-US" dirty="0" smtClean="0"/>
              <a:t>In </a:t>
            </a:r>
            <a:r>
              <a:rPr lang="en-US" dirty="0"/>
              <a:t>many cases, recent memories deteriorate first for people with Alzheimer’s and other forms of dementia. </a:t>
            </a:r>
            <a:endParaRPr lang="en-US" dirty="0" smtClean="0"/>
          </a:p>
          <a:p>
            <a:r>
              <a:rPr lang="en-US" dirty="0" smtClean="0"/>
              <a:t>By </a:t>
            </a:r>
            <a:r>
              <a:rPr lang="en-US" dirty="0"/>
              <a:t>sharing memories from the past through reminiscence therapy, people with dementia can develop more positive feelings while reducing stress and agitation.</a:t>
            </a:r>
          </a:p>
          <a:p>
            <a:r>
              <a:rPr lang="en-US" dirty="0"/>
              <a:t>With </a:t>
            </a:r>
            <a:r>
              <a:rPr lang="en-US" dirty="0">
                <a:hlinkClick r:id="rId2"/>
              </a:rPr>
              <a:t>minimal prompting</a:t>
            </a:r>
            <a:r>
              <a:rPr lang="en-US" dirty="0"/>
              <a:t> — including simple questions, photos, songs or the beginning of a family story — individuals with dementia may recall memories from childhood and young adulthood. </a:t>
            </a:r>
            <a:endParaRPr lang="en-US" dirty="0" smtClean="0"/>
          </a:p>
          <a:p>
            <a:r>
              <a:rPr lang="en-US" dirty="0" smtClean="0"/>
              <a:t>Reminiscing </a:t>
            </a:r>
            <a:r>
              <a:rPr lang="en-US" dirty="0"/>
              <a:t>about memories can help people feel more confident in their abilities and provide them with the opportunity to talk about what holds meaning for them. In addition, engaging in conversation about the past can provide relief from boredom and symptoms of depression, and it helps preserve family stories for later generations.</a:t>
            </a:r>
          </a:p>
          <a:p>
            <a:endParaRPr lang="en-GB" dirty="0"/>
          </a:p>
        </p:txBody>
      </p:sp>
    </p:spTree>
    <p:extLst>
      <p:ext uri="{BB962C8B-B14F-4D97-AF65-F5344CB8AC3E}">
        <p14:creationId xmlns:p14="http://schemas.microsoft.com/office/powerpoint/2010/main" val="14445571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0E415F-D91F-488B-A377-D0D8607951C3}"/>
              </a:ext>
            </a:extLst>
          </p:cNvPr>
          <p:cNvSpPr>
            <a:spLocks noGrp="1"/>
          </p:cNvSpPr>
          <p:nvPr>
            <p:ph type="title"/>
          </p:nvPr>
        </p:nvSpPr>
        <p:spPr/>
        <p:txBody>
          <a:bodyPr>
            <a:normAutofit/>
          </a:bodyPr>
          <a:lstStyle/>
          <a:p>
            <a:r>
              <a:rPr lang="en-GB" sz="6000" b="1" dirty="0">
                <a:solidFill>
                  <a:schemeClr val="accent6">
                    <a:lumMod val="50000"/>
                  </a:schemeClr>
                </a:solidFill>
                <a:effectLst>
                  <a:outerShdw blurRad="38100" dist="38100" dir="2700000" algn="tl">
                    <a:srgbClr val="000000">
                      <a:alpha val="43137"/>
                    </a:srgbClr>
                  </a:outerShdw>
                </a:effectLst>
                <a:latin typeface="Century Gothic" panose="020B0502020202020204" pitchFamily="34" charset="0"/>
              </a:rPr>
              <a:t>Case Study - application</a:t>
            </a:r>
          </a:p>
        </p:txBody>
      </p:sp>
      <p:sp>
        <p:nvSpPr>
          <p:cNvPr id="3" name="Content Placeholder 2">
            <a:extLst>
              <a:ext uri="{FF2B5EF4-FFF2-40B4-BE49-F238E27FC236}">
                <a16:creationId xmlns:a16="http://schemas.microsoft.com/office/drawing/2014/main" id="{C323C528-9D55-4746-B86C-78F30D4F9478}"/>
              </a:ext>
            </a:extLst>
          </p:cNvPr>
          <p:cNvSpPr>
            <a:spLocks noGrp="1"/>
          </p:cNvSpPr>
          <p:nvPr>
            <p:ph idx="1"/>
          </p:nvPr>
        </p:nvSpPr>
        <p:spPr/>
        <p:txBody>
          <a:bodyPr/>
          <a:lstStyle/>
          <a:p>
            <a:pPr marL="0" indent="0">
              <a:buNone/>
            </a:pPr>
            <a:r>
              <a:rPr lang="en-GB" dirty="0">
                <a:latin typeface="Century Gothic" panose="020B0502020202020204" pitchFamily="34" charset="0"/>
              </a:rPr>
              <a:t>Margery is 65 years-old and about to retire from her job in advertising. She enjoys her job and has many friends at work. </a:t>
            </a:r>
          </a:p>
          <a:p>
            <a:pPr marL="0" indent="0">
              <a:buNone/>
            </a:pPr>
            <a:r>
              <a:rPr lang="en-GB" dirty="0">
                <a:latin typeface="Century Gothic" panose="020B0502020202020204" pitchFamily="34" charset="0"/>
              </a:rPr>
              <a:t>Margery plans to take up painting when she retires. She has already booked herself a painting holiday. She has also been asked by a friend to help out at a local charity shop. </a:t>
            </a:r>
          </a:p>
          <a:p>
            <a:pPr marL="0" indent="0">
              <a:buNone/>
            </a:pPr>
            <a:r>
              <a:rPr lang="en-GB" dirty="0" smtClean="0">
                <a:latin typeface="Century Gothic" panose="020B0502020202020204" pitchFamily="34" charset="0"/>
              </a:rPr>
              <a:t>Justify </a:t>
            </a:r>
            <a:r>
              <a:rPr lang="en-GB" dirty="0">
                <a:latin typeface="Century Gothic" panose="020B0502020202020204" pitchFamily="34" charset="0"/>
              </a:rPr>
              <a:t>how Margery’s plans when she retires may impact on her health and well-being with reference to the Activity Theory.</a:t>
            </a:r>
          </a:p>
        </p:txBody>
      </p:sp>
    </p:spTree>
    <p:extLst>
      <p:ext uri="{BB962C8B-B14F-4D97-AF65-F5344CB8AC3E}">
        <p14:creationId xmlns:p14="http://schemas.microsoft.com/office/powerpoint/2010/main" val="12279751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TotalTime>
  <Words>717</Words>
  <Application>Microsoft Office PowerPoint</Application>
  <PresentationFormat>Widescreen</PresentationFormat>
  <Paragraphs>48</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Century Gothic</vt:lpstr>
      <vt:lpstr>Office Theme</vt:lpstr>
      <vt:lpstr>Activity theory</vt:lpstr>
      <vt:lpstr>Activity theory: Robert Havighurst</vt:lpstr>
      <vt:lpstr>Activity theory: Robert Havighurst</vt:lpstr>
      <vt:lpstr>What sort of activities?</vt:lpstr>
      <vt:lpstr>Reminiscence therapy</vt:lpstr>
      <vt:lpstr>Reminiscence therapy</vt:lpstr>
      <vt:lpstr>Reminiscence therapy: Alzheimer’s</vt:lpstr>
      <vt:lpstr>Benefits for Individuals with Alzheimer’s </vt:lpstr>
      <vt:lpstr>Case Study - application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Pam Maggs</dc:creator>
  <cp:lastModifiedBy>Pam Maggs</cp:lastModifiedBy>
  <cp:revision>10</cp:revision>
  <dcterms:created xsi:type="dcterms:W3CDTF">2018-04-26T11:55:16Z</dcterms:created>
  <dcterms:modified xsi:type="dcterms:W3CDTF">2019-03-25T08:36:30Z</dcterms:modified>
</cp:coreProperties>
</file>