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58" r:id="rId5"/>
    <p:sldId id="261" r:id="rId6"/>
    <p:sldId id="26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FF"/>
    <a:srgbClr val="FF99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959" autoAdjust="0"/>
    <p:restoredTop sz="94660"/>
  </p:normalViewPr>
  <p:slideViewPr>
    <p:cSldViewPr snapToGrid="0">
      <p:cViewPr varScale="1">
        <p:scale>
          <a:sx n="102" d="100"/>
          <a:sy n="102" d="100"/>
        </p:scale>
        <p:origin x="144" y="30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8BFAC965-099D-403F-8361-A60B4DED50B6}" type="datetimeFigureOut">
              <a:rPr lang="en-GB" smtClean="0"/>
              <a:t>25/03/2019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4750244-7D5E-4D01-BF68-C018869D41AE}" type="slidenum">
              <a:rPr lang="en-GB" smtClean="0"/>
              <a:t>‹#›</a:t>
            </a:fld>
            <a:endParaRPr lang="en-GB"/>
          </a:p>
        </p:txBody>
      </p:sp>
    </p:spTree>
    <p:extLst>
      <p:ext uri="{BB962C8B-B14F-4D97-AF65-F5344CB8AC3E}">
        <p14:creationId xmlns:p14="http://schemas.microsoft.com/office/powerpoint/2010/main" val="31788055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8BFAC965-099D-403F-8361-A60B4DED50B6}" type="datetimeFigureOut">
              <a:rPr lang="en-GB" smtClean="0"/>
              <a:t>25/03/2019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4750244-7D5E-4D01-BF68-C018869D41AE}" type="slidenum">
              <a:rPr lang="en-GB" smtClean="0"/>
              <a:t>‹#›</a:t>
            </a:fld>
            <a:endParaRPr lang="en-GB"/>
          </a:p>
        </p:txBody>
      </p:sp>
    </p:spTree>
    <p:extLst>
      <p:ext uri="{BB962C8B-B14F-4D97-AF65-F5344CB8AC3E}">
        <p14:creationId xmlns:p14="http://schemas.microsoft.com/office/powerpoint/2010/main" val="5166515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8BFAC965-099D-403F-8361-A60B4DED50B6}" type="datetimeFigureOut">
              <a:rPr lang="en-GB" smtClean="0"/>
              <a:t>25/03/2019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4750244-7D5E-4D01-BF68-C018869D41AE}" type="slidenum">
              <a:rPr lang="en-GB" smtClean="0"/>
              <a:t>‹#›</a:t>
            </a:fld>
            <a:endParaRPr lang="en-GB"/>
          </a:p>
        </p:txBody>
      </p:sp>
    </p:spTree>
    <p:extLst>
      <p:ext uri="{BB962C8B-B14F-4D97-AF65-F5344CB8AC3E}">
        <p14:creationId xmlns:p14="http://schemas.microsoft.com/office/powerpoint/2010/main" val="22738068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8BFAC965-099D-403F-8361-A60B4DED50B6}" type="datetimeFigureOut">
              <a:rPr lang="en-GB" smtClean="0"/>
              <a:t>25/03/2019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4750244-7D5E-4D01-BF68-C018869D41AE}" type="slidenum">
              <a:rPr lang="en-GB" smtClean="0"/>
              <a:t>‹#›</a:t>
            </a:fld>
            <a:endParaRPr lang="en-GB"/>
          </a:p>
        </p:txBody>
      </p:sp>
    </p:spTree>
    <p:extLst>
      <p:ext uri="{BB962C8B-B14F-4D97-AF65-F5344CB8AC3E}">
        <p14:creationId xmlns:p14="http://schemas.microsoft.com/office/powerpoint/2010/main" val="15196228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8BFAC965-099D-403F-8361-A60B4DED50B6}" type="datetimeFigureOut">
              <a:rPr lang="en-GB" smtClean="0"/>
              <a:t>25/03/2019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4750244-7D5E-4D01-BF68-C018869D41AE}" type="slidenum">
              <a:rPr lang="en-GB" smtClean="0"/>
              <a:t>‹#›</a:t>
            </a:fld>
            <a:endParaRPr lang="en-GB"/>
          </a:p>
        </p:txBody>
      </p:sp>
    </p:spTree>
    <p:extLst>
      <p:ext uri="{BB962C8B-B14F-4D97-AF65-F5344CB8AC3E}">
        <p14:creationId xmlns:p14="http://schemas.microsoft.com/office/powerpoint/2010/main" val="6146196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8BFAC965-099D-403F-8361-A60B4DED50B6}" type="datetimeFigureOut">
              <a:rPr lang="en-GB" smtClean="0"/>
              <a:t>25/03/2019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4750244-7D5E-4D01-BF68-C018869D41AE}" type="slidenum">
              <a:rPr lang="en-GB" smtClean="0"/>
              <a:t>‹#›</a:t>
            </a:fld>
            <a:endParaRPr lang="en-GB"/>
          </a:p>
        </p:txBody>
      </p:sp>
    </p:spTree>
    <p:extLst>
      <p:ext uri="{BB962C8B-B14F-4D97-AF65-F5344CB8AC3E}">
        <p14:creationId xmlns:p14="http://schemas.microsoft.com/office/powerpoint/2010/main" val="28858671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8BFAC965-099D-403F-8361-A60B4DED50B6}" type="datetimeFigureOut">
              <a:rPr lang="en-GB" smtClean="0"/>
              <a:t>25/03/2019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4750244-7D5E-4D01-BF68-C018869D41AE}" type="slidenum">
              <a:rPr lang="en-GB" smtClean="0"/>
              <a:t>‹#›</a:t>
            </a:fld>
            <a:endParaRPr lang="en-GB"/>
          </a:p>
        </p:txBody>
      </p:sp>
    </p:spTree>
    <p:extLst>
      <p:ext uri="{BB962C8B-B14F-4D97-AF65-F5344CB8AC3E}">
        <p14:creationId xmlns:p14="http://schemas.microsoft.com/office/powerpoint/2010/main" val="19080340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8BFAC965-099D-403F-8361-A60B4DED50B6}" type="datetimeFigureOut">
              <a:rPr lang="en-GB" smtClean="0"/>
              <a:t>25/03/2019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4750244-7D5E-4D01-BF68-C018869D41AE}" type="slidenum">
              <a:rPr lang="en-GB" smtClean="0"/>
              <a:t>‹#›</a:t>
            </a:fld>
            <a:endParaRPr lang="en-GB"/>
          </a:p>
        </p:txBody>
      </p:sp>
    </p:spTree>
    <p:extLst>
      <p:ext uri="{BB962C8B-B14F-4D97-AF65-F5344CB8AC3E}">
        <p14:creationId xmlns:p14="http://schemas.microsoft.com/office/powerpoint/2010/main" val="6770603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BFAC965-099D-403F-8361-A60B4DED50B6}" type="datetimeFigureOut">
              <a:rPr lang="en-GB" smtClean="0"/>
              <a:t>25/03/2019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4750244-7D5E-4D01-BF68-C018869D41AE}" type="slidenum">
              <a:rPr lang="en-GB" smtClean="0"/>
              <a:t>‹#›</a:t>
            </a:fld>
            <a:endParaRPr lang="en-GB"/>
          </a:p>
        </p:txBody>
      </p:sp>
    </p:spTree>
    <p:extLst>
      <p:ext uri="{BB962C8B-B14F-4D97-AF65-F5344CB8AC3E}">
        <p14:creationId xmlns:p14="http://schemas.microsoft.com/office/powerpoint/2010/main" val="41216603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8BFAC965-099D-403F-8361-A60B4DED50B6}" type="datetimeFigureOut">
              <a:rPr lang="en-GB" smtClean="0"/>
              <a:t>25/03/2019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4750244-7D5E-4D01-BF68-C018869D41AE}" type="slidenum">
              <a:rPr lang="en-GB" smtClean="0"/>
              <a:t>‹#›</a:t>
            </a:fld>
            <a:endParaRPr lang="en-GB"/>
          </a:p>
        </p:txBody>
      </p:sp>
    </p:spTree>
    <p:extLst>
      <p:ext uri="{BB962C8B-B14F-4D97-AF65-F5344CB8AC3E}">
        <p14:creationId xmlns:p14="http://schemas.microsoft.com/office/powerpoint/2010/main" val="28721209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8BFAC965-099D-403F-8361-A60B4DED50B6}" type="datetimeFigureOut">
              <a:rPr lang="en-GB" smtClean="0"/>
              <a:t>25/03/2019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4750244-7D5E-4D01-BF68-C018869D41AE}" type="slidenum">
              <a:rPr lang="en-GB" smtClean="0"/>
              <a:t>‹#›</a:t>
            </a:fld>
            <a:endParaRPr lang="en-GB"/>
          </a:p>
        </p:txBody>
      </p:sp>
    </p:spTree>
    <p:extLst>
      <p:ext uri="{BB962C8B-B14F-4D97-AF65-F5344CB8AC3E}">
        <p14:creationId xmlns:p14="http://schemas.microsoft.com/office/powerpoint/2010/main" val="32988586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99FF"/>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BFAC965-099D-403F-8361-A60B4DED50B6}" type="datetimeFigureOut">
              <a:rPr lang="en-GB" smtClean="0"/>
              <a:t>25/03/2019</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4750244-7D5E-4D01-BF68-C018869D41AE}" type="slidenum">
              <a:rPr lang="en-GB" smtClean="0"/>
              <a:t>‹#›</a:t>
            </a:fld>
            <a:endParaRPr lang="en-GB"/>
          </a:p>
        </p:txBody>
      </p:sp>
    </p:spTree>
    <p:extLst>
      <p:ext uri="{BB962C8B-B14F-4D97-AF65-F5344CB8AC3E}">
        <p14:creationId xmlns:p14="http://schemas.microsoft.com/office/powerpoint/2010/main" val="2187566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t>Social disengagement theory</a:t>
            </a:r>
            <a:endParaRPr lang="en-GB" dirty="0"/>
          </a:p>
        </p:txBody>
      </p:sp>
      <p:sp>
        <p:nvSpPr>
          <p:cNvPr id="3" name="Subtitle 2"/>
          <p:cNvSpPr>
            <a:spLocks noGrp="1"/>
          </p:cNvSpPr>
          <p:nvPr>
            <p:ph type="subTitle" idx="1"/>
          </p:nvPr>
        </p:nvSpPr>
        <p:spPr/>
        <p:txBody>
          <a:bodyPr/>
          <a:lstStyle/>
          <a:p>
            <a:endParaRPr lang="en-GB" i="1" dirty="0"/>
          </a:p>
        </p:txBody>
      </p:sp>
      <p:pic>
        <p:nvPicPr>
          <p:cNvPr id="5" name="Picture 4"/>
          <p:cNvPicPr>
            <a:picLocks noChangeAspect="1"/>
          </p:cNvPicPr>
          <p:nvPr/>
        </p:nvPicPr>
        <p:blipFill>
          <a:blip r:embed="rId2"/>
          <a:stretch>
            <a:fillRect/>
          </a:stretch>
        </p:blipFill>
        <p:spPr>
          <a:xfrm>
            <a:off x="4644797" y="4094389"/>
            <a:ext cx="2466975" cy="1847850"/>
          </a:xfrm>
          <a:prstGeom prst="rect">
            <a:avLst/>
          </a:prstGeom>
        </p:spPr>
      </p:pic>
    </p:spTree>
    <p:extLst>
      <p:ext uri="{BB962C8B-B14F-4D97-AF65-F5344CB8AC3E}">
        <p14:creationId xmlns:p14="http://schemas.microsoft.com/office/powerpoint/2010/main" val="24366616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Social disengagement theory: Cummings &amp; Henry</a:t>
            </a:r>
            <a:endParaRPr lang="en-GB" dirty="0"/>
          </a:p>
        </p:txBody>
      </p:sp>
      <p:sp>
        <p:nvSpPr>
          <p:cNvPr id="3" name="Content Placeholder 2"/>
          <p:cNvSpPr>
            <a:spLocks noGrp="1"/>
          </p:cNvSpPr>
          <p:nvPr>
            <p:ph idx="1"/>
          </p:nvPr>
        </p:nvSpPr>
        <p:spPr/>
        <p:txBody>
          <a:bodyPr>
            <a:normAutofit lnSpcReduction="10000"/>
          </a:bodyPr>
          <a:lstStyle/>
          <a:p>
            <a:r>
              <a:rPr lang="en-US" dirty="0" smtClean="0"/>
              <a:t>Disengagement  means  to  withdraw  from  involvement.  </a:t>
            </a:r>
          </a:p>
          <a:p>
            <a:r>
              <a:rPr lang="en-US" dirty="0" smtClean="0"/>
              <a:t>In 1961,  psychologists Cumming and Henry proposed that older people naturally withdraw from social involvement as they get older.</a:t>
            </a:r>
          </a:p>
          <a:p>
            <a:r>
              <a:rPr lang="en-US" dirty="0" smtClean="0"/>
              <a:t>They concluded that older people have restricted opportunities or limitations  to interact with others (see Table next slide). </a:t>
            </a:r>
          </a:p>
          <a:p>
            <a:r>
              <a:rPr lang="en-US" dirty="0" smtClean="0"/>
              <a:t>Cumming (1963) further argued that older people experience reduced social contact and become increasingly ‘individual’ and less concerned with others’ expectations. </a:t>
            </a:r>
          </a:p>
          <a:p>
            <a:r>
              <a:rPr lang="en-US" dirty="0" smtClean="0"/>
              <a:t>She concluded that it is appropriate and healthy </a:t>
            </a:r>
            <a:r>
              <a:rPr lang="en-US" dirty="0" err="1" smtClean="0"/>
              <a:t>behaviour</a:t>
            </a:r>
            <a:r>
              <a:rPr lang="en-US" dirty="0" smtClean="0"/>
              <a:t> and that disengagement is a natural part of ageing.</a:t>
            </a:r>
            <a:endParaRPr lang="en-GB" dirty="0" smtClean="0"/>
          </a:p>
          <a:p>
            <a:endParaRPr lang="en-GB" dirty="0"/>
          </a:p>
        </p:txBody>
      </p:sp>
    </p:spTree>
    <p:extLst>
      <p:ext uri="{BB962C8B-B14F-4D97-AF65-F5344CB8AC3E}">
        <p14:creationId xmlns:p14="http://schemas.microsoft.com/office/powerpoint/2010/main" val="9457193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1099034493"/>
              </p:ext>
            </p:extLst>
          </p:nvPr>
        </p:nvGraphicFramePr>
        <p:xfrm>
          <a:off x="1749972" y="1261241"/>
          <a:ext cx="7914290" cy="4020268"/>
        </p:xfrm>
        <a:graphic>
          <a:graphicData uri="http://schemas.openxmlformats.org/drawingml/2006/table">
            <a:tbl>
              <a:tblPr firstRow="1" firstCol="1" lastRow="1" lastCol="1" bandRow="1" bandCol="1"/>
              <a:tblGrid>
                <a:gridCol w="2369371">
                  <a:extLst>
                    <a:ext uri="{9D8B030D-6E8A-4147-A177-3AD203B41FA5}">
                      <a16:colId xmlns:a16="http://schemas.microsoft.com/office/drawing/2014/main" val="3720970550"/>
                    </a:ext>
                  </a:extLst>
                </a:gridCol>
                <a:gridCol w="5544919">
                  <a:extLst>
                    <a:ext uri="{9D8B030D-6E8A-4147-A177-3AD203B41FA5}">
                      <a16:colId xmlns:a16="http://schemas.microsoft.com/office/drawing/2014/main" val="3794210769"/>
                    </a:ext>
                  </a:extLst>
                </a:gridCol>
              </a:tblGrid>
              <a:tr h="495190">
                <a:tc>
                  <a:txBody>
                    <a:bodyPr/>
                    <a:lstStyle/>
                    <a:p>
                      <a:pPr marL="46990">
                        <a:spcBef>
                          <a:spcPts val="360"/>
                        </a:spcBef>
                        <a:spcAft>
                          <a:spcPts val="0"/>
                        </a:spcAft>
                      </a:pPr>
                      <a:r>
                        <a:rPr lang="en-US" sz="2000" b="1" dirty="0">
                          <a:solidFill>
                            <a:srgbClr val="231F20"/>
                          </a:solidFill>
                          <a:effectLst/>
                          <a:latin typeface="Calibri" panose="020F0502020204030204" pitchFamily="34" charset="0"/>
                          <a:ea typeface="Calibri" panose="020F0502020204030204" pitchFamily="34" charset="0"/>
                          <a:cs typeface="Times New Roman" panose="02020603050405020304" pitchFamily="18" charset="0"/>
                        </a:rPr>
                        <a:t>Problem</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B497B8"/>
                      </a:solidFill>
                      <a:prstDash val="solid"/>
                      <a:round/>
                      <a:headEnd type="none" w="med" len="med"/>
                      <a:tailEnd type="none" w="med" len="med"/>
                    </a:lnL>
                    <a:lnR w="12700" cap="flat" cmpd="sng" algn="ctr">
                      <a:solidFill>
                        <a:srgbClr val="B497B8"/>
                      </a:solidFill>
                      <a:prstDash val="solid"/>
                      <a:round/>
                      <a:headEnd type="none" w="med" len="med"/>
                      <a:tailEnd type="none" w="med" len="med"/>
                    </a:lnR>
                    <a:lnT w="12700" cap="flat" cmpd="sng" algn="ctr">
                      <a:solidFill>
                        <a:srgbClr val="B497B8"/>
                      </a:solidFill>
                      <a:prstDash val="solid"/>
                      <a:round/>
                      <a:headEnd type="none" w="med" len="med"/>
                      <a:tailEnd type="none" w="med" len="med"/>
                    </a:lnT>
                    <a:lnB w="12700" cap="flat" cmpd="sng" algn="ctr">
                      <a:solidFill>
                        <a:srgbClr val="B497B8"/>
                      </a:solidFill>
                      <a:prstDash val="solid"/>
                      <a:round/>
                      <a:headEnd type="none" w="med" len="med"/>
                      <a:tailEnd type="none" w="med" len="med"/>
                    </a:lnB>
                    <a:solidFill>
                      <a:srgbClr val="F3F1F6"/>
                    </a:solidFill>
                  </a:tcPr>
                </a:tc>
                <a:tc>
                  <a:txBody>
                    <a:bodyPr/>
                    <a:lstStyle/>
                    <a:p>
                      <a:pPr marL="47625">
                        <a:spcBef>
                          <a:spcPts val="360"/>
                        </a:spcBef>
                        <a:spcAft>
                          <a:spcPts val="0"/>
                        </a:spcAft>
                      </a:pPr>
                      <a:r>
                        <a:rPr lang="en-US" sz="2000" b="1" dirty="0">
                          <a:solidFill>
                            <a:srgbClr val="231F20"/>
                          </a:solidFill>
                          <a:effectLst/>
                          <a:latin typeface="Calibri" panose="020F0502020204030204" pitchFamily="34" charset="0"/>
                          <a:ea typeface="Calibri" panose="020F0502020204030204" pitchFamily="34" charset="0"/>
                          <a:cs typeface="Times New Roman" panose="02020603050405020304" pitchFamily="18" charset="0"/>
                        </a:rPr>
                        <a:t>Explanation</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B497B8"/>
                      </a:solidFill>
                      <a:prstDash val="solid"/>
                      <a:round/>
                      <a:headEnd type="none" w="med" len="med"/>
                      <a:tailEnd type="none" w="med" len="med"/>
                    </a:lnL>
                    <a:lnR w="12700" cap="flat" cmpd="sng" algn="ctr">
                      <a:solidFill>
                        <a:srgbClr val="B497B8"/>
                      </a:solidFill>
                      <a:prstDash val="solid"/>
                      <a:round/>
                      <a:headEnd type="none" w="med" len="med"/>
                      <a:tailEnd type="none" w="med" len="med"/>
                    </a:lnR>
                    <a:lnT w="12700" cap="flat" cmpd="sng" algn="ctr">
                      <a:solidFill>
                        <a:srgbClr val="B497B8"/>
                      </a:solidFill>
                      <a:prstDash val="solid"/>
                      <a:round/>
                      <a:headEnd type="none" w="med" len="med"/>
                      <a:tailEnd type="none" w="med" len="med"/>
                    </a:lnT>
                    <a:lnB w="12700" cap="flat" cmpd="sng" algn="ctr">
                      <a:solidFill>
                        <a:srgbClr val="B497B8"/>
                      </a:solidFill>
                      <a:prstDash val="solid"/>
                      <a:round/>
                      <a:headEnd type="none" w="med" len="med"/>
                      <a:tailEnd type="none" w="med" len="med"/>
                    </a:lnB>
                    <a:solidFill>
                      <a:srgbClr val="F3F1F6"/>
                    </a:solidFill>
                  </a:tcPr>
                </a:tc>
                <a:extLst>
                  <a:ext uri="{0D108BD9-81ED-4DB2-BD59-A6C34878D82A}">
                    <a16:rowId xmlns:a16="http://schemas.microsoft.com/office/drawing/2014/main" val="1051539994"/>
                  </a:ext>
                </a:extLst>
              </a:tr>
              <a:tr h="781878">
                <a:tc>
                  <a:txBody>
                    <a:bodyPr/>
                    <a:lstStyle/>
                    <a:p>
                      <a:pPr marL="46990">
                        <a:spcBef>
                          <a:spcPts val="370"/>
                        </a:spcBef>
                        <a:spcAft>
                          <a:spcPts val="0"/>
                        </a:spcAft>
                      </a:pPr>
                      <a:r>
                        <a:rPr lang="en-US" sz="2000" dirty="0" smtClean="0">
                          <a:solidFill>
                            <a:srgbClr val="231F20"/>
                          </a:solidFill>
                          <a:effectLst/>
                          <a:latin typeface="Calibri" panose="020F0502020204030204" pitchFamily="34" charset="0"/>
                          <a:ea typeface="Calibri" panose="020F0502020204030204" pitchFamily="34" charset="0"/>
                          <a:cs typeface="Times New Roman" panose="02020603050405020304" pitchFamily="18" charset="0"/>
                        </a:rPr>
                        <a:t>Ill health</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B497B8"/>
                      </a:solidFill>
                      <a:prstDash val="solid"/>
                      <a:round/>
                      <a:headEnd type="none" w="med" len="med"/>
                      <a:tailEnd type="none" w="med" len="med"/>
                    </a:lnL>
                    <a:lnR w="12700" cap="flat" cmpd="sng" algn="ctr">
                      <a:solidFill>
                        <a:srgbClr val="B497B8"/>
                      </a:solidFill>
                      <a:prstDash val="solid"/>
                      <a:round/>
                      <a:headEnd type="none" w="med" len="med"/>
                      <a:tailEnd type="none" w="med" len="med"/>
                    </a:lnR>
                    <a:lnT w="12700" cap="flat" cmpd="sng" algn="ctr">
                      <a:solidFill>
                        <a:srgbClr val="B497B8"/>
                      </a:solidFill>
                      <a:prstDash val="solid"/>
                      <a:round/>
                      <a:headEnd type="none" w="med" len="med"/>
                      <a:tailEnd type="none" w="med" len="med"/>
                    </a:lnT>
                    <a:lnB w="12700" cap="flat" cmpd="sng" algn="ctr">
                      <a:solidFill>
                        <a:srgbClr val="B497B8"/>
                      </a:solidFill>
                      <a:prstDash val="solid"/>
                      <a:round/>
                      <a:headEnd type="none" w="med" len="med"/>
                      <a:tailEnd type="none" w="med" len="med"/>
                    </a:lnB>
                  </a:tcPr>
                </a:tc>
                <a:tc>
                  <a:txBody>
                    <a:bodyPr/>
                    <a:lstStyle/>
                    <a:p>
                      <a:pPr marL="46990">
                        <a:spcBef>
                          <a:spcPts val="370"/>
                        </a:spcBef>
                        <a:spcAft>
                          <a:spcPts val="0"/>
                        </a:spcAft>
                      </a:pPr>
                      <a:r>
                        <a:rPr lang="en-US" sz="2000">
                          <a:solidFill>
                            <a:srgbClr val="231F20"/>
                          </a:solidFill>
                          <a:effectLst/>
                          <a:latin typeface="Calibri" panose="020F0502020204030204" pitchFamily="34" charset="0"/>
                          <a:ea typeface="Calibri" panose="020F0502020204030204" pitchFamily="34" charset="0"/>
                          <a:cs typeface="Times New Roman" panose="02020603050405020304" pitchFamily="18" charset="0"/>
                        </a:rPr>
                        <a:t>Poor mobility or problems with hearing or vision may make interaction with other people more  difficult.</a:t>
                      </a:r>
                      <a:endParaRPr lang="en-GB" sz="2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B497B8"/>
                      </a:solidFill>
                      <a:prstDash val="solid"/>
                      <a:round/>
                      <a:headEnd type="none" w="med" len="med"/>
                      <a:tailEnd type="none" w="med" len="med"/>
                    </a:lnL>
                    <a:lnR w="12700" cap="flat" cmpd="sng" algn="ctr">
                      <a:solidFill>
                        <a:srgbClr val="B497B8"/>
                      </a:solidFill>
                      <a:prstDash val="solid"/>
                      <a:round/>
                      <a:headEnd type="none" w="med" len="med"/>
                      <a:tailEnd type="none" w="med" len="med"/>
                    </a:lnR>
                    <a:lnT w="12700" cap="flat" cmpd="sng" algn="ctr">
                      <a:solidFill>
                        <a:srgbClr val="B497B8"/>
                      </a:solidFill>
                      <a:prstDash val="solid"/>
                      <a:round/>
                      <a:headEnd type="none" w="med" len="med"/>
                      <a:tailEnd type="none" w="med" len="med"/>
                    </a:lnT>
                    <a:lnB w="12700" cap="flat" cmpd="sng" algn="ctr">
                      <a:solidFill>
                        <a:srgbClr val="B497B8"/>
                      </a:solidFill>
                      <a:prstDash val="solid"/>
                      <a:round/>
                      <a:headEnd type="none" w="med" len="med"/>
                      <a:tailEnd type="none" w="med" len="med"/>
                    </a:lnB>
                  </a:tcPr>
                </a:tc>
                <a:extLst>
                  <a:ext uri="{0D108BD9-81ED-4DB2-BD59-A6C34878D82A}">
                    <a16:rowId xmlns:a16="http://schemas.microsoft.com/office/drawing/2014/main" val="2527785410"/>
                  </a:ext>
                </a:extLst>
              </a:tr>
              <a:tr h="1068567">
                <a:tc>
                  <a:txBody>
                    <a:bodyPr/>
                    <a:lstStyle/>
                    <a:p>
                      <a:pPr marL="46990">
                        <a:spcBef>
                          <a:spcPts val="370"/>
                        </a:spcBef>
                        <a:spcAft>
                          <a:spcPts val="0"/>
                        </a:spcAft>
                      </a:pPr>
                      <a:r>
                        <a:rPr lang="en-US" sz="2000" dirty="0">
                          <a:solidFill>
                            <a:srgbClr val="231F20"/>
                          </a:solidFill>
                          <a:effectLst/>
                          <a:latin typeface="Calibri" panose="020F0502020204030204" pitchFamily="34" charset="0"/>
                          <a:ea typeface="Calibri" panose="020F0502020204030204" pitchFamily="34" charset="0"/>
                          <a:cs typeface="Times New Roman" panose="02020603050405020304" pitchFamily="18" charset="0"/>
                        </a:rPr>
                        <a:t>Geographical mobility</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B497B8"/>
                      </a:solidFill>
                      <a:prstDash val="solid"/>
                      <a:round/>
                      <a:headEnd type="none" w="med" len="med"/>
                      <a:tailEnd type="none" w="med" len="med"/>
                    </a:lnL>
                    <a:lnR w="12700" cap="flat" cmpd="sng" algn="ctr">
                      <a:solidFill>
                        <a:srgbClr val="B497B8"/>
                      </a:solidFill>
                      <a:prstDash val="solid"/>
                      <a:round/>
                      <a:headEnd type="none" w="med" len="med"/>
                      <a:tailEnd type="none" w="med" len="med"/>
                    </a:lnR>
                    <a:lnT w="12700" cap="flat" cmpd="sng" algn="ctr">
                      <a:solidFill>
                        <a:srgbClr val="B497B8"/>
                      </a:solidFill>
                      <a:prstDash val="solid"/>
                      <a:round/>
                      <a:headEnd type="none" w="med" len="med"/>
                      <a:tailEnd type="none" w="med" len="med"/>
                    </a:lnT>
                    <a:lnB w="12700" cap="flat" cmpd="sng" algn="ctr">
                      <a:solidFill>
                        <a:srgbClr val="B497B8"/>
                      </a:solidFill>
                      <a:prstDash val="solid"/>
                      <a:round/>
                      <a:headEnd type="none" w="med" len="med"/>
                      <a:tailEnd type="none" w="med" len="med"/>
                    </a:lnB>
                  </a:tcPr>
                </a:tc>
                <a:tc>
                  <a:txBody>
                    <a:bodyPr/>
                    <a:lstStyle/>
                    <a:p>
                      <a:pPr marL="46990" marR="86360">
                        <a:spcBef>
                          <a:spcPts val="370"/>
                        </a:spcBef>
                        <a:spcAft>
                          <a:spcPts val="0"/>
                        </a:spcAft>
                      </a:pPr>
                      <a:r>
                        <a:rPr lang="en-US" sz="2000" dirty="0">
                          <a:solidFill>
                            <a:srgbClr val="231F20"/>
                          </a:solidFill>
                          <a:effectLst/>
                          <a:latin typeface="Calibri" panose="020F0502020204030204" pitchFamily="34" charset="0"/>
                          <a:ea typeface="Calibri" panose="020F0502020204030204" pitchFamily="34" charset="0"/>
                          <a:cs typeface="Times New Roman" panose="02020603050405020304" pitchFamily="18" charset="0"/>
                        </a:rPr>
                        <a:t>Moving to areas away from friends and relatives in retirement. Family members may move away from older people in order to seek better housing or employment.</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B497B8"/>
                      </a:solidFill>
                      <a:prstDash val="solid"/>
                      <a:round/>
                      <a:headEnd type="none" w="med" len="med"/>
                      <a:tailEnd type="none" w="med" len="med"/>
                    </a:lnL>
                    <a:lnR w="12700" cap="flat" cmpd="sng" algn="ctr">
                      <a:solidFill>
                        <a:srgbClr val="B497B8"/>
                      </a:solidFill>
                      <a:prstDash val="solid"/>
                      <a:round/>
                      <a:headEnd type="none" w="med" len="med"/>
                      <a:tailEnd type="none" w="med" len="med"/>
                    </a:lnR>
                    <a:lnT w="12700" cap="flat" cmpd="sng" algn="ctr">
                      <a:solidFill>
                        <a:srgbClr val="B497B8"/>
                      </a:solidFill>
                      <a:prstDash val="solid"/>
                      <a:round/>
                      <a:headEnd type="none" w="med" len="med"/>
                      <a:tailEnd type="none" w="med" len="med"/>
                    </a:lnT>
                    <a:lnB w="12700" cap="flat" cmpd="sng" algn="ctr">
                      <a:solidFill>
                        <a:srgbClr val="B497B8"/>
                      </a:solidFill>
                      <a:prstDash val="solid"/>
                      <a:round/>
                      <a:headEnd type="none" w="med" len="med"/>
                      <a:tailEnd type="none" w="med" len="med"/>
                    </a:lnB>
                  </a:tcPr>
                </a:tc>
                <a:extLst>
                  <a:ext uri="{0D108BD9-81ED-4DB2-BD59-A6C34878D82A}">
                    <a16:rowId xmlns:a16="http://schemas.microsoft.com/office/drawing/2014/main" val="1730973435"/>
                  </a:ext>
                </a:extLst>
              </a:tr>
              <a:tr h="495190">
                <a:tc>
                  <a:txBody>
                    <a:bodyPr/>
                    <a:lstStyle/>
                    <a:p>
                      <a:pPr marL="46990">
                        <a:spcBef>
                          <a:spcPts val="370"/>
                        </a:spcBef>
                        <a:spcAft>
                          <a:spcPts val="0"/>
                        </a:spcAft>
                      </a:pPr>
                      <a:r>
                        <a:rPr lang="en-US" sz="2000">
                          <a:solidFill>
                            <a:srgbClr val="231F20"/>
                          </a:solidFill>
                          <a:effectLst/>
                          <a:latin typeface="Calibri" panose="020F0502020204030204" pitchFamily="34" charset="0"/>
                          <a:ea typeface="Calibri" panose="020F0502020204030204" pitchFamily="34" charset="0"/>
                          <a:cs typeface="Times New Roman" panose="02020603050405020304" pitchFamily="18" charset="0"/>
                        </a:rPr>
                        <a:t>Retirement</a:t>
                      </a:r>
                      <a:endParaRPr lang="en-GB" sz="2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B497B8"/>
                      </a:solidFill>
                      <a:prstDash val="solid"/>
                      <a:round/>
                      <a:headEnd type="none" w="med" len="med"/>
                      <a:tailEnd type="none" w="med" len="med"/>
                    </a:lnL>
                    <a:lnR w="12700" cap="flat" cmpd="sng" algn="ctr">
                      <a:solidFill>
                        <a:srgbClr val="B497B8"/>
                      </a:solidFill>
                      <a:prstDash val="solid"/>
                      <a:round/>
                      <a:headEnd type="none" w="med" len="med"/>
                      <a:tailEnd type="none" w="med" len="med"/>
                    </a:lnR>
                    <a:lnT w="12700" cap="flat" cmpd="sng" algn="ctr">
                      <a:solidFill>
                        <a:srgbClr val="B497B8"/>
                      </a:solidFill>
                      <a:prstDash val="solid"/>
                      <a:round/>
                      <a:headEnd type="none" w="med" len="med"/>
                      <a:tailEnd type="none" w="med" len="med"/>
                    </a:lnT>
                    <a:lnB w="12700" cap="flat" cmpd="sng" algn="ctr">
                      <a:solidFill>
                        <a:srgbClr val="B497B8"/>
                      </a:solidFill>
                      <a:prstDash val="solid"/>
                      <a:round/>
                      <a:headEnd type="none" w="med" len="med"/>
                      <a:tailEnd type="none" w="med" len="med"/>
                    </a:lnB>
                  </a:tcPr>
                </a:tc>
                <a:tc>
                  <a:txBody>
                    <a:bodyPr/>
                    <a:lstStyle/>
                    <a:p>
                      <a:pPr marL="46990">
                        <a:spcBef>
                          <a:spcPts val="370"/>
                        </a:spcBef>
                        <a:spcAft>
                          <a:spcPts val="0"/>
                        </a:spcAft>
                      </a:pPr>
                      <a:r>
                        <a:rPr lang="en-US" sz="2000" dirty="0">
                          <a:solidFill>
                            <a:srgbClr val="231F20"/>
                          </a:solidFill>
                          <a:effectLst/>
                          <a:latin typeface="Calibri" panose="020F0502020204030204" pitchFamily="34" charset="0"/>
                          <a:ea typeface="Calibri" panose="020F0502020204030204" pitchFamily="34" charset="0"/>
                          <a:cs typeface="Times New Roman" panose="02020603050405020304" pitchFamily="18" charset="0"/>
                        </a:rPr>
                        <a:t>Retiring from work may mean less contact with  people.</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B497B8"/>
                      </a:solidFill>
                      <a:prstDash val="solid"/>
                      <a:round/>
                      <a:headEnd type="none" w="med" len="med"/>
                      <a:tailEnd type="none" w="med" len="med"/>
                    </a:lnL>
                    <a:lnR w="12700" cap="flat" cmpd="sng" algn="ctr">
                      <a:solidFill>
                        <a:srgbClr val="B497B8"/>
                      </a:solidFill>
                      <a:prstDash val="solid"/>
                      <a:round/>
                      <a:headEnd type="none" w="med" len="med"/>
                      <a:tailEnd type="none" w="med" len="med"/>
                    </a:lnR>
                    <a:lnT w="12700" cap="flat" cmpd="sng" algn="ctr">
                      <a:solidFill>
                        <a:srgbClr val="B497B8"/>
                      </a:solidFill>
                      <a:prstDash val="solid"/>
                      <a:round/>
                      <a:headEnd type="none" w="med" len="med"/>
                      <a:tailEnd type="none" w="med" len="med"/>
                    </a:lnT>
                    <a:lnB w="12700" cap="flat" cmpd="sng" algn="ctr">
                      <a:solidFill>
                        <a:srgbClr val="B497B8"/>
                      </a:solidFill>
                      <a:prstDash val="solid"/>
                      <a:round/>
                      <a:headEnd type="none" w="med" len="med"/>
                      <a:tailEnd type="none" w="med" len="med"/>
                    </a:lnB>
                  </a:tcPr>
                </a:tc>
                <a:extLst>
                  <a:ext uri="{0D108BD9-81ED-4DB2-BD59-A6C34878D82A}">
                    <a16:rowId xmlns:a16="http://schemas.microsoft.com/office/drawing/2014/main" val="1565693468"/>
                  </a:ext>
                </a:extLst>
              </a:tr>
              <a:tr h="781878">
                <a:tc>
                  <a:txBody>
                    <a:bodyPr/>
                    <a:lstStyle/>
                    <a:p>
                      <a:pPr marL="46990">
                        <a:spcBef>
                          <a:spcPts val="370"/>
                        </a:spcBef>
                        <a:spcAft>
                          <a:spcPts val="0"/>
                        </a:spcAft>
                      </a:pPr>
                      <a:r>
                        <a:rPr lang="en-US" sz="2000">
                          <a:solidFill>
                            <a:srgbClr val="231F20"/>
                          </a:solidFill>
                          <a:effectLst/>
                          <a:latin typeface="Calibri" panose="020F0502020204030204" pitchFamily="34" charset="0"/>
                          <a:ea typeface="Calibri" panose="020F0502020204030204" pitchFamily="34" charset="0"/>
                          <a:cs typeface="Times New Roman" panose="02020603050405020304" pitchFamily="18" charset="0"/>
                        </a:rPr>
                        <a:t>Illhealth of friends and relatives</a:t>
                      </a:r>
                      <a:endParaRPr lang="en-GB" sz="2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B497B8"/>
                      </a:solidFill>
                      <a:prstDash val="solid"/>
                      <a:round/>
                      <a:headEnd type="none" w="med" len="med"/>
                      <a:tailEnd type="none" w="med" len="med"/>
                    </a:lnL>
                    <a:lnR w="12700" cap="flat" cmpd="sng" algn="ctr">
                      <a:solidFill>
                        <a:srgbClr val="B497B8"/>
                      </a:solidFill>
                      <a:prstDash val="solid"/>
                      <a:round/>
                      <a:headEnd type="none" w="med" len="med"/>
                      <a:tailEnd type="none" w="med" len="med"/>
                    </a:lnR>
                    <a:lnT w="12700" cap="flat" cmpd="sng" algn="ctr">
                      <a:solidFill>
                        <a:srgbClr val="B497B8"/>
                      </a:solidFill>
                      <a:prstDash val="solid"/>
                      <a:round/>
                      <a:headEnd type="none" w="med" len="med"/>
                      <a:tailEnd type="none" w="med" len="med"/>
                    </a:lnT>
                    <a:lnB w="12700" cap="flat" cmpd="sng" algn="ctr">
                      <a:solidFill>
                        <a:srgbClr val="B497B8"/>
                      </a:solidFill>
                      <a:prstDash val="solid"/>
                      <a:round/>
                      <a:headEnd type="none" w="med" len="med"/>
                      <a:tailEnd type="none" w="med" len="med"/>
                    </a:lnB>
                  </a:tcPr>
                </a:tc>
                <a:tc>
                  <a:txBody>
                    <a:bodyPr/>
                    <a:lstStyle/>
                    <a:p>
                      <a:pPr marL="46990" marR="86360">
                        <a:spcBef>
                          <a:spcPts val="370"/>
                        </a:spcBef>
                        <a:spcAft>
                          <a:spcPts val="0"/>
                        </a:spcAft>
                      </a:pPr>
                      <a:r>
                        <a:rPr lang="en-US" sz="2000" dirty="0">
                          <a:solidFill>
                            <a:srgbClr val="231F20"/>
                          </a:solidFill>
                          <a:effectLst/>
                          <a:latin typeface="Calibri" panose="020F0502020204030204" pitchFamily="34" charset="0"/>
                          <a:ea typeface="Calibri" panose="020F0502020204030204" pitchFamily="34" charset="0"/>
                          <a:cs typeface="Times New Roman" panose="02020603050405020304" pitchFamily="18" charset="0"/>
                        </a:rPr>
                        <a:t>Friends or relatives may visit or contact less frequently if they have poor mobility or other  disabilities.</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B497B8"/>
                      </a:solidFill>
                      <a:prstDash val="solid"/>
                      <a:round/>
                      <a:headEnd type="none" w="med" len="med"/>
                      <a:tailEnd type="none" w="med" len="med"/>
                    </a:lnL>
                    <a:lnR w="12700" cap="flat" cmpd="sng" algn="ctr">
                      <a:solidFill>
                        <a:srgbClr val="B497B8"/>
                      </a:solidFill>
                      <a:prstDash val="solid"/>
                      <a:round/>
                      <a:headEnd type="none" w="med" len="med"/>
                      <a:tailEnd type="none" w="med" len="med"/>
                    </a:lnR>
                    <a:lnT w="12700" cap="flat" cmpd="sng" algn="ctr">
                      <a:solidFill>
                        <a:srgbClr val="B497B8"/>
                      </a:solidFill>
                      <a:prstDash val="solid"/>
                      <a:round/>
                      <a:headEnd type="none" w="med" len="med"/>
                      <a:tailEnd type="none" w="med" len="med"/>
                    </a:lnT>
                    <a:lnB w="12700" cap="flat" cmpd="sng" algn="ctr">
                      <a:solidFill>
                        <a:srgbClr val="B497B8"/>
                      </a:solidFill>
                      <a:prstDash val="solid"/>
                      <a:round/>
                      <a:headEnd type="none" w="med" len="med"/>
                      <a:tailEnd type="none" w="med" len="med"/>
                    </a:lnB>
                  </a:tcPr>
                </a:tc>
                <a:extLst>
                  <a:ext uri="{0D108BD9-81ED-4DB2-BD59-A6C34878D82A}">
                    <a16:rowId xmlns:a16="http://schemas.microsoft.com/office/drawing/2014/main" val="2625744075"/>
                  </a:ext>
                </a:extLst>
              </a:tr>
            </a:tbl>
          </a:graphicData>
        </a:graphic>
      </p:graphicFrame>
    </p:spTree>
    <p:extLst>
      <p:ext uri="{BB962C8B-B14F-4D97-AF65-F5344CB8AC3E}">
        <p14:creationId xmlns:p14="http://schemas.microsoft.com/office/powerpoint/2010/main" val="36191674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Social disengagement theory</a:t>
            </a:r>
            <a:r>
              <a:rPr lang="en-GB" b="1" dirty="0" smtClean="0"/>
              <a:t/>
            </a:r>
            <a:br>
              <a:rPr lang="en-GB" b="1" dirty="0" smtClean="0"/>
            </a:br>
            <a:endParaRPr lang="en-GB" dirty="0"/>
          </a:p>
        </p:txBody>
      </p:sp>
      <p:sp>
        <p:nvSpPr>
          <p:cNvPr id="3" name="Content Placeholder 2"/>
          <p:cNvSpPr>
            <a:spLocks noGrp="1"/>
          </p:cNvSpPr>
          <p:nvPr>
            <p:ph idx="1"/>
          </p:nvPr>
        </p:nvSpPr>
        <p:spPr/>
        <p:txBody>
          <a:bodyPr>
            <a:normAutofit/>
          </a:bodyPr>
          <a:lstStyle/>
          <a:p>
            <a:r>
              <a:rPr lang="en-US" dirty="0" smtClean="0"/>
              <a:t>The </a:t>
            </a:r>
            <a:r>
              <a:rPr lang="en-US" dirty="0"/>
              <a:t>theory of disengagement was widely accepted in the past. </a:t>
            </a:r>
            <a:endParaRPr lang="en-US" dirty="0" smtClean="0"/>
          </a:p>
          <a:p>
            <a:r>
              <a:rPr lang="en-US" dirty="0" smtClean="0"/>
              <a:t>For </a:t>
            </a:r>
            <a:r>
              <a:rPr lang="en-US" dirty="0"/>
              <a:t>example,  Bromley (1974) argued that ‘although some individuals fight the process all the way, disengagement of some sort is bound to come, simply because old people have neither the physical nor the mental resources they had when they were young.’</a:t>
            </a:r>
            <a:endParaRPr lang="en-GB" dirty="0"/>
          </a:p>
          <a:p>
            <a:endParaRPr lang="en-GB" dirty="0"/>
          </a:p>
        </p:txBody>
      </p:sp>
    </p:spTree>
    <p:extLst>
      <p:ext uri="{BB962C8B-B14F-4D97-AF65-F5344CB8AC3E}">
        <p14:creationId xmlns:p14="http://schemas.microsoft.com/office/powerpoint/2010/main" val="38732983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a:bodyPr>
          <a:lstStyle/>
          <a:p>
            <a:r>
              <a:rPr lang="en-US" dirty="0" smtClean="0"/>
              <a:t>In 1966,  Bromley argued that older people needed to disengage but remain ‘active’   in order to prevent disengagement from going too far. </a:t>
            </a:r>
          </a:p>
          <a:p>
            <a:r>
              <a:rPr lang="en-US" dirty="0" smtClean="0"/>
              <a:t>He argued that providing facilities for older people was not enough and that they should be shown how to use them and encouraged not to have negative attitudes or fixed habits. </a:t>
            </a:r>
          </a:p>
          <a:p>
            <a:r>
              <a:rPr lang="en-US" dirty="0" smtClean="0"/>
              <a:t>Bromley felt that  it was important to remain mentally active, maintain an interest in life and enjoy the company  of others.</a:t>
            </a:r>
          </a:p>
          <a:p>
            <a:endParaRPr lang="en-GB" dirty="0"/>
          </a:p>
        </p:txBody>
      </p:sp>
    </p:spTree>
    <p:extLst>
      <p:ext uri="{BB962C8B-B14F-4D97-AF65-F5344CB8AC3E}">
        <p14:creationId xmlns:p14="http://schemas.microsoft.com/office/powerpoint/2010/main" val="12029839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Criticisms </a:t>
            </a:r>
            <a:endParaRPr lang="en-GB" dirty="0"/>
          </a:p>
        </p:txBody>
      </p:sp>
      <p:sp>
        <p:nvSpPr>
          <p:cNvPr id="3" name="Content Placeholder 2"/>
          <p:cNvSpPr>
            <a:spLocks noGrp="1"/>
          </p:cNvSpPr>
          <p:nvPr>
            <p:ph idx="1"/>
          </p:nvPr>
        </p:nvSpPr>
        <p:spPr/>
        <p:txBody>
          <a:bodyPr>
            <a:normAutofit fontScale="77500" lnSpcReduction="20000"/>
          </a:bodyPr>
          <a:lstStyle/>
          <a:p>
            <a:r>
              <a:rPr lang="en-US" dirty="0" smtClean="0"/>
              <a:t>However, there is little statistical evidence to support this view. </a:t>
            </a:r>
          </a:p>
          <a:p>
            <a:r>
              <a:rPr lang="en-US" dirty="0"/>
              <a:t>While many researchers today do not agree with disengagement theory, it is important to remember that when Cummings and Henry first proposed the theory in 1961 there was no internet, no mobile phones or text messaging. </a:t>
            </a:r>
          </a:p>
          <a:p>
            <a:r>
              <a:rPr lang="en-US" dirty="0"/>
              <a:t>Many older people had no access to a car and many would not even have had a phone in their home. Technology helps older people to keep in contact with a wider circle of family and friends</a:t>
            </a:r>
            <a:r>
              <a:rPr lang="en-US" dirty="0" smtClean="0"/>
              <a:t>.</a:t>
            </a:r>
          </a:p>
          <a:p>
            <a:r>
              <a:rPr lang="en-US" dirty="0" smtClean="0"/>
              <a:t>The majority of older people remain socially active and involved with family and friends. </a:t>
            </a:r>
          </a:p>
          <a:p>
            <a:r>
              <a:rPr lang="en-US" dirty="0" smtClean="0"/>
              <a:t>Many older people become even more involved with close family as they age. </a:t>
            </a:r>
          </a:p>
          <a:p>
            <a:r>
              <a:rPr lang="en-US" dirty="0" smtClean="0"/>
              <a:t>It may be that many older people choose to spend their time with people they feel close to, rather than seeking   to make new friends. </a:t>
            </a:r>
          </a:p>
          <a:p>
            <a:r>
              <a:rPr lang="en-US" dirty="0" smtClean="0"/>
              <a:t>If people only interact with close friends, does this mean that   they are disengaged?</a:t>
            </a:r>
          </a:p>
          <a:p>
            <a:endParaRPr lang="en-US" dirty="0" smtClean="0"/>
          </a:p>
          <a:p>
            <a:endParaRPr lang="en-GB" dirty="0"/>
          </a:p>
        </p:txBody>
      </p:sp>
    </p:spTree>
    <p:extLst>
      <p:ext uri="{BB962C8B-B14F-4D97-AF65-F5344CB8AC3E}">
        <p14:creationId xmlns:p14="http://schemas.microsoft.com/office/powerpoint/2010/main" val="136320100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65</TotalTime>
  <Words>495</Words>
  <Application>Microsoft Office PowerPoint</Application>
  <PresentationFormat>Widescreen</PresentationFormat>
  <Paragraphs>31</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Times New Roman</vt:lpstr>
      <vt:lpstr>Office Theme</vt:lpstr>
      <vt:lpstr>Social disengagement theory</vt:lpstr>
      <vt:lpstr>Social disengagement theory: Cummings &amp; Henry</vt:lpstr>
      <vt:lpstr>PowerPoint Presentation</vt:lpstr>
      <vt:lpstr>Social disengagement theory </vt:lpstr>
      <vt:lpstr>PowerPoint Presentation</vt:lpstr>
      <vt:lpstr>Criticisms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Social disengagement theory</dc:title>
  <dc:creator>Pam Maggs</dc:creator>
  <cp:lastModifiedBy>Pam Maggs</cp:lastModifiedBy>
  <cp:revision>10</cp:revision>
  <dcterms:created xsi:type="dcterms:W3CDTF">2018-04-25T13:39:03Z</dcterms:created>
  <dcterms:modified xsi:type="dcterms:W3CDTF">2019-03-25T08:38:57Z</dcterms:modified>
</cp:coreProperties>
</file>