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60" r:id="rId3"/>
    <p:sldId id="274" r:id="rId4"/>
    <p:sldId id="258" r:id="rId5"/>
    <p:sldId id="261" r:id="rId6"/>
    <p:sldId id="259" r:id="rId7"/>
    <p:sldId id="264" r:id="rId8"/>
    <p:sldId id="275" r:id="rId9"/>
    <p:sldId id="267" r:id="rId10"/>
    <p:sldId id="268" r:id="rId11"/>
    <p:sldId id="269" r:id="rId12"/>
    <p:sldId id="262" r:id="rId13"/>
    <p:sldId id="263" r:id="rId14"/>
    <p:sldId id="271" r:id="rId15"/>
    <p:sldId id="265" r:id="rId16"/>
    <p:sldId id="273" r:id="rId17"/>
    <p:sldId id="272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8469C-DDE6-4C85-ABA4-D58BE608F236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709B8-E215-4E88-9200-5CA1F53D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213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62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90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1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52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92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96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28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44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54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73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92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1D10B-9CED-4AC6-9CE1-F7373F011232}" type="datetimeFigureOut">
              <a:rPr lang="en-GB" smtClean="0"/>
              <a:t>28/03/2019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23C31-F099-4C36-B4AD-A28924A87E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89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and.nhs.uk/2017/10/half-of-adults-aged-55-and-over-have-experienced-common-mental-health-problems-say-age-uk/" TargetMode="External"/><Relationship Id="rId2" Type="http://schemas.openxmlformats.org/officeDocument/2006/relationships/hyperlink" Target="https://www.ageuk.org.uk/information-advice/health-wellbeing/conditions-illnesse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itannica.com/science/gerontolog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eed.co.uk/Gerontology-jobs" TargetMode="External"/><Relationship Id="rId2" Type="http://schemas.openxmlformats.org/officeDocument/2006/relationships/hyperlink" Target="https://www.sciencedirect.com/topics/neuroscience/gerontolog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iYcqwHNObg" TargetMode="External"/><Relationship Id="rId2" Type="http://schemas.openxmlformats.org/officeDocument/2006/relationships/hyperlink" Target="https://www.youtube.com/watch?v=Vv4YmAji5i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saga.co.uk/magazin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science/infancy" TargetMode="External"/><Relationship Id="rId2" Type="http://schemas.openxmlformats.org/officeDocument/2006/relationships/hyperlink" Target="https://www.britannica.com/science/adulthoo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ritannica.com/science/adolescence" TargetMode="External"/><Relationship Id="rId4" Type="http://schemas.openxmlformats.org/officeDocument/2006/relationships/hyperlink" Target="https://www.britannica.com/science/childhoo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82188"/>
            <a:ext cx="9144000" cy="1846416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Unit 4: P5 &amp; M3</a:t>
            </a:r>
            <a:br>
              <a:rPr lang="en-GB" sz="4000" dirty="0" smtClean="0">
                <a:latin typeface="Comic Sans MS" panose="030F0702030302020204" pitchFamily="66" charset="0"/>
                <a:cs typeface="Calibri" panose="020F0502020204030204" pitchFamily="34" charset="0"/>
              </a:rPr>
            </a:br>
            <a:r>
              <a:rPr lang="en-GB" sz="4000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Physical</a:t>
            </a:r>
            <a:r>
              <a:rPr lang="en-GB" sz="4000" dirty="0" smtClean="0">
                <a:latin typeface="Comic Sans MS" panose="030F0702030302020204" pitchFamily="66" charset="0"/>
              </a:rPr>
              <a:t> &amp; Psychological Changes associated with Ageing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78" y="4367150"/>
            <a:ext cx="2855716" cy="2198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images of ageing proc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512" y="616944"/>
            <a:ext cx="2892719" cy="185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25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Comic Sans MS" panose="030F0702030302020204" pitchFamily="66" charset="0"/>
              </a:rPr>
              <a:t>A</a:t>
            </a:r>
            <a:r>
              <a:rPr lang="en-GB" sz="3200" b="1" dirty="0" smtClean="0">
                <a:latin typeface="Comic Sans MS" panose="030F0702030302020204" pitchFamily="66" charset="0"/>
              </a:rPr>
              <a:t>ctivity: Ageing - Physical Changes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2320" y="1833986"/>
            <a:ext cx="4066233" cy="440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717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Comic Sans MS" panose="030F0702030302020204" pitchFamily="66" charset="0"/>
              </a:rPr>
              <a:t>A</a:t>
            </a:r>
            <a:r>
              <a:rPr lang="en-GB" sz="3200" b="1" dirty="0" smtClean="0">
                <a:latin typeface="Comic Sans MS" panose="030F0702030302020204" pitchFamily="66" charset="0"/>
              </a:rPr>
              <a:t>ctivity: Ageing -Psychological Changes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2320" y="1833986"/>
            <a:ext cx="4066233" cy="440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494"/>
          </a:xfrm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6680"/>
            <a:ext cx="5181600" cy="6537960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200" b="1" u="sng" dirty="0" smtClean="0">
                <a:latin typeface="Comic Sans MS" panose="030F0702030302020204" pitchFamily="66" charset="0"/>
              </a:rPr>
              <a:t>P5 M3 Physical changes</a:t>
            </a:r>
            <a:r>
              <a:rPr lang="en-US" sz="3200" b="1" dirty="0" smtClean="0">
                <a:latin typeface="Comic Sans MS" panose="030F0702030302020204" pitchFamily="66" charset="0"/>
              </a:rPr>
              <a:t>: </a:t>
            </a:r>
          </a:p>
          <a:p>
            <a:pPr marL="0" indent="0">
              <a:buNone/>
            </a:pP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H</a:t>
            </a:r>
            <a:r>
              <a:rPr lang="en-US" sz="3200" dirty="0" smtClean="0">
                <a:latin typeface="Comic Sans MS" panose="030F0702030302020204" pitchFamily="66" charset="0"/>
              </a:rPr>
              <a:t>ormones; menopause;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C</a:t>
            </a:r>
            <a:r>
              <a:rPr lang="en-US" sz="3200" dirty="0" smtClean="0">
                <a:latin typeface="Comic Sans MS" panose="030F0702030302020204" pitchFamily="66" charset="0"/>
              </a:rPr>
              <a:t>ardiovascular system, e.g. atherosclerosis, coronary heart disease;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R</a:t>
            </a:r>
            <a:r>
              <a:rPr lang="en-US" sz="3200" dirty="0" smtClean="0">
                <a:latin typeface="Comic Sans MS" panose="030F0702030302020204" pitchFamily="66" charset="0"/>
              </a:rPr>
              <a:t>espiratory system, e.g. emphysema, chronic obstructive pulmonary disease;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N</a:t>
            </a:r>
            <a:r>
              <a:rPr lang="en-US" sz="3200" dirty="0" smtClean="0">
                <a:latin typeface="Comic Sans MS" panose="030F0702030302020204" pitchFamily="66" charset="0"/>
              </a:rPr>
              <a:t>ervous system, e.g. motor neurone disease, degeneration of the sense organs, degeneration of the nervous tissue, cognitive changes;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M</a:t>
            </a:r>
            <a:r>
              <a:rPr lang="en-US" sz="3200" dirty="0" smtClean="0">
                <a:latin typeface="Comic Sans MS" panose="030F0702030302020204" pitchFamily="66" charset="0"/>
              </a:rPr>
              <a:t>uscular-skeletal, e.g. rheumatoid arthritis, osteoarthritis, effects of degenerative disease, muscle wasting due to poor absorption of nutrients; 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Skin, e.g. loss of elasticity, effects of exposure to ultra violet rays, effects of smoking; 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The effects of illnesses that are more common in ageing </a:t>
            </a:r>
            <a:r>
              <a:rPr lang="en-US" sz="3200" b="1" dirty="0" smtClean="0">
                <a:latin typeface="Comic Sans MS" panose="030F0702030302020204" pitchFamily="66" charset="0"/>
              </a:rPr>
              <a:t>(Homework)</a:t>
            </a:r>
            <a:endParaRPr lang="en-GB" sz="3200" b="1" dirty="0" smtClean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6680"/>
            <a:ext cx="5181600" cy="6431280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200" b="1" u="sng" dirty="0" smtClean="0">
                <a:latin typeface="Comic Sans MS" panose="030F0702030302020204" pitchFamily="66" charset="0"/>
              </a:rPr>
              <a:t>P5 M3  Psychological changes</a:t>
            </a:r>
            <a:r>
              <a:rPr lang="en-US" sz="3200" b="1" dirty="0" smtClean="0">
                <a:latin typeface="Comic Sans MS" panose="030F0702030302020204" pitchFamily="66" charset="0"/>
              </a:rPr>
              <a:t>: </a:t>
            </a:r>
          </a:p>
          <a:p>
            <a:pPr marL="0" indent="0">
              <a:buNone/>
            </a:pP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E</a:t>
            </a:r>
            <a:r>
              <a:rPr lang="en-US" sz="3200" dirty="0" smtClean="0">
                <a:latin typeface="Comic Sans MS" panose="030F0702030302020204" pitchFamily="66" charset="0"/>
              </a:rPr>
              <a:t>ffects on confidence; effects on self-esteem;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E</a:t>
            </a:r>
            <a:r>
              <a:rPr lang="en-US" sz="3200" dirty="0" smtClean="0">
                <a:latin typeface="Comic Sans MS" panose="030F0702030302020204" pitchFamily="66" charset="0"/>
              </a:rPr>
              <a:t>ffects of ageism;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E</a:t>
            </a:r>
            <a:r>
              <a:rPr lang="en-US" sz="3200" dirty="0" smtClean="0">
                <a:latin typeface="Comic Sans MS" panose="030F0702030302020204" pitchFamily="66" charset="0"/>
              </a:rPr>
              <a:t>ffects of, e.g. role changes, loss of a partner, retirement, increased leisure time, financial concerns, culture, religion, beliefs;</a:t>
            </a:r>
          </a:p>
          <a:p>
            <a:pPr marL="0" lvl="0" indent="0">
              <a:buNone/>
            </a:pPr>
            <a:endParaRPr lang="en-US" sz="32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buNone/>
            </a:pPr>
            <a:r>
              <a:rPr lang="en-US" sz="32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L0 3 P4 </a:t>
            </a:r>
            <a:r>
              <a:rPr lang="en-US" sz="3200" b="1" dirty="0">
                <a:solidFill>
                  <a:prstClr val="black"/>
                </a:solidFill>
                <a:latin typeface="Comic Sans MS" panose="030F0702030302020204" pitchFamily="66" charset="0"/>
              </a:rPr>
              <a:t>M2 D2 to be covered in </a:t>
            </a:r>
            <a:r>
              <a:rPr lang="en-US" sz="32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later </a:t>
            </a:r>
          </a:p>
          <a:p>
            <a:pPr marL="0" lvl="0" indent="0">
              <a:buNone/>
            </a:pPr>
            <a:r>
              <a:rPr lang="en-US" sz="32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lessons</a:t>
            </a:r>
            <a:r>
              <a:rPr lang="en-US" sz="3200" b="1" dirty="0">
                <a:solidFill>
                  <a:prstClr val="black"/>
                </a:solidFill>
                <a:latin typeface="Comic Sans MS" panose="030F0702030302020204" pitchFamily="66" charset="0"/>
              </a:rPr>
              <a:t>. 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T</a:t>
            </a:r>
            <a:r>
              <a:rPr lang="en-US" sz="3200" dirty="0" smtClean="0">
                <a:latin typeface="Comic Sans MS" panose="030F0702030302020204" pitchFamily="66" charset="0"/>
              </a:rPr>
              <a:t>heories of ageing, e.g. social disengagement, activity theory; application to current health and social care provision –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936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Task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477488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Your </a:t>
            </a:r>
            <a:r>
              <a:rPr lang="en-US" dirty="0" smtClean="0">
                <a:latin typeface="Comic Sans MS" panose="030F0702030302020204" pitchFamily="66" charset="0"/>
              </a:rPr>
              <a:t>team </a:t>
            </a:r>
            <a:r>
              <a:rPr lang="en-US" dirty="0">
                <a:latin typeface="Comic Sans MS" panose="030F0702030302020204" pitchFamily="66" charset="0"/>
              </a:rPr>
              <a:t>have been </a:t>
            </a:r>
            <a:r>
              <a:rPr lang="en-US" dirty="0" smtClean="0">
                <a:latin typeface="Comic Sans MS" panose="030F0702030302020204" pitchFamily="66" charset="0"/>
              </a:rPr>
              <a:t>split up </a:t>
            </a:r>
            <a:r>
              <a:rPr lang="en-US" dirty="0">
                <a:latin typeface="Comic Sans MS" panose="030F0702030302020204" pitchFamily="66" charset="0"/>
              </a:rPr>
              <a:t>into </a:t>
            </a:r>
            <a:r>
              <a:rPr lang="en-US" dirty="0" smtClean="0">
                <a:latin typeface="Comic Sans MS" panose="030F0702030302020204" pitchFamily="66" charset="0"/>
              </a:rPr>
              <a:t>pairs/three </a:t>
            </a:r>
            <a:r>
              <a:rPr lang="en-US" dirty="0">
                <a:latin typeface="Comic Sans MS" panose="030F0702030302020204" pitchFamily="66" charset="0"/>
              </a:rPr>
              <a:t>and have been assigned a </a:t>
            </a:r>
            <a:r>
              <a:rPr lang="en-US" b="1" dirty="0" smtClean="0">
                <a:latin typeface="Comic Sans MS" panose="030F0702030302020204" pitchFamily="66" charset="0"/>
              </a:rPr>
              <a:t>Physical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or</a:t>
            </a:r>
            <a:r>
              <a:rPr lang="en-US" b="1" dirty="0">
                <a:latin typeface="Comic Sans MS" panose="030F0702030302020204" pitchFamily="66" charset="0"/>
              </a:rPr>
              <a:t> Psychological </a:t>
            </a:r>
            <a:r>
              <a:rPr lang="en-US" dirty="0">
                <a:latin typeface="Comic Sans MS" panose="030F0702030302020204" pitchFamily="66" charset="0"/>
              </a:rPr>
              <a:t>change to </a:t>
            </a:r>
            <a:r>
              <a:rPr lang="en-US" dirty="0" smtClean="0">
                <a:latin typeface="Comic Sans MS" panose="030F0702030302020204" pitchFamily="66" charset="0"/>
              </a:rPr>
              <a:t>investigate.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You and your partner/s will then present a key summary of this change associated with ageing back </a:t>
            </a:r>
            <a:r>
              <a:rPr lang="en-US" dirty="0">
                <a:latin typeface="Comic Sans MS" panose="030F0702030302020204" pitchFamily="66" charset="0"/>
              </a:rPr>
              <a:t>to your whole team via a  </a:t>
            </a:r>
            <a:r>
              <a:rPr lang="en-US" dirty="0" smtClean="0">
                <a:latin typeface="Comic Sans MS" panose="030F0702030302020204" pitchFamily="66" charset="0"/>
              </a:rPr>
              <a:t>5 minute PPT </a:t>
            </a:r>
            <a:r>
              <a:rPr lang="en-US" dirty="0">
                <a:latin typeface="Comic Sans MS" panose="030F0702030302020204" pitchFamily="66" charset="0"/>
              </a:rPr>
              <a:t>slide </a:t>
            </a:r>
            <a:r>
              <a:rPr lang="en-US" dirty="0" smtClean="0">
                <a:latin typeface="Comic Sans MS" panose="030F0702030302020204" pitchFamily="66" charset="0"/>
              </a:rPr>
              <a:t>show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with relevant images to illustrate. Ready to present in Col 5 lesson Friday 29/3/19.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Remember to reference your PPT throughout and produce a list of resources used at the end of your PPT slides.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The PPT that each pair/three have produced will be collated into a whole booklet that you can use to help with your own independent research and report explaining the </a:t>
            </a:r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Physical or Psychological 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changes of ageing.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706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Homework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P5 </a:t>
            </a:r>
            <a:r>
              <a:rPr lang="en-GB" dirty="0" smtClean="0">
                <a:latin typeface="Comic Sans MS" panose="030F0702030302020204" pitchFamily="66" charset="0"/>
              </a:rPr>
              <a:t>Write a short report (approx. 750 words) on t</a:t>
            </a:r>
            <a:r>
              <a:rPr lang="en-US" dirty="0" smtClean="0">
                <a:latin typeface="Comic Sans MS" panose="030F0702030302020204" pitchFamily="66" charset="0"/>
              </a:rPr>
              <a:t>he </a:t>
            </a:r>
            <a:r>
              <a:rPr lang="en-US" dirty="0">
                <a:latin typeface="Comic Sans MS" panose="030F0702030302020204" pitchFamily="66" charset="0"/>
              </a:rPr>
              <a:t>effects </a:t>
            </a:r>
            <a:r>
              <a:rPr lang="en-US" dirty="0" smtClean="0">
                <a:latin typeface="Comic Sans MS" panose="030F0702030302020204" pitchFamily="66" charset="0"/>
              </a:rPr>
              <a:t>of key </a:t>
            </a:r>
            <a:r>
              <a:rPr lang="en-US" dirty="0">
                <a:latin typeface="Comic Sans MS" panose="030F0702030302020204" pitchFamily="66" charset="0"/>
              </a:rPr>
              <a:t>illnesses that are more common in </a:t>
            </a:r>
            <a:r>
              <a:rPr lang="en-US" dirty="0" smtClean="0">
                <a:latin typeface="Comic Sans MS" panose="030F0702030302020204" pitchFamily="66" charset="0"/>
              </a:rPr>
              <a:t>ageing.</a:t>
            </a:r>
            <a:endParaRPr lang="en-US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u="sng" dirty="0">
                <a:hlinkClick r:id="rId2"/>
              </a:rPr>
              <a:t>https://www.ageuk.org.uk/information-advice/health-wellbeing/conditions-illnesses</a:t>
            </a:r>
            <a:r>
              <a:rPr lang="en-GB" u="sng" dirty="0" smtClean="0">
                <a:hlinkClick r:id="rId2"/>
              </a:rPr>
              <a:t>/</a:t>
            </a:r>
            <a:endParaRPr lang="en-GB" u="sng" dirty="0" smtClean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https://www.england.nhs.uk/2017/10/half-of-adults-aged-55-and-over-have-experienced-common-mental-health-problems-say-age-uk/</a:t>
            </a:r>
            <a:endParaRPr lang="en-GB" dirty="0"/>
          </a:p>
          <a:p>
            <a:pPr marL="0" indent="0">
              <a:buNone/>
            </a:pPr>
            <a:r>
              <a:rPr lang="en-GB" b="1" dirty="0" smtClean="0">
                <a:latin typeface="Comic Sans MS" panose="030F0702030302020204" pitchFamily="66" charset="0"/>
              </a:rPr>
              <a:t>Submit </a:t>
            </a:r>
            <a:r>
              <a:rPr lang="en-GB" b="1" dirty="0" smtClean="0">
                <a:latin typeface="Comic Sans MS" panose="030F0702030302020204" pitchFamily="66" charset="0"/>
              </a:rPr>
              <a:t>Tuesday 2/4/19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84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Stretch and Challenge – Scientific Study of ageing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latin typeface="Comic Sans MS" panose="030F0702030302020204" pitchFamily="66" charset="0"/>
                <a:hlinkClick r:id="rId2"/>
              </a:rPr>
              <a:t>Gerontology</a:t>
            </a:r>
            <a:r>
              <a:rPr lang="en-US" sz="2400" dirty="0">
                <a:latin typeface="Comic Sans MS" panose="030F0702030302020204" pitchFamily="66" charset="0"/>
              </a:rPr>
              <a:t> </a:t>
            </a:r>
            <a:r>
              <a:rPr lang="en-US" sz="2400" dirty="0" smtClean="0">
                <a:latin typeface="Comic Sans MS" panose="030F0702030302020204" pitchFamily="66" charset="0"/>
              </a:rPr>
              <a:t>is the</a:t>
            </a:r>
            <a:r>
              <a:rPr lang="en-US" sz="2400" dirty="0" smtClean="0">
                <a:solidFill>
                  <a:srgbClr val="222222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omic Sans MS" panose="030F0702030302020204" pitchFamily="66" charset="0"/>
              </a:rPr>
              <a:t>scientific study of old age, the process of ageing, and the particular problems of old people</a:t>
            </a:r>
            <a:r>
              <a:rPr lang="en-US" sz="2400" dirty="0" smtClean="0">
                <a:solidFill>
                  <a:srgbClr val="222222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This includes biological (physical), sociological, </a:t>
            </a:r>
            <a:r>
              <a:rPr lang="en-US" sz="2400" dirty="0">
                <a:latin typeface="Comic Sans MS" panose="030F0702030302020204" pitchFamily="66" charset="0"/>
              </a:rPr>
              <a:t>and </a:t>
            </a:r>
            <a:r>
              <a:rPr lang="en-US" sz="2400" dirty="0" smtClean="0">
                <a:latin typeface="Comic Sans MS" panose="030F0702030302020204" pitchFamily="66" charset="0"/>
              </a:rPr>
              <a:t>psychological </a:t>
            </a:r>
            <a:r>
              <a:rPr lang="en-US" sz="2400" dirty="0">
                <a:latin typeface="Comic Sans MS" panose="030F0702030302020204" pitchFamily="66" charset="0"/>
              </a:rPr>
              <a:t>changes.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The goal of research in </a:t>
            </a:r>
            <a:r>
              <a:rPr lang="en-US" sz="2400" u="sng" dirty="0">
                <a:latin typeface="Comic Sans MS" panose="030F0702030302020204" pitchFamily="66" charset="0"/>
                <a:hlinkClick r:id="rId2"/>
              </a:rPr>
              <a:t>gerontology</a:t>
            </a:r>
            <a:r>
              <a:rPr lang="en-US" sz="2400" dirty="0">
                <a:latin typeface="Comic Sans MS" panose="030F0702030302020204" pitchFamily="66" charset="0"/>
              </a:rPr>
              <a:t> is to identify the factors that influence these changes. 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Application of this knowledge can reduce the severity of some disabilities commonly associated with ageing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As a result of gerontology, several </a:t>
            </a:r>
            <a:r>
              <a:rPr lang="en-US" sz="2400" dirty="0">
                <a:latin typeface="Comic Sans MS" panose="030F0702030302020204" pitchFamily="66" charset="0"/>
              </a:rPr>
              <a:t>theories </a:t>
            </a:r>
            <a:r>
              <a:rPr lang="en-US" sz="2400" dirty="0" smtClean="0">
                <a:latin typeface="Comic Sans MS" panose="030F0702030302020204" pitchFamily="66" charset="0"/>
              </a:rPr>
              <a:t>of ageing have been developed – two key ones being Social Disengagement Theory and the Activity Theory.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387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Learn more about gerontology and health and social care careers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www.sciencedirect.com/topics/neuroscience/gerontology</a:t>
            </a:r>
            <a:endParaRPr lang="en-GB" dirty="0" smtClean="0"/>
          </a:p>
          <a:p>
            <a:r>
              <a:rPr lang="en-GB" dirty="0">
                <a:hlinkClick r:id="rId3"/>
              </a:rPr>
              <a:t>https://www.indeed.co.uk/Gerontology-jobs</a:t>
            </a:r>
            <a:endParaRPr lang="en-GB" dirty="0">
              <a:hlinkClick r:id="rId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068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Video clips : Activity theory and social disengagement theory (future learning LO 3 P4 M2 D2 </a:t>
            </a:r>
            <a:r>
              <a:rPr lang="en-GB" sz="3200" smtClean="0">
                <a:latin typeface="Comic Sans MS" panose="030F0702030302020204" pitchFamily="66" charset="0"/>
              </a:rPr>
              <a:t>Assignment </a:t>
            </a:r>
            <a:r>
              <a:rPr lang="en-GB" sz="3200" smtClean="0">
                <a:latin typeface="Comic Sans MS" panose="030F0702030302020204" pitchFamily="66" charset="0"/>
              </a:rPr>
              <a:t>4)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www.youtube.com/watch?v=Vv4YmAji5is</a:t>
            </a:r>
            <a:r>
              <a:rPr lang="en-GB" dirty="0" smtClean="0"/>
              <a:t>  </a:t>
            </a:r>
          </a:p>
          <a:p>
            <a:r>
              <a:rPr lang="en-GB" dirty="0">
                <a:hlinkClick r:id="rId3"/>
              </a:rPr>
              <a:t>https://www.youtube.com/watch?v=miYcqwHNObg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277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349885"/>
            <a:ext cx="10515600" cy="1143635"/>
          </a:xfrm>
        </p:spPr>
        <p:txBody>
          <a:bodyPr>
            <a:normAutofit fontScale="90000"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/>
            </a:r>
            <a:br>
              <a:rPr lang="en-GB" sz="3200" dirty="0" smtClean="0">
                <a:latin typeface="Comic Sans MS" panose="030F0702030302020204" pitchFamily="66" charset="0"/>
              </a:rPr>
            </a:br>
            <a:r>
              <a:rPr lang="en-GB" sz="3200" dirty="0" smtClean="0">
                <a:latin typeface="Comic Sans MS" panose="030F0702030302020204" pitchFamily="66" charset="0"/>
              </a:rPr>
              <a:t>Assignment 3 Learning outcomes (L03) P5 M3 </a:t>
            </a:r>
            <a:r>
              <a:rPr lang="en-US" sz="3200" dirty="0" smtClean="0">
                <a:latin typeface="Comic Sans MS" panose="030F0702030302020204" pitchFamily="66" charset="0"/>
              </a:rPr>
              <a:t>Understand </a:t>
            </a:r>
            <a:r>
              <a:rPr lang="en-US" sz="3200" b="1" dirty="0" smtClean="0">
                <a:latin typeface="Comic Sans MS" panose="030F0702030302020204" pitchFamily="66" charset="0"/>
              </a:rPr>
              <a:t>Physical </a:t>
            </a:r>
            <a:r>
              <a:rPr lang="en-US" sz="3200" dirty="0">
                <a:latin typeface="Comic Sans MS" panose="030F0702030302020204" pitchFamily="66" charset="0"/>
              </a:rPr>
              <a:t>and </a:t>
            </a:r>
            <a:r>
              <a:rPr lang="en-US" sz="3200" b="1" dirty="0" smtClean="0">
                <a:latin typeface="Comic Sans MS" panose="030F0702030302020204" pitchFamily="66" charset="0"/>
              </a:rPr>
              <a:t>Psychological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changes of ageing.</a:t>
            </a:r>
            <a:br>
              <a:rPr lang="en-US" sz="3200" dirty="0">
                <a:latin typeface="Comic Sans MS" panose="030F0702030302020204" pitchFamily="66" charset="0"/>
              </a:rPr>
            </a:br>
            <a:r>
              <a:rPr lang="en-GB" sz="3200" dirty="0" smtClean="0">
                <a:latin typeface="Comic Sans MS" panose="030F0702030302020204" pitchFamily="66" charset="0"/>
              </a:rPr>
              <a:t/>
            </a:r>
            <a:br>
              <a:rPr lang="en-GB" sz="3200" dirty="0" smtClean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smtClean="0">
                <a:latin typeface="Comic Sans MS" panose="030F0702030302020204" pitchFamily="66" charset="0"/>
              </a:rPr>
              <a:t>                                           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520"/>
            <a:ext cx="10515600" cy="4683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smtClean="0">
                <a:latin typeface="Comic Sans MS" panose="030F0702030302020204" pitchFamily="66" charset="0"/>
              </a:rPr>
              <a:t>Refer to  unit 4 specification.</a:t>
            </a:r>
          </a:p>
          <a:p>
            <a:pPr marL="0" indent="0">
              <a:buNone/>
            </a:pPr>
            <a:r>
              <a:rPr lang="en-US" sz="2200" b="1" u="sng" dirty="0" smtClean="0">
                <a:latin typeface="Comic Sans MS" panose="030F0702030302020204" pitchFamily="66" charset="0"/>
              </a:rPr>
              <a:t>Lesson Focus P5, M3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Comic Sans MS" panose="030F0702030302020204" pitchFamily="66" charset="0"/>
              </a:rPr>
              <a:t>P5 </a:t>
            </a:r>
            <a:r>
              <a:rPr lang="en-GB" sz="2200" b="1" dirty="0">
                <a:latin typeface="Comic Sans MS" panose="030F0702030302020204" pitchFamily="66" charset="0"/>
              </a:rPr>
              <a:t>E</a:t>
            </a:r>
            <a:r>
              <a:rPr lang="en-GB" sz="2200" b="1" dirty="0" smtClean="0">
                <a:latin typeface="Comic Sans MS" panose="030F0702030302020204" pitchFamily="66" charset="0"/>
              </a:rPr>
              <a:t>xplain</a:t>
            </a:r>
            <a:r>
              <a:rPr lang="en-GB" sz="2200" dirty="0" smtClean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the </a:t>
            </a:r>
            <a:r>
              <a:rPr lang="en-GB" sz="2200" b="1" dirty="0">
                <a:latin typeface="Comic Sans MS" panose="030F0702030302020204" pitchFamily="66" charset="0"/>
              </a:rPr>
              <a:t>physical</a:t>
            </a:r>
            <a:r>
              <a:rPr lang="en-GB" sz="2200" dirty="0">
                <a:latin typeface="Comic Sans MS" panose="030F0702030302020204" pitchFamily="66" charset="0"/>
              </a:rPr>
              <a:t> </a:t>
            </a:r>
            <a:r>
              <a:rPr lang="en-GB" sz="2200" dirty="0" smtClean="0">
                <a:latin typeface="Comic Sans MS" panose="030F0702030302020204" pitchFamily="66" charset="0"/>
              </a:rPr>
              <a:t>and </a:t>
            </a:r>
            <a:r>
              <a:rPr lang="en-GB" sz="2200" b="1" dirty="0" smtClean="0">
                <a:latin typeface="Comic Sans MS" panose="030F0702030302020204" pitchFamily="66" charset="0"/>
              </a:rPr>
              <a:t>psychological</a:t>
            </a:r>
            <a:r>
              <a:rPr lang="en-GB" sz="2200" dirty="0" smtClean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changes </a:t>
            </a:r>
            <a:r>
              <a:rPr lang="en-GB" sz="2200" dirty="0" smtClean="0">
                <a:latin typeface="Comic Sans MS" panose="030F0702030302020204" pitchFamily="66" charset="0"/>
              </a:rPr>
              <a:t>which may </a:t>
            </a:r>
            <a:r>
              <a:rPr lang="en-GB" sz="2200" dirty="0">
                <a:latin typeface="Comic Sans MS" panose="030F0702030302020204" pitchFamily="66" charset="0"/>
              </a:rPr>
              <a:t>be associated </a:t>
            </a:r>
            <a:r>
              <a:rPr lang="en-GB" sz="2200" dirty="0" smtClean="0">
                <a:latin typeface="Comic Sans MS" panose="030F0702030302020204" pitchFamily="66" charset="0"/>
              </a:rPr>
              <a:t>with ageing</a:t>
            </a:r>
            <a:r>
              <a:rPr lang="en-GB" sz="2200" dirty="0">
                <a:latin typeface="Comic Sans MS" panose="030F0702030302020204" pitchFamily="66" charset="0"/>
              </a:rPr>
              <a:t>.</a:t>
            </a:r>
            <a:endParaRPr lang="en-US" sz="22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Comic Sans MS" panose="030F0702030302020204" pitchFamily="66" charset="0"/>
              </a:rPr>
              <a:t>M3 </a:t>
            </a:r>
            <a:r>
              <a:rPr lang="en-US" sz="2200" b="1" dirty="0" smtClean="0">
                <a:latin typeface="Comic Sans MS" panose="030F0702030302020204" pitchFamily="66" charset="0"/>
              </a:rPr>
              <a:t>discuss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the </a:t>
            </a:r>
            <a:r>
              <a:rPr lang="en-US" sz="2200" b="1" dirty="0">
                <a:latin typeface="Comic Sans MS" panose="030F0702030302020204" pitchFamily="66" charset="0"/>
              </a:rPr>
              <a:t>effects on </a:t>
            </a:r>
            <a:r>
              <a:rPr lang="en-US" sz="2200" b="1" dirty="0" smtClean="0">
                <a:latin typeface="Comic Sans MS" panose="030F0702030302020204" pitchFamily="66" charset="0"/>
              </a:rPr>
              <a:t>self esteem </a:t>
            </a:r>
            <a:r>
              <a:rPr lang="en-GB" sz="2200" b="1" dirty="0" smtClean="0">
                <a:latin typeface="Comic Sans MS" panose="030F0702030302020204" pitchFamily="66" charset="0"/>
              </a:rPr>
              <a:t>and </a:t>
            </a:r>
            <a:r>
              <a:rPr lang="en-GB" sz="2200" b="1" dirty="0">
                <a:latin typeface="Comic Sans MS" panose="030F0702030302020204" pitchFamily="66" charset="0"/>
              </a:rPr>
              <a:t>self- </a:t>
            </a:r>
            <a:r>
              <a:rPr lang="en-GB" sz="2200" b="1" dirty="0" smtClean="0">
                <a:latin typeface="Comic Sans MS" panose="030F0702030302020204" pitchFamily="66" charset="0"/>
              </a:rPr>
              <a:t>confidence </a:t>
            </a:r>
            <a:r>
              <a:rPr lang="en-GB" sz="2200" dirty="0" smtClean="0">
                <a:latin typeface="Comic Sans MS" panose="030F0702030302020204" pitchFamily="66" charset="0"/>
              </a:rPr>
              <a:t>of </a:t>
            </a:r>
            <a:r>
              <a:rPr lang="en-GB" sz="2200" dirty="0">
                <a:latin typeface="Comic Sans MS" panose="030F0702030302020204" pitchFamily="66" charset="0"/>
              </a:rPr>
              <a:t>the </a:t>
            </a:r>
            <a:r>
              <a:rPr lang="en-GB" sz="2200" b="1" dirty="0">
                <a:latin typeface="Comic Sans MS" panose="030F0702030302020204" pitchFamily="66" charset="0"/>
              </a:rPr>
              <a:t>physical </a:t>
            </a:r>
            <a:r>
              <a:rPr lang="en-GB" sz="2200" b="1" dirty="0" smtClean="0">
                <a:latin typeface="Comic Sans MS" panose="030F0702030302020204" pitchFamily="66" charset="0"/>
              </a:rPr>
              <a:t>changes </a:t>
            </a:r>
            <a:r>
              <a:rPr lang="en-GB" sz="2200" dirty="0" smtClean="0">
                <a:latin typeface="Comic Sans MS" panose="030F0702030302020204" pitchFamily="66" charset="0"/>
              </a:rPr>
              <a:t>associated </a:t>
            </a:r>
            <a:r>
              <a:rPr lang="en-GB" sz="2200" dirty="0">
                <a:latin typeface="Comic Sans MS" panose="030F0702030302020204" pitchFamily="66" charset="0"/>
              </a:rPr>
              <a:t>with </a:t>
            </a:r>
            <a:r>
              <a:rPr lang="en-GB" sz="2200" b="1" dirty="0">
                <a:latin typeface="Comic Sans MS" panose="030F0702030302020204" pitchFamily="66" charset="0"/>
              </a:rPr>
              <a:t>ageing</a:t>
            </a:r>
            <a:r>
              <a:rPr lang="en-GB" sz="2200" b="1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GB" sz="2200" b="1" u="sng" dirty="0" smtClean="0">
                <a:latin typeface="Comic Sans MS" panose="030F0702030302020204" pitchFamily="66" charset="0"/>
              </a:rPr>
              <a:t>Work Placement evidence</a:t>
            </a:r>
            <a:endParaRPr lang="en-GB" sz="2200" b="1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200" dirty="0" smtClean="0">
                <a:latin typeface="Comic Sans MS" panose="030F0702030302020204" pitchFamily="66" charset="0"/>
              </a:rPr>
              <a:t>Don’t forget work experience will help you with your report.  Many of you are on placement in residential/nursing care homes for the elderly and will have practical, visual, observational experience -residents in later life aged 65+ and the effects of ageing.  You can reference this in your report for P5 &amp; M3.  </a:t>
            </a:r>
          </a:p>
          <a:p>
            <a:pPr marL="0" indent="0">
              <a:buNone/>
            </a:pPr>
            <a:r>
              <a:rPr lang="en-GB" sz="2200" b="1" u="sng" dirty="0" smtClean="0">
                <a:latin typeface="Comic Sans MS" panose="030F0702030302020204" pitchFamily="66" charset="0"/>
              </a:rPr>
              <a:t>Confidentiality</a:t>
            </a:r>
          </a:p>
          <a:p>
            <a:pPr marL="0" indent="0">
              <a:buNone/>
            </a:pPr>
            <a:r>
              <a:rPr lang="en-GB" sz="2200" dirty="0" smtClean="0">
                <a:latin typeface="Comic Sans MS" panose="030F0702030302020204" pitchFamily="66" charset="0"/>
              </a:rPr>
              <a:t>Remember to protect the identity of resident’s in your report.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312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anose="030F0702030302020204" pitchFamily="66" charset="0"/>
                <a:ea typeface="Calibri" panose="020F0502020204030204" pitchFamily="34" charset="0"/>
                <a:cs typeface="Humanist521BT-Light"/>
              </a:rPr>
              <a:t>          Key </a:t>
            </a: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Humanist521BT-Light"/>
              </a:rPr>
              <a:t>Command Words</a:t>
            </a:r>
            <a:r>
              <a:rPr lang="en-GB" sz="6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6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Explain</a:t>
            </a:r>
            <a:r>
              <a:rPr lang="en-GB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– Set out in detail the meaning of something, with reasons. Start with the topic then give ‘how’ or ‘why</a:t>
            </a:r>
            <a:r>
              <a:rPr lang="en-GB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’.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Discuss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– Provide a thoughtful and logical argument to support the </a:t>
            </a:r>
            <a:r>
              <a:rPr lang="en-GB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case. </a:t>
            </a:r>
          </a:p>
          <a:p>
            <a:pPr marL="0" indent="0">
              <a:lnSpc>
                <a:spcPct val="115000"/>
              </a:lnSpc>
              <a:buNone/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4871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Assignment 3 P5 M3 - Vocational Scenario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81" y="132238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Your editor is very impressed with your recent article on Human Growth and Development for your chosen celebrity. 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NHS </a:t>
            </a:r>
            <a:r>
              <a:rPr lang="en-US" sz="2400" dirty="0">
                <a:latin typeface="Comic Sans MS" panose="030F0702030302020204" pitchFamily="66" charset="0"/>
              </a:rPr>
              <a:t>England, in partnership </a:t>
            </a:r>
            <a:r>
              <a:rPr lang="en-US" sz="2400" dirty="0" smtClean="0">
                <a:latin typeface="Comic Sans MS" panose="030F0702030302020204" pitchFamily="66" charset="0"/>
              </a:rPr>
              <a:t>with , </a:t>
            </a:r>
            <a:r>
              <a:rPr lang="en-US" sz="2400" dirty="0">
                <a:latin typeface="Comic Sans MS" panose="030F0702030302020204" pitchFamily="66" charset="0"/>
              </a:rPr>
              <a:t>Public Health </a:t>
            </a:r>
            <a:r>
              <a:rPr lang="en-US" sz="2400" dirty="0" smtClean="0">
                <a:latin typeface="Comic Sans MS" panose="030F0702030302020204" pitchFamily="66" charset="0"/>
              </a:rPr>
              <a:t>England and Saga have asked you to join their team to work together to produce an article on Saga’s Magazine  on-line website Health and well being  section - A Guide to Healthy Ageing.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This guide will have a section that informs the reader about the Physical and Psychological changes that may be associated with ageing. (P5)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It will also include an article discussing the effects </a:t>
            </a:r>
            <a:r>
              <a:rPr lang="en-US" sz="2400" dirty="0" smtClean="0">
                <a:latin typeface="Comic Sans MS" panose="030F0702030302020204" pitchFamily="66" charset="0"/>
              </a:rPr>
              <a:t>on self esteem and  </a:t>
            </a:r>
            <a:r>
              <a:rPr lang="en-US" sz="2400" dirty="0" smtClean="0">
                <a:latin typeface="Comic Sans MS" panose="030F0702030302020204" pitchFamily="66" charset="0"/>
              </a:rPr>
              <a:t>self confidence of the physical changes associated with ageing. (M3)</a:t>
            </a:r>
          </a:p>
        </p:txBody>
      </p:sp>
    </p:spTree>
    <p:extLst>
      <p:ext uri="{BB962C8B-B14F-4D97-AF65-F5344CB8AC3E}">
        <p14:creationId xmlns:p14="http://schemas.microsoft.com/office/powerpoint/2010/main" val="283618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Saga Magazine </a:t>
            </a:r>
            <a:r>
              <a:rPr lang="en-GB" sz="3200" dirty="0">
                <a:latin typeface="Comic Sans MS" panose="030F0702030302020204" pitchFamily="66" charset="0"/>
                <a:hlinkClick r:id="rId2"/>
              </a:rPr>
              <a:t>https://www.saga.co.uk/magazine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Saga Magazine provides support</a:t>
            </a:r>
            <a:r>
              <a:rPr lang="en-US" sz="2400" dirty="0">
                <a:latin typeface="Comic Sans MS" panose="030F0702030302020204" pitchFamily="66" charset="0"/>
              </a:rPr>
              <a:t>, advice &amp; information for the over 50s ranging from health issues, retirement, money &amp; pensions to gardening tips, recipes, celebrities and dating.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118360" y="2987040"/>
            <a:ext cx="8442960" cy="318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9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" y="365124"/>
            <a:ext cx="11338560" cy="649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79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Effects of Ageing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Ageing </a:t>
            </a:r>
            <a:r>
              <a:rPr lang="en-US" dirty="0">
                <a:latin typeface="Comic Sans MS" panose="030F0702030302020204" pitchFamily="66" charset="0"/>
              </a:rPr>
              <a:t>begins as soon as </a:t>
            </a:r>
            <a:r>
              <a:rPr lang="en-US" u="sng" dirty="0">
                <a:latin typeface="Comic Sans MS" panose="030F0702030302020204" pitchFamily="66" charset="0"/>
                <a:hlinkClick r:id="rId2"/>
              </a:rPr>
              <a:t>adulthood</a:t>
            </a:r>
            <a:r>
              <a:rPr lang="en-US" dirty="0">
                <a:latin typeface="Comic Sans MS" panose="030F0702030302020204" pitchFamily="66" charset="0"/>
              </a:rPr>
              <a:t> is reached and is as much a part of human life </a:t>
            </a:r>
            <a:r>
              <a:rPr lang="en-US" dirty="0" smtClean="0">
                <a:latin typeface="Comic Sans MS" panose="030F0702030302020204" pitchFamily="66" charset="0"/>
              </a:rPr>
              <a:t>as are</a:t>
            </a:r>
            <a:r>
              <a:rPr lang="en-US" dirty="0">
                <a:latin typeface="Comic Sans MS" panose="030F0702030302020204" pitchFamily="66" charset="0"/>
              </a:rPr>
              <a:t> </a:t>
            </a:r>
            <a:r>
              <a:rPr lang="en-US" u="sng" dirty="0">
                <a:latin typeface="Comic Sans MS" panose="030F0702030302020204" pitchFamily="66" charset="0"/>
                <a:hlinkClick r:id="rId3"/>
              </a:rPr>
              <a:t>infancy</a:t>
            </a:r>
            <a:r>
              <a:rPr lang="en-US" dirty="0">
                <a:latin typeface="Comic Sans MS" panose="030F0702030302020204" pitchFamily="66" charset="0"/>
              </a:rPr>
              <a:t>, </a:t>
            </a:r>
            <a:r>
              <a:rPr lang="en-US" u="sng" dirty="0" smtClean="0">
                <a:latin typeface="Comic Sans MS" panose="030F0702030302020204" pitchFamily="66" charset="0"/>
                <a:hlinkClick r:id="rId4"/>
              </a:rPr>
              <a:t>childhood, and</a:t>
            </a:r>
            <a:r>
              <a:rPr lang="en-US" dirty="0">
                <a:latin typeface="Comic Sans MS" panose="030F0702030302020204" pitchFamily="66" charset="0"/>
              </a:rPr>
              <a:t> </a:t>
            </a:r>
            <a:r>
              <a:rPr lang="en-US" u="sng" dirty="0">
                <a:latin typeface="Comic Sans MS" panose="030F0702030302020204" pitchFamily="66" charset="0"/>
                <a:hlinkClick r:id="rId5"/>
              </a:rPr>
              <a:t>adolescence</a:t>
            </a:r>
            <a:r>
              <a:rPr lang="en-US" dirty="0">
                <a:latin typeface="Comic Sans MS" panose="030F0702030302020204" pitchFamily="66" charset="0"/>
              </a:rPr>
              <a:t>. </a:t>
            </a:r>
            <a:r>
              <a:rPr lang="en-US" dirty="0" smtClean="0">
                <a:latin typeface="Comic Sans MS" panose="030F0702030302020204" pitchFamily="66" charset="0"/>
              </a:rPr>
              <a:t>(covered earlier in Unit 4 LO 1 – P1 M1 D1) </a:t>
            </a:r>
          </a:p>
          <a:p>
            <a:r>
              <a:rPr lang="en-US" dirty="0">
                <a:latin typeface="Comic Sans MS" panose="030F0702030302020204" pitchFamily="66" charset="0"/>
              </a:rPr>
              <a:t>As the human body ages it undergoes various changes, which are experienced at different times and at varying rates among individuals.</a:t>
            </a:r>
          </a:p>
          <a:p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Most people start to feel the effects of </a:t>
            </a:r>
            <a:r>
              <a:rPr 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ageing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after they are well into adulthood.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799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Physical &amp; Psychological Changes - Activities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u="sng" dirty="0" smtClean="0">
                <a:latin typeface="Comic Sans MS" panose="030F0702030302020204" pitchFamily="66" charset="0"/>
              </a:rPr>
              <a:t>Individual task </a:t>
            </a:r>
            <a:r>
              <a:rPr lang="en-GB" dirty="0" smtClean="0">
                <a:latin typeface="Comic Sans MS" panose="030F0702030302020204" pitchFamily="66" charset="0"/>
              </a:rPr>
              <a:t>(</a:t>
            </a:r>
            <a:r>
              <a:rPr lang="en-GB" dirty="0" smtClean="0">
                <a:latin typeface="Comic Sans MS" panose="030F0702030302020204" pitchFamily="66" charset="0"/>
              </a:rPr>
              <a:t>15 </a:t>
            </a:r>
            <a:r>
              <a:rPr lang="en-GB" dirty="0" smtClean="0">
                <a:latin typeface="Comic Sans MS" panose="030F0702030302020204" pitchFamily="66" charset="0"/>
              </a:rPr>
              <a:t>mins)</a:t>
            </a: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On your small blank human body outlines; Identify </a:t>
            </a:r>
            <a:r>
              <a:rPr lang="en-GB" dirty="0">
                <a:latin typeface="Comic Sans MS" panose="030F0702030302020204" pitchFamily="66" charset="0"/>
              </a:rPr>
              <a:t>&amp; label Physical and Psychological </a:t>
            </a:r>
            <a:r>
              <a:rPr lang="en-GB" dirty="0" smtClean="0">
                <a:latin typeface="Comic Sans MS" panose="030F0702030302020204" pitchFamily="66" charset="0"/>
              </a:rPr>
              <a:t>changes associated with ageing to the relevant </a:t>
            </a:r>
            <a:r>
              <a:rPr lang="en-GB" dirty="0">
                <a:latin typeface="Comic Sans MS" panose="030F0702030302020204" pitchFamily="66" charset="0"/>
              </a:rPr>
              <a:t>areas of the human </a:t>
            </a:r>
            <a:r>
              <a:rPr lang="en-GB" dirty="0" smtClean="0">
                <a:latin typeface="Comic Sans MS" panose="030F0702030302020204" pitchFamily="66" charset="0"/>
              </a:rPr>
              <a:t>body outline.</a:t>
            </a:r>
          </a:p>
          <a:p>
            <a:pPr marL="0" indent="0">
              <a:buNone/>
            </a:pPr>
            <a:r>
              <a:rPr lang="en-GB" b="1" u="sng" dirty="0" smtClean="0">
                <a:latin typeface="Comic Sans MS" panose="030F0702030302020204" pitchFamily="66" charset="0"/>
              </a:rPr>
              <a:t>Small Group work </a:t>
            </a:r>
            <a:r>
              <a:rPr lang="en-GB" dirty="0" smtClean="0">
                <a:latin typeface="Comic Sans MS" panose="030F0702030302020204" pitchFamily="66" charset="0"/>
              </a:rPr>
              <a:t>(10 mins)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In your small group compare and contrast with each other what you have  identified on your own diagrams.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From your discussions bridge any gaps and identify </a:t>
            </a:r>
            <a:r>
              <a:rPr lang="en-GB" dirty="0">
                <a:latin typeface="Comic Sans MS" panose="030F0702030302020204" pitchFamily="66" charset="0"/>
              </a:rPr>
              <a:t>&amp; </a:t>
            </a:r>
            <a:r>
              <a:rPr lang="en-GB" dirty="0" smtClean="0">
                <a:latin typeface="Comic Sans MS" panose="030F0702030302020204" pitchFamily="66" charset="0"/>
              </a:rPr>
              <a:t>label the key Physical and Psychological changes to </a:t>
            </a:r>
            <a:r>
              <a:rPr lang="en-GB" dirty="0">
                <a:latin typeface="Comic Sans MS" panose="030F0702030302020204" pitchFamily="66" charset="0"/>
              </a:rPr>
              <a:t>areas of </a:t>
            </a:r>
            <a:r>
              <a:rPr lang="en-GB" dirty="0" smtClean="0">
                <a:latin typeface="Comic Sans MS" panose="030F0702030302020204" pitchFamily="66" charset="0"/>
              </a:rPr>
              <a:t>the human body on the A3 (large diagrams).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Make sure you have added any omissions to your own small diagrams.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Feedback to the large group.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901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latin typeface="Comic Sans MS" panose="030F0702030302020204" pitchFamily="66" charset="0"/>
              </a:rPr>
              <a:t>Ageing - Physical Changes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Image result for human body outline with internal orga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440" y="1524000"/>
            <a:ext cx="4193256" cy="513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760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863</Words>
  <Application>Microsoft Office PowerPoint</Application>
  <PresentationFormat>Widescreen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Humanist521BT-Light</vt:lpstr>
      <vt:lpstr>Times New Roman</vt:lpstr>
      <vt:lpstr>Wingdings</vt:lpstr>
      <vt:lpstr>Office Theme</vt:lpstr>
      <vt:lpstr>Unit 4: P5 &amp; M3 Physical &amp; Psychological Changes associated with Ageing </vt:lpstr>
      <vt:lpstr> Assignment 3 Learning outcomes (L03) P5 M3 Understand Physical and Psychological changes of ageing.                                               </vt:lpstr>
      <vt:lpstr>          Key Command Words </vt:lpstr>
      <vt:lpstr>Assignment 3 P5 M3 - Vocational Scenario</vt:lpstr>
      <vt:lpstr>Saga Magazine https://www.saga.co.uk/magazine</vt:lpstr>
      <vt:lpstr>PowerPoint Presentation</vt:lpstr>
      <vt:lpstr>Effects of Ageing</vt:lpstr>
      <vt:lpstr>Physical &amp; Psychological Changes - Activities</vt:lpstr>
      <vt:lpstr>Ageing - Physical Changes</vt:lpstr>
      <vt:lpstr>Activity: Ageing - Physical Changes</vt:lpstr>
      <vt:lpstr>Activity: Ageing -Psychological Changes</vt:lpstr>
      <vt:lpstr> </vt:lpstr>
      <vt:lpstr>Task</vt:lpstr>
      <vt:lpstr>Homework</vt:lpstr>
      <vt:lpstr>Stretch and Challenge – Scientific Study of ageing</vt:lpstr>
      <vt:lpstr>Learn more about gerontology and health and social care careers</vt:lpstr>
      <vt:lpstr>Video clips : Activity theory and social disengagement theory (future learning LO 3 P4 M2 D2 Assignment 4)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4: P5 &amp; M3 Physical &amp; Psychological Changes associated with Ageing</dc:title>
  <dc:creator>Pam Maggs</dc:creator>
  <cp:lastModifiedBy>pam</cp:lastModifiedBy>
  <cp:revision>89</cp:revision>
  <cp:lastPrinted>2019-03-27T14:16:12Z</cp:lastPrinted>
  <dcterms:created xsi:type="dcterms:W3CDTF">2019-03-26T15:25:52Z</dcterms:created>
  <dcterms:modified xsi:type="dcterms:W3CDTF">2019-03-28T08:46:58Z</dcterms:modified>
</cp:coreProperties>
</file>