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56" r:id="rId15"/>
    <p:sldId id="257" r:id="rId16"/>
    <p:sldId id="258" r:id="rId17"/>
    <p:sldId id="260" r:id="rId18"/>
    <p:sldId id="262" r:id="rId19"/>
    <p:sldId id="267" r:id="rId20"/>
    <p:sldId id="266" r:id="rId21"/>
    <p:sldId id="268" r:id="rId22"/>
    <p:sldId id="270" r:id="rId23"/>
    <p:sldId id="269"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F7BC25-7B41-46CE-BF54-5C503C548EF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36765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7BC25-7B41-46CE-BF54-5C503C548EF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3371914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7BC25-7B41-46CE-BF54-5C503C548EF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F3FC-AB91-4549-846F-245DD1DFFC78}"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24271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7BC25-7B41-46CE-BF54-5C503C548EF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2060836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7BC25-7B41-46CE-BF54-5C503C548EF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F3FC-AB91-4549-846F-245DD1DFFC78}"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886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7BC25-7B41-46CE-BF54-5C503C548EF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219560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F7BC25-7B41-46CE-BF54-5C503C548EF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454993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F7BC25-7B41-46CE-BF54-5C503C548EF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403881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F7BC25-7B41-46CE-BF54-5C503C548EF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206497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7BC25-7B41-46CE-BF54-5C503C548EF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41664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F7BC25-7B41-46CE-BF54-5C503C548EFE}" type="datetimeFigureOut">
              <a:rPr lang="en-GB" smtClean="0"/>
              <a:t>11/09/2015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46064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F7BC25-7B41-46CE-BF54-5C503C548EFE}" type="datetimeFigureOut">
              <a:rPr lang="en-GB" smtClean="0"/>
              <a:t>11/09/2015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290148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F7BC25-7B41-46CE-BF54-5C503C548EFE}" type="datetimeFigureOut">
              <a:rPr lang="en-GB" smtClean="0"/>
              <a:t>11/09/2015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110746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7BC25-7B41-46CE-BF54-5C503C548EFE}" type="datetimeFigureOut">
              <a:rPr lang="en-GB" smtClean="0"/>
              <a:t>11/09/2015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132502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7BC25-7B41-46CE-BF54-5C503C548EFE}" type="datetimeFigureOut">
              <a:rPr lang="en-GB" smtClean="0"/>
              <a:t>11/09/2015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2656246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7BC25-7B41-46CE-BF54-5C503C548EFE}" type="datetimeFigureOut">
              <a:rPr lang="en-GB" smtClean="0"/>
              <a:t>11/09/2015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31F3FC-AB91-4549-846F-245DD1DFFC78}" type="slidenum">
              <a:rPr lang="en-GB" smtClean="0"/>
              <a:t>‹#›</a:t>
            </a:fld>
            <a:endParaRPr lang="en-GB"/>
          </a:p>
        </p:txBody>
      </p:sp>
    </p:spTree>
    <p:extLst>
      <p:ext uri="{BB962C8B-B14F-4D97-AF65-F5344CB8AC3E}">
        <p14:creationId xmlns:p14="http://schemas.microsoft.com/office/powerpoint/2010/main" val="257666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F7BC25-7B41-46CE-BF54-5C503C548EFE}" type="datetimeFigureOut">
              <a:rPr lang="en-GB" smtClean="0"/>
              <a:t>11/09/2015</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231F3FC-AB91-4549-846F-245DD1DFFC78}" type="slidenum">
              <a:rPr lang="en-GB" smtClean="0"/>
              <a:t>‹#›</a:t>
            </a:fld>
            <a:endParaRPr lang="en-GB"/>
          </a:p>
        </p:txBody>
      </p:sp>
    </p:spTree>
    <p:extLst>
      <p:ext uri="{BB962C8B-B14F-4D97-AF65-F5344CB8AC3E}">
        <p14:creationId xmlns:p14="http://schemas.microsoft.com/office/powerpoint/2010/main" val="3823598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Feminism </a:t>
            </a:r>
            <a:endParaRPr lang="en-GB" dirty="0"/>
          </a:p>
        </p:txBody>
      </p:sp>
      <p:pic>
        <p:nvPicPr>
          <p:cNvPr id="4" name="Picture 3"/>
          <p:cNvPicPr>
            <a:picLocks noChangeAspect="1"/>
          </p:cNvPicPr>
          <p:nvPr/>
        </p:nvPicPr>
        <p:blipFill>
          <a:blip r:embed="rId2"/>
          <a:stretch>
            <a:fillRect/>
          </a:stretch>
        </p:blipFill>
        <p:spPr>
          <a:xfrm>
            <a:off x="827584" y="1700808"/>
            <a:ext cx="2548399" cy="3336086"/>
          </a:xfrm>
          <a:prstGeom prst="rect">
            <a:avLst/>
          </a:prstGeom>
        </p:spPr>
      </p:pic>
    </p:spTree>
    <p:extLst>
      <p:ext uri="{BB962C8B-B14F-4D97-AF65-F5344CB8AC3E}">
        <p14:creationId xmlns:p14="http://schemas.microsoft.com/office/powerpoint/2010/main" val="321509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44" y="1586318"/>
            <a:ext cx="8697231" cy="648241"/>
          </a:xfrm>
        </p:spPr>
        <p:txBody>
          <a:bodyPr>
            <a:noAutofit/>
          </a:bodyPr>
          <a:lstStyle/>
          <a:p>
            <a:pPr marL="0" indent="0" algn="ctr">
              <a:buNone/>
            </a:pPr>
            <a:r>
              <a:rPr lang="en-GB" sz="3200" dirty="0"/>
              <a:t>What gender stereotypes do you think you encountered as a child?</a:t>
            </a:r>
          </a:p>
          <a:p>
            <a:pPr marL="0" indent="0" algn="ctr">
              <a:buNone/>
            </a:pPr>
            <a:endParaRPr lang="en-GB" sz="3200" dirty="0"/>
          </a:p>
          <a:p>
            <a:endParaRPr lang="en-GB" sz="2400" dirty="0" smtClean="0"/>
          </a:p>
          <a:p>
            <a:pPr marL="0" indent="0">
              <a:buNone/>
            </a:pPr>
            <a:endParaRPr lang="en-GB" sz="2400" dirty="0"/>
          </a:p>
        </p:txBody>
      </p:sp>
      <p:sp>
        <p:nvSpPr>
          <p:cNvPr id="4" name="Explosion 1 3"/>
          <p:cNvSpPr/>
          <p:nvPr/>
        </p:nvSpPr>
        <p:spPr>
          <a:xfrm rot="20950567">
            <a:off x="-74332" y="140248"/>
            <a:ext cx="3457284" cy="145854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Activity </a:t>
            </a:r>
          </a:p>
        </p:txBody>
      </p:sp>
      <p:sp>
        <p:nvSpPr>
          <p:cNvPr id="6" name="TextBox 5"/>
          <p:cNvSpPr txBox="1"/>
          <p:nvPr/>
        </p:nvSpPr>
        <p:spPr>
          <a:xfrm>
            <a:off x="1276776" y="2942820"/>
            <a:ext cx="6374368" cy="3250249"/>
          </a:xfrm>
          <a:prstGeom prst="rect">
            <a:avLst/>
          </a:prstGeom>
          <a:noFill/>
        </p:spPr>
        <p:txBody>
          <a:bodyPr wrap="square" rtlCol="0">
            <a:spAutoFit/>
          </a:bodyPr>
          <a:lstStyle/>
          <a:p>
            <a:r>
              <a:rPr lang="en-GB" sz="2701" dirty="0">
                <a:solidFill>
                  <a:schemeClr val="accent1">
                    <a:lumMod val="40000"/>
                    <a:lumOff val="60000"/>
                  </a:schemeClr>
                </a:solidFill>
              </a:rPr>
              <a:t>Hint: </a:t>
            </a:r>
          </a:p>
          <a:p>
            <a:pPr algn="ctr"/>
            <a:r>
              <a:rPr lang="en-GB" dirty="0"/>
              <a:t>Think about what your parents roles were?</a:t>
            </a:r>
          </a:p>
          <a:p>
            <a:pPr algn="ctr"/>
            <a:endParaRPr lang="en-GB" dirty="0"/>
          </a:p>
          <a:p>
            <a:pPr algn="ctr"/>
            <a:r>
              <a:rPr lang="en-GB" dirty="0"/>
              <a:t>What toys did you buy or want when you were a child?</a:t>
            </a:r>
          </a:p>
          <a:p>
            <a:pPr algn="ctr"/>
            <a:endParaRPr lang="en-GB" dirty="0"/>
          </a:p>
          <a:p>
            <a:pPr algn="ctr"/>
            <a:r>
              <a:rPr lang="en-GB" dirty="0"/>
              <a:t>What was your favourite colour?</a:t>
            </a:r>
          </a:p>
          <a:p>
            <a:pPr algn="ctr"/>
            <a:endParaRPr lang="en-GB" dirty="0"/>
          </a:p>
          <a:p>
            <a:pPr algn="ctr"/>
            <a:r>
              <a:rPr lang="en-GB" dirty="0"/>
              <a:t>What did you want to be when you were older?</a:t>
            </a:r>
          </a:p>
          <a:p>
            <a:pPr algn="ctr"/>
            <a:endParaRPr lang="en-GB" dirty="0"/>
          </a:p>
          <a:p>
            <a:pPr algn="ctr"/>
            <a:r>
              <a:rPr lang="en-GB" dirty="0"/>
              <a:t>How would people describe you as a baby? </a:t>
            </a:r>
            <a:r>
              <a:rPr lang="en-GB" dirty="0" err="1"/>
              <a:t>Eg</a:t>
            </a:r>
            <a:r>
              <a:rPr lang="en-GB" dirty="0"/>
              <a:t>. Cute/ Pretty</a:t>
            </a:r>
          </a:p>
          <a:p>
            <a:pPr>
              <a:lnSpc>
                <a:spcPct val="90000"/>
              </a:lnSpc>
            </a:pPr>
            <a:endParaRPr lang="en-GB" dirty="0"/>
          </a:p>
        </p:txBody>
      </p:sp>
    </p:spTree>
    <p:extLst>
      <p:ext uri="{BB962C8B-B14F-4D97-AF65-F5344CB8AC3E}">
        <p14:creationId xmlns:p14="http://schemas.microsoft.com/office/powerpoint/2010/main" val="3011606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rot="20950567">
            <a:off x="-191890" y="-111440"/>
            <a:ext cx="3457284" cy="174033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Socialisation </a:t>
            </a:r>
          </a:p>
        </p:txBody>
      </p:sp>
      <p:sp>
        <p:nvSpPr>
          <p:cNvPr id="2" name="Content Placeholder 1"/>
          <p:cNvSpPr>
            <a:spLocks noGrp="1"/>
          </p:cNvSpPr>
          <p:nvPr>
            <p:ph idx="1"/>
          </p:nvPr>
        </p:nvSpPr>
        <p:spPr/>
        <p:txBody>
          <a:bodyPr/>
          <a:lstStyle/>
          <a:p>
            <a:endParaRPr lang="en-GB"/>
          </a:p>
        </p:txBody>
      </p:sp>
      <p:sp>
        <p:nvSpPr>
          <p:cNvPr id="7" name="TextBox 6"/>
          <p:cNvSpPr txBox="1"/>
          <p:nvPr/>
        </p:nvSpPr>
        <p:spPr>
          <a:xfrm>
            <a:off x="3275856" y="78592"/>
            <a:ext cx="5688632" cy="2017860"/>
          </a:xfrm>
          <a:prstGeom prst="rect">
            <a:avLst/>
          </a:prstGeom>
          <a:noFill/>
        </p:spPr>
        <p:txBody>
          <a:bodyPr wrap="square" rtlCol="0">
            <a:spAutoFit/>
          </a:bodyPr>
          <a:lstStyle/>
          <a:p>
            <a:pPr>
              <a:lnSpc>
                <a:spcPct val="90000"/>
              </a:lnSpc>
            </a:pPr>
            <a:r>
              <a:rPr lang="en-GB" sz="3301" dirty="0" smtClean="0"/>
              <a:t>Make notes on the comments on the </a:t>
            </a:r>
          </a:p>
          <a:p>
            <a:pPr>
              <a:lnSpc>
                <a:spcPct val="90000"/>
              </a:lnSpc>
            </a:pPr>
            <a:r>
              <a:rPr lang="en-GB" sz="3301" dirty="0" smtClean="0">
                <a:solidFill>
                  <a:srgbClr val="0070C0"/>
                </a:solidFill>
              </a:rPr>
              <a:t>Blue baby </a:t>
            </a:r>
            <a:r>
              <a:rPr lang="en-GB" sz="3301" dirty="0" smtClean="0"/>
              <a:t>&amp; the </a:t>
            </a:r>
            <a:r>
              <a:rPr lang="en-GB" sz="3301" dirty="0" smtClean="0">
                <a:solidFill>
                  <a:schemeClr val="accent5"/>
                </a:solidFill>
              </a:rPr>
              <a:t>Pink baby</a:t>
            </a:r>
          </a:p>
          <a:p>
            <a:pPr>
              <a:lnSpc>
                <a:spcPct val="90000"/>
              </a:lnSpc>
            </a:pPr>
            <a:endParaRPr lang="en-GB" sz="2000" dirty="0" smtClean="0"/>
          </a:p>
          <a:p>
            <a:pPr>
              <a:lnSpc>
                <a:spcPct val="90000"/>
              </a:lnSpc>
            </a:pPr>
            <a:r>
              <a:rPr lang="en-GB" sz="2000" dirty="0" smtClean="0"/>
              <a:t>Play:5 </a:t>
            </a:r>
            <a:r>
              <a:rPr lang="en-GB" sz="2000" dirty="0" err="1"/>
              <a:t>Mins</a:t>
            </a:r>
            <a:r>
              <a:rPr lang="en-GB" sz="2000" dirty="0"/>
              <a:t> – 7 </a:t>
            </a:r>
            <a:r>
              <a:rPr lang="en-GB" sz="2000" dirty="0" err="1"/>
              <a:t>Mins</a:t>
            </a:r>
            <a:endParaRPr lang="en-GB" sz="2000" dirty="0"/>
          </a:p>
        </p:txBody>
      </p:sp>
    </p:spTree>
    <p:controls>
      <mc:AlternateContent xmlns:mc="http://schemas.openxmlformats.org/markup-compatibility/2006">
        <mc:Choice xmlns:v="urn:schemas-microsoft-com:vml" Requires="v">
          <p:control spid="2058" name="ShockwaveFlash1" r:id="rId2" imgW="9144000" imgH="4761000"/>
        </mc:Choice>
        <mc:Fallback>
          <p:control name="ShockwaveFlash1" r:id="rId2" imgW="9144000" imgH="4761000">
            <p:pic>
              <p:nvPicPr>
                <p:cNvPr id="0" name="ShockwaveFlash1"/>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0" y="2168525"/>
                  <a:ext cx="9142413" cy="47593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4010533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696" y="2888799"/>
            <a:ext cx="6859786" cy="1575458"/>
          </a:xfrm>
        </p:spPr>
        <p:txBody>
          <a:bodyPr>
            <a:normAutofit lnSpcReduction="10000"/>
          </a:bodyPr>
          <a:lstStyle/>
          <a:p>
            <a:pPr marL="0" indent="0" algn="ctr">
              <a:buNone/>
            </a:pPr>
            <a:r>
              <a:rPr lang="en-GB" sz="3601" dirty="0"/>
              <a:t>How do Health &amp; Social Care professionals reflect wider inequalities in society?</a:t>
            </a:r>
          </a:p>
          <a:p>
            <a:endParaRPr lang="en-GB" dirty="0"/>
          </a:p>
          <a:p>
            <a:pPr marL="0" indent="0">
              <a:buNone/>
            </a:pPr>
            <a:endParaRPr lang="en-GB" dirty="0"/>
          </a:p>
        </p:txBody>
      </p:sp>
      <p:sp>
        <p:nvSpPr>
          <p:cNvPr id="4" name="Explosion 1 3"/>
          <p:cNvSpPr/>
          <p:nvPr/>
        </p:nvSpPr>
        <p:spPr>
          <a:xfrm rot="20515116">
            <a:off x="181613" y="484594"/>
            <a:ext cx="3655599" cy="1883420"/>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Reflect</a:t>
            </a:r>
          </a:p>
        </p:txBody>
      </p:sp>
    </p:spTree>
    <p:extLst>
      <p:ext uri="{BB962C8B-B14F-4D97-AF65-F5344CB8AC3E}">
        <p14:creationId xmlns:p14="http://schemas.microsoft.com/office/powerpoint/2010/main" val="62001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515" y="2078498"/>
            <a:ext cx="8319090" cy="3781405"/>
          </a:xfrm>
        </p:spPr>
        <p:txBody>
          <a:bodyPr>
            <a:normAutofit/>
          </a:bodyPr>
          <a:lstStyle/>
          <a:p>
            <a:pPr marL="0" indent="0">
              <a:buNone/>
            </a:pPr>
            <a:r>
              <a:rPr lang="en-GB" sz="3601" dirty="0"/>
              <a:t>Now you can complete the Feminism section of P1</a:t>
            </a:r>
          </a:p>
          <a:p>
            <a:pPr lvl="0"/>
            <a:r>
              <a:rPr lang="en-GB" sz="3601" dirty="0">
                <a:solidFill>
                  <a:schemeClr val="accent1">
                    <a:lumMod val="50000"/>
                  </a:schemeClr>
                </a:solidFill>
              </a:rPr>
              <a:t>Outline the three main feminist approaches</a:t>
            </a:r>
          </a:p>
          <a:p>
            <a:pPr lvl="0"/>
            <a:r>
              <a:rPr lang="en-GB" sz="3601" dirty="0">
                <a:solidFill>
                  <a:schemeClr val="accent1">
                    <a:lumMod val="50000"/>
                  </a:schemeClr>
                </a:solidFill>
              </a:rPr>
              <a:t>Explain how women are socialised into caring roles</a:t>
            </a:r>
          </a:p>
          <a:p>
            <a:endParaRPr lang="en-GB" dirty="0"/>
          </a:p>
          <a:p>
            <a:pPr marL="0" indent="0">
              <a:buNone/>
            </a:pPr>
            <a:endParaRPr lang="en-GB" dirty="0"/>
          </a:p>
        </p:txBody>
      </p:sp>
      <p:sp>
        <p:nvSpPr>
          <p:cNvPr id="4" name="Explosion 1 3"/>
          <p:cNvSpPr/>
          <p:nvPr/>
        </p:nvSpPr>
        <p:spPr>
          <a:xfrm rot="20665975">
            <a:off x="263256" y="137907"/>
            <a:ext cx="4027768" cy="1712026"/>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Assignment</a:t>
            </a:r>
          </a:p>
        </p:txBody>
      </p:sp>
    </p:spTree>
    <p:extLst>
      <p:ext uri="{BB962C8B-B14F-4D97-AF65-F5344CB8AC3E}">
        <p14:creationId xmlns:p14="http://schemas.microsoft.com/office/powerpoint/2010/main" val="220745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6136" y="2636912"/>
            <a:ext cx="1944216" cy="1646302"/>
          </a:xfrm>
        </p:spPr>
        <p:txBody>
          <a:bodyPr>
            <a:noAutofit/>
          </a:bodyPr>
          <a:lstStyle/>
          <a:p>
            <a:r>
              <a:rPr lang="en-GB" sz="8000" dirty="0" smtClean="0"/>
              <a:t>ism </a:t>
            </a:r>
            <a:endParaRPr lang="en-GB" sz="8000" dirty="0"/>
          </a:p>
        </p:txBody>
      </p:sp>
      <p:pic>
        <p:nvPicPr>
          <p:cNvPr id="1028" name="Picture 4" descr="http://interaction.org.au/wp-content/themes/interaction/images/interaction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5832648" cy="226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72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71" y="188640"/>
            <a:ext cx="6347713" cy="803176"/>
          </a:xfrm>
        </p:spPr>
        <p:txBody>
          <a:bodyPr>
            <a:normAutofit/>
          </a:bodyPr>
          <a:lstStyle/>
          <a:p>
            <a:pPr algn="ctr"/>
            <a:r>
              <a:rPr lang="en-GB" sz="4600" b="1" dirty="0" smtClean="0"/>
              <a:t>Introduction</a:t>
            </a:r>
            <a:endParaRPr lang="en-GB" sz="4600" b="1" dirty="0"/>
          </a:p>
        </p:txBody>
      </p:sp>
      <p:sp>
        <p:nvSpPr>
          <p:cNvPr id="3" name="Content Placeholder 2"/>
          <p:cNvSpPr>
            <a:spLocks noGrp="1"/>
          </p:cNvSpPr>
          <p:nvPr>
            <p:ph idx="1"/>
          </p:nvPr>
        </p:nvSpPr>
        <p:spPr>
          <a:xfrm>
            <a:off x="323528" y="1196752"/>
            <a:ext cx="7632848" cy="5481595"/>
          </a:xfrm>
        </p:spPr>
        <p:txBody>
          <a:bodyPr>
            <a:normAutofit/>
          </a:bodyPr>
          <a:lstStyle/>
          <a:p>
            <a:pPr>
              <a:buFont typeface="Wingdings" panose="05000000000000000000" pitchFamily="2" charset="2"/>
              <a:buChar char="v"/>
            </a:pPr>
            <a:r>
              <a:rPr lang="en-GB" sz="2800" dirty="0" smtClean="0"/>
              <a:t>The perspectives we have already looked at focus on large groups and whole institutions to see how they influence behaviour and shape society. </a:t>
            </a:r>
          </a:p>
          <a:p>
            <a:r>
              <a:rPr lang="en-GB" sz="2800" dirty="0" smtClean="0"/>
              <a:t>Interactionism is different to this, this perspective focuses on smaller groups rather than looking at whole social institutions to see how society is shaped.</a:t>
            </a:r>
          </a:p>
          <a:p>
            <a:pPr>
              <a:buFont typeface="Wingdings" panose="05000000000000000000" pitchFamily="2" charset="2"/>
              <a:buChar char="v"/>
            </a:pPr>
            <a:r>
              <a:rPr lang="en-GB" sz="2800" dirty="0" smtClean="0"/>
              <a:t>Interested in </a:t>
            </a:r>
            <a:r>
              <a:rPr lang="en-GB" sz="2800" dirty="0"/>
              <a:t>what goes on within (rather than between) social </a:t>
            </a:r>
            <a:r>
              <a:rPr lang="en-GB" sz="2800" dirty="0" smtClean="0"/>
              <a:t>institutions and interactions between people.</a:t>
            </a:r>
          </a:p>
          <a:p>
            <a:pPr>
              <a:buFont typeface="Wingdings" panose="05000000000000000000" pitchFamily="2" charset="2"/>
              <a:buChar char="v"/>
            </a:pPr>
            <a:endParaRPr lang="en-GB" sz="1300" dirty="0" smtClean="0"/>
          </a:p>
        </p:txBody>
      </p:sp>
    </p:spTree>
    <p:extLst>
      <p:ext uri="{BB962C8B-B14F-4D97-AF65-F5344CB8AC3E}">
        <p14:creationId xmlns:p14="http://schemas.microsoft.com/office/powerpoint/2010/main" val="269050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1" y="332656"/>
            <a:ext cx="5769689" cy="1221532"/>
          </a:xfrm>
        </p:spPr>
        <p:txBody>
          <a:bodyPr>
            <a:noAutofit/>
          </a:bodyPr>
          <a:lstStyle/>
          <a:p>
            <a:pPr algn="ctr"/>
            <a:r>
              <a:rPr lang="en-GB" sz="3800" b="1" dirty="0" smtClean="0"/>
              <a:t>What kind of groups do </a:t>
            </a:r>
            <a:r>
              <a:rPr lang="en-GB" sz="3800" b="1" dirty="0" err="1" smtClean="0"/>
              <a:t>Interactionist’s</a:t>
            </a:r>
            <a:r>
              <a:rPr lang="en-GB" sz="3800" b="1" dirty="0" smtClean="0"/>
              <a:t> study?</a:t>
            </a:r>
            <a:endParaRPr lang="en-GB" sz="3800" b="1" dirty="0"/>
          </a:p>
        </p:txBody>
      </p:sp>
      <p:pic>
        <p:nvPicPr>
          <p:cNvPr id="2050" name="Picture 2" descr="http://xa.yimg.com/kq/groups/12550578/homepage/name/672964?type=s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900" y="0"/>
            <a:ext cx="2701099" cy="22048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1520" y="1988840"/>
            <a:ext cx="8208912" cy="4752528"/>
          </a:xfrm>
        </p:spPr>
        <p:txBody>
          <a:bodyPr>
            <a:normAutofit fontScale="85000" lnSpcReduction="20000"/>
          </a:bodyPr>
          <a:lstStyle/>
          <a:p>
            <a:r>
              <a:rPr lang="en-GB" sz="2800" dirty="0" smtClean="0"/>
              <a:t>They </a:t>
            </a:r>
            <a:r>
              <a:rPr lang="en-GB" sz="2800" dirty="0"/>
              <a:t>study diverse groups such </a:t>
            </a:r>
            <a:r>
              <a:rPr lang="en-GB" sz="2800" dirty="0" smtClean="0"/>
              <a:t>as the interactions between ….</a:t>
            </a:r>
            <a:endParaRPr lang="en-GB" sz="2800" dirty="0"/>
          </a:p>
          <a:p>
            <a:pPr lvl="1"/>
            <a:r>
              <a:rPr lang="en-GB" sz="2400" dirty="0" smtClean="0"/>
              <a:t>Teenage gangs and older people </a:t>
            </a:r>
          </a:p>
          <a:p>
            <a:pPr lvl="2"/>
            <a:r>
              <a:rPr lang="en-GB" sz="2200" dirty="0" smtClean="0"/>
              <a:t>Teachers and students</a:t>
            </a:r>
          </a:p>
          <a:p>
            <a:pPr lvl="3"/>
            <a:r>
              <a:rPr lang="en-GB" sz="2200" dirty="0" smtClean="0"/>
              <a:t>Patients </a:t>
            </a:r>
            <a:r>
              <a:rPr lang="en-GB" sz="2200" dirty="0"/>
              <a:t>and visitors on hospital </a:t>
            </a:r>
            <a:r>
              <a:rPr lang="en-GB" sz="2200" dirty="0" smtClean="0"/>
              <a:t>wards</a:t>
            </a:r>
          </a:p>
          <a:p>
            <a:pPr marL="914400" lvl="2" indent="0">
              <a:buNone/>
            </a:pPr>
            <a:endParaRPr lang="en-GB" sz="2300" dirty="0"/>
          </a:p>
          <a:p>
            <a:pPr marL="274320" lvl="1" indent="0">
              <a:buNone/>
            </a:pPr>
            <a:r>
              <a:rPr lang="en-GB" sz="2500" b="1" i="1" dirty="0" smtClean="0">
                <a:solidFill>
                  <a:schemeClr val="accent1">
                    <a:lumMod val="50000"/>
                  </a:schemeClr>
                </a:solidFill>
              </a:rPr>
              <a:t>They study how the groups respond to each other</a:t>
            </a:r>
          </a:p>
          <a:p>
            <a:pPr marL="274320" lvl="1" indent="0">
              <a:buNone/>
            </a:pPr>
            <a:endParaRPr lang="en-GB" sz="2400" i="1" dirty="0" smtClean="0"/>
          </a:p>
          <a:p>
            <a:r>
              <a:rPr lang="en-GB" sz="2800" dirty="0" smtClean="0"/>
              <a:t>They see our behaviour as being a result of…</a:t>
            </a:r>
          </a:p>
          <a:p>
            <a:pPr lvl="1"/>
            <a:r>
              <a:rPr lang="en-GB" sz="2400" dirty="0" smtClean="0"/>
              <a:t>How we interpret situations within smaller groups</a:t>
            </a:r>
          </a:p>
          <a:p>
            <a:pPr lvl="2"/>
            <a:r>
              <a:rPr lang="en-GB" sz="2400" dirty="0"/>
              <a:t>H</a:t>
            </a:r>
            <a:r>
              <a:rPr lang="en-GB" sz="2400" dirty="0" smtClean="0"/>
              <a:t>ow we see ourselves in relation to other people in the group</a:t>
            </a:r>
          </a:p>
          <a:p>
            <a:pPr lvl="3"/>
            <a:r>
              <a:rPr lang="en-GB" sz="2200" dirty="0" smtClean="0"/>
              <a:t>Examples?  </a:t>
            </a:r>
            <a:endParaRPr lang="en-GB" sz="2200" dirty="0"/>
          </a:p>
        </p:txBody>
      </p:sp>
    </p:spTree>
    <p:extLst>
      <p:ext uri="{BB962C8B-B14F-4D97-AF65-F5344CB8AC3E}">
        <p14:creationId xmlns:p14="http://schemas.microsoft.com/office/powerpoint/2010/main" val="23498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6347713" cy="875184"/>
          </a:xfrm>
        </p:spPr>
        <p:txBody>
          <a:bodyPr>
            <a:normAutofit/>
          </a:bodyPr>
          <a:lstStyle/>
          <a:p>
            <a:pPr algn="ctr"/>
            <a:r>
              <a:rPr lang="en-GB" sz="4800" b="1" dirty="0" smtClean="0"/>
              <a:t>Self image </a:t>
            </a:r>
            <a:endParaRPr lang="en-GB" sz="4800" b="1" dirty="0"/>
          </a:p>
        </p:txBody>
      </p:sp>
      <p:sp>
        <p:nvSpPr>
          <p:cNvPr id="3" name="Content Placeholder 2"/>
          <p:cNvSpPr>
            <a:spLocks noGrp="1"/>
          </p:cNvSpPr>
          <p:nvPr>
            <p:ph idx="1"/>
          </p:nvPr>
        </p:nvSpPr>
        <p:spPr>
          <a:xfrm>
            <a:off x="467545" y="1268760"/>
            <a:ext cx="5184576" cy="5400600"/>
          </a:xfrm>
        </p:spPr>
        <p:txBody>
          <a:bodyPr>
            <a:normAutofit/>
          </a:bodyPr>
          <a:lstStyle/>
          <a:p>
            <a:endParaRPr lang="en-GB" dirty="0"/>
          </a:p>
          <a:p>
            <a:r>
              <a:rPr lang="en-GB" sz="2400" dirty="0" err="1" smtClean="0"/>
              <a:t>Interactionist’s</a:t>
            </a:r>
            <a:r>
              <a:rPr lang="en-GB" sz="2400" dirty="0" smtClean="0"/>
              <a:t> study the complex interactions between people, their family and friends and their links with the professional services. </a:t>
            </a:r>
          </a:p>
          <a:p>
            <a:endParaRPr lang="en-GB" sz="2400" dirty="0" smtClean="0"/>
          </a:p>
          <a:p>
            <a:r>
              <a:rPr lang="en-GB" sz="2400" dirty="0" smtClean="0"/>
              <a:t>They believe that these relationships have as much influence as any medical diagnosis on whether people decide they are ill or not.</a:t>
            </a:r>
          </a:p>
        </p:txBody>
      </p:sp>
      <p:pic>
        <p:nvPicPr>
          <p:cNvPr id="4098" name="Picture 2" descr="http://blog.lib.umn.edu/vanm0049/psy1001section08spring2012/2012/04/08/Self-Esteem-and-Perce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1" y="1844824"/>
            <a:ext cx="3146269" cy="395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48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32656"/>
            <a:ext cx="6347713" cy="803176"/>
          </a:xfrm>
        </p:spPr>
        <p:txBody>
          <a:bodyPr>
            <a:normAutofit/>
          </a:bodyPr>
          <a:lstStyle/>
          <a:p>
            <a:pPr algn="ctr"/>
            <a:r>
              <a:rPr lang="en-GB" sz="4200" b="1" dirty="0" smtClean="0"/>
              <a:t>Impact of self image</a:t>
            </a:r>
            <a:endParaRPr lang="en-GB" sz="4200" b="1" dirty="0"/>
          </a:p>
        </p:txBody>
      </p:sp>
      <p:sp>
        <p:nvSpPr>
          <p:cNvPr id="3" name="Content Placeholder 2"/>
          <p:cNvSpPr>
            <a:spLocks noGrp="1"/>
          </p:cNvSpPr>
          <p:nvPr>
            <p:ph idx="1"/>
          </p:nvPr>
        </p:nvSpPr>
        <p:spPr>
          <a:xfrm>
            <a:off x="323528" y="1484784"/>
            <a:ext cx="7704856" cy="5256584"/>
          </a:xfrm>
        </p:spPr>
        <p:txBody>
          <a:bodyPr>
            <a:noAutofit/>
          </a:bodyPr>
          <a:lstStyle/>
          <a:p>
            <a:pPr marL="0" indent="0">
              <a:buNone/>
            </a:pPr>
            <a:r>
              <a:rPr lang="en-GB" sz="2400" dirty="0" smtClean="0"/>
              <a:t>When people are ill they……………</a:t>
            </a:r>
          </a:p>
          <a:p>
            <a:pPr marL="0" indent="0">
              <a:buNone/>
            </a:pPr>
            <a:endParaRPr lang="en-GB" sz="2400" dirty="0" smtClean="0"/>
          </a:p>
          <a:p>
            <a:pPr marL="0" indent="0">
              <a:buNone/>
            </a:pPr>
            <a:r>
              <a:rPr lang="en-GB" sz="2400" b="1" dirty="0" smtClean="0">
                <a:solidFill>
                  <a:srgbClr val="FF0000"/>
                </a:solidFill>
              </a:rPr>
              <a:t>Label</a:t>
            </a:r>
            <a:r>
              <a:rPr lang="en-GB" sz="2400" dirty="0" smtClean="0">
                <a:solidFill>
                  <a:srgbClr val="FF0000"/>
                </a:solidFill>
              </a:rPr>
              <a:t> </a:t>
            </a:r>
            <a:r>
              <a:rPr lang="en-GB" sz="2400" dirty="0" smtClean="0"/>
              <a:t>themselves as ill e.g. having a cold or being ‘under the weather’</a:t>
            </a:r>
          </a:p>
          <a:p>
            <a:pPr marL="0" indent="0">
              <a:buNone/>
            </a:pPr>
            <a:r>
              <a:rPr lang="en-GB" sz="2400" dirty="0" smtClean="0"/>
              <a:t>  </a:t>
            </a:r>
          </a:p>
          <a:p>
            <a:r>
              <a:rPr lang="en-GB" sz="2400" dirty="0" smtClean="0"/>
              <a:t>They can attach a label to themselves.</a:t>
            </a:r>
          </a:p>
          <a:p>
            <a:r>
              <a:rPr lang="en-GB" sz="2400" dirty="0"/>
              <a:t>O</a:t>
            </a:r>
            <a:r>
              <a:rPr lang="en-GB" sz="2400" dirty="0" smtClean="0"/>
              <a:t>thers can attach a label to them…….such as, who?</a:t>
            </a:r>
          </a:p>
          <a:p>
            <a:r>
              <a:rPr lang="en-GB" sz="2400" dirty="0" smtClean="0"/>
              <a:t>The labels can be either quite positive or negative. </a:t>
            </a:r>
          </a:p>
          <a:p>
            <a:r>
              <a:rPr lang="en-GB" sz="2400" dirty="0" smtClean="0"/>
              <a:t>Some labels have a stigma attached to them, can you think of some examples?</a:t>
            </a:r>
          </a:p>
          <a:p>
            <a:pPr marL="0" indent="0">
              <a:buNone/>
            </a:pPr>
            <a:endParaRPr lang="en-GB" sz="1000" dirty="0" smtClean="0"/>
          </a:p>
        </p:txBody>
      </p:sp>
    </p:spTree>
    <p:extLst>
      <p:ext uri="{BB962C8B-B14F-4D97-AF65-F5344CB8AC3E}">
        <p14:creationId xmlns:p14="http://schemas.microsoft.com/office/powerpoint/2010/main" val="332470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6347714" cy="5276659"/>
          </a:xfrm>
        </p:spPr>
        <p:txBody>
          <a:bodyPr>
            <a:normAutofit fontScale="92500" lnSpcReduction="10000"/>
          </a:bodyPr>
          <a:lstStyle/>
          <a:p>
            <a:pPr marL="0" indent="0">
              <a:buNone/>
            </a:pPr>
            <a:r>
              <a:rPr lang="en-GB" sz="5400" dirty="0" smtClean="0"/>
              <a:t>The stigma is attached due to the interpretation of the illness by the people who place the label.</a:t>
            </a:r>
          </a:p>
          <a:p>
            <a:pPr marL="0" indent="0">
              <a:buNone/>
            </a:pPr>
            <a:r>
              <a:rPr lang="en-GB" sz="5400" dirty="0" smtClean="0"/>
              <a:t>Examples from popular culture?</a:t>
            </a:r>
            <a:endParaRPr lang="en-GB" sz="5400" dirty="0"/>
          </a:p>
        </p:txBody>
      </p:sp>
      <p:pic>
        <p:nvPicPr>
          <p:cNvPr id="7170" name="Picture 2" descr="http://s3.amazonaws.com/rapgenius/britney-spears-bald-head-shaving-head-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274" y="260648"/>
            <a:ext cx="200144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dn03.cdn.justjared.com/wp-content/uploads/headlines/2007/11/britney-spears-mental-illness.jpg?1"/>
          <p:cNvPicPr>
            <a:picLocks noChangeAspect="1" noChangeArrowheads="1"/>
          </p:cNvPicPr>
          <p:nvPr/>
        </p:nvPicPr>
        <p:blipFill rotWithShape="1">
          <a:blip r:embed="rId3">
            <a:extLst>
              <a:ext uri="{28A0092B-C50C-407E-A947-70E740481C1C}">
                <a14:useLocalDpi xmlns:a14="http://schemas.microsoft.com/office/drawing/2010/main" val="0"/>
              </a:ext>
            </a:extLst>
          </a:blip>
          <a:srcRect l="1270" t="1881" r="33821" b="3370"/>
          <a:stretch/>
        </p:blipFill>
        <p:spPr bwMode="auto">
          <a:xfrm>
            <a:off x="6959274" y="2804908"/>
            <a:ext cx="2001444" cy="388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0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ipe(down)">
                                      <p:cBhvr>
                                        <p:cTn id="17" dur="290">
                                          <p:stCondLst>
                                            <p:cond delay="0"/>
                                          </p:stCondLst>
                                        </p:cTn>
                                        <p:tgtEl>
                                          <p:spTgt spid="7170"/>
                                        </p:tgtEl>
                                      </p:cBhvr>
                                    </p:animEffect>
                                    <p:anim calcmode="lin" valueType="num">
                                      <p:cBhvr>
                                        <p:cTn id="18" dur="911"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7170"/>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7170"/>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7170"/>
                                        </p:tgtEl>
                                        <p:attrNameLst>
                                          <p:attrName>ppt_y</p:attrName>
                                        </p:attrNameLst>
                                      </p:cBhvr>
                                      <p:tavLst>
                                        <p:tav tm="0" fmla="#ppt_y-sin(pi*$)/81">
                                          <p:val>
                                            <p:fltVal val="0"/>
                                          </p:val>
                                        </p:tav>
                                        <p:tav tm="100000">
                                          <p:val>
                                            <p:fltVal val="1"/>
                                          </p:val>
                                        </p:tav>
                                      </p:tavLst>
                                    </p:anim>
                                    <p:animScale>
                                      <p:cBhvr>
                                        <p:cTn id="23" dur="13">
                                          <p:stCondLst>
                                            <p:cond delay="325"/>
                                          </p:stCondLst>
                                        </p:cTn>
                                        <p:tgtEl>
                                          <p:spTgt spid="7170"/>
                                        </p:tgtEl>
                                      </p:cBhvr>
                                      <p:to x="100000" y="60000"/>
                                    </p:animScale>
                                    <p:animScale>
                                      <p:cBhvr>
                                        <p:cTn id="24" dur="83" decel="50000">
                                          <p:stCondLst>
                                            <p:cond delay="338"/>
                                          </p:stCondLst>
                                        </p:cTn>
                                        <p:tgtEl>
                                          <p:spTgt spid="7170"/>
                                        </p:tgtEl>
                                      </p:cBhvr>
                                      <p:to x="100000" y="100000"/>
                                    </p:animScale>
                                    <p:animScale>
                                      <p:cBhvr>
                                        <p:cTn id="25" dur="13">
                                          <p:stCondLst>
                                            <p:cond delay="656"/>
                                          </p:stCondLst>
                                        </p:cTn>
                                        <p:tgtEl>
                                          <p:spTgt spid="7170"/>
                                        </p:tgtEl>
                                      </p:cBhvr>
                                      <p:to x="100000" y="80000"/>
                                    </p:animScale>
                                    <p:animScale>
                                      <p:cBhvr>
                                        <p:cTn id="26" dur="83" decel="50000">
                                          <p:stCondLst>
                                            <p:cond delay="669"/>
                                          </p:stCondLst>
                                        </p:cTn>
                                        <p:tgtEl>
                                          <p:spTgt spid="7170"/>
                                        </p:tgtEl>
                                      </p:cBhvr>
                                      <p:to x="100000" y="100000"/>
                                    </p:animScale>
                                    <p:animScale>
                                      <p:cBhvr>
                                        <p:cTn id="27" dur="13">
                                          <p:stCondLst>
                                            <p:cond delay="821"/>
                                          </p:stCondLst>
                                        </p:cTn>
                                        <p:tgtEl>
                                          <p:spTgt spid="7170"/>
                                        </p:tgtEl>
                                      </p:cBhvr>
                                      <p:to x="100000" y="90000"/>
                                    </p:animScale>
                                    <p:animScale>
                                      <p:cBhvr>
                                        <p:cTn id="28" dur="83" decel="50000">
                                          <p:stCondLst>
                                            <p:cond delay="834"/>
                                          </p:stCondLst>
                                        </p:cTn>
                                        <p:tgtEl>
                                          <p:spTgt spid="7170"/>
                                        </p:tgtEl>
                                      </p:cBhvr>
                                      <p:to x="100000" y="100000"/>
                                    </p:animScale>
                                    <p:animScale>
                                      <p:cBhvr>
                                        <p:cTn id="29" dur="13">
                                          <p:stCondLst>
                                            <p:cond delay="904"/>
                                          </p:stCondLst>
                                        </p:cTn>
                                        <p:tgtEl>
                                          <p:spTgt spid="7170"/>
                                        </p:tgtEl>
                                      </p:cBhvr>
                                      <p:to x="100000" y="95000"/>
                                    </p:animScale>
                                    <p:animScale>
                                      <p:cBhvr>
                                        <p:cTn id="30" dur="83" decel="50000">
                                          <p:stCondLst>
                                            <p:cond delay="917"/>
                                          </p:stCondLst>
                                        </p:cTn>
                                        <p:tgtEl>
                                          <p:spTgt spid="717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7172"/>
                                        </p:tgtEl>
                                        <p:attrNameLst>
                                          <p:attrName>style.visibility</p:attrName>
                                        </p:attrNameLst>
                                      </p:cBhvr>
                                      <p:to>
                                        <p:strVal val="visible"/>
                                      </p:to>
                                    </p:set>
                                    <p:animEffect transition="in" filter="wipe(down)">
                                      <p:cBhvr>
                                        <p:cTn id="35" dur="290">
                                          <p:stCondLst>
                                            <p:cond delay="0"/>
                                          </p:stCondLst>
                                        </p:cTn>
                                        <p:tgtEl>
                                          <p:spTgt spid="7172"/>
                                        </p:tgtEl>
                                      </p:cBhvr>
                                    </p:animEffect>
                                    <p:anim calcmode="lin" valueType="num">
                                      <p:cBhvr>
                                        <p:cTn id="36" dur="911"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7172"/>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7172"/>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7172"/>
                                        </p:tgtEl>
                                        <p:attrNameLst>
                                          <p:attrName>ppt_y</p:attrName>
                                        </p:attrNameLst>
                                      </p:cBhvr>
                                      <p:tavLst>
                                        <p:tav tm="0" fmla="#ppt_y-sin(pi*$)/81">
                                          <p:val>
                                            <p:fltVal val="0"/>
                                          </p:val>
                                        </p:tav>
                                        <p:tav tm="100000">
                                          <p:val>
                                            <p:fltVal val="1"/>
                                          </p:val>
                                        </p:tav>
                                      </p:tavLst>
                                    </p:anim>
                                    <p:animScale>
                                      <p:cBhvr>
                                        <p:cTn id="41" dur="13">
                                          <p:stCondLst>
                                            <p:cond delay="325"/>
                                          </p:stCondLst>
                                        </p:cTn>
                                        <p:tgtEl>
                                          <p:spTgt spid="7172"/>
                                        </p:tgtEl>
                                      </p:cBhvr>
                                      <p:to x="100000" y="60000"/>
                                    </p:animScale>
                                    <p:animScale>
                                      <p:cBhvr>
                                        <p:cTn id="42" dur="83" decel="50000">
                                          <p:stCondLst>
                                            <p:cond delay="338"/>
                                          </p:stCondLst>
                                        </p:cTn>
                                        <p:tgtEl>
                                          <p:spTgt spid="7172"/>
                                        </p:tgtEl>
                                      </p:cBhvr>
                                      <p:to x="100000" y="100000"/>
                                    </p:animScale>
                                    <p:animScale>
                                      <p:cBhvr>
                                        <p:cTn id="43" dur="13">
                                          <p:stCondLst>
                                            <p:cond delay="656"/>
                                          </p:stCondLst>
                                        </p:cTn>
                                        <p:tgtEl>
                                          <p:spTgt spid="7172"/>
                                        </p:tgtEl>
                                      </p:cBhvr>
                                      <p:to x="100000" y="80000"/>
                                    </p:animScale>
                                    <p:animScale>
                                      <p:cBhvr>
                                        <p:cTn id="44" dur="83" decel="50000">
                                          <p:stCondLst>
                                            <p:cond delay="669"/>
                                          </p:stCondLst>
                                        </p:cTn>
                                        <p:tgtEl>
                                          <p:spTgt spid="7172"/>
                                        </p:tgtEl>
                                      </p:cBhvr>
                                      <p:to x="100000" y="100000"/>
                                    </p:animScale>
                                    <p:animScale>
                                      <p:cBhvr>
                                        <p:cTn id="45" dur="13">
                                          <p:stCondLst>
                                            <p:cond delay="821"/>
                                          </p:stCondLst>
                                        </p:cTn>
                                        <p:tgtEl>
                                          <p:spTgt spid="7172"/>
                                        </p:tgtEl>
                                      </p:cBhvr>
                                      <p:to x="100000" y="90000"/>
                                    </p:animScale>
                                    <p:animScale>
                                      <p:cBhvr>
                                        <p:cTn id="46" dur="83" decel="50000">
                                          <p:stCondLst>
                                            <p:cond delay="834"/>
                                          </p:stCondLst>
                                        </p:cTn>
                                        <p:tgtEl>
                                          <p:spTgt spid="7172"/>
                                        </p:tgtEl>
                                      </p:cBhvr>
                                      <p:to x="100000" y="100000"/>
                                    </p:animScale>
                                    <p:animScale>
                                      <p:cBhvr>
                                        <p:cTn id="47" dur="13">
                                          <p:stCondLst>
                                            <p:cond delay="904"/>
                                          </p:stCondLst>
                                        </p:cTn>
                                        <p:tgtEl>
                                          <p:spTgt spid="7172"/>
                                        </p:tgtEl>
                                      </p:cBhvr>
                                      <p:to x="100000" y="95000"/>
                                    </p:animScale>
                                    <p:animScale>
                                      <p:cBhvr>
                                        <p:cTn id="48" dur="83" decel="50000">
                                          <p:stCondLst>
                                            <p:cond delay="917"/>
                                          </p:stCondLst>
                                        </p:cTn>
                                        <p:tgtEl>
                                          <p:spTgt spid="71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rot="20927916">
            <a:off x="-72994" y="143555"/>
            <a:ext cx="2809381" cy="2123983"/>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bg1"/>
                </a:solidFill>
              </a:rPr>
              <a:t>Feminism</a:t>
            </a:r>
          </a:p>
        </p:txBody>
      </p:sp>
      <p:sp>
        <p:nvSpPr>
          <p:cNvPr id="3" name="Rectangle 2"/>
          <p:cNvSpPr/>
          <p:nvPr/>
        </p:nvSpPr>
        <p:spPr>
          <a:xfrm>
            <a:off x="1925017" y="1484784"/>
            <a:ext cx="6698488" cy="2214316"/>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Feminism is an alternative conflict theory, like Marxists, feminists see society as being fundamentally divided but between the sexes rather than between classes.  Feminists believe that women are unfairly treated and they want to change society so that there is equality between men and women.</a:t>
            </a:r>
          </a:p>
        </p:txBody>
      </p:sp>
      <p:sp>
        <p:nvSpPr>
          <p:cNvPr id="4" name="Rectangle 3"/>
          <p:cNvSpPr/>
          <p:nvPr/>
        </p:nvSpPr>
        <p:spPr>
          <a:xfrm>
            <a:off x="736575" y="4023220"/>
            <a:ext cx="6590448" cy="2430115"/>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rPr>
              <a:t>Feminist sociology stresses the importance of gender divisions in society and it portrays these divisions as working to the overall advantage of men.  It is men who rule society and who have the power in most social situations – in relationships, in families, in schools and so on.  This situation is called </a:t>
            </a:r>
            <a:r>
              <a:rPr lang="en-GB" sz="2000" b="1" dirty="0">
                <a:solidFill>
                  <a:schemeClr val="bg1"/>
                </a:solidFill>
              </a:rPr>
              <a:t>patriarchy</a:t>
            </a:r>
            <a:r>
              <a:rPr lang="en-GB" sz="2000" dirty="0">
                <a:solidFill>
                  <a:schemeClr val="bg1"/>
                </a:solidFill>
              </a:rPr>
              <a:t>.</a:t>
            </a:r>
          </a:p>
        </p:txBody>
      </p:sp>
    </p:spTree>
    <p:extLst>
      <p:ext uri="{BB962C8B-B14F-4D97-AF65-F5344CB8AC3E}">
        <p14:creationId xmlns:p14="http://schemas.microsoft.com/office/powerpoint/2010/main" val="3131686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6347713" cy="659160"/>
          </a:xfrm>
        </p:spPr>
        <p:txBody>
          <a:bodyPr>
            <a:noAutofit/>
          </a:bodyPr>
          <a:lstStyle/>
          <a:p>
            <a:pPr algn="ctr"/>
            <a:r>
              <a:rPr lang="en-GB" sz="4200" b="1" dirty="0" smtClean="0"/>
              <a:t>Stigma of labels</a:t>
            </a:r>
            <a:endParaRPr lang="en-GB" sz="4200" b="1" dirty="0"/>
          </a:p>
        </p:txBody>
      </p:sp>
      <p:grpSp>
        <p:nvGrpSpPr>
          <p:cNvPr id="5" name="Group 4"/>
          <p:cNvGrpSpPr/>
          <p:nvPr/>
        </p:nvGrpSpPr>
        <p:grpSpPr>
          <a:xfrm>
            <a:off x="179512" y="1207840"/>
            <a:ext cx="8856994" cy="5425395"/>
            <a:chOff x="251511" y="1268760"/>
            <a:chExt cx="8712978" cy="4644395"/>
          </a:xfrm>
        </p:grpSpPr>
        <p:pic>
          <p:nvPicPr>
            <p:cNvPr id="6148" name="Picture 4" descr="http://www.thelancetstudent.com/wp-content/uploads/2009/07/anit-stigma-campaign-name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1" y="1268760"/>
              <a:ext cx="4464506" cy="464439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3.bp.blogspot.com/-cZsgamFilFM/UWZ4TiKf4gI/AAAAAAAAATA/NQX9IJ8ocMY/s400/S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1268761"/>
              <a:ext cx="4176464" cy="464439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Flowchart: Sequential Access Storage 2"/>
          <p:cNvSpPr/>
          <p:nvPr/>
        </p:nvSpPr>
        <p:spPr>
          <a:xfrm>
            <a:off x="395536" y="0"/>
            <a:ext cx="8424936" cy="6633234"/>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Some people </a:t>
            </a:r>
            <a:r>
              <a:rPr lang="en-GB" sz="4000" b="1" dirty="0" smtClean="0"/>
              <a:t>may not state they </a:t>
            </a:r>
            <a:r>
              <a:rPr lang="en-GB" sz="4000" b="1" smtClean="0"/>
              <a:t>are ill, </a:t>
            </a:r>
            <a:r>
              <a:rPr lang="en-GB" sz="4000" dirty="0" smtClean="0"/>
              <a:t>due to an attached stigma</a:t>
            </a:r>
          </a:p>
          <a:p>
            <a:pPr algn="ctr"/>
            <a:endParaRPr lang="en-GB" sz="4000" dirty="0"/>
          </a:p>
          <a:p>
            <a:pPr algn="ctr"/>
            <a:r>
              <a:rPr lang="en-GB" sz="4000" dirty="0" smtClean="0"/>
              <a:t>E.g. HIV – Gay sex</a:t>
            </a:r>
          </a:p>
          <a:p>
            <a:pPr algn="ctr"/>
            <a:r>
              <a:rPr lang="en-GB" sz="4000" dirty="0" smtClean="0"/>
              <a:t>STD – Promiscuous</a:t>
            </a:r>
          </a:p>
          <a:p>
            <a:pPr algn="ctr"/>
            <a:r>
              <a:rPr lang="en-GB" sz="4000" dirty="0" smtClean="0"/>
              <a:t>THRUSH - Promiscuous</a:t>
            </a:r>
            <a:endParaRPr lang="en-GB" sz="4000" dirty="0"/>
          </a:p>
        </p:txBody>
      </p:sp>
    </p:spTree>
    <p:extLst>
      <p:ext uri="{BB962C8B-B14F-4D97-AF65-F5344CB8AC3E}">
        <p14:creationId xmlns:p14="http://schemas.microsoft.com/office/powerpoint/2010/main" val="259984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35">
                                          <p:stCondLst>
                                            <p:cond delay="0"/>
                                          </p:stCondLst>
                                        </p:cTn>
                                        <p:tgtEl>
                                          <p:spTgt spid="5"/>
                                        </p:tgtEl>
                                      </p:cBhvr>
                                    </p:animEffect>
                                    <p:anim calcmode="lin" valueType="num">
                                      <p:cBhvr>
                                        <p:cTn id="8"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3" dur="20">
                                          <p:stCondLst>
                                            <p:cond delay="487"/>
                                          </p:stCondLst>
                                        </p:cTn>
                                        <p:tgtEl>
                                          <p:spTgt spid="5"/>
                                        </p:tgtEl>
                                      </p:cBhvr>
                                      <p:to x="100000" y="60000"/>
                                    </p:animScale>
                                    <p:animScale>
                                      <p:cBhvr>
                                        <p:cTn id="14" dur="124" decel="50000">
                                          <p:stCondLst>
                                            <p:cond delay="507"/>
                                          </p:stCondLst>
                                        </p:cTn>
                                        <p:tgtEl>
                                          <p:spTgt spid="5"/>
                                        </p:tgtEl>
                                      </p:cBhvr>
                                      <p:to x="100000" y="100000"/>
                                    </p:animScale>
                                    <p:animScale>
                                      <p:cBhvr>
                                        <p:cTn id="15" dur="20">
                                          <p:stCondLst>
                                            <p:cond delay="984"/>
                                          </p:stCondLst>
                                        </p:cTn>
                                        <p:tgtEl>
                                          <p:spTgt spid="5"/>
                                        </p:tgtEl>
                                      </p:cBhvr>
                                      <p:to x="100000" y="80000"/>
                                    </p:animScale>
                                    <p:animScale>
                                      <p:cBhvr>
                                        <p:cTn id="16" dur="124" decel="50000">
                                          <p:stCondLst>
                                            <p:cond delay="1004"/>
                                          </p:stCondLst>
                                        </p:cTn>
                                        <p:tgtEl>
                                          <p:spTgt spid="5"/>
                                        </p:tgtEl>
                                      </p:cBhvr>
                                      <p:to x="100000" y="100000"/>
                                    </p:animScale>
                                    <p:animScale>
                                      <p:cBhvr>
                                        <p:cTn id="17" dur="20">
                                          <p:stCondLst>
                                            <p:cond delay="1231"/>
                                          </p:stCondLst>
                                        </p:cTn>
                                        <p:tgtEl>
                                          <p:spTgt spid="5"/>
                                        </p:tgtEl>
                                      </p:cBhvr>
                                      <p:to x="100000" y="90000"/>
                                    </p:animScale>
                                    <p:animScale>
                                      <p:cBhvr>
                                        <p:cTn id="18" dur="124" decel="50000">
                                          <p:stCondLst>
                                            <p:cond delay="1251"/>
                                          </p:stCondLst>
                                        </p:cTn>
                                        <p:tgtEl>
                                          <p:spTgt spid="5"/>
                                        </p:tgtEl>
                                      </p:cBhvr>
                                      <p:to x="100000" y="100000"/>
                                    </p:animScale>
                                    <p:animScale>
                                      <p:cBhvr>
                                        <p:cTn id="19" dur="20">
                                          <p:stCondLst>
                                            <p:cond delay="1356"/>
                                          </p:stCondLst>
                                        </p:cTn>
                                        <p:tgtEl>
                                          <p:spTgt spid="5"/>
                                        </p:tgtEl>
                                      </p:cBhvr>
                                      <p:to x="100000" y="95000"/>
                                    </p:animScale>
                                    <p:animScale>
                                      <p:cBhvr>
                                        <p:cTn id="20" dur="124" decel="50000">
                                          <p:stCondLst>
                                            <p:cond delay="1376"/>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238" y="260648"/>
            <a:ext cx="6347713" cy="803176"/>
          </a:xfrm>
        </p:spPr>
        <p:txBody>
          <a:bodyPr>
            <a:normAutofit/>
          </a:bodyPr>
          <a:lstStyle/>
          <a:p>
            <a:pPr algn="ctr"/>
            <a:r>
              <a:rPr lang="en-GB" sz="4200" b="1" dirty="0" smtClean="0"/>
              <a:t>Labelling</a:t>
            </a:r>
            <a:endParaRPr lang="en-GB" sz="4200" b="1" dirty="0"/>
          </a:p>
        </p:txBody>
      </p:sp>
      <p:sp>
        <p:nvSpPr>
          <p:cNvPr id="3" name="Content Placeholder 2"/>
          <p:cNvSpPr>
            <a:spLocks noGrp="1"/>
          </p:cNvSpPr>
          <p:nvPr>
            <p:ph idx="1"/>
          </p:nvPr>
        </p:nvSpPr>
        <p:spPr>
          <a:xfrm>
            <a:off x="539552" y="1484784"/>
            <a:ext cx="7055087" cy="5245496"/>
          </a:xfrm>
        </p:spPr>
        <p:txBody>
          <a:bodyPr>
            <a:noAutofit/>
          </a:bodyPr>
          <a:lstStyle/>
          <a:p>
            <a:pPr algn="ctr"/>
            <a:r>
              <a:rPr lang="en-GB" sz="2400" dirty="0"/>
              <a:t>CONSIDER WHAT THE ISSUES MIGHT BE WITH LABELLING</a:t>
            </a:r>
            <a:r>
              <a:rPr lang="en-GB" sz="2400" dirty="0" smtClean="0"/>
              <a:t>? (P1)</a:t>
            </a:r>
            <a:endParaRPr lang="en-GB" sz="2400" dirty="0"/>
          </a:p>
          <a:p>
            <a:pPr marL="0" indent="0" algn="ctr">
              <a:buNone/>
            </a:pPr>
            <a:r>
              <a:rPr lang="en-GB" sz="2400" dirty="0"/>
              <a:t>e.g. Once diagnosed </a:t>
            </a:r>
            <a:r>
              <a:rPr lang="en-GB" sz="2400" dirty="0" smtClean="0"/>
              <a:t>with, </a:t>
            </a:r>
            <a:r>
              <a:rPr lang="en-GB" sz="2400" dirty="0"/>
              <a:t>and labelled as having depression, what might happen  </a:t>
            </a:r>
            <a:r>
              <a:rPr lang="en-GB" sz="2400" dirty="0" smtClean="0"/>
              <a:t>?</a:t>
            </a:r>
          </a:p>
          <a:p>
            <a:pPr marL="0" indent="0" algn="ctr">
              <a:buNone/>
            </a:pPr>
            <a:endParaRPr lang="en-GB" sz="2400" dirty="0"/>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A main concern with labelling is that once a person is labelled as having an </a:t>
            </a:r>
            <a:r>
              <a:rPr lang="en-GB" sz="2400" dirty="0" smtClean="0">
                <a:latin typeface="Calibri" panose="020F0502020204030204" pitchFamily="34" charset="0"/>
                <a:ea typeface="Calibri" panose="020F0502020204030204" pitchFamily="34" charset="0"/>
                <a:cs typeface="Times New Roman" panose="02020603050405020304" pitchFamily="18" charset="0"/>
              </a:rPr>
              <a:t>illness, </a:t>
            </a:r>
            <a:r>
              <a:rPr lang="en-GB" sz="2400" dirty="0">
                <a:latin typeface="Calibri" panose="020F0502020204030204" pitchFamily="34" charset="0"/>
                <a:ea typeface="Calibri" panose="020F0502020204030204" pitchFamily="34" charset="0"/>
                <a:cs typeface="Times New Roman" panose="02020603050405020304" pitchFamily="18" charset="0"/>
              </a:rPr>
              <a:t>that individual can fall into a negative cycle.</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This can have an impact on whether they recover or not.</a:t>
            </a:r>
          </a:p>
          <a:p>
            <a:pPr marL="0" indent="0" algn="ctr">
              <a:buNone/>
            </a:pPr>
            <a:endParaRPr lang="en-GB" sz="2400" dirty="0" smtClean="0"/>
          </a:p>
          <a:p>
            <a:pPr marL="0" indent="0" algn="ctr">
              <a:buNone/>
            </a:pPr>
            <a:endParaRPr lang="en-GB" sz="2400" dirty="0"/>
          </a:p>
          <a:p>
            <a:pPr marL="0" indent="0">
              <a:buNone/>
            </a:pPr>
            <a:endParaRPr lang="en-GB" sz="2400" dirty="0"/>
          </a:p>
        </p:txBody>
      </p:sp>
    </p:spTree>
    <p:extLst>
      <p:ext uri="{BB962C8B-B14F-4D97-AF65-F5344CB8AC3E}">
        <p14:creationId xmlns:p14="http://schemas.microsoft.com/office/powerpoint/2010/main" val="293864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healthknowledge.org.uk/sites/default/files/documents/publichealthtextbook/conceptshealth/4a3.jpg"/>
          <p:cNvPicPr>
            <a:picLocks noChangeAspect="1" noChangeArrowheads="1"/>
          </p:cNvPicPr>
          <p:nvPr/>
        </p:nvPicPr>
        <p:blipFill rotWithShape="1">
          <a:blip r:embed="rId2">
            <a:extLst>
              <a:ext uri="{28A0092B-C50C-407E-A947-70E740481C1C}">
                <a14:useLocalDpi xmlns:a14="http://schemas.microsoft.com/office/drawing/2010/main" val="0"/>
              </a:ext>
            </a:extLst>
          </a:blip>
          <a:srcRect b="13072"/>
          <a:stretch/>
        </p:blipFill>
        <p:spPr bwMode="auto">
          <a:xfrm>
            <a:off x="179512" y="1268761"/>
            <a:ext cx="8799406" cy="549890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893238" y="260648"/>
            <a:ext cx="6347713" cy="803176"/>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200" b="1" dirty="0" smtClean="0"/>
              <a:t>Impact of Labelling</a:t>
            </a:r>
            <a:endParaRPr lang="en-GB" sz="4200" b="1" dirty="0"/>
          </a:p>
        </p:txBody>
      </p:sp>
    </p:spTree>
    <p:extLst>
      <p:ext uri="{BB962C8B-B14F-4D97-AF65-F5344CB8AC3E}">
        <p14:creationId xmlns:p14="http://schemas.microsoft.com/office/powerpoint/2010/main" val="5534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6347713" cy="936104"/>
          </a:xfrm>
        </p:spPr>
        <p:txBody>
          <a:bodyPr>
            <a:normAutofit/>
          </a:bodyPr>
          <a:lstStyle/>
          <a:p>
            <a:pPr algn="ctr"/>
            <a:r>
              <a:rPr lang="en-GB" sz="4400" b="1" dirty="0" smtClean="0"/>
              <a:t>Assignment 1</a:t>
            </a:r>
            <a:endParaRPr lang="en-GB" sz="4400" b="1" dirty="0"/>
          </a:p>
        </p:txBody>
      </p:sp>
      <p:sp>
        <p:nvSpPr>
          <p:cNvPr id="3" name="Content Placeholder 2"/>
          <p:cNvSpPr>
            <a:spLocks noGrp="1"/>
          </p:cNvSpPr>
          <p:nvPr>
            <p:ph idx="1"/>
          </p:nvPr>
        </p:nvSpPr>
        <p:spPr>
          <a:xfrm>
            <a:off x="609599" y="1556792"/>
            <a:ext cx="6842721" cy="4844611"/>
          </a:xfrm>
        </p:spPr>
        <p:txBody>
          <a:bodyPr>
            <a:normAutofit lnSpcReduction="10000"/>
          </a:bodyPr>
          <a:lstStyle/>
          <a:p>
            <a:pPr marL="0" indent="0">
              <a:buNone/>
            </a:pPr>
            <a:r>
              <a:rPr lang="en-GB" sz="2400" b="1" dirty="0" smtClean="0"/>
              <a:t>You can now complete Task </a:t>
            </a:r>
            <a:r>
              <a:rPr lang="en-GB" sz="2400" b="1" dirty="0"/>
              <a:t>1 (P1)</a:t>
            </a:r>
            <a:endParaRPr lang="en-GB" sz="2400" dirty="0"/>
          </a:p>
          <a:p>
            <a:pPr marL="0" lvl="0" indent="0">
              <a:buNone/>
            </a:pPr>
            <a:r>
              <a:rPr lang="en-GB" sz="2400" b="1" u="sng" dirty="0" smtClean="0"/>
              <a:t>Interactionism</a:t>
            </a:r>
          </a:p>
          <a:p>
            <a:pPr marL="0" lvl="0" indent="0">
              <a:buNone/>
            </a:pPr>
            <a:endParaRPr lang="en-GB" sz="2400" dirty="0"/>
          </a:p>
          <a:p>
            <a:pPr lvl="0"/>
            <a:r>
              <a:rPr lang="en-GB" sz="2400" dirty="0"/>
              <a:t>Explain how interactionism influences individual behaviour</a:t>
            </a:r>
            <a:r>
              <a:rPr lang="en-GB" sz="2400" dirty="0" smtClean="0"/>
              <a:t>.</a:t>
            </a:r>
          </a:p>
          <a:p>
            <a:pPr lvl="1"/>
            <a:r>
              <a:rPr lang="en-GB" sz="2000" b="1" dirty="0">
                <a:solidFill>
                  <a:schemeClr val="accent2">
                    <a:lumMod val="50000"/>
                  </a:schemeClr>
                </a:solidFill>
              </a:rPr>
              <a:t>How do we interpret ourselves?</a:t>
            </a:r>
            <a:endParaRPr lang="en-GB" sz="2000" dirty="0">
              <a:solidFill>
                <a:schemeClr val="accent2">
                  <a:lumMod val="50000"/>
                </a:schemeClr>
              </a:solidFill>
            </a:endParaRPr>
          </a:p>
          <a:p>
            <a:pPr lvl="2"/>
            <a:r>
              <a:rPr lang="en-GB" sz="2000" b="1" dirty="0">
                <a:solidFill>
                  <a:schemeClr val="accent2">
                    <a:lumMod val="50000"/>
                  </a:schemeClr>
                </a:solidFill>
              </a:rPr>
              <a:t>How are we influenced by others? (Health &amp; Social care professionals/family)</a:t>
            </a:r>
            <a:endParaRPr lang="en-GB" sz="2000" dirty="0">
              <a:solidFill>
                <a:schemeClr val="accent2">
                  <a:lumMod val="50000"/>
                </a:schemeClr>
              </a:solidFill>
            </a:endParaRPr>
          </a:p>
          <a:p>
            <a:pPr lvl="3"/>
            <a:r>
              <a:rPr lang="en-GB" sz="2000" b="1" dirty="0">
                <a:solidFill>
                  <a:schemeClr val="accent2">
                    <a:lumMod val="50000"/>
                  </a:schemeClr>
                </a:solidFill>
              </a:rPr>
              <a:t>We have the power to choose how we behave</a:t>
            </a:r>
            <a:endParaRPr lang="en-GB" sz="2000" dirty="0">
              <a:solidFill>
                <a:schemeClr val="accent2">
                  <a:lumMod val="50000"/>
                </a:schemeClr>
              </a:solidFill>
            </a:endParaRPr>
          </a:p>
          <a:p>
            <a:pPr lvl="4"/>
            <a:r>
              <a:rPr lang="en-GB" sz="2000" b="1" dirty="0">
                <a:solidFill>
                  <a:schemeClr val="accent2">
                    <a:lumMod val="50000"/>
                  </a:schemeClr>
                </a:solidFill>
              </a:rPr>
              <a:t>How do our interactions with others shape our self-image?</a:t>
            </a:r>
            <a:endParaRPr lang="en-GB" sz="2000" dirty="0">
              <a:solidFill>
                <a:schemeClr val="accent2">
                  <a:lumMod val="50000"/>
                </a:schemeClr>
              </a:solidFill>
            </a:endParaRPr>
          </a:p>
          <a:p>
            <a:pPr lvl="0"/>
            <a:endParaRPr lang="en-GB" sz="2400" dirty="0"/>
          </a:p>
          <a:p>
            <a:endParaRPr lang="en-GB" sz="2400" dirty="0"/>
          </a:p>
        </p:txBody>
      </p:sp>
    </p:spTree>
    <p:extLst>
      <p:ext uri="{BB962C8B-B14F-4D97-AF65-F5344CB8AC3E}">
        <p14:creationId xmlns:p14="http://schemas.microsoft.com/office/powerpoint/2010/main" val="26549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6347713" cy="936104"/>
          </a:xfrm>
        </p:spPr>
        <p:txBody>
          <a:bodyPr>
            <a:normAutofit/>
          </a:bodyPr>
          <a:lstStyle/>
          <a:p>
            <a:pPr algn="ctr"/>
            <a:r>
              <a:rPr lang="en-GB" sz="4400" b="1" dirty="0" smtClean="0"/>
              <a:t>Assignment 1</a:t>
            </a:r>
            <a:endParaRPr lang="en-GB" sz="4400" b="1" dirty="0"/>
          </a:p>
        </p:txBody>
      </p:sp>
      <p:sp>
        <p:nvSpPr>
          <p:cNvPr id="3" name="Content Placeholder 2"/>
          <p:cNvSpPr>
            <a:spLocks noGrp="1"/>
          </p:cNvSpPr>
          <p:nvPr>
            <p:ph idx="1"/>
          </p:nvPr>
        </p:nvSpPr>
        <p:spPr>
          <a:xfrm>
            <a:off x="609599" y="1556792"/>
            <a:ext cx="6842721" cy="4844611"/>
          </a:xfrm>
        </p:spPr>
        <p:txBody>
          <a:bodyPr>
            <a:normAutofit/>
          </a:bodyPr>
          <a:lstStyle/>
          <a:p>
            <a:pPr marL="0" indent="0">
              <a:buNone/>
            </a:pPr>
            <a:r>
              <a:rPr lang="en-GB" sz="2400" b="1" dirty="0" smtClean="0"/>
              <a:t>You can now complete Task </a:t>
            </a:r>
            <a:r>
              <a:rPr lang="en-GB" sz="2400" b="1" dirty="0"/>
              <a:t>1 (P1)</a:t>
            </a:r>
            <a:endParaRPr lang="en-GB" sz="2400" dirty="0"/>
          </a:p>
          <a:p>
            <a:pPr marL="0" lvl="0" indent="0">
              <a:buNone/>
            </a:pPr>
            <a:r>
              <a:rPr lang="en-GB" sz="2400" b="1" u="sng" dirty="0" smtClean="0"/>
              <a:t>Interactionism</a:t>
            </a:r>
          </a:p>
          <a:p>
            <a:pPr marL="0" lvl="0" indent="0">
              <a:buNone/>
            </a:pPr>
            <a:endParaRPr lang="en-GB" sz="2400" dirty="0"/>
          </a:p>
          <a:p>
            <a:pPr lvl="0"/>
            <a:r>
              <a:rPr lang="en-GB" sz="2400" dirty="0"/>
              <a:t>Outline the issue of labelling and the effects of being stigmatised.</a:t>
            </a:r>
          </a:p>
          <a:p>
            <a:pPr lvl="1"/>
            <a:r>
              <a:rPr lang="en-GB" sz="2400" b="1" dirty="0">
                <a:solidFill>
                  <a:schemeClr val="accent1">
                    <a:lumMod val="50000"/>
                  </a:schemeClr>
                </a:solidFill>
              </a:rPr>
              <a:t>What is labelling?</a:t>
            </a:r>
            <a:endParaRPr lang="en-GB" sz="2000" dirty="0">
              <a:solidFill>
                <a:schemeClr val="accent1">
                  <a:lumMod val="50000"/>
                </a:schemeClr>
              </a:solidFill>
            </a:endParaRPr>
          </a:p>
          <a:p>
            <a:pPr lvl="2"/>
            <a:r>
              <a:rPr lang="en-GB" sz="2000" b="1" dirty="0">
                <a:solidFill>
                  <a:schemeClr val="accent1">
                    <a:lumMod val="50000"/>
                  </a:schemeClr>
                </a:solidFill>
              </a:rPr>
              <a:t>What is stigma?</a:t>
            </a:r>
            <a:endParaRPr lang="en-GB" sz="1800" dirty="0">
              <a:solidFill>
                <a:schemeClr val="accent1">
                  <a:lumMod val="50000"/>
                </a:schemeClr>
              </a:solidFill>
            </a:endParaRPr>
          </a:p>
          <a:p>
            <a:pPr lvl="2"/>
            <a:r>
              <a:rPr lang="en-GB" sz="2000" b="1" dirty="0">
                <a:solidFill>
                  <a:schemeClr val="accent1">
                    <a:lumMod val="50000"/>
                  </a:schemeClr>
                </a:solidFill>
              </a:rPr>
              <a:t>What is the issues with labelling</a:t>
            </a:r>
            <a:r>
              <a:rPr lang="en-GB" sz="2000" b="1" dirty="0" smtClean="0">
                <a:solidFill>
                  <a:schemeClr val="accent1">
                    <a:lumMod val="50000"/>
                  </a:schemeClr>
                </a:solidFill>
              </a:rPr>
              <a:t>? - </a:t>
            </a:r>
            <a:r>
              <a:rPr lang="en-GB" sz="1800" b="1" dirty="0">
                <a:solidFill>
                  <a:schemeClr val="accent1">
                    <a:lumMod val="50000"/>
                  </a:schemeClr>
                </a:solidFill>
              </a:rPr>
              <a:t>Outline the NEGATIVE </a:t>
            </a:r>
            <a:r>
              <a:rPr lang="en-GB" sz="1800" b="1" dirty="0" smtClean="0">
                <a:solidFill>
                  <a:schemeClr val="accent1">
                    <a:lumMod val="50000"/>
                  </a:schemeClr>
                </a:solidFill>
              </a:rPr>
              <a:t>CYCLE</a:t>
            </a:r>
            <a:r>
              <a:rPr lang="en-GB" sz="1200" dirty="0" smtClean="0">
                <a:solidFill>
                  <a:schemeClr val="accent1">
                    <a:lumMod val="50000"/>
                  </a:schemeClr>
                </a:solidFill>
              </a:rPr>
              <a:t> </a:t>
            </a:r>
            <a:r>
              <a:rPr lang="en-GB" sz="2000" dirty="0" smtClean="0">
                <a:solidFill>
                  <a:schemeClr val="accent1">
                    <a:lumMod val="50000"/>
                  </a:schemeClr>
                </a:solidFill>
              </a:rPr>
              <a:t>and link to depression</a:t>
            </a:r>
            <a:endParaRPr lang="en-GB" sz="2000" dirty="0">
              <a:solidFill>
                <a:schemeClr val="accent1">
                  <a:lumMod val="50000"/>
                </a:schemeClr>
              </a:solidFill>
            </a:endParaRPr>
          </a:p>
          <a:p>
            <a:pPr lvl="3"/>
            <a:r>
              <a:rPr lang="en-GB" sz="1800" b="1" dirty="0">
                <a:solidFill>
                  <a:schemeClr val="accent1">
                    <a:lumMod val="50000"/>
                  </a:schemeClr>
                </a:solidFill>
              </a:rPr>
              <a:t>People may not admit they’re ill due to stigma	</a:t>
            </a:r>
            <a:endParaRPr lang="en-GB" sz="3600" dirty="0">
              <a:solidFill>
                <a:schemeClr val="accent1">
                  <a:lumMod val="50000"/>
                </a:schemeClr>
              </a:solidFill>
            </a:endParaRPr>
          </a:p>
          <a:p>
            <a:endParaRPr lang="en-GB" sz="2400" dirty="0"/>
          </a:p>
        </p:txBody>
      </p:sp>
    </p:spTree>
    <p:extLst>
      <p:ext uri="{BB962C8B-B14F-4D97-AF65-F5344CB8AC3E}">
        <p14:creationId xmlns:p14="http://schemas.microsoft.com/office/powerpoint/2010/main" val="139737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466475" y="1052117"/>
            <a:ext cx="2268843" cy="140452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bg1"/>
                </a:solidFill>
              </a:rPr>
              <a:t>Patriarchy</a:t>
            </a:r>
          </a:p>
        </p:txBody>
      </p:sp>
      <p:sp>
        <p:nvSpPr>
          <p:cNvPr id="3" name="Rectangle 2"/>
          <p:cNvSpPr/>
          <p:nvPr/>
        </p:nvSpPr>
        <p:spPr>
          <a:xfrm>
            <a:off x="2897378" y="1279365"/>
            <a:ext cx="5347987" cy="853491"/>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rPr>
              <a:t>A social organisation which believes the man is head of the house</a:t>
            </a:r>
          </a:p>
        </p:txBody>
      </p:sp>
      <p:sp>
        <p:nvSpPr>
          <p:cNvPr id="4" name="Rectangle 3"/>
          <p:cNvSpPr/>
          <p:nvPr/>
        </p:nvSpPr>
        <p:spPr>
          <a:xfrm>
            <a:off x="898635" y="2726739"/>
            <a:ext cx="7238689" cy="2934509"/>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A lot of gender stereotypes come from socialisation…</a:t>
            </a:r>
          </a:p>
          <a:p>
            <a:endParaRPr lang="en-GB" dirty="0">
              <a:solidFill>
                <a:schemeClr val="bg1"/>
              </a:solidFill>
            </a:endParaRPr>
          </a:p>
          <a:p>
            <a:pPr algn="ctr"/>
            <a:endParaRPr lang="en-GB" sz="2400" dirty="0">
              <a:solidFill>
                <a:schemeClr val="bg1"/>
              </a:solidFill>
            </a:endParaRPr>
          </a:p>
          <a:p>
            <a:pPr algn="ctr"/>
            <a:r>
              <a:rPr lang="en-GB" sz="2400" dirty="0">
                <a:solidFill>
                  <a:schemeClr val="bg1"/>
                </a:solidFill>
              </a:rPr>
              <a:t>In what ways do you think our upbringing &amp; socialisation could influence gender inequalities?</a:t>
            </a:r>
          </a:p>
        </p:txBody>
      </p:sp>
    </p:spTree>
    <p:extLst>
      <p:ext uri="{BB962C8B-B14F-4D97-AF65-F5344CB8AC3E}">
        <p14:creationId xmlns:p14="http://schemas.microsoft.com/office/powerpoint/2010/main" val="56653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rot="20448493">
            <a:off x="-505443" y="-371800"/>
            <a:ext cx="7363986" cy="4683751"/>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bg1"/>
              </a:solidFill>
            </a:endParaRPr>
          </a:p>
          <a:p>
            <a:pPr algn="ctr"/>
            <a:r>
              <a:rPr lang="en-GB" sz="2400" dirty="0">
                <a:solidFill>
                  <a:schemeClr val="bg1"/>
                </a:solidFill>
              </a:rPr>
              <a:t>Feminists are in favour of equal opportunities for men and women, and of equal relationships in all areas of life.</a:t>
            </a:r>
          </a:p>
          <a:p>
            <a:r>
              <a:rPr lang="en-GB" sz="2000" dirty="0"/>
              <a:t> </a:t>
            </a:r>
          </a:p>
        </p:txBody>
      </p:sp>
      <p:pic>
        <p:nvPicPr>
          <p:cNvPr id="3" name="Picture 2"/>
          <p:cNvPicPr>
            <a:picLocks noChangeAspect="1"/>
          </p:cNvPicPr>
          <p:nvPr/>
        </p:nvPicPr>
        <p:blipFill>
          <a:blip r:embed="rId2"/>
          <a:stretch>
            <a:fillRect/>
          </a:stretch>
        </p:blipFill>
        <p:spPr>
          <a:xfrm>
            <a:off x="4496826" y="3436488"/>
            <a:ext cx="4647174" cy="3479343"/>
          </a:xfrm>
          <a:prstGeom prst="rect">
            <a:avLst/>
          </a:prstGeom>
        </p:spPr>
      </p:pic>
    </p:spTree>
    <p:extLst>
      <p:ext uri="{BB962C8B-B14F-4D97-AF65-F5344CB8AC3E}">
        <p14:creationId xmlns:p14="http://schemas.microsoft.com/office/powerpoint/2010/main" val="273619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are three main types of feminist approach:</a:t>
            </a:r>
            <a:endParaRPr lang="en-GB" dirty="0"/>
          </a:p>
        </p:txBody>
      </p:sp>
      <p:sp>
        <p:nvSpPr>
          <p:cNvPr id="3" name="Content Placeholder 2"/>
          <p:cNvSpPr>
            <a:spLocks noGrp="1"/>
          </p:cNvSpPr>
          <p:nvPr>
            <p:ph idx="1"/>
          </p:nvPr>
        </p:nvSpPr>
        <p:spPr/>
        <p:txBody>
          <a:bodyPr>
            <a:normAutofit fontScale="92500"/>
          </a:bodyPr>
          <a:lstStyle/>
          <a:p>
            <a:r>
              <a:rPr lang="en-GB" sz="3200" dirty="0" smtClean="0"/>
              <a:t>Marxist feminism</a:t>
            </a:r>
          </a:p>
          <a:p>
            <a:r>
              <a:rPr lang="en-GB" sz="3200" dirty="0" smtClean="0"/>
              <a:t>Radical feminism</a:t>
            </a:r>
          </a:p>
          <a:p>
            <a:r>
              <a:rPr lang="en-GB" sz="3200" dirty="0" smtClean="0"/>
              <a:t>Liberal feminism</a:t>
            </a:r>
          </a:p>
          <a:p>
            <a:endParaRPr lang="en-GB" sz="3200" dirty="0"/>
          </a:p>
          <a:p>
            <a:pPr marL="0" indent="0">
              <a:buNone/>
            </a:pPr>
            <a:r>
              <a:rPr lang="en-GB" sz="3200" dirty="0" smtClean="0"/>
              <a:t>You need to discuss each of these in your assignment so make notes on your hand-out as we go along…</a:t>
            </a:r>
            <a:endParaRPr lang="en-GB" sz="3200" dirty="0"/>
          </a:p>
        </p:txBody>
      </p:sp>
    </p:spTree>
    <p:extLst>
      <p:ext uri="{BB962C8B-B14F-4D97-AF65-F5344CB8AC3E}">
        <p14:creationId xmlns:p14="http://schemas.microsoft.com/office/powerpoint/2010/main" val="29569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951" y="1988840"/>
            <a:ext cx="6400995" cy="3201234"/>
          </a:xfrm>
        </p:spPr>
        <p:txBody>
          <a:bodyPr>
            <a:noAutofit/>
          </a:bodyPr>
          <a:lstStyle/>
          <a:p>
            <a:r>
              <a:rPr lang="en-GB" sz="2400" dirty="0"/>
              <a:t>See women, especially working class women as oppressed by both capitalism and men. </a:t>
            </a:r>
            <a:endParaRPr lang="en-GB" sz="2400" dirty="0" smtClean="0"/>
          </a:p>
          <a:p>
            <a:r>
              <a:rPr lang="en-GB" sz="2400" dirty="0" smtClean="0"/>
              <a:t>Women </a:t>
            </a:r>
            <a:r>
              <a:rPr lang="en-GB" sz="2400" dirty="0"/>
              <a:t>produce the next generation of workers and look after the husbands and the next generation of workers </a:t>
            </a:r>
            <a:r>
              <a:rPr lang="en-GB" sz="2400" dirty="0" smtClean="0"/>
              <a:t>They </a:t>
            </a:r>
            <a:r>
              <a:rPr lang="en-GB" sz="2400" dirty="0"/>
              <a:t>are dominated by their husbands and are subsiding industry. </a:t>
            </a:r>
          </a:p>
          <a:p>
            <a:r>
              <a:rPr lang="en-GB" sz="2400" dirty="0"/>
              <a:t>The family would not be ready for work if someone did not take responsibility for domestic life and this remains the responsibility of the women. </a:t>
            </a:r>
          </a:p>
          <a:p>
            <a:endParaRPr lang="en-GB" sz="2400" dirty="0"/>
          </a:p>
        </p:txBody>
      </p:sp>
      <p:pic>
        <p:nvPicPr>
          <p:cNvPr id="5" name="Picture 4"/>
          <p:cNvPicPr>
            <a:picLocks noChangeAspect="1"/>
          </p:cNvPicPr>
          <p:nvPr/>
        </p:nvPicPr>
        <p:blipFill>
          <a:blip r:embed="rId2"/>
          <a:stretch>
            <a:fillRect/>
          </a:stretch>
        </p:blipFill>
        <p:spPr>
          <a:xfrm>
            <a:off x="6707945" y="-29475"/>
            <a:ext cx="2450864" cy="2738395"/>
          </a:xfrm>
          <a:prstGeom prst="rect">
            <a:avLst/>
          </a:prstGeom>
        </p:spPr>
      </p:pic>
      <p:sp>
        <p:nvSpPr>
          <p:cNvPr id="4" name="Explosion 1 3"/>
          <p:cNvSpPr/>
          <p:nvPr/>
        </p:nvSpPr>
        <p:spPr>
          <a:xfrm rot="20622529">
            <a:off x="-43661" y="35656"/>
            <a:ext cx="3821235" cy="2036148"/>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Marxist feminism</a:t>
            </a:r>
          </a:p>
        </p:txBody>
      </p:sp>
    </p:spTree>
    <p:extLst>
      <p:ext uri="{BB962C8B-B14F-4D97-AF65-F5344CB8AC3E}">
        <p14:creationId xmlns:p14="http://schemas.microsoft.com/office/powerpoint/2010/main" val="233050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109" y="2285702"/>
            <a:ext cx="6859786" cy="2331739"/>
          </a:xfrm>
        </p:spPr>
        <p:txBody>
          <a:bodyPr>
            <a:noAutofit/>
          </a:bodyPr>
          <a:lstStyle/>
          <a:p>
            <a:pPr marL="0" indent="0">
              <a:buNone/>
            </a:pPr>
            <a:r>
              <a:rPr lang="en-GB" sz="2800" dirty="0" smtClean="0"/>
              <a:t>For radical feminists, it is not capitalism that dominates women,  but men.</a:t>
            </a:r>
          </a:p>
          <a:p>
            <a:r>
              <a:rPr lang="en-GB" sz="2800" dirty="0"/>
              <a:t>Men dominate women and the family is seen as a patriarchal institution.</a:t>
            </a:r>
          </a:p>
          <a:p>
            <a:r>
              <a:rPr lang="en-GB" sz="2800" dirty="0" smtClean="0"/>
              <a:t>They </a:t>
            </a:r>
            <a:r>
              <a:rPr lang="en-GB" sz="2800" dirty="0"/>
              <a:t>see the socialisation of women as housewives and mothers as a form of oppression and this oppression as a characteristic of nuclear family life.</a:t>
            </a:r>
          </a:p>
          <a:p>
            <a:pPr marL="0" indent="0">
              <a:buNone/>
            </a:pPr>
            <a:endParaRPr lang="en-GB" sz="2800" dirty="0"/>
          </a:p>
        </p:txBody>
      </p:sp>
      <p:sp>
        <p:nvSpPr>
          <p:cNvPr id="4" name="Explosion 1 3"/>
          <p:cNvSpPr/>
          <p:nvPr/>
        </p:nvSpPr>
        <p:spPr>
          <a:xfrm rot="20731396">
            <a:off x="209101" y="-123641"/>
            <a:ext cx="3549923" cy="2262491"/>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Radical feminism</a:t>
            </a:r>
          </a:p>
        </p:txBody>
      </p:sp>
      <p:pic>
        <p:nvPicPr>
          <p:cNvPr id="5" name="Picture 4"/>
          <p:cNvPicPr>
            <a:picLocks noChangeAspect="1"/>
          </p:cNvPicPr>
          <p:nvPr/>
        </p:nvPicPr>
        <p:blipFill>
          <a:blip r:embed="rId2"/>
          <a:stretch>
            <a:fillRect/>
          </a:stretch>
        </p:blipFill>
        <p:spPr>
          <a:xfrm>
            <a:off x="3640493" y="-99392"/>
            <a:ext cx="5504543" cy="2088232"/>
          </a:xfrm>
          <a:prstGeom prst="rect">
            <a:avLst/>
          </a:prstGeom>
        </p:spPr>
      </p:pic>
    </p:spTree>
    <p:extLst>
      <p:ext uri="{BB962C8B-B14F-4D97-AF65-F5344CB8AC3E}">
        <p14:creationId xmlns:p14="http://schemas.microsoft.com/office/powerpoint/2010/main" val="2219304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109" y="2285702"/>
            <a:ext cx="6859786" cy="1575458"/>
          </a:xfrm>
        </p:spPr>
        <p:txBody>
          <a:bodyPr>
            <a:noAutofit/>
          </a:bodyPr>
          <a:lstStyle/>
          <a:p>
            <a:r>
              <a:rPr lang="en-GB" sz="2400" dirty="0"/>
              <a:t>They  would argue that changes have taken place. They believe that , through changing attitudes and legislation such as the </a:t>
            </a:r>
            <a:r>
              <a:rPr lang="en-GB" sz="2400" dirty="0" smtClean="0"/>
              <a:t>Equal Pay Act (1970)and </a:t>
            </a:r>
            <a:r>
              <a:rPr lang="en-GB" sz="2400" dirty="0"/>
              <a:t>the </a:t>
            </a:r>
            <a:r>
              <a:rPr lang="en-GB" sz="2400" dirty="0" smtClean="0"/>
              <a:t>Sex Discrimination Act (1975) </a:t>
            </a:r>
            <a:r>
              <a:rPr lang="en-GB" sz="2400" dirty="0"/>
              <a:t>there is more equality.</a:t>
            </a:r>
          </a:p>
          <a:p>
            <a:r>
              <a:rPr lang="en-GB" sz="2400" dirty="0"/>
              <a:t>Liberal feminists believe that improvements will continue by means of legislation and policy.</a:t>
            </a:r>
          </a:p>
          <a:p>
            <a:endParaRPr lang="en-GB" sz="2400" dirty="0"/>
          </a:p>
          <a:p>
            <a:pPr marL="0" indent="0">
              <a:buNone/>
            </a:pPr>
            <a:endParaRPr lang="en-GB" sz="2400" dirty="0"/>
          </a:p>
        </p:txBody>
      </p:sp>
      <p:sp>
        <p:nvSpPr>
          <p:cNvPr id="4" name="Explosion 1 3"/>
          <p:cNvSpPr/>
          <p:nvPr/>
        </p:nvSpPr>
        <p:spPr>
          <a:xfrm rot="20840900">
            <a:off x="53290" y="116059"/>
            <a:ext cx="3414454" cy="1856078"/>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Liberal feminism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2956" y="4994868"/>
            <a:ext cx="1601044" cy="1881227"/>
          </a:xfrm>
          <a:prstGeom prst="rect">
            <a:avLst/>
          </a:prstGeom>
        </p:spPr>
      </p:pic>
    </p:spTree>
    <p:extLst>
      <p:ext uri="{BB962C8B-B14F-4D97-AF65-F5344CB8AC3E}">
        <p14:creationId xmlns:p14="http://schemas.microsoft.com/office/powerpoint/2010/main" val="221214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0548" y="1268197"/>
            <a:ext cx="6859786" cy="1575458"/>
          </a:xfrm>
        </p:spPr>
        <p:txBody>
          <a:bodyPr/>
          <a:lstStyle/>
          <a:p>
            <a:pPr marL="0" indent="0" algn="ctr">
              <a:buNone/>
            </a:pPr>
            <a:r>
              <a:rPr lang="en-GB" sz="2401" dirty="0"/>
              <a:t>Women are socialised into caring roles</a:t>
            </a:r>
          </a:p>
          <a:p>
            <a:endParaRPr lang="en-GB" dirty="0"/>
          </a:p>
          <a:p>
            <a:pPr marL="0" indent="0">
              <a:buNone/>
            </a:pPr>
            <a:endParaRPr lang="en-GB" dirty="0"/>
          </a:p>
        </p:txBody>
      </p:sp>
      <p:sp>
        <p:nvSpPr>
          <p:cNvPr id="4" name="Explosion 1 3"/>
          <p:cNvSpPr/>
          <p:nvPr/>
        </p:nvSpPr>
        <p:spPr>
          <a:xfrm rot="20719184">
            <a:off x="270083" y="-107149"/>
            <a:ext cx="3605238" cy="1993385"/>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Socialisation </a:t>
            </a:r>
          </a:p>
        </p:txBody>
      </p:sp>
    </p:spTree>
    <p:controls>
      <mc:AlternateContent xmlns:mc="http://schemas.openxmlformats.org/markup-compatibility/2006">
        <mc:Choice xmlns:v="urn:schemas-microsoft-com:vml" Requires="v">
          <p:control spid="1034" name="ShockwaveFlash1" r:id="rId2" imgW="9144000" imgH="4950000"/>
        </mc:Choice>
        <mc:Fallback>
          <p:control name="ShockwaveFlash1" r:id="rId2" imgW="9144000" imgH="4950000">
            <p:pic>
              <p:nvPicPr>
                <p:cNvPr id="0" name="ShockwaveFlash1"/>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0" y="1909763"/>
                  <a:ext cx="9142413" cy="49466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86139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1779</TotalTime>
  <Words>1016</Words>
  <Application>Microsoft Office PowerPoint</Application>
  <PresentationFormat>On-screen Show (4:3)</PresentationFormat>
  <Paragraphs>121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Facet</vt:lpstr>
      <vt:lpstr>Feminism </vt:lpstr>
      <vt:lpstr>PowerPoint Presentation</vt:lpstr>
      <vt:lpstr>PowerPoint Presentation</vt:lpstr>
      <vt:lpstr>PowerPoint Presentation</vt:lpstr>
      <vt:lpstr>There are three main types of feminist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ism </vt:lpstr>
      <vt:lpstr>Introduction</vt:lpstr>
      <vt:lpstr>What kind of groups do Interactionist’s study?</vt:lpstr>
      <vt:lpstr>Self image </vt:lpstr>
      <vt:lpstr>Impact of self image</vt:lpstr>
      <vt:lpstr>PowerPoint Presentation</vt:lpstr>
      <vt:lpstr>Stigma of labels</vt:lpstr>
      <vt:lpstr>Labelling</vt:lpstr>
      <vt:lpstr>PowerPoint Presentation</vt:lpstr>
      <vt:lpstr>Assignment 1</vt:lpstr>
      <vt:lpstr>Assignment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Interactionism</dc:title>
  <dc:creator>Leanne Turner</dc:creator>
  <cp:lastModifiedBy>Administrator</cp:lastModifiedBy>
  <cp:revision>43</cp:revision>
  <dcterms:created xsi:type="dcterms:W3CDTF">2011-11-14T16:28:50Z</dcterms:created>
  <dcterms:modified xsi:type="dcterms:W3CDTF">2015-09-11T07:32:43Z</dcterms:modified>
</cp:coreProperties>
</file>