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66" r:id="rId7"/>
    <p:sldId id="267" r:id="rId8"/>
    <p:sldId id="268" r:id="rId9"/>
    <p:sldId id="270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5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91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4271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836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864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993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81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97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64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48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6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2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24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66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7BC25-7B41-46CE-BF54-5C503C548EFE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31F3FC-AB91-4549-846F-245DD1DFFC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9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96136" y="2636912"/>
            <a:ext cx="1944216" cy="1646302"/>
          </a:xfrm>
        </p:spPr>
        <p:txBody>
          <a:bodyPr>
            <a:noAutofit/>
          </a:bodyPr>
          <a:lstStyle/>
          <a:p>
            <a:r>
              <a:rPr lang="en-GB" sz="8000" dirty="0" smtClean="0"/>
              <a:t>ism </a:t>
            </a:r>
            <a:endParaRPr lang="en-GB" sz="8000" dirty="0"/>
          </a:p>
        </p:txBody>
      </p:sp>
      <p:pic>
        <p:nvPicPr>
          <p:cNvPr id="1028" name="Picture 4" descr="http://interaction.org.au/wp-content/themes/interaction/images/interaction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5832648" cy="226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37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347713" cy="936104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 smtClean="0"/>
              <a:t>Assignment 1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556792"/>
            <a:ext cx="6842721" cy="4844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You can now complete Task </a:t>
            </a:r>
            <a:r>
              <a:rPr lang="en-GB" sz="2400" b="1" dirty="0"/>
              <a:t>1 (P1)</a:t>
            </a:r>
            <a:endParaRPr lang="en-GB" sz="2400" dirty="0"/>
          </a:p>
          <a:p>
            <a:pPr marL="0" lvl="0" indent="0">
              <a:buNone/>
            </a:pPr>
            <a:r>
              <a:rPr lang="en-GB" sz="2400" b="1" u="sng" dirty="0" smtClean="0"/>
              <a:t>Interactionism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Explain how interactionism influences individual behaviour</a:t>
            </a:r>
            <a:r>
              <a:rPr lang="en-GB" sz="2400" dirty="0" smtClean="0"/>
              <a:t>.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Outline the issue of labelling and the effects of being stigmatised.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5493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571" y="188640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GB" sz="4600" b="1" dirty="0" smtClean="0"/>
              <a:t>Introduction</a:t>
            </a:r>
            <a:endParaRPr lang="en-GB" sz="4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632848" cy="548159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800" dirty="0" smtClean="0"/>
              <a:t>The perspectives we have already looked at focus on large groups and whole institutions to see how they influence behaviour and shape society. </a:t>
            </a:r>
          </a:p>
          <a:p>
            <a:r>
              <a:rPr lang="en-GB" sz="2800" dirty="0" smtClean="0"/>
              <a:t>Interactionism is different to this, this perspective focuses on smaller groups rather than looking at whole social institutions to see how society is shaped.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800" dirty="0" smtClean="0"/>
              <a:t>Interested in </a:t>
            </a:r>
            <a:r>
              <a:rPr lang="en-GB" sz="2800" dirty="0"/>
              <a:t>what goes on within (rather than between) social </a:t>
            </a:r>
            <a:r>
              <a:rPr lang="en-GB" sz="2800" dirty="0" smtClean="0"/>
              <a:t>institutions and interactions between people.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1300" dirty="0" smtClean="0"/>
          </a:p>
        </p:txBody>
      </p:sp>
    </p:spTree>
    <p:extLst>
      <p:ext uri="{BB962C8B-B14F-4D97-AF65-F5344CB8AC3E}">
        <p14:creationId xmlns:p14="http://schemas.microsoft.com/office/powerpoint/2010/main" val="269050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61" y="332656"/>
            <a:ext cx="5769689" cy="1221532"/>
          </a:xfrm>
        </p:spPr>
        <p:txBody>
          <a:bodyPr>
            <a:noAutofit/>
          </a:bodyPr>
          <a:lstStyle/>
          <a:p>
            <a:pPr algn="ctr"/>
            <a:r>
              <a:rPr lang="en-GB" sz="3800" b="1" dirty="0" smtClean="0"/>
              <a:t>What kind of groups do </a:t>
            </a:r>
            <a:r>
              <a:rPr lang="en-GB" sz="3800" b="1" dirty="0" err="1" smtClean="0"/>
              <a:t>Interactionist’s</a:t>
            </a:r>
            <a:r>
              <a:rPr lang="en-GB" sz="3800" b="1" dirty="0" smtClean="0"/>
              <a:t> study?</a:t>
            </a:r>
            <a:endParaRPr lang="en-GB" sz="3800" b="1" dirty="0"/>
          </a:p>
        </p:txBody>
      </p:sp>
      <p:pic>
        <p:nvPicPr>
          <p:cNvPr id="2050" name="Picture 2" descr="http://xa.yimg.com/kq/groups/12550578/homepage/name/672964?type=s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900" y="0"/>
            <a:ext cx="2701099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208912" cy="4752528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They </a:t>
            </a:r>
            <a:r>
              <a:rPr lang="en-GB" sz="2800" dirty="0"/>
              <a:t>study diverse groups such </a:t>
            </a:r>
            <a:r>
              <a:rPr lang="en-GB" sz="2800" dirty="0" smtClean="0"/>
              <a:t>as the interactions between ….</a:t>
            </a:r>
            <a:endParaRPr lang="en-GB" sz="2800" dirty="0"/>
          </a:p>
          <a:p>
            <a:pPr lvl="1"/>
            <a:r>
              <a:rPr lang="en-GB" sz="2400" dirty="0" smtClean="0"/>
              <a:t>Teenage gangs and older people </a:t>
            </a:r>
          </a:p>
          <a:p>
            <a:pPr lvl="2"/>
            <a:r>
              <a:rPr lang="en-GB" sz="2200" dirty="0" smtClean="0"/>
              <a:t>Teachers and students</a:t>
            </a:r>
          </a:p>
          <a:p>
            <a:pPr lvl="3"/>
            <a:r>
              <a:rPr lang="en-GB" sz="2200" dirty="0" smtClean="0"/>
              <a:t>Patients </a:t>
            </a:r>
            <a:r>
              <a:rPr lang="en-GB" sz="2200" dirty="0"/>
              <a:t>and visitors on hospital </a:t>
            </a:r>
            <a:r>
              <a:rPr lang="en-GB" sz="2200" dirty="0" smtClean="0"/>
              <a:t>wards</a:t>
            </a:r>
          </a:p>
          <a:p>
            <a:pPr marL="914400" lvl="2" indent="0">
              <a:buNone/>
            </a:pPr>
            <a:endParaRPr lang="en-GB" sz="2300" dirty="0"/>
          </a:p>
          <a:p>
            <a:pPr marL="274320" lvl="1" indent="0">
              <a:buNone/>
            </a:pPr>
            <a:r>
              <a:rPr lang="en-GB" sz="2500" b="1" i="1" dirty="0" smtClean="0">
                <a:solidFill>
                  <a:schemeClr val="accent1">
                    <a:lumMod val="50000"/>
                  </a:schemeClr>
                </a:solidFill>
              </a:rPr>
              <a:t>They study how the groups respond to each other</a:t>
            </a:r>
          </a:p>
          <a:p>
            <a:pPr marL="274320" lvl="1" indent="0">
              <a:buNone/>
            </a:pPr>
            <a:endParaRPr lang="en-GB" sz="2400" i="1" dirty="0" smtClean="0"/>
          </a:p>
          <a:p>
            <a:r>
              <a:rPr lang="en-GB" sz="2800" dirty="0" smtClean="0"/>
              <a:t>They see our behaviour as being a result of…</a:t>
            </a:r>
          </a:p>
          <a:p>
            <a:pPr lvl="1"/>
            <a:r>
              <a:rPr lang="en-GB" sz="2400" dirty="0" smtClean="0"/>
              <a:t>How we interpret situations within smaller groups</a:t>
            </a:r>
          </a:p>
          <a:p>
            <a:pPr lvl="2"/>
            <a:r>
              <a:rPr lang="en-GB" sz="2400" dirty="0"/>
              <a:t>H</a:t>
            </a:r>
            <a:r>
              <a:rPr lang="en-GB" sz="2400" dirty="0" smtClean="0"/>
              <a:t>ow we see ourselves in relation to other people in the group</a:t>
            </a:r>
          </a:p>
          <a:p>
            <a:pPr lvl="3"/>
            <a:r>
              <a:rPr lang="en-GB" sz="2200" dirty="0" smtClean="0"/>
              <a:t>Examples? 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34981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347713" cy="875184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 smtClean="0"/>
              <a:t>Self image 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268760"/>
            <a:ext cx="5184576" cy="540060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2400" dirty="0" smtClean="0"/>
              <a:t>Interactionist’s study the complex interactions between people, their family and </a:t>
            </a:r>
            <a:r>
              <a:rPr lang="en-GB" sz="2400" dirty="0" smtClean="0"/>
              <a:t>friends</a:t>
            </a:r>
            <a:endParaRPr lang="en-GB" sz="2400" dirty="0" smtClean="0"/>
          </a:p>
          <a:p>
            <a:r>
              <a:rPr lang="en-GB" sz="2400" dirty="0" smtClean="0"/>
              <a:t>They believe that these relationships have </a:t>
            </a:r>
            <a:r>
              <a:rPr lang="en-GB" sz="2400" dirty="0" smtClean="0"/>
              <a:t>a big influence on who </a:t>
            </a:r>
            <a:r>
              <a:rPr lang="en-GB" sz="2400" dirty="0" smtClean="0"/>
              <a:t>people decide they </a:t>
            </a:r>
            <a:r>
              <a:rPr lang="en-GB" sz="2400" dirty="0" smtClean="0"/>
              <a:t>are.</a:t>
            </a:r>
            <a:endParaRPr lang="en-GB" sz="2400" dirty="0" smtClean="0"/>
          </a:p>
        </p:txBody>
      </p:sp>
      <p:pic>
        <p:nvPicPr>
          <p:cNvPr id="4098" name="Picture 2" descr="http://blog.lib.umn.edu/vanm0049/psy1001section08spring2012/2012/04/08/Self-Esteem-and-Percep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1844824"/>
            <a:ext cx="3146269" cy="3959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48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32656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 smtClean="0"/>
              <a:t>Impact of self image</a:t>
            </a:r>
            <a:endParaRPr lang="en-GB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7704856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When people are ill they……………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Label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themselves as ill e.g. having a cold or being ‘under the weather’</a:t>
            </a:r>
          </a:p>
          <a:p>
            <a:pPr marL="0" indent="0">
              <a:buNone/>
            </a:pPr>
            <a:r>
              <a:rPr lang="en-GB" sz="2400" dirty="0" smtClean="0"/>
              <a:t>  </a:t>
            </a:r>
          </a:p>
          <a:p>
            <a:r>
              <a:rPr lang="en-GB" sz="2400" dirty="0" smtClean="0"/>
              <a:t>They can attach a label to themselves.</a:t>
            </a:r>
          </a:p>
          <a:p>
            <a:r>
              <a:rPr lang="en-GB" sz="2400" dirty="0"/>
              <a:t>O</a:t>
            </a:r>
            <a:r>
              <a:rPr lang="en-GB" sz="2400" dirty="0" smtClean="0"/>
              <a:t>thers can attach a label to them…….such as, who?</a:t>
            </a:r>
          </a:p>
          <a:p>
            <a:r>
              <a:rPr lang="en-GB" sz="2400" dirty="0" smtClean="0"/>
              <a:t>The labels can be either quite positive or negative. </a:t>
            </a:r>
          </a:p>
          <a:p>
            <a:r>
              <a:rPr lang="en-GB" sz="2400" dirty="0" smtClean="0"/>
              <a:t>Some labels have a stigma attached to them, can you think of some examples?</a:t>
            </a:r>
          </a:p>
          <a:p>
            <a:pPr marL="0" indent="0">
              <a:buNone/>
            </a:pPr>
            <a:endParaRPr lang="en-GB" sz="1000" dirty="0" smtClean="0"/>
          </a:p>
        </p:txBody>
      </p:sp>
    </p:spTree>
    <p:extLst>
      <p:ext uri="{BB962C8B-B14F-4D97-AF65-F5344CB8AC3E}">
        <p14:creationId xmlns:p14="http://schemas.microsoft.com/office/powerpoint/2010/main" val="332470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347713" cy="659160"/>
          </a:xfrm>
        </p:spPr>
        <p:txBody>
          <a:bodyPr>
            <a:noAutofit/>
          </a:bodyPr>
          <a:lstStyle/>
          <a:p>
            <a:pPr algn="ctr"/>
            <a:r>
              <a:rPr lang="en-GB" sz="4200" b="1" dirty="0" smtClean="0"/>
              <a:t>Stigma of labels</a:t>
            </a:r>
            <a:endParaRPr lang="en-GB" sz="42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79512" y="1207840"/>
            <a:ext cx="8856994" cy="5425395"/>
            <a:chOff x="251511" y="1268760"/>
            <a:chExt cx="8712978" cy="4644395"/>
          </a:xfrm>
        </p:grpSpPr>
        <p:pic>
          <p:nvPicPr>
            <p:cNvPr id="6148" name="Picture 4" descr="http://www.thelancetstudent.com/wp-content/uploads/2009/07/anit-stigma-campaign-names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1" y="1268760"/>
              <a:ext cx="4464506" cy="4644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0" name="Picture 6" descr="http://3.bp.blogspot.com/-cZsgamFilFM/UWZ4TiKf4gI/AAAAAAAAATA/NQX9IJ8ocMY/s400/STI@s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5" y="1268761"/>
              <a:ext cx="4176464" cy="4644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Flowchart: Sequential Access Storage 2"/>
          <p:cNvSpPr/>
          <p:nvPr/>
        </p:nvSpPr>
        <p:spPr>
          <a:xfrm>
            <a:off x="395536" y="0"/>
            <a:ext cx="8424936" cy="663323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Some people </a:t>
            </a:r>
            <a:r>
              <a:rPr lang="en-GB" sz="4000" b="1" dirty="0" smtClean="0"/>
              <a:t>may not state they </a:t>
            </a:r>
            <a:r>
              <a:rPr lang="en-GB" sz="4000" b="1" smtClean="0"/>
              <a:t>are ill, </a:t>
            </a:r>
            <a:r>
              <a:rPr lang="en-GB" sz="4000" dirty="0" smtClean="0"/>
              <a:t>due to an attached stigma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 smtClean="0"/>
              <a:t>E.g. HIV – Gay sex</a:t>
            </a:r>
          </a:p>
          <a:p>
            <a:pPr algn="ctr"/>
            <a:r>
              <a:rPr lang="en-GB" sz="4000" dirty="0" smtClean="0"/>
              <a:t>STD – Promiscuous</a:t>
            </a:r>
          </a:p>
          <a:p>
            <a:pPr algn="ctr"/>
            <a:r>
              <a:rPr lang="en-GB" sz="4000" dirty="0" smtClean="0"/>
              <a:t>THRUSH - Promiscuous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9984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6347714" cy="52766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5400" dirty="0" smtClean="0"/>
              <a:t>The stigma is attached due to the interpretation of the illness by the people who place the label.</a:t>
            </a:r>
          </a:p>
          <a:p>
            <a:pPr marL="0" indent="0">
              <a:buNone/>
            </a:pPr>
            <a:r>
              <a:rPr lang="en-GB" sz="5400" dirty="0" smtClean="0"/>
              <a:t>Examples from popular culture?</a:t>
            </a:r>
            <a:endParaRPr lang="en-GB" sz="5400" dirty="0"/>
          </a:p>
        </p:txBody>
      </p:sp>
      <p:pic>
        <p:nvPicPr>
          <p:cNvPr id="7170" name="Picture 2" descr="http://s3.amazonaws.com/rapgenius/britney-spears-bald-head-shaving-head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274" y="260648"/>
            <a:ext cx="200144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cdn03.cdn.justjared.com/wp-content/uploads/headlines/2007/11/britney-spears-mental-illness.jpg?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1881" r="33821" b="3370"/>
          <a:stretch/>
        </p:blipFill>
        <p:spPr bwMode="auto">
          <a:xfrm>
            <a:off x="6959274" y="2804908"/>
            <a:ext cx="2001444" cy="388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60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238" y="260648"/>
            <a:ext cx="6347713" cy="803176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 smtClean="0"/>
              <a:t>Labelling</a:t>
            </a:r>
            <a:endParaRPr lang="en-GB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055087" cy="5245496"/>
          </a:xfrm>
        </p:spPr>
        <p:txBody>
          <a:bodyPr>
            <a:noAutofit/>
          </a:bodyPr>
          <a:lstStyle/>
          <a:p>
            <a:pPr algn="ctr"/>
            <a:r>
              <a:rPr lang="en-GB" sz="2400" dirty="0"/>
              <a:t>CONSIDER WHAT THE ISSUES MIGHT BE WITH LABELLING</a:t>
            </a:r>
            <a:r>
              <a:rPr lang="en-GB" sz="2400" dirty="0" smtClean="0"/>
              <a:t>? </a:t>
            </a:r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e.g. Once diagnosed </a:t>
            </a:r>
            <a:r>
              <a:rPr lang="en-GB" sz="2400" dirty="0" smtClean="0"/>
              <a:t>with, </a:t>
            </a:r>
            <a:r>
              <a:rPr lang="en-GB" sz="2400" dirty="0"/>
              <a:t>and labelled as having depression, what might happen  </a:t>
            </a:r>
            <a:r>
              <a:rPr lang="en-GB" sz="2400" dirty="0" smtClean="0"/>
              <a:t>?</a:t>
            </a:r>
          </a:p>
          <a:p>
            <a:pPr marL="0" indent="0" algn="ctr">
              <a:buNone/>
            </a:pPr>
            <a:endParaRPr lang="en-GB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main concern with labelling is that once a person is labelled as having an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illness,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individual can fall into a negative cycle.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can have an impact on whether they recover or not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 from health – what are the other labels people can receive?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864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healthknowledge.org.uk/sites/default/files/documents/publichealthtextbook/conceptshealth/4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72"/>
          <a:stretch/>
        </p:blipFill>
        <p:spPr bwMode="auto">
          <a:xfrm>
            <a:off x="179512" y="1268761"/>
            <a:ext cx="8799406" cy="549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93238" y="260648"/>
            <a:ext cx="6347713" cy="8031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200" b="1" dirty="0" smtClean="0"/>
              <a:t>Impact of Labelling</a:t>
            </a:r>
            <a:endParaRPr lang="en-GB" sz="4200" b="1" dirty="0"/>
          </a:p>
        </p:txBody>
      </p:sp>
    </p:spTree>
    <p:extLst>
      <p:ext uri="{BB962C8B-B14F-4D97-AF65-F5344CB8AC3E}">
        <p14:creationId xmlns:p14="http://schemas.microsoft.com/office/powerpoint/2010/main" val="55348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1703</TotalTime>
  <Words>410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ism </vt:lpstr>
      <vt:lpstr>Introduction</vt:lpstr>
      <vt:lpstr>What kind of groups do Interactionist’s study?</vt:lpstr>
      <vt:lpstr>Self image </vt:lpstr>
      <vt:lpstr>Impact of self image</vt:lpstr>
      <vt:lpstr>Stigma of labels</vt:lpstr>
      <vt:lpstr>PowerPoint Presentation</vt:lpstr>
      <vt:lpstr>Labelling</vt:lpstr>
      <vt:lpstr>PowerPoint Presentation</vt:lpstr>
      <vt:lpstr>Assignment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Interactionism</dc:title>
  <dc:creator>Leanne Turner</dc:creator>
  <cp:lastModifiedBy>Tracey Coster</cp:lastModifiedBy>
  <cp:revision>36</cp:revision>
  <dcterms:created xsi:type="dcterms:W3CDTF">2011-11-14T16:28:50Z</dcterms:created>
  <dcterms:modified xsi:type="dcterms:W3CDTF">2016-09-20T13:40:43Z</dcterms:modified>
</cp:coreProperties>
</file>