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83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8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314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038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7465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500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0623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890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5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8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5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5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11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614" y="769432"/>
            <a:ext cx="8001000" cy="2971801"/>
          </a:xfrm>
        </p:spPr>
        <p:txBody>
          <a:bodyPr>
            <a:normAutofit/>
          </a:bodyPr>
          <a:lstStyle/>
          <a:p>
            <a:r>
              <a:rPr lang="en-GB" sz="8000" dirty="0" smtClean="0"/>
              <a:t>collectivism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614" y="3741233"/>
            <a:ext cx="6400800" cy="1947333"/>
          </a:xfrm>
        </p:spPr>
        <p:txBody>
          <a:bodyPr/>
          <a:lstStyle/>
          <a:p>
            <a:r>
              <a:rPr lang="en-GB" dirty="0" smtClean="0"/>
              <a:t>Sharing the responsibility of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8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663" y="211873"/>
            <a:ext cx="11652093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1: Perspectives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35">
            <a:off x="968543" y="1943615"/>
            <a:ext cx="3280974" cy="31291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2759" y="1372265"/>
            <a:ext cx="5707905" cy="507938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3200" b="1" dirty="0" smtClean="0"/>
              <a:t>You can now complete the Collectivism part of your P1 Assignment</a:t>
            </a:r>
          </a:p>
          <a:p>
            <a:pPr algn="ctr"/>
            <a:endParaRPr lang="en-GB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Outline the view that emphasises the value to society of shared responsibility for each other.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Include information on how health and social care are provided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err="1" smtClean="0"/>
              <a:t>Eg</a:t>
            </a:r>
            <a:r>
              <a:rPr lang="en-GB" sz="3200" b="1" dirty="0" smtClean="0"/>
              <a:t>. The origins of the NHS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786" y="5661522"/>
            <a:ext cx="425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Words – 200 Words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4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614" y="769432"/>
            <a:ext cx="8001000" cy="2971801"/>
          </a:xfrm>
        </p:spPr>
        <p:txBody>
          <a:bodyPr>
            <a:normAutofit/>
          </a:bodyPr>
          <a:lstStyle/>
          <a:p>
            <a:r>
              <a:rPr lang="en-GB" sz="8000" dirty="0" smtClean="0"/>
              <a:t>The New right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613" y="3741233"/>
            <a:ext cx="7001797" cy="2234564"/>
          </a:xfrm>
        </p:spPr>
        <p:txBody>
          <a:bodyPr>
            <a:normAutofit/>
          </a:bodyPr>
          <a:lstStyle/>
          <a:p>
            <a:r>
              <a:rPr lang="en-GB" dirty="0" smtClean="0"/>
              <a:t>Society works best if individuals accept responsibility for themselves </a:t>
            </a:r>
          </a:p>
          <a:p>
            <a:endParaRPr lang="en-GB" dirty="0"/>
          </a:p>
          <a:p>
            <a:r>
              <a:rPr lang="en-GB" dirty="0" smtClean="0"/>
              <a:t>Not depending on the state </a:t>
            </a:r>
          </a:p>
          <a:p>
            <a:r>
              <a:rPr lang="en-GB" dirty="0" smtClean="0"/>
              <a:t>– Opposite view to Collectivism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right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8" y="869477"/>
            <a:ext cx="3883620" cy="40203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019577"/>
            <a:ext cx="6021388" cy="565167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Again, this is a political view rather than a perspective….</a:t>
            </a:r>
          </a:p>
          <a:p>
            <a:endParaRPr lang="en-GB" sz="2400" b="1" dirty="0"/>
          </a:p>
          <a:p>
            <a:r>
              <a:rPr lang="en-GB" sz="2400" b="1" dirty="0" smtClean="0"/>
              <a:t>It is associated with Conservative political thinking and the Republican party from the USA.</a:t>
            </a:r>
          </a:p>
          <a:p>
            <a:endParaRPr lang="en-GB" sz="2400" b="1" dirty="0"/>
          </a:p>
          <a:p>
            <a:r>
              <a:rPr lang="en-GB" sz="2400" b="1" dirty="0" smtClean="0"/>
              <a:t>This perspective has been most influential when used by politicians to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SUGGEST</a:t>
            </a:r>
            <a:r>
              <a:rPr lang="en-GB" sz="2400" b="1" dirty="0" smtClean="0"/>
              <a:t> how society should be run rather than explaining social </a:t>
            </a:r>
          </a:p>
          <a:p>
            <a:r>
              <a:rPr lang="en-GB" sz="2400" b="1" dirty="0" smtClean="0"/>
              <a:t>structures.</a:t>
            </a:r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7779" y="5151550"/>
            <a:ext cx="300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New Right was developed in the 1980’s when the Conservative Party was in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right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2" y="869477"/>
            <a:ext cx="3015232" cy="40203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019577"/>
            <a:ext cx="6021388" cy="5651679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/>
              <a:t>This view challenges COLLECTIVISM because:</a:t>
            </a: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see welfare as the responsibility of the individual and their family rather than the state (opposite to collectivists view).</a:t>
            </a: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regard state support (benefits) as intrusive and supporting a dependency culture </a:t>
            </a:r>
            <a:r>
              <a:rPr lang="en-GB" sz="24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draining resources</a:t>
            </a:r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they believe that the state should promote independence, freedom and liberty.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65915" y="4997003"/>
            <a:ext cx="3165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According to the New Right the government should only play as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SMALL a ROLE</a:t>
            </a:r>
            <a:r>
              <a:rPr lang="en-GB" dirty="0" smtClean="0"/>
              <a:t> as possible in the provision of welfare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7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right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" y="1019577"/>
            <a:ext cx="3724990" cy="37249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019577"/>
            <a:ext cx="6021388" cy="5651679"/>
          </a:xfrm>
        </p:spPr>
        <p:txBody>
          <a:bodyPr>
            <a:normAutofit fontScale="92500"/>
          </a:bodyPr>
          <a:lstStyle/>
          <a:p>
            <a:r>
              <a:rPr lang="en-GB" sz="2400" b="1" dirty="0" smtClean="0"/>
              <a:t>New Right thinkers argue that private enterprises should be encouraged to create healthy competition which in turn benefits the economy and leads to more effective &amp; efficient services.</a:t>
            </a: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They believe that competition provides choice and efficiency and that the state should not be a monopoly provider.</a:t>
            </a: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There has been many health reforms in the past 30 years but there is a tense relationship with the collectivist ethos of the NHS and welfare state.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65915" y="4997003"/>
            <a:ext cx="3165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Welfare dependency is bad….</a:t>
            </a:r>
          </a:p>
          <a:p>
            <a:pPr algn="ctr"/>
            <a:r>
              <a:rPr lang="en-GB" dirty="0"/>
              <a:t>I</a:t>
            </a:r>
            <a:r>
              <a:rPr lang="en-GB" dirty="0" smtClean="0"/>
              <a:t>ndividual responsibility and personal choice are preferable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243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738">
            <a:off x="552268" y="452907"/>
            <a:ext cx="3714812" cy="37249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1" y="1019577"/>
            <a:ext cx="7267419" cy="5651679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 smtClean="0"/>
              <a:t>Do you agree with:</a:t>
            </a:r>
          </a:p>
          <a:p>
            <a:endParaRPr lang="en-GB" sz="2400" b="1" dirty="0" smtClean="0"/>
          </a:p>
          <a:p>
            <a:pPr algn="ctr"/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New Right or The Collectivists?</a:t>
            </a:r>
          </a:p>
          <a:p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 pairs discuss: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GB" sz="2400" b="1" dirty="0" smtClean="0"/>
              <a:t>How much responsibility should the state have for providing health, social care and welfare support?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GB" sz="2400" b="1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GB" sz="2400" b="1" dirty="0" smtClean="0"/>
              <a:t>Is it the individuals responsibility or the states for our health &amp; welfare?</a:t>
            </a:r>
          </a:p>
          <a:p>
            <a:pPr algn="ctr"/>
            <a:endParaRPr lang="en-GB" sz="2400" b="1" dirty="0" smtClean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GB" sz="2400" b="1" dirty="0" smtClean="0"/>
              <a:t>Do you think competition within the health </a:t>
            </a:r>
            <a:r>
              <a:rPr lang="en-GB" sz="2400" b="1" dirty="0" err="1" smtClean="0"/>
              <a:t>secotr</a:t>
            </a:r>
            <a:r>
              <a:rPr lang="en-GB" sz="2400" b="1" dirty="0" smtClean="0"/>
              <a:t> would create more efficient &amp; effective services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9554" y="5071253"/>
            <a:ext cx="3165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Discuss this in pairs and then vote which view you wish to support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1881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-123423"/>
            <a:ext cx="11912957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right: Deserving or undeserving?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339403"/>
            <a:ext cx="4314422" cy="41856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019577"/>
            <a:ext cx="7074236" cy="5651679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 smtClean="0"/>
              <a:t>New Right thinkers make judgements about certain types of people. </a:t>
            </a:r>
          </a:p>
          <a:p>
            <a:r>
              <a:rPr lang="en-GB" sz="2400" b="1" dirty="0" smtClean="0"/>
              <a:t>They suggest that only people who are in poverty through no fault or their own are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deserving</a:t>
            </a:r>
            <a:r>
              <a:rPr lang="en-GB" sz="2400" b="1" dirty="0" smtClean="0"/>
              <a:t> of health care</a:t>
            </a:r>
          </a:p>
          <a:p>
            <a:endParaRPr lang="en-GB" sz="2400" b="1" dirty="0"/>
          </a:p>
          <a:p>
            <a:r>
              <a:rPr lang="en-GB" sz="2400" b="1" dirty="0" smtClean="0"/>
              <a:t>And those who waste their talents and settle for a life on welfare are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underserving</a:t>
            </a:r>
            <a:r>
              <a:rPr lang="en-GB" sz="2400" b="1" dirty="0" smtClean="0"/>
              <a:t> of health care</a:t>
            </a:r>
          </a:p>
          <a:p>
            <a:endParaRPr lang="en-GB" sz="2400" b="1" dirty="0"/>
          </a:p>
          <a:p>
            <a:r>
              <a:rPr lang="en-GB" sz="2400" b="1" dirty="0" smtClean="0"/>
              <a:t>The New Right approach fails to consider </a:t>
            </a:r>
          </a:p>
          <a:p>
            <a:r>
              <a:rPr lang="en-GB" sz="2400" b="1" dirty="0" smtClean="0"/>
              <a:t>barriers which can leave people </a:t>
            </a:r>
          </a:p>
          <a:p>
            <a:r>
              <a:rPr lang="en-GB" sz="2400" b="1" dirty="0" smtClean="0"/>
              <a:t>marginalised in society and states that these people are inferior to life's ‘natural’ losers.</a:t>
            </a:r>
          </a:p>
          <a:p>
            <a:r>
              <a:rPr lang="en-GB" sz="2400" b="1" dirty="0" smtClean="0"/>
              <a:t>(</a:t>
            </a:r>
            <a:r>
              <a:rPr lang="en-GB" sz="2400" b="1" dirty="0" err="1" smtClean="0"/>
              <a:t>EG</a:t>
            </a:r>
            <a:r>
              <a:rPr lang="en-GB" sz="2400" b="1" dirty="0" smtClean="0"/>
              <a:t>. Economic, Political, Cultural)</a:t>
            </a:r>
            <a:endParaRPr lang="en-GB" b="1" dirty="0" smtClean="0"/>
          </a:p>
          <a:p>
            <a:endParaRPr lang="en-GB" b="1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3301" y="5718220"/>
            <a:ext cx="316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Does everybody get the same start in life?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1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82" y="-249641"/>
            <a:ext cx="9995638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right : Case Study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1136805"/>
            <a:ext cx="3129567" cy="25905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5330" y="1019577"/>
            <a:ext cx="8010659" cy="5651679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/>
              <a:t>Simon, aged 45 has mental health problems. He has received care &amp; support from the NHS &amp; voluntary sectors for his problems for over 20 years.</a:t>
            </a:r>
          </a:p>
          <a:p>
            <a:r>
              <a:rPr lang="en-GB" sz="2400" b="1" dirty="0" smtClean="0"/>
              <a:t>Simon often felt frustrated with the level of services he received and has always said that he would have a better quality of life if the state would just give hit he money to buy care &amp; support services himself.</a:t>
            </a:r>
          </a:p>
          <a:p>
            <a:r>
              <a:rPr lang="en-GB" sz="2400" b="1" dirty="0" smtClean="0"/>
              <a:t>A new government initiative a </a:t>
            </a:r>
          </a:p>
          <a:p>
            <a:r>
              <a:rPr lang="en-GB" sz="2400" b="1" dirty="0" smtClean="0"/>
              <a:t>‘Personalisation Policy’ has been introduced, </a:t>
            </a:r>
          </a:p>
          <a:p>
            <a:r>
              <a:rPr lang="en-GB" sz="2400" b="1" dirty="0" smtClean="0"/>
              <a:t>so now Simon can control his own budget </a:t>
            </a:r>
          </a:p>
          <a:p>
            <a:r>
              <a:rPr lang="en-GB" sz="2400" b="1" dirty="0" smtClean="0"/>
              <a:t>and personalise his own care. </a:t>
            </a:r>
          </a:p>
          <a:p>
            <a:r>
              <a:rPr lang="en-GB" sz="2400" b="1" dirty="0" smtClean="0"/>
              <a:t>Simon is very keen as he believes that he understands his needs best.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2573" y="4002759"/>
            <a:ext cx="3165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does this ‘Personalisation Policy’ express The New Right ideas? </a:t>
            </a:r>
          </a:p>
          <a:p>
            <a:pPr marL="342900" indent="-342900" algn="ctr">
              <a:buAutoNum type="arabicPeriod"/>
            </a:pPr>
            <a:endParaRPr lang="en-GB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are the advantages and disadvantages of this method of funding?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136" y="-149181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right: Think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95" y="1206321"/>
            <a:ext cx="5371857" cy="53718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307" y="1718550"/>
            <a:ext cx="6021388" cy="4859628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/>
              <a:t>Think about that changes of the provision of health &amp; social care services such as the use of the private sector….?</a:t>
            </a:r>
          </a:p>
          <a:p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Discuss this in groups &amp; make notes on the back of your </a:t>
            </a:r>
          </a:p>
          <a:p>
            <a:pPr algn="ctr"/>
            <a:r>
              <a:rPr lang="en-GB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hand-out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65915" y="4997003"/>
            <a:ext cx="316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663" y="211873"/>
            <a:ext cx="11652093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1: Perspectives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35">
            <a:off x="968543" y="1943615"/>
            <a:ext cx="3280974" cy="31291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2759" y="1372265"/>
            <a:ext cx="5707905" cy="507938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GB" sz="3200" b="1" dirty="0" smtClean="0"/>
              <a:t>You can now complete the ‘The New Right’ part of your P1 Assignment</a:t>
            </a:r>
          </a:p>
          <a:p>
            <a:pPr algn="ctr"/>
            <a:endParaRPr lang="en-GB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Explain how The New Right suggests that society works best if individuals accept responsibility for themselves and that competition leads to more </a:t>
            </a:r>
            <a:r>
              <a:rPr lang="en-GB" sz="4000" b="1" u="sng" dirty="0" smtClean="0">
                <a:solidFill>
                  <a:schemeClr val="tx1"/>
                </a:solidFill>
              </a:rPr>
              <a:t>effective and efficient services</a:t>
            </a:r>
            <a:r>
              <a:rPr lang="en-GB" sz="40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40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Think about the changes to the provision of health and social care services such as the use of the </a:t>
            </a:r>
            <a:r>
              <a:rPr lang="en-GB" sz="4000" b="1" u="sng" dirty="0" smtClean="0">
                <a:solidFill>
                  <a:schemeClr val="tx1"/>
                </a:solidFill>
              </a:rPr>
              <a:t>private sector</a:t>
            </a:r>
            <a:r>
              <a:rPr lang="en-GB" sz="4000" b="1" dirty="0" smtClean="0">
                <a:solidFill>
                  <a:schemeClr val="tx1"/>
                </a:solidFill>
              </a:rPr>
              <a:t>.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786" y="5661522"/>
            <a:ext cx="425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Words – 200 Words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3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42445" y="-1416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Welfare State </a:t>
            </a: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 descr="http://www.flashboy.org/blog/wp-content/uploads/2013/04/philpott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5" y="86932"/>
            <a:ext cx="5762625" cy="76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8" y="607715"/>
            <a:ext cx="3883620" cy="45438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019577"/>
            <a:ext cx="6021388" cy="5651679"/>
          </a:xfrm>
        </p:spPr>
        <p:txBody>
          <a:bodyPr>
            <a:normAutofit/>
          </a:bodyPr>
          <a:lstStyle/>
          <a:p>
            <a:r>
              <a:rPr lang="en-GB" b="1" dirty="0" smtClean="0"/>
              <a:t>Collectivism is a political view rather than a perspective like the previous ones we have looked at….</a:t>
            </a:r>
          </a:p>
          <a:p>
            <a:endParaRPr lang="en-GB" b="1" dirty="0"/>
          </a:p>
          <a:p>
            <a:r>
              <a:rPr lang="en-GB" b="1" dirty="0" smtClean="0"/>
              <a:t>It is a view that the state is responsible for providing care &amp; welfare</a:t>
            </a:r>
          </a:p>
          <a:p>
            <a:endParaRPr lang="en-GB" b="1" dirty="0"/>
          </a:p>
          <a:p>
            <a:r>
              <a:rPr lang="en-GB" b="1" dirty="0" smtClean="0"/>
              <a:t>This view prioritises the needs of the disadvantaged &amp; vulnerable groups in society and develops services to help these vulnerable people, these groups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Low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Children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7779" y="5151550"/>
            <a:ext cx="300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Looking after people COLLECTIVELY</a:t>
            </a:r>
          </a:p>
          <a:p>
            <a:pPr algn="ctr"/>
            <a:r>
              <a:rPr lang="en-GB" dirty="0" smtClean="0"/>
              <a:t>As a country together….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868992" y="4597757"/>
            <a:ext cx="32068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Older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Mentally ill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Sick people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8" y="910633"/>
            <a:ext cx="3883620" cy="393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019577"/>
            <a:ext cx="6021388" cy="5651679"/>
          </a:xfrm>
        </p:spPr>
        <p:txBody>
          <a:bodyPr>
            <a:normAutofit/>
          </a:bodyPr>
          <a:lstStyle/>
          <a:p>
            <a:r>
              <a:rPr lang="en-GB" b="1" dirty="0" smtClean="0"/>
              <a:t>Collectivism values shared responsibility in society…</a:t>
            </a:r>
          </a:p>
          <a:p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example…</a:t>
            </a:r>
          </a:p>
          <a:p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b="1" dirty="0" smtClean="0"/>
              <a:t>As a working member of society in the UK we all pay taxes in the form of National Insurance Contributions, some of this funds the National Health Service (NHS) in the UK.</a:t>
            </a:r>
          </a:p>
          <a:p>
            <a:pPr>
              <a:lnSpc>
                <a:spcPct val="150000"/>
              </a:lnSpc>
            </a:pPr>
            <a:endParaRPr lang="en-GB" b="1" dirty="0"/>
          </a:p>
          <a:p>
            <a:pPr>
              <a:lnSpc>
                <a:spcPct val="150000"/>
              </a:lnSpc>
            </a:pPr>
            <a:r>
              <a:rPr lang="en-GB" b="1" dirty="0" smtClean="0"/>
              <a:t>This means that we are COLLECTIVELY sharing the responsibility of all members of the UK and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Europe's health.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7779" y="5151550"/>
            <a:ext cx="3003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government should be in charge of managing money raised and the services provided for the vulnerable…</a:t>
            </a:r>
          </a:p>
        </p:txBody>
      </p:sp>
    </p:spTree>
    <p:extLst>
      <p:ext uri="{BB962C8B-B14F-4D97-AF65-F5344CB8AC3E}">
        <p14:creationId xmlns:p14="http://schemas.microsoft.com/office/powerpoint/2010/main" val="19841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49784"/>
            <a:ext cx="11559653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Collectivism: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welfare system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7" y="1770442"/>
            <a:ext cx="3669758" cy="46102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565443"/>
            <a:ext cx="6021388" cy="5651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After World War </a:t>
            </a:r>
            <a:r>
              <a:rPr lang="en-GB" b="1" dirty="0" err="1" smtClean="0"/>
              <a:t>ll</a:t>
            </a:r>
            <a:r>
              <a:rPr lang="en-GB" b="1" dirty="0" smtClean="0"/>
              <a:t> many of society were living in deprived conditions.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A Politian named Beveridge identified 5 issues that needed to be addressed: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Poverty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Disease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Ignorance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Squalor (Dirt &amp; Filth – Poor Housing)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Idleness (Lack of employment)</a:t>
            </a:r>
          </a:p>
          <a:p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3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49784"/>
            <a:ext cx="11559653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Collectivism: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welfare system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565443"/>
            <a:ext cx="7369104" cy="56516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Consider the services that are now provided in todays society to improve: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Poverty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Disease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Ignorance (Inadequate Education)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Squalor (Dirt &amp; Filth – Poor Housing)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Idleness (Lack of employment)</a:t>
            </a:r>
          </a:p>
          <a:p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213">
            <a:off x="410895" y="2061006"/>
            <a:ext cx="4296807" cy="43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49784"/>
            <a:ext cx="11559653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Collectivism: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welfare system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1565443"/>
            <a:ext cx="7369104" cy="5651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Through the proposals made by Beveridge the Welfare State was developed…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This included: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Social Security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NHS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Free Education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Council Housing</a:t>
            </a:r>
          </a:p>
          <a:p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5" y="1774279"/>
            <a:ext cx="4296807" cy="3220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005" y="5186810"/>
            <a:ext cx="4173291" cy="1284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i="1" dirty="0"/>
              <a:t>Welfare systems were seen as a way of tackling major issues together collectively as a country.</a:t>
            </a:r>
            <a:endParaRPr lang="en-GB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49784"/>
            <a:ext cx="11559653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Collectivism: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welfare system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68" y="1565443"/>
            <a:ext cx="6428096" cy="5651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In the past people with mental health problems were cast away to mental health asylums and tied up and basically imprisoned…</a:t>
            </a:r>
          </a:p>
          <a:p>
            <a:pPr>
              <a:lnSpc>
                <a:spcPct val="150000"/>
              </a:lnSpc>
            </a:pPr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4" y="3806374"/>
            <a:ext cx="5463654" cy="2945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8" y="3806374"/>
            <a:ext cx="4376843" cy="2958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3" y="1483651"/>
            <a:ext cx="3375546" cy="2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449784"/>
            <a:ext cx="1155965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Collectivism: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welfare system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967" y="1565443"/>
            <a:ext cx="10877265" cy="565167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</a:rPr>
              <a:t>Nowadays, people with mental health problems are treated by the NHS in all types of different patient centred methods and are treated until complete recovery.</a:t>
            </a:r>
          </a:p>
          <a:p>
            <a:pPr>
              <a:lnSpc>
                <a:spcPct val="150000"/>
              </a:lnSpc>
            </a:pPr>
            <a:endParaRPr lang="en-GB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1" y="3713639"/>
            <a:ext cx="4030640" cy="3144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78" y="3973029"/>
            <a:ext cx="1870414" cy="273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8590"/>
            <a:ext cx="4553423" cy="30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357</TotalTime>
  <Words>1104</Words>
  <Application>Microsoft Office PowerPoint</Application>
  <PresentationFormat>Custom</PresentationFormat>
  <Paragraphs>190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Slice</vt:lpstr>
      <vt:lpstr>collectivism</vt:lpstr>
      <vt:lpstr>PowerPoint Presentation</vt:lpstr>
      <vt:lpstr>Collectivism</vt:lpstr>
      <vt:lpstr>Collectivism</vt:lpstr>
      <vt:lpstr>Collectivism:  History of the welfare system</vt:lpstr>
      <vt:lpstr>Collectivism:  History of the welfare system</vt:lpstr>
      <vt:lpstr>Collectivism:  History of the welfare system</vt:lpstr>
      <vt:lpstr>Collectivism:  History of the welfare system</vt:lpstr>
      <vt:lpstr>Collectivism:  History of the welfare system</vt:lpstr>
      <vt:lpstr>Assignment 1: Perspectives p1</vt:lpstr>
      <vt:lpstr>The New right</vt:lpstr>
      <vt:lpstr>The new right</vt:lpstr>
      <vt:lpstr>The new right</vt:lpstr>
      <vt:lpstr>The new right</vt:lpstr>
      <vt:lpstr>Time to vote!</vt:lpstr>
      <vt:lpstr>The new right: Deserving or undeserving?</vt:lpstr>
      <vt:lpstr>The new right : Case Study</vt:lpstr>
      <vt:lpstr>The new right: Think</vt:lpstr>
      <vt:lpstr>Assignment 1: Perspectives p1</vt:lpstr>
    </vt:vector>
  </TitlesOfParts>
  <Company>Bury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Postmodernism</dc:title>
  <dc:creator>Samantha Coyne</dc:creator>
  <cp:lastModifiedBy>Administrator</cp:lastModifiedBy>
  <cp:revision>52</cp:revision>
  <cp:lastPrinted>2013-08-29T15:35:48Z</cp:lastPrinted>
  <dcterms:created xsi:type="dcterms:W3CDTF">2013-08-29T10:16:26Z</dcterms:created>
  <dcterms:modified xsi:type="dcterms:W3CDTF">2015-06-17T12:56:25Z</dcterms:modified>
</cp:coreProperties>
</file>