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sldIdLst>
    <p:sldId id="256" r:id="rId2"/>
    <p:sldId id="257" r:id="rId3"/>
    <p:sldId id="274" r:id="rId4"/>
    <p:sldId id="268" r:id="rId5"/>
    <p:sldId id="269" r:id="rId6"/>
    <p:sldId id="270" r:id="rId7"/>
    <p:sldId id="271" r:id="rId8"/>
    <p:sldId id="272" r:id="rId9"/>
    <p:sldId id="273" r:id="rId10"/>
    <p:sldId id="266" r:id="rId1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78"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98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6/17/2015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27314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580038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487465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10500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080623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23890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851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889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79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456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465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6/17/2015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268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6/17/2015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412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6/17/2015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35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105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715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35BB1C6-BF8F-4481-8AB2-603A1C8A906A}" type="datetimeFigureOut">
              <a:rPr lang="en-US" smtClean="0"/>
              <a:t>6/17/2015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1911046"/>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9.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614" y="769432"/>
            <a:ext cx="8001000" cy="2971801"/>
          </a:xfrm>
        </p:spPr>
        <p:txBody>
          <a:bodyPr>
            <a:normAutofit/>
          </a:bodyPr>
          <a:lstStyle/>
          <a:p>
            <a:r>
              <a:rPr lang="en-GB" sz="8000" dirty="0" smtClean="0"/>
              <a:t>The New right</a:t>
            </a:r>
            <a:endParaRPr lang="en-GB" sz="8000" dirty="0"/>
          </a:p>
        </p:txBody>
      </p:sp>
      <p:sp>
        <p:nvSpPr>
          <p:cNvPr id="3" name="Subtitle 2"/>
          <p:cNvSpPr>
            <a:spLocks noGrp="1"/>
          </p:cNvSpPr>
          <p:nvPr>
            <p:ph type="subTitle" idx="1"/>
          </p:nvPr>
        </p:nvSpPr>
        <p:spPr>
          <a:xfrm>
            <a:off x="184614" y="3741233"/>
            <a:ext cx="6400800" cy="1947333"/>
          </a:xfrm>
        </p:spPr>
        <p:txBody>
          <a:bodyPr/>
          <a:lstStyle/>
          <a:p>
            <a:r>
              <a:rPr lang="en-GB" dirty="0" smtClean="0"/>
              <a:t>Society works best if individuals accept responsibility for themselves </a:t>
            </a:r>
            <a:endParaRPr lang="en-GB" dirty="0"/>
          </a:p>
        </p:txBody>
      </p:sp>
    </p:spTree>
    <p:extLst>
      <p:ext uri="{BB962C8B-B14F-4D97-AF65-F5344CB8AC3E}">
        <p14:creationId xmlns:p14="http://schemas.microsoft.com/office/powerpoint/2010/main" val="2919805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211873"/>
            <a:ext cx="11652093" cy="1143000"/>
          </a:xfrm>
        </p:spPr>
        <p:txBody>
          <a:bodyPr>
            <a:noAutofit/>
          </a:bodyPr>
          <a:lstStyle/>
          <a:p>
            <a:pPr algn="ctr"/>
            <a:r>
              <a:rPr lang="en-GB" sz="3600" dirty="0" smtClean="0">
                <a:effectLst>
                  <a:outerShdw blurRad="38100" dist="38100" dir="2700000" algn="tl">
                    <a:srgbClr val="000000">
                      <a:alpha val="43137"/>
                    </a:srgbClr>
                  </a:outerShdw>
                </a:effectLst>
              </a:rPr>
              <a:t>Assignment 1: Perspectives</a:t>
            </a:r>
            <a:br>
              <a:rPr lang="en-GB" sz="3600" dirty="0" smtClean="0">
                <a:effectLst>
                  <a:outerShdw blurRad="38100" dist="38100" dir="2700000" algn="tl">
                    <a:srgbClr val="000000">
                      <a:alpha val="43137"/>
                    </a:srgbClr>
                  </a:outerShdw>
                </a:effectLst>
              </a:rPr>
            </a:br>
            <a:r>
              <a:rPr lang="en-GB" sz="3600" dirty="0" smtClean="0">
                <a:effectLst>
                  <a:outerShdw blurRad="38100" dist="38100" dir="2700000" algn="tl">
                    <a:srgbClr val="000000">
                      <a:alpha val="43137"/>
                    </a:srgbClr>
                  </a:outerShdw>
                </a:effectLst>
              </a:rPr>
              <a:t>p1</a:t>
            </a:r>
            <a:endParaRPr lang="en-GB" sz="3600"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rot="20926335">
            <a:off x="968543" y="1943615"/>
            <a:ext cx="3280974" cy="3129165"/>
          </a:xfrm>
        </p:spPr>
      </p:pic>
      <p:sp>
        <p:nvSpPr>
          <p:cNvPr id="4" name="Text Placeholder 3"/>
          <p:cNvSpPr>
            <a:spLocks noGrp="1"/>
          </p:cNvSpPr>
          <p:nvPr>
            <p:ph type="body" sz="half" idx="2"/>
          </p:nvPr>
        </p:nvSpPr>
        <p:spPr>
          <a:xfrm>
            <a:off x="4522759" y="1372265"/>
            <a:ext cx="5707905" cy="5079382"/>
          </a:xfrm>
        </p:spPr>
        <p:txBody>
          <a:bodyPr>
            <a:normAutofit fontScale="77500" lnSpcReduction="20000"/>
          </a:bodyPr>
          <a:lstStyle/>
          <a:p>
            <a:pPr algn="ctr"/>
            <a:r>
              <a:rPr lang="en-GB" sz="3200" b="1" dirty="0" smtClean="0"/>
              <a:t>You can now complete the Collectivism part of your P1 Assignment</a:t>
            </a:r>
          </a:p>
          <a:p>
            <a:pPr algn="ctr"/>
            <a:endParaRPr lang="en-GB" sz="3200" b="1" dirty="0"/>
          </a:p>
          <a:p>
            <a:pPr marL="457200" indent="-457200" algn="ctr">
              <a:buFont typeface="Arial" panose="020B0604020202020204" pitchFamily="34" charset="0"/>
              <a:buChar char="•"/>
            </a:pPr>
            <a:r>
              <a:rPr lang="en-GB" sz="3200" b="1" dirty="0" smtClean="0">
                <a:solidFill>
                  <a:schemeClr val="tx1"/>
                </a:solidFill>
              </a:rPr>
              <a:t>Outline the view that emphasises the value to society of shared responsibility for each other.</a:t>
            </a:r>
          </a:p>
          <a:p>
            <a:pPr marL="457200" indent="-457200" algn="ctr">
              <a:buFont typeface="Arial" panose="020B0604020202020204" pitchFamily="34" charset="0"/>
              <a:buChar char="•"/>
            </a:pPr>
            <a:endParaRPr lang="en-GB" sz="3200" b="1" dirty="0">
              <a:solidFill>
                <a:schemeClr val="tx1"/>
              </a:solidFill>
            </a:endParaRPr>
          </a:p>
          <a:p>
            <a:pPr marL="457200" indent="-457200" algn="ctr">
              <a:buFont typeface="Arial" panose="020B0604020202020204" pitchFamily="34" charset="0"/>
              <a:buChar char="•"/>
            </a:pPr>
            <a:r>
              <a:rPr lang="en-GB" sz="3200" b="1" dirty="0" smtClean="0">
                <a:solidFill>
                  <a:schemeClr val="tx1"/>
                </a:solidFill>
              </a:rPr>
              <a:t>Include information on how health and social care are provided </a:t>
            </a:r>
          </a:p>
          <a:p>
            <a:pPr marL="457200" indent="-457200" algn="ctr">
              <a:buFont typeface="Arial" panose="020B0604020202020204" pitchFamily="34" charset="0"/>
              <a:buChar char="•"/>
            </a:pPr>
            <a:r>
              <a:rPr lang="en-GB" sz="3200" b="1" dirty="0" err="1" smtClean="0"/>
              <a:t>Eg</a:t>
            </a:r>
            <a:r>
              <a:rPr lang="en-GB" sz="3200" b="1" dirty="0" smtClean="0"/>
              <a:t>. The origins of the NHS</a:t>
            </a:r>
            <a:endParaRPr lang="en-GB" sz="3200" b="1" dirty="0">
              <a:solidFill>
                <a:schemeClr val="tx1"/>
              </a:solidFill>
            </a:endParaRPr>
          </a:p>
        </p:txBody>
      </p:sp>
      <p:sp>
        <p:nvSpPr>
          <p:cNvPr id="3" name="TextBox 2"/>
          <p:cNvSpPr txBox="1"/>
          <p:nvPr/>
        </p:nvSpPr>
        <p:spPr>
          <a:xfrm>
            <a:off x="1436786" y="5661522"/>
            <a:ext cx="4254461" cy="369332"/>
          </a:xfrm>
          <a:prstGeom prst="rect">
            <a:avLst/>
          </a:prstGeom>
          <a:noFill/>
        </p:spPr>
        <p:txBody>
          <a:bodyPr wrap="square" rtlCol="0">
            <a:spAutoFit/>
          </a:bodyPr>
          <a:lstStyle/>
          <a:p>
            <a:r>
              <a:rPr lang="en-GB" dirty="0" smtClean="0">
                <a:solidFill>
                  <a:schemeClr val="bg1"/>
                </a:solidFill>
                <a:effectLst>
                  <a:outerShdw blurRad="38100" dist="38100" dir="2700000" algn="tl">
                    <a:srgbClr val="000000">
                      <a:alpha val="43137"/>
                    </a:srgbClr>
                  </a:outerShdw>
                </a:effectLst>
              </a:rPr>
              <a:t>150 Words – 200 Words</a:t>
            </a:r>
            <a:endParaRPr lang="en-GB"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8491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123423"/>
            <a:ext cx="6019800" cy="1143000"/>
          </a:xfrm>
        </p:spPr>
        <p:txBody>
          <a:bodyPr>
            <a:normAutofit/>
          </a:bodyPr>
          <a:lstStyle/>
          <a:p>
            <a:r>
              <a:rPr lang="en-GB" sz="4800" b="1" dirty="0" smtClean="0">
                <a:effectLst>
                  <a:outerShdw blurRad="38100" dist="38100" dir="2700000" algn="tl">
                    <a:srgbClr val="000000">
                      <a:alpha val="43137"/>
                    </a:srgbClr>
                  </a:outerShdw>
                </a:effectLst>
              </a:rPr>
              <a:t>The new right</a:t>
            </a:r>
            <a:endParaRPr lang="en-GB" sz="4800" b="1"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87688" y="869477"/>
            <a:ext cx="3883620" cy="4020310"/>
          </a:xfrm>
        </p:spPr>
      </p:pic>
      <p:sp>
        <p:nvSpPr>
          <p:cNvPr id="4" name="Text Placeholder 3"/>
          <p:cNvSpPr>
            <a:spLocks noGrp="1"/>
          </p:cNvSpPr>
          <p:nvPr>
            <p:ph type="body" sz="half" idx="2"/>
          </p:nvPr>
        </p:nvSpPr>
        <p:spPr>
          <a:xfrm>
            <a:off x="4722812" y="1019577"/>
            <a:ext cx="6021388" cy="5651679"/>
          </a:xfrm>
        </p:spPr>
        <p:txBody>
          <a:bodyPr>
            <a:normAutofit/>
          </a:bodyPr>
          <a:lstStyle/>
          <a:p>
            <a:r>
              <a:rPr lang="en-GB" sz="2400" b="1" dirty="0" smtClean="0"/>
              <a:t>Again, this is a political view rather than a perspective….</a:t>
            </a:r>
          </a:p>
          <a:p>
            <a:endParaRPr lang="en-GB" sz="2400" b="1" dirty="0"/>
          </a:p>
          <a:p>
            <a:r>
              <a:rPr lang="en-GB" sz="2400" b="1" dirty="0" smtClean="0"/>
              <a:t>It is associated with Conservative political thinking and the Republican party from the USA.</a:t>
            </a:r>
          </a:p>
          <a:p>
            <a:endParaRPr lang="en-GB" sz="2400" b="1" dirty="0"/>
          </a:p>
          <a:p>
            <a:r>
              <a:rPr lang="en-GB" sz="2400" b="1" dirty="0" smtClean="0"/>
              <a:t>This perspective has been most influential when used by politicians to </a:t>
            </a:r>
            <a:r>
              <a:rPr lang="en-GB" sz="2400" b="1" dirty="0" smtClean="0">
                <a:solidFill>
                  <a:schemeClr val="accent1">
                    <a:lumMod val="75000"/>
                  </a:schemeClr>
                </a:solidFill>
              </a:rPr>
              <a:t>SUGGEST</a:t>
            </a:r>
            <a:r>
              <a:rPr lang="en-GB" sz="2400" b="1" dirty="0" smtClean="0"/>
              <a:t> how society should be run rather than explaining social structures.</a:t>
            </a:r>
            <a:endParaRPr lang="en-GB" sz="2400" b="1" dirty="0" smtClean="0">
              <a:solidFill>
                <a:schemeClr val="accent1">
                  <a:lumMod val="20000"/>
                  <a:lumOff val="80000"/>
                </a:schemeClr>
              </a:solidFill>
            </a:endParaRPr>
          </a:p>
          <a:p>
            <a:endParaRPr lang="en-GB" b="1" dirty="0" smtClean="0"/>
          </a:p>
          <a:p>
            <a:endParaRPr lang="en-GB" b="1" dirty="0"/>
          </a:p>
          <a:p>
            <a:endParaRPr lang="en-GB" dirty="0" smtClean="0"/>
          </a:p>
          <a:p>
            <a:pPr marL="285750" indent="-285750">
              <a:buFont typeface="Arial" panose="020B0604020202020204" pitchFamily="34" charset="0"/>
              <a:buChar char="•"/>
            </a:pPr>
            <a:endParaRPr lang="en-GB" dirty="0"/>
          </a:p>
          <a:p>
            <a:endParaRPr lang="en-GB" dirty="0"/>
          </a:p>
        </p:txBody>
      </p:sp>
      <p:sp>
        <p:nvSpPr>
          <p:cNvPr id="6" name="TextBox 5"/>
          <p:cNvSpPr txBox="1"/>
          <p:nvPr/>
        </p:nvSpPr>
        <p:spPr>
          <a:xfrm>
            <a:off x="1127779" y="5151550"/>
            <a:ext cx="3003439" cy="1200329"/>
          </a:xfrm>
          <a:prstGeom prst="rect">
            <a:avLst/>
          </a:prstGeom>
          <a:noFill/>
        </p:spPr>
        <p:txBody>
          <a:bodyPr wrap="square" rtlCol="0">
            <a:spAutoFit/>
          </a:bodyPr>
          <a:lstStyle/>
          <a:p>
            <a:pPr algn="ctr"/>
            <a:r>
              <a:rPr lang="en-GB" dirty="0" smtClean="0"/>
              <a:t>The New Right was developed in the 1980’s when the Conservative Party was in Power</a:t>
            </a:r>
            <a:endParaRPr lang="en-GB" dirty="0"/>
          </a:p>
        </p:txBody>
      </p:sp>
    </p:spTree>
    <p:extLst>
      <p:ext uri="{BB962C8B-B14F-4D97-AF65-F5344CB8AC3E}">
        <p14:creationId xmlns:p14="http://schemas.microsoft.com/office/powerpoint/2010/main" val="1541563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123423"/>
            <a:ext cx="6019800" cy="1143000"/>
          </a:xfrm>
        </p:spPr>
        <p:txBody>
          <a:bodyPr>
            <a:normAutofit/>
          </a:bodyPr>
          <a:lstStyle/>
          <a:p>
            <a:r>
              <a:rPr lang="en-GB" sz="4800" b="1" dirty="0" smtClean="0">
                <a:effectLst>
                  <a:outerShdw blurRad="38100" dist="38100" dir="2700000" algn="tl">
                    <a:srgbClr val="000000">
                      <a:alpha val="43137"/>
                    </a:srgbClr>
                  </a:outerShdw>
                </a:effectLst>
              </a:rPr>
              <a:t>The new right</a:t>
            </a:r>
            <a:endParaRPr lang="en-GB" sz="4800" b="1"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87688" y="869477"/>
            <a:ext cx="3883620" cy="4020310"/>
          </a:xfrm>
        </p:spPr>
      </p:pic>
      <p:sp>
        <p:nvSpPr>
          <p:cNvPr id="4" name="Text Placeholder 3"/>
          <p:cNvSpPr>
            <a:spLocks noGrp="1"/>
          </p:cNvSpPr>
          <p:nvPr>
            <p:ph type="body" sz="half" idx="2"/>
          </p:nvPr>
        </p:nvSpPr>
        <p:spPr>
          <a:xfrm>
            <a:off x="4722812" y="1019577"/>
            <a:ext cx="6021388" cy="5651679"/>
          </a:xfrm>
        </p:spPr>
        <p:txBody>
          <a:bodyPr>
            <a:normAutofit/>
          </a:bodyPr>
          <a:lstStyle/>
          <a:p>
            <a:r>
              <a:rPr lang="en-GB" sz="2400" b="1" dirty="0" smtClean="0"/>
              <a:t>This view challenges COLLECTIVISM because:</a:t>
            </a:r>
          </a:p>
          <a:p>
            <a:endParaRPr lang="en-GB" sz="2400" b="1" dirty="0">
              <a:solidFill>
                <a:schemeClr val="accent1">
                  <a:lumMod val="20000"/>
                  <a:lumOff val="80000"/>
                </a:schemeClr>
              </a:solidFill>
            </a:endParaRPr>
          </a:p>
          <a:p>
            <a:r>
              <a:rPr lang="en-GB" sz="2400" b="1" dirty="0" smtClean="0">
                <a:solidFill>
                  <a:schemeClr val="accent1">
                    <a:lumMod val="20000"/>
                    <a:lumOff val="80000"/>
                  </a:schemeClr>
                </a:solidFill>
              </a:rPr>
              <a:t>They see welfare as the responsibility of the individual and their family rather than the state (opposite to collectivists view).</a:t>
            </a:r>
          </a:p>
          <a:p>
            <a:endParaRPr lang="en-GB" sz="2400" b="1" dirty="0">
              <a:solidFill>
                <a:schemeClr val="accent1">
                  <a:lumMod val="20000"/>
                  <a:lumOff val="80000"/>
                </a:schemeClr>
              </a:solidFill>
            </a:endParaRPr>
          </a:p>
          <a:p>
            <a:r>
              <a:rPr lang="en-GB" sz="2400" b="1" dirty="0" smtClean="0">
                <a:solidFill>
                  <a:schemeClr val="accent1">
                    <a:lumMod val="20000"/>
                    <a:lumOff val="80000"/>
                  </a:schemeClr>
                </a:solidFill>
              </a:rPr>
              <a:t>They regard state support (benefits) as intrusive and supporting a dependency culture – they believe that the state should promote independence, freedom and liberty.</a:t>
            </a:r>
          </a:p>
          <a:p>
            <a:endParaRPr lang="en-GB" b="1" dirty="0" smtClean="0"/>
          </a:p>
          <a:p>
            <a:endParaRPr lang="en-GB" b="1" dirty="0"/>
          </a:p>
          <a:p>
            <a:endParaRPr lang="en-GB" dirty="0" smtClean="0"/>
          </a:p>
          <a:p>
            <a:pPr marL="285750" indent="-285750">
              <a:buFont typeface="Arial" panose="020B0604020202020204" pitchFamily="34" charset="0"/>
              <a:buChar char="•"/>
            </a:pPr>
            <a:endParaRPr lang="en-GB" dirty="0"/>
          </a:p>
          <a:p>
            <a:endParaRPr lang="en-GB" dirty="0"/>
          </a:p>
        </p:txBody>
      </p:sp>
      <p:sp>
        <p:nvSpPr>
          <p:cNvPr id="6" name="TextBox 5"/>
          <p:cNvSpPr txBox="1"/>
          <p:nvPr/>
        </p:nvSpPr>
        <p:spPr>
          <a:xfrm>
            <a:off x="1127779" y="5151550"/>
            <a:ext cx="3003439" cy="1200329"/>
          </a:xfrm>
          <a:prstGeom prst="rect">
            <a:avLst/>
          </a:prstGeom>
          <a:noFill/>
        </p:spPr>
        <p:txBody>
          <a:bodyPr wrap="square" rtlCol="0">
            <a:spAutoFit/>
          </a:bodyPr>
          <a:lstStyle/>
          <a:p>
            <a:pPr algn="ctr"/>
            <a:r>
              <a:rPr lang="en-GB" dirty="0" smtClean="0"/>
              <a:t>The New Right was developed in the 1980’s when the Conservative Party was in Power</a:t>
            </a:r>
            <a:endParaRPr lang="en-GB" dirty="0"/>
          </a:p>
        </p:txBody>
      </p:sp>
    </p:spTree>
    <p:extLst>
      <p:ext uri="{BB962C8B-B14F-4D97-AF65-F5344CB8AC3E}">
        <p14:creationId xmlns:p14="http://schemas.microsoft.com/office/powerpoint/2010/main" val="65635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123423"/>
            <a:ext cx="6019800" cy="1143000"/>
          </a:xfrm>
        </p:spPr>
        <p:txBody>
          <a:bodyPr>
            <a:normAutofit/>
          </a:bodyPr>
          <a:lstStyle/>
          <a:p>
            <a:r>
              <a:rPr lang="en-GB" sz="4800" b="1" dirty="0" smtClean="0">
                <a:effectLst>
                  <a:outerShdw blurRad="38100" dist="38100" dir="2700000" algn="tl">
                    <a:srgbClr val="000000">
                      <a:alpha val="43137"/>
                    </a:srgbClr>
                  </a:outerShdw>
                </a:effectLst>
              </a:rPr>
              <a:t>Collectivism</a:t>
            </a:r>
            <a:endParaRPr lang="en-GB" sz="4800" b="1"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87688" y="910633"/>
            <a:ext cx="3883620" cy="3937999"/>
          </a:xfrm>
        </p:spPr>
      </p:pic>
      <p:sp>
        <p:nvSpPr>
          <p:cNvPr id="4" name="Text Placeholder 3"/>
          <p:cNvSpPr>
            <a:spLocks noGrp="1"/>
          </p:cNvSpPr>
          <p:nvPr>
            <p:ph type="body" sz="half" idx="2"/>
          </p:nvPr>
        </p:nvSpPr>
        <p:spPr>
          <a:xfrm>
            <a:off x="4722812" y="1019577"/>
            <a:ext cx="6021388" cy="5651679"/>
          </a:xfrm>
        </p:spPr>
        <p:txBody>
          <a:bodyPr>
            <a:normAutofit/>
          </a:bodyPr>
          <a:lstStyle/>
          <a:p>
            <a:r>
              <a:rPr lang="en-GB" b="1" dirty="0" smtClean="0"/>
              <a:t>Collectivism values shared responsibility in society…</a:t>
            </a:r>
          </a:p>
          <a:p>
            <a:endParaRPr lang="en-GB" b="1" dirty="0">
              <a:solidFill>
                <a:schemeClr val="accent1">
                  <a:lumMod val="20000"/>
                  <a:lumOff val="80000"/>
                </a:schemeClr>
              </a:solidFill>
            </a:endParaRPr>
          </a:p>
          <a:p>
            <a:r>
              <a:rPr lang="en-GB" b="1" dirty="0" smtClean="0">
                <a:solidFill>
                  <a:schemeClr val="accent1">
                    <a:lumMod val="20000"/>
                    <a:lumOff val="80000"/>
                  </a:schemeClr>
                </a:solidFill>
              </a:rPr>
              <a:t>For example…</a:t>
            </a:r>
          </a:p>
          <a:p>
            <a:endParaRPr lang="en-GB" b="1" dirty="0">
              <a:solidFill>
                <a:schemeClr val="accent1">
                  <a:lumMod val="20000"/>
                  <a:lumOff val="80000"/>
                </a:schemeClr>
              </a:solidFill>
            </a:endParaRPr>
          </a:p>
          <a:p>
            <a:pPr>
              <a:lnSpc>
                <a:spcPct val="150000"/>
              </a:lnSpc>
            </a:pPr>
            <a:r>
              <a:rPr lang="en-GB" b="1" dirty="0" smtClean="0"/>
              <a:t>As a working member of society in the UK we all pay taxes in the form of National Insurance Contributions which some of this funds the National Health Service (NHS) in the UK.</a:t>
            </a:r>
          </a:p>
          <a:p>
            <a:pPr>
              <a:lnSpc>
                <a:spcPct val="150000"/>
              </a:lnSpc>
            </a:pPr>
            <a:endParaRPr lang="en-GB" b="1" dirty="0"/>
          </a:p>
          <a:p>
            <a:pPr>
              <a:lnSpc>
                <a:spcPct val="150000"/>
              </a:lnSpc>
            </a:pPr>
            <a:r>
              <a:rPr lang="en-GB" b="1" dirty="0" smtClean="0"/>
              <a:t>This means that we are COLLECTIVELY sharing the responsibility of all members of the UK and </a:t>
            </a:r>
          </a:p>
          <a:p>
            <a:pPr>
              <a:lnSpc>
                <a:spcPct val="150000"/>
              </a:lnSpc>
            </a:pPr>
            <a:r>
              <a:rPr lang="en-GB" b="1" dirty="0" smtClean="0"/>
              <a:t>Europe's health.</a:t>
            </a:r>
          </a:p>
          <a:p>
            <a:endParaRPr lang="en-GB" b="1" dirty="0" smtClean="0"/>
          </a:p>
          <a:p>
            <a:endParaRPr lang="en-GB" b="1" dirty="0" smtClean="0"/>
          </a:p>
          <a:p>
            <a:endParaRPr lang="en-GB" b="1" dirty="0"/>
          </a:p>
          <a:p>
            <a:endParaRPr lang="en-GB" dirty="0" smtClean="0"/>
          </a:p>
          <a:p>
            <a:pPr marL="285750" indent="-285750">
              <a:buFont typeface="Arial" panose="020B0604020202020204" pitchFamily="34" charset="0"/>
              <a:buChar char="•"/>
            </a:pPr>
            <a:endParaRPr lang="en-GB" dirty="0"/>
          </a:p>
          <a:p>
            <a:endParaRPr lang="en-GB" dirty="0"/>
          </a:p>
        </p:txBody>
      </p:sp>
      <p:sp>
        <p:nvSpPr>
          <p:cNvPr id="6" name="TextBox 5"/>
          <p:cNvSpPr txBox="1"/>
          <p:nvPr/>
        </p:nvSpPr>
        <p:spPr>
          <a:xfrm>
            <a:off x="1127779" y="5151550"/>
            <a:ext cx="3003439" cy="1754326"/>
          </a:xfrm>
          <a:prstGeom prst="rect">
            <a:avLst/>
          </a:prstGeom>
          <a:noFill/>
        </p:spPr>
        <p:txBody>
          <a:bodyPr wrap="square" rtlCol="0">
            <a:spAutoFit/>
          </a:bodyPr>
          <a:lstStyle/>
          <a:p>
            <a:pPr algn="ctr"/>
            <a:r>
              <a:rPr lang="en-GB" dirty="0" smtClean="0"/>
              <a:t>The government should be in charge of managing money raised and the services provided for the vulnerable…</a:t>
            </a:r>
          </a:p>
        </p:txBody>
      </p:sp>
    </p:spTree>
    <p:extLst>
      <p:ext uri="{BB962C8B-B14F-4D97-AF65-F5344CB8AC3E}">
        <p14:creationId xmlns:p14="http://schemas.microsoft.com/office/powerpoint/2010/main" val="1984145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449784"/>
            <a:ext cx="11559653" cy="1143000"/>
          </a:xfrm>
        </p:spPr>
        <p:txBody>
          <a:bodyPr>
            <a:normAutofit fontScale="90000"/>
          </a:bodyPr>
          <a:lstStyle/>
          <a:p>
            <a:r>
              <a:rPr lang="en-GB" sz="4800" b="1" dirty="0" smtClean="0">
                <a:effectLst>
                  <a:outerShdw blurRad="38100" dist="38100" dir="2700000" algn="tl">
                    <a:srgbClr val="000000">
                      <a:alpha val="43137"/>
                    </a:srgbClr>
                  </a:outerShdw>
                </a:effectLst>
              </a:rPr>
              <a:t>Collectivism: </a:t>
            </a:r>
            <a:br>
              <a:rPr lang="en-GB" sz="4800" b="1" dirty="0" smtClean="0">
                <a:effectLst>
                  <a:outerShdw blurRad="38100" dist="38100" dir="2700000" algn="tl">
                    <a:srgbClr val="000000">
                      <a:alpha val="43137"/>
                    </a:srgbClr>
                  </a:outerShdw>
                </a:effectLst>
              </a:rPr>
            </a:br>
            <a:r>
              <a:rPr lang="en-GB" sz="4800" b="1" dirty="0" smtClean="0">
                <a:effectLst>
                  <a:outerShdw blurRad="38100" dist="38100" dir="2700000" algn="tl">
                    <a:srgbClr val="000000">
                      <a:alpha val="43137"/>
                    </a:srgbClr>
                  </a:outerShdw>
                </a:effectLst>
              </a:rPr>
              <a:t>History of the welfare system</a:t>
            </a:r>
            <a:endParaRPr lang="en-GB" sz="4800" b="1"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57257" y="1770442"/>
            <a:ext cx="3669758" cy="4610249"/>
          </a:xfrm>
        </p:spPr>
      </p:pic>
      <p:sp>
        <p:nvSpPr>
          <p:cNvPr id="4" name="Text Placeholder 3"/>
          <p:cNvSpPr>
            <a:spLocks noGrp="1"/>
          </p:cNvSpPr>
          <p:nvPr>
            <p:ph type="body" sz="half" idx="2"/>
          </p:nvPr>
        </p:nvSpPr>
        <p:spPr>
          <a:xfrm>
            <a:off x="4722812" y="1565443"/>
            <a:ext cx="6021388" cy="5651679"/>
          </a:xfrm>
        </p:spPr>
        <p:txBody>
          <a:bodyPr>
            <a:normAutofit/>
          </a:bodyPr>
          <a:lstStyle/>
          <a:p>
            <a:pPr>
              <a:lnSpc>
                <a:spcPct val="150000"/>
              </a:lnSpc>
            </a:pPr>
            <a:r>
              <a:rPr lang="en-GB" b="1" dirty="0" smtClean="0"/>
              <a:t>After World War </a:t>
            </a:r>
            <a:r>
              <a:rPr lang="en-GB" b="1" dirty="0" err="1" smtClean="0"/>
              <a:t>ll</a:t>
            </a:r>
            <a:r>
              <a:rPr lang="en-GB" b="1" dirty="0" smtClean="0"/>
              <a:t> many of society were living in deprived conditions.</a:t>
            </a:r>
          </a:p>
          <a:p>
            <a:pPr>
              <a:lnSpc>
                <a:spcPct val="150000"/>
              </a:lnSpc>
            </a:pPr>
            <a:r>
              <a:rPr lang="en-GB" b="1" dirty="0" smtClean="0"/>
              <a:t>A Politian named Beveridge identified 5 issues that needed to be addressed:</a:t>
            </a:r>
          </a:p>
          <a:p>
            <a:pPr marL="285750" indent="-285750">
              <a:lnSpc>
                <a:spcPct val="200000"/>
              </a:lnSpc>
              <a:buFont typeface="Arial" panose="020B0604020202020204" pitchFamily="34" charset="0"/>
              <a:buChar char="•"/>
            </a:pPr>
            <a:r>
              <a:rPr lang="en-GB" b="1" dirty="0" smtClean="0">
                <a:solidFill>
                  <a:schemeClr val="accent1">
                    <a:lumMod val="20000"/>
                    <a:lumOff val="80000"/>
                  </a:schemeClr>
                </a:solidFill>
              </a:rPr>
              <a:t>Poverty</a:t>
            </a:r>
          </a:p>
          <a:p>
            <a:pPr marL="285750" indent="-285750">
              <a:lnSpc>
                <a:spcPct val="200000"/>
              </a:lnSpc>
              <a:buFont typeface="Arial" panose="020B0604020202020204" pitchFamily="34" charset="0"/>
              <a:buChar char="•"/>
            </a:pPr>
            <a:r>
              <a:rPr lang="en-GB" b="1" dirty="0" smtClean="0">
                <a:solidFill>
                  <a:schemeClr val="accent1">
                    <a:lumMod val="20000"/>
                    <a:lumOff val="80000"/>
                  </a:schemeClr>
                </a:solidFill>
              </a:rPr>
              <a:t>Disease</a:t>
            </a:r>
          </a:p>
          <a:p>
            <a:pPr marL="285750" indent="-285750">
              <a:lnSpc>
                <a:spcPct val="200000"/>
              </a:lnSpc>
              <a:buFont typeface="Arial" panose="020B0604020202020204" pitchFamily="34" charset="0"/>
              <a:buChar char="•"/>
            </a:pPr>
            <a:r>
              <a:rPr lang="en-GB" b="1" dirty="0" smtClean="0">
                <a:solidFill>
                  <a:schemeClr val="accent1">
                    <a:lumMod val="20000"/>
                    <a:lumOff val="80000"/>
                  </a:schemeClr>
                </a:solidFill>
              </a:rPr>
              <a:t>Ignorance</a:t>
            </a:r>
          </a:p>
          <a:p>
            <a:pPr marL="285750" indent="-285750">
              <a:lnSpc>
                <a:spcPct val="200000"/>
              </a:lnSpc>
              <a:buFont typeface="Arial" panose="020B0604020202020204" pitchFamily="34" charset="0"/>
              <a:buChar char="•"/>
            </a:pPr>
            <a:r>
              <a:rPr lang="en-GB" b="1" dirty="0" smtClean="0">
                <a:solidFill>
                  <a:schemeClr val="accent1">
                    <a:lumMod val="20000"/>
                    <a:lumOff val="80000"/>
                  </a:schemeClr>
                </a:solidFill>
              </a:rPr>
              <a:t>Squalor (Dirt &amp; Filth – Poor Housing)</a:t>
            </a:r>
          </a:p>
          <a:p>
            <a:pPr marL="285750" indent="-285750">
              <a:lnSpc>
                <a:spcPct val="200000"/>
              </a:lnSpc>
              <a:buFont typeface="Arial" panose="020B0604020202020204" pitchFamily="34" charset="0"/>
              <a:buChar char="•"/>
            </a:pPr>
            <a:r>
              <a:rPr lang="en-GB" b="1" dirty="0" smtClean="0">
                <a:solidFill>
                  <a:schemeClr val="accent1">
                    <a:lumMod val="20000"/>
                    <a:lumOff val="80000"/>
                  </a:schemeClr>
                </a:solidFill>
              </a:rPr>
              <a:t>Idleness (Lack of employment)</a:t>
            </a:r>
          </a:p>
          <a:p>
            <a:endParaRPr lang="en-GB" b="1" dirty="0">
              <a:solidFill>
                <a:schemeClr val="accent1">
                  <a:lumMod val="20000"/>
                  <a:lumOff val="80000"/>
                </a:schemeClr>
              </a:solidFill>
            </a:endParaRPr>
          </a:p>
          <a:p>
            <a:pPr>
              <a:lnSpc>
                <a:spcPct val="150000"/>
              </a:lnSpc>
            </a:pPr>
            <a:endParaRPr lang="en-GB" b="1" dirty="0" smtClean="0"/>
          </a:p>
          <a:p>
            <a:endParaRPr lang="en-GB" b="1" dirty="0" smtClean="0"/>
          </a:p>
          <a:p>
            <a:endParaRPr lang="en-GB" b="1" dirty="0"/>
          </a:p>
          <a:p>
            <a:endParaRPr lang="en-GB" dirty="0" smtClean="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870342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449784"/>
            <a:ext cx="11559653" cy="1143000"/>
          </a:xfrm>
        </p:spPr>
        <p:txBody>
          <a:bodyPr>
            <a:normAutofit fontScale="90000"/>
          </a:bodyPr>
          <a:lstStyle/>
          <a:p>
            <a:r>
              <a:rPr lang="en-GB" sz="4800" b="1" dirty="0" smtClean="0">
                <a:effectLst>
                  <a:outerShdw blurRad="38100" dist="38100" dir="2700000" algn="tl">
                    <a:srgbClr val="000000">
                      <a:alpha val="43137"/>
                    </a:srgbClr>
                  </a:outerShdw>
                </a:effectLst>
              </a:rPr>
              <a:t>Collectivism: </a:t>
            </a:r>
            <a:br>
              <a:rPr lang="en-GB" sz="4800" b="1" dirty="0" smtClean="0">
                <a:effectLst>
                  <a:outerShdw blurRad="38100" dist="38100" dir="2700000" algn="tl">
                    <a:srgbClr val="000000">
                      <a:alpha val="43137"/>
                    </a:srgbClr>
                  </a:outerShdw>
                </a:effectLst>
              </a:rPr>
            </a:br>
            <a:r>
              <a:rPr lang="en-GB" sz="4800" b="1" dirty="0" smtClean="0">
                <a:effectLst>
                  <a:outerShdw blurRad="38100" dist="38100" dir="2700000" algn="tl">
                    <a:srgbClr val="000000">
                      <a:alpha val="43137"/>
                    </a:srgbClr>
                  </a:outerShdw>
                </a:effectLst>
              </a:rPr>
              <a:t>History of the welfare system</a:t>
            </a:r>
            <a:endParaRPr lang="en-GB" sz="4800"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722812" y="1565443"/>
            <a:ext cx="7369104" cy="5651679"/>
          </a:xfrm>
        </p:spPr>
        <p:txBody>
          <a:bodyPr>
            <a:normAutofit lnSpcReduction="10000"/>
          </a:bodyPr>
          <a:lstStyle/>
          <a:p>
            <a:pPr>
              <a:lnSpc>
                <a:spcPct val="150000"/>
              </a:lnSpc>
            </a:pPr>
            <a:r>
              <a:rPr lang="en-GB" sz="2400" b="1" dirty="0" smtClean="0"/>
              <a:t>Consider the services that are now provided in todays society to improve:</a:t>
            </a:r>
          </a:p>
          <a:p>
            <a:pPr marL="285750" indent="-285750">
              <a:lnSpc>
                <a:spcPct val="200000"/>
              </a:lnSpc>
              <a:buFont typeface="Arial" panose="020B0604020202020204" pitchFamily="34" charset="0"/>
              <a:buChar char="•"/>
            </a:pPr>
            <a:r>
              <a:rPr lang="en-GB" sz="2400" b="1" dirty="0" smtClean="0">
                <a:solidFill>
                  <a:schemeClr val="accent1">
                    <a:lumMod val="20000"/>
                    <a:lumOff val="80000"/>
                  </a:schemeClr>
                </a:solidFill>
              </a:rPr>
              <a:t>Poverty</a:t>
            </a:r>
          </a:p>
          <a:p>
            <a:pPr marL="285750" indent="-285750">
              <a:lnSpc>
                <a:spcPct val="200000"/>
              </a:lnSpc>
              <a:buFont typeface="Arial" panose="020B0604020202020204" pitchFamily="34" charset="0"/>
              <a:buChar char="•"/>
            </a:pPr>
            <a:r>
              <a:rPr lang="en-GB" sz="2400" b="1" dirty="0" smtClean="0">
                <a:solidFill>
                  <a:schemeClr val="accent1">
                    <a:lumMod val="20000"/>
                    <a:lumOff val="80000"/>
                  </a:schemeClr>
                </a:solidFill>
              </a:rPr>
              <a:t>Disease</a:t>
            </a:r>
          </a:p>
          <a:p>
            <a:pPr marL="285750" indent="-285750">
              <a:lnSpc>
                <a:spcPct val="200000"/>
              </a:lnSpc>
              <a:buFont typeface="Arial" panose="020B0604020202020204" pitchFamily="34" charset="0"/>
              <a:buChar char="•"/>
            </a:pPr>
            <a:r>
              <a:rPr lang="en-GB" sz="2400" b="1" dirty="0" smtClean="0">
                <a:solidFill>
                  <a:schemeClr val="accent1">
                    <a:lumMod val="20000"/>
                    <a:lumOff val="80000"/>
                  </a:schemeClr>
                </a:solidFill>
              </a:rPr>
              <a:t>Ignorance (Inadequate Education)</a:t>
            </a:r>
          </a:p>
          <a:p>
            <a:pPr marL="285750" indent="-285750">
              <a:lnSpc>
                <a:spcPct val="200000"/>
              </a:lnSpc>
              <a:buFont typeface="Arial" panose="020B0604020202020204" pitchFamily="34" charset="0"/>
              <a:buChar char="•"/>
            </a:pPr>
            <a:r>
              <a:rPr lang="en-GB" sz="2400" b="1" dirty="0" smtClean="0">
                <a:solidFill>
                  <a:schemeClr val="accent1">
                    <a:lumMod val="20000"/>
                    <a:lumOff val="80000"/>
                  </a:schemeClr>
                </a:solidFill>
              </a:rPr>
              <a:t>Squalor (Dirt &amp; Filth – Poor Housing)</a:t>
            </a:r>
          </a:p>
          <a:p>
            <a:pPr marL="285750" indent="-285750">
              <a:lnSpc>
                <a:spcPct val="200000"/>
              </a:lnSpc>
              <a:buFont typeface="Arial" panose="020B0604020202020204" pitchFamily="34" charset="0"/>
              <a:buChar char="•"/>
            </a:pPr>
            <a:r>
              <a:rPr lang="en-GB" sz="2400" b="1" dirty="0" smtClean="0">
                <a:solidFill>
                  <a:schemeClr val="accent1">
                    <a:lumMod val="20000"/>
                    <a:lumOff val="80000"/>
                  </a:schemeClr>
                </a:solidFill>
              </a:rPr>
              <a:t>Idleness (Lack of employment)</a:t>
            </a:r>
          </a:p>
          <a:p>
            <a:endParaRPr lang="en-GB" b="1" dirty="0">
              <a:solidFill>
                <a:schemeClr val="accent1">
                  <a:lumMod val="20000"/>
                  <a:lumOff val="80000"/>
                </a:schemeClr>
              </a:solidFill>
            </a:endParaRPr>
          </a:p>
          <a:p>
            <a:pPr>
              <a:lnSpc>
                <a:spcPct val="150000"/>
              </a:lnSpc>
            </a:pPr>
            <a:endParaRPr lang="en-GB" b="1" dirty="0" smtClean="0"/>
          </a:p>
          <a:p>
            <a:endParaRPr lang="en-GB" b="1" dirty="0" smtClean="0"/>
          </a:p>
          <a:p>
            <a:endParaRPr lang="en-GB" b="1" dirty="0"/>
          </a:p>
          <a:p>
            <a:endParaRPr lang="en-GB" dirty="0" smtClean="0"/>
          </a:p>
          <a:p>
            <a:pPr marL="285750" indent="-285750">
              <a:buFont typeface="Arial" panose="020B0604020202020204" pitchFamily="34" charset="0"/>
              <a:buChar char="•"/>
            </a:pPr>
            <a:endParaRPr lang="en-GB"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54213">
            <a:off x="410895" y="2061006"/>
            <a:ext cx="4296807" cy="4339071"/>
          </a:xfrm>
          <a:prstGeom prst="rect">
            <a:avLst/>
          </a:prstGeom>
        </p:spPr>
      </p:pic>
    </p:spTree>
    <p:extLst>
      <p:ext uri="{BB962C8B-B14F-4D97-AF65-F5344CB8AC3E}">
        <p14:creationId xmlns:p14="http://schemas.microsoft.com/office/powerpoint/2010/main" val="3118539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449784"/>
            <a:ext cx="11559653" cy="1143000"/>
          </a:xfrm>
        </p:spPr>
        <p:txBody>
          <a:bodyPr>
            <a:normAutofit fontScale="90000"/>
          </a:bodyPr>
          <a:lstStyle/>
          <a:p>
            <a:r>
              <a:rPr lang="en-GB" sz="4800" b="1" dirty="0" smtClean="0">
                <a:effectLst>
                  <a:outerShdw blurRad="38100" dist="38100" dir="2700000" algn="tl">
                    <a:srgbClr val="000000">
                      <a:alpha val="43137"/>
                    </a:srgbClr>
                  </a:outerShdw>
                </a:effectLst>
              </a:rPr>
              <a:t>Collectivism: </a:t>
            </a:r>
            <a:br>
              <a:rPr lang="en-GB" sz="4800" b="1" dirty="0" smtClean="0">
                <a:effectLst>
                  <a:outerShdw blurRad="38100" dist="38100" dir="2700000" algn="tl">
                    <a:srgbClr val="000000">
                      <a:alpha val="43137"/>
                    </a:srgbClr>
                  </a:outerShdw>
                </a:effectLst>
              </a:rPr>
            </a:br>
            <a:r>
              <a:rPr lang="en-GB" sz="4800" b="1" dirty="0" smtClean="0">
                <a:effectLst>
                  <a:outerShdw blurRad="38100" dist="38100" dir="2700000" algn="tl">
                    <a:srgbClr val="000000">
                      <a:alpha val="43137"/>
                    </a:srgbClr>
                  </a:outerShdw>
                </a:effectLst>
              </a:rPr>
              <a:t>History of the welfare system</a:t>
            </a:r>
            <a:endParaRPr lang="en-GB" sz="4800"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722812" y="1565443"/>
            <a:ext cx="7369104" cy="5651679"/>
          </a:xfrm>
        </p:spPr>
        <p:txBody>
          <a:bodyPr>
            <a:normAutofit/>
          </a:bodyPr>
          <a:lstStyle/>
          <a:p>
            <a:pPr>
              <a:lnSpc>
                <a:spcPct val="150000"/>
              </a:lnSpc>
            </a:pPr>
            <a:r>
              <a:rPr lang="en-GB" sz="2400" b="1" dirty="0" smtClean="0"/>
              <a:t>Through the proposals made by Beveridge the Welfare State was developed…</a:t>
            </a:r>
          </a:p>
          <a:p>
            <a:pPr>
              <a:lnSpc>
                <a:spcPct val="150000"/>
              </a:lnSpc>
            </a:pPr>
            <a:r>
              <a:rPr lang="en-GB" sz="2400" b="1" dirty="0" smtClean="0"/>
              <a:t>This included:</a:t>
            </a:r>
          </a:p>
          <a:p>
            <a:pPr marL="285750" indent="-285750">
              <a:lnSpc>
                <a:spcPct val="200000"/>
              </a:lnSpc>
              <a:buFont typeface="Arial" panose="020B0604020202020204" pitchFamily="34" charset="0"/>
              <a:buChar char="•"/>
            </a:pPr>
            <a:r>
              <a:rPr lang="en-GB" sz="2400" b="1" dirty="0" smtClean="0">
                <a:solidFill>
                  <a:schemeClr val="accent1">
                    <a:lumMod val="20000"/>
                    <a:lumOff val="80000"/>
                  </a:schemeClr>
                </a:solidFill>
              </a:rPr>
              <a:t>Social Security</a:t>
            </a:r>
          </a:p>
          <a:p>
            <a:pPr marL="285750" indent="-285750">
              <a:lnSpc>
                <a:spcPct val="200000"/>
              </a:lnSpc>
              <a:buFont typeface="Arial" panose="020B0604020202020204" pitchFamily="34" charset="0"/>
              <a:buChar char="•"/>
            </a:pPr>
            <a:r>
              <a:rPr lang="en-GB" sz="2400" b="1" dirty="0" smtClean="0">
                <a:solidFill>
                  <a:schemeClr val="accent1">
                    <a:lumMod val="20000"/>
                    <a:lumOff val="80000"/>
                  </a:schemeClr>
                </a:solidFill>
              </a:rPr>
              <a:t>NHS</a:t>
            </a:r>
          </a:p>
          <a:p>
            <a:pPr marL="285750" indent="-285750">
              <a:lnSpc>
                <a:spcPct val="200000"/>
              </a:lnSpc>
              <a:buFont typeface="Arial" panose="020B0604020202020204" pitchFamily="34" charset="0"/>
              <a:buChar char="•"/>
            </a:pPr>
            <a:r>
              <a:rPr lang="en-GB" sz="2400" b="1" dirty="0" smtClean="0">
                <a:solidFill>
                  <a:schemeClr val="accent1">
                    <a:lumMod val="20000"/>
                    <a:lumOff val="80000"/>
                  </a:schemeClr>
                </a:solidFill>
              </a:rPr>
              <a:t>Free Education</a:t>
            </a:r>
          </a:p>
          <a:p>
            <a:pPr marL="285750" indent="-285750">
              <a:lnSpc>
                <a:spcPct val="200000"/>
              </a:lnSpc>
              <a:buFont typeface="Arial" panose="020B0604020202020204" pitchFamily="34" charset="0"/>
              <a:buChar char="•"/>
            </a:pPr>
            <a:r>
              <a:rPr lang="en-GB" sz="2400" b="1" dirty="0" smtClean="0">
                <a:solidFill>
                  <a:schemeClr val="accent1">
                    <a:lumMod val="20000"/>
                    <a:lumOff val="80000"/>
                  </a:schemeClr>
                </a:solidFill>
              </a:rPr>
              <a:t>Council Housing</a:t>
            </a:r>
          </a:p>
          <a:p>
            <a:endParaRPr lang="en-GB" b="1" dirty="0">
              <a:solidFill>
                <a:schemeClr val="accent1">
                  <a:lumMod val="20000"/>
                  <a:lumOff val="80000"/>
                </a:schemeClr>
              </a:solidFill>
            </a:endParaRPr>
          </a:p>
          <a:p>
            <a:pPr>
              <a:lnSpc>
                <a:spcPct val="150000"/>
              </a:lnSpc>
            </a:pPr>
            <a:endParaRPr lang="en-GB" b="1" dirty="0" smtClean="0"/>
          </a:p>
          <a:p>
            <a:endParaRPr lang="en-GB" b="1" dirty="0" smtClean="0"/>
          </a:p>
          <a:p>
            <a:endParaRPr lang="en-GB" b="1" dirty="0"/>
          </a:p>
          <a:p>
            <a:endParaRPr lang="en-GB" dirty="0" smtClean="0"/>
          </a:p>
          <a:p>
            <a:pPr marL="285750" indent="-285750">
              <a:buFont typeface="Arial" panose="020B0604020202020204" pitchFamily="34" charset="0"/>
              <a:buChar char="•"/>
            </a:pPr>
            <a:endParaRPr lang="en-GB"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05" y="1774279"/>
            <a:ext cx="4296807" cy="3220202"/>
          </a:xfrm>
          <a:prstGeom prst="rect">
            <a:avLst/>
          </a:prstGeom>
        </p:spPr>
      </p:pic>
      <p:sp>
        <p:nvSpPr>
          <p:cNvPr id="3" name="Rectangle 2"/>
          <p:cNvSpPr/>
          <p:nvPr/>
        </p:nvSpPr>
        <p:spPr>
          <a:xfrm>
            <a:off x="426005" y="5186810"/>
            <a:ext cx="4173291" cy="1284711"/>
          </a:xfrm>
          <a:prstGeom prst="rect">
            <a:avLst/>
          </a:prstGeom>
        </p:spPr>
        <p:txBody>
          <a:bodyPr wrap="square">
            <a:spAutoFit/>
          </a:bodyPr>
          <a:lstStyle/>
          <a:p>
            <a:pPr algn="ctr">
              <a:lnSpc>
                <a:spcPct val="150000"/>
              </a:lnSpc>
            </a:pPr>
            <a:r>
              <a:rPr lang="en-GB" b="1" i="1" dirty="0"/>
              <a:t>Welfare systems were seen as a way of tackling major issues together collectively as a country.</a:t>
            </a:r>
            <a:endParaRPr lang="en-GB" b="1" i="1" dirty="0">
              <a:solidFill>
                <a:schemeClr val="accent1">
                  <a:lumMod val="20000"/>
                  <a:lumOff val="80000"/>
                </a:schemeClr>
              </a:solidFill>
            </a:endParaRPr>
          </a:p>
        </p:txBody>
      </p:sp>
    </p:spTree>
    <p:extLst>
      <p:ext uri="{BB962C8B-B14F-4D97-AF65-F5344CB8AC3E}">
        <p14:creationId xmlns:p14="http://schemas.microsoft.com/office/powerpoint/2010/main" val="256184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449784"/>
            <a:ext cx="11559653" cy="1143000"/>
          </a:xfrm>
        </p:spPr>
        <p:txBody>
          <a:bodyPr>
            <a:normAutofit fontScale="90000"/>
          </a:bodyPr>
          <a:lstStyle/>
          <a:p>
            <a:r>
              <a:rPr lang="en-GB" sz="4800" b="1" dirty="0" smtClean="0">
                <a:effectLst>
                  <a:outerShdw blurRad="38100" dist="38100" dir="2700000" algn="tl">
                    <a:srgbClr val="000000">
                      <a:alpha val="43137"/>
                    </a:srgbClr>
                  </a:outerShdw>
                </a:effectLst>
              </a:rPr>
              <a:t>Collectivism: </a:t>
            </a:r>
            <a:br>
              <a:rPr lang="en-GB" sz="4800" b="1" dirty="0" smtClean="0">
                <a:effectLst>
                  <a:outerShdw blurRad="38100" dist="38100" dir="2700000" algn="tl">
                    <a:srgbClr val="000000">
                      <a:alpha val="43137"/>
                    </a:srgbClr>
                  </a:outerShdw>
                </a:effectLst>
              </a:rPr>
            </a:br>
            <a:r>
              <a:rPr lang="en-GB" sz="4800" b="1" dirty="0" smtClean="0">
                <a:effectLst>
                  <a:outerShdw blurRad="38100" dist="38100" dir="2700000" algn="tl">
                    <a:srgbClr val="000000">
                      <a:alpha val="43137"/>
                    </a:srgbClr>
                  </a:outerShdw>
                </a:effectLst>
              </a:rPr>
              <a:t>History of the welfare system</a:t>
            </a:r>
            <a:endParaRPr lang="en-GB" sz="4800"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504968" y="1565443"/>
            <a:ext cx="6428096" cy="5651679"/>
          </a:xfrm>
        </p:spPr>
        <p:txBody>
          <a:bodyPr>
            <a:normAutofit/>
          </a:bodyPr>
          <a:lstStyle/>
          <a:p>
            <a:pPr>
              <a:lnSpc>
                <a:spcPct val="150000"/>
              </a:lnSpc>
            </a:pPr>
            <a:r>
              <a:rPr lang="en-GB" sz="2400" b="1" dirty="0" smtClean="0"/>
              <a:t>In the past people with mental health problems were cast away to mental health asylums and tied up and basically imprisoned…</a:t>
            </a:r>
          </a:p>
          <a:p>
            <a:pPr>
              <a:lnSpc>
                <a:spcPct val="150000"/>
              </a:lnSpc>
            </a:pPr>
            <a:endParaRPr lang="en-GB" sz="2400" b="1" dirty="0" smtClean="0">
              <a:solidFill>
                <a:schemeClr val="accent1">
                  <a:lumMod val="20000"/>
                  <a:lumOff val="80000"/>
                </a:schemeClr>
              </a:solidFill>
            </a:endParaRPr>
          </a:p>
          <a:p>
            <a:pPr>
              <a:lnSpc>
                <a:spcPct val="150000"/>
              </a:lnSpc>
            </a:pPr>
            <a:endParaRPr lang="en-GB" sz="2400" b="1" dirty="0">
              <a:solidFill>
                <a:schemeClr val="accent1">
                  <a:lumMod val="20000"/>
                  <a:lumOff val="80000"/>
                </a:schemeClr>
              </a:solidFill>
            </a:endParaRPr>
          </a:p>
          <a:p>
            <a:pPr>
              <a:lnSpc>
                <a:spcPct val="150000"/>
              </a:lnSpc>
            </a:pPr>
            <a:endParaRPr lang="en-GB" b="1" dirty="0" smtClean="0"/>
          </a:p>
          <a:p>
            <a:endParaRPr lang="en-GB" b="1" dirty="0" smtClean="0"/>
          </a:p>
          <a:p>
            <a:endParaRPr lang="en-GB" b="1" dirty="0"/>
          </a:p>
          <a:p>
            <a:endParaRPr lang="en-GB" dirty="0" smtClean="0"/>
          </a:p>
          <a:p>
            <a:pPr marL="285750" indent="-285750">
              <a:buFont typeface="Arial" panose="020B0604020202020204" pitchFamily="34" charset="0"/>
              <a:buChar char="•"/>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4" y="3806374"/>
            <a:ext cx="5463654" cy="294525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68" y="3806374"/>
            <a:ext cx="4376843" cy="29587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533" y="1483651"/>
            <a:ext cx="3375546" cy="2322723"/>
          </a:xfrm>
          <a:prstGeom prst="rect">
            <a:avLst/>
          </a:prstGeom>
        </p:spPr>
      </p:pic>
    </p:spTree>
    <p:extLst>
      <p:ext uri="{BB962C8B-B14F-4D97-AF65-F5344CB8AC3E}">
        <p14:creationId xmlns:p14="http://schemas.microsoft.com/office/powerpoint/2010/main" val="813627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449784"/>
            <a:ext cx="11559653" cy="1143000"/>
          </a:xfrm>
        </p:spPr>
        <p:txBody>
          <a:bodyPr>
            <a:normAutofit fontScale="90000"/>
          </a:bodyPr>
          <a:lstStyle/>
          <a:p>
            <a:pPr algn="ctr"/>
            <a:r>
              <a:rPr lang="en-GB" sz="4800" b="1" dirty="0" smtClean="0">
                <a:effectLst>
                  <a:outerShdw blurRad="38100" dist="38100" dir="2700000" algn="tl">
                    <a:srgbClr val="000000">
                      <a:alpha val="43137"/>
                    </a:srgbClr>
                  </a:outerShdw>
                </a:effectLst>
              </a:rPr>
              <a:t>Collectivism: </a:t>
            </a:r>
            <a:br>
              <a:rPr lang="en-GB" sz="4800" b="1" dirty="0" smtClean="0">
                <a:effectLst>
                  <a:outerShdw blurRad="38100" dist="38100" dir="2700000" algn="tl">
                    <a:srgbClr val="000000">
                      <a:alpha val="43137"/>
                    </a:srgbClr>
                  </a:outerShdw>
                </a:effectLst>
              </a:rPr>
            </a:br>
            <a:r>
              <a:rPr lang="en-GB" sz="4800" b="1" dirty="0" smtClean="0">
                <a:effectLst>
                  <a:outerShdw blurRad="38100" dist="38100" dir="2700000" algn="tl">
                    <a:srgbClr val="000000">
                      <a:alpha val="43137"/>
                    </a:srgbClr>
                  </a:outerShdw>
                </a:effectLst>
              </a:rPr>
              <a:t>History of the welfare system</a:t>
            </a:r>
            <a:endParaRPr lang="en-GB" sz="4800"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504967" y="1565443"/>
            <a:ext cx="10877265" cy="5651679"/>
          </a:xfrm>
        </p:spPr>
        <p:txBody>
          <a:bodyPr>
            <a:normAutofit/>
          </a:bodyPr>
          <a:lstStyle/>
          <a:p>
            <a:pPr algn="ctr">
              <a:lnSpc>
                <a:spcPct val="150000"/>
              </a:lnSpc>
            </a:pPr>
            <a:r>
              <a:rPr lang="en-GB" sz="2400" b="1" dirty="0">
                <a:solidFill>
                  <a:schemeClr val="bg1"/>
                </a:solidFill>
              </a:rPr>
              <a:t>Nowadays, people with mental health problems are treated by the NHS in all types of different patient centred methods and are treated until complete recovery.</a:t>
            </a:r>
          </a:p>
          <a:p>
            <a:pPr>
              <a:lnSpc>
                <a:spcPct val="150000"/>
              </a:lnSpc>
            </a:pPr>
            <a:endParaRPr lang="en-GB" sz="2400" b="1" dirty="0" smtClean="0">
              <a:solidFill>
                <a:schemeClr val="accent1">
                  <a:lumMod val="20000"/>
                  <a:lumOff val="80000"/>
                </a:schemeClr>
              </a:solidFill>
            </a:endParaRPr>
          </a:p>
          <a:p>
            <a:pPr>
              <a:lnSpc>
                <a:spcPct val="150000"/>
              </a:lnSpc>
            </a:pPr>
            <a:endParaRPr lang="en-GB" sz="2400" b="1" dirty="0">
              <a:solidFill>
                <a:schemeClr val="accent1">
                  <a:lumMod val="20000"/>
                  <a:lumOff val="80000"/>
                </a:schemeClr>
              </a:solidFill>
            </a:endParaRPr>
          </a:p>
          <a:p>
            <a:pPr>
              <a:lnSpc>
                <a:spcPct val="150000"/>
              </a:lnSpc>
            </a:pPr>
            <a:endParaRPr lang="en-GB" b="1" dirty="0" smtClean="0"/>
          </a:p>
          <a:p>
            <a:endParaRPr lang="en-GB" b="1" dirty="0" smtClean="0"/>
          </a:p>
          <a:p>
            <a:endParaRPr lang="en-GB" b="1" dirty="0"/>
          </a:p>
          <a:p>
            <a:endParaRPr lang="en-GB" dirty="0" smtClean="0"/>
          </a:p>
          <a:p>
            <a:pPr marL="285750" indent="-285750">
              <a:buFont typeface="Arial" panose="020B0604020202020204" pitchFamily="34" charset="0"/>
              <a:buChar char="•"/>
            </a:pPr>
            <a:endParaRPr lang="en-GB" dirty="0"/>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361" y="3713639"/>
            <a:ext cx="4030640" cy="31443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178" y="3973029"/>
            <a:ext cx="1870414" cy="27305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8590"/>
            <a:ext cx="4553423" cy="3039410"/>
          </a:xfrm>
          <a:prstGeom prst="rect">
            <a:avLst/>
          </a:prstGeom>
        </p:spPr>
      </p:pic>
    </p:spTree>
    <p:extLst>
      <p:ext uri="{BB962C8B-B14F-4D97-AF65-F5344CB8AC3E}">
        <p14:creationId xmlns:p14="http://schemas.microsoft.com/office/powerpoint/2010/main" val="2739940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295</TotalTime>
  <Words>468</Words>
  <Application>Microsoft Office PowerPoint</Application>
  <PresentationFormat>Custom</PresentationFormat>
  <Paragraphs>98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Slice</vt:lpstr>
      <vt:lpstr>The New right</vt:lpstr>
      <vt:lpstr>The new right</vt:lpstr>
      <vt:lpstr>The new right</vt:lpstr>
      <vt:lpstr>Collectivism</vt:lpstr>
      <vt:lpstr>Collectivism:  History of the welfare system</vt:lpstr>
      <vt:lpstr>Collectivism:  History of the welfare system</vt:lpstr>
      <vt:lpstr>Collectivism:  History of the welfare system</vt:lpstr>
      <vt:lpstr>Collectivism:  History of the welfare system</vt:lpstr>
      <vt:lpstr>Collectivism:  History of the welfare system</vt:lpstr>
      <vt:lpstr>Assignment 1: Perspectives p1</vt:lpstr>
    </vt:vector>
  </TitlesOfParts>
  <Company>Bury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Postmodernism</dc:title>
  <dc:creator>Samantha Coyne</dc:creator>
  <cp:lastModifiedBy>Administrator</cp:lastModifiedBy>
  <cp:revision>35</cp:revision>
  <cp:lastPrinted>2013-08-29T15:35:48Z</cp:lastPrinted>
  <dcterms:created xsi:type="dcterms:W3CDTF">2013-08-29T10:16:26Z</dcterms:created>
  <dcterms:modified xsi:type="dcterms:W3CDTF">2015-06-17T12:57:12Z</dcterms:modified>
</cp:coreProperties>
</file>