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68" r:id="rId2"/>
    <p:sldId id="270" r:id="rId3"/>
    <p:sldId id="271" r:id="rId4"/>
    <p:sldId id="272" r:id="rId5"/>
    <p:sldId id="275" r:id="rId6"/>
    <p:sldId id="276" r:id="rId7"/>
    <p:sldId id="277" r:id="rId8"/>
    <p:sldId id="278" r:id="rId9"/>
    <p:sldId id="279" r:id="rId10"/>
    <p:sldId id="280" r:id="rId11"/>
    <p:sldId id="267" r:id="rId1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E5A2D60-C744-43D7-9A5C-9491ADAAAE30}" type="datetimeFigureOut">
              <a:rPr lang="en-GB" smtClean="0"/>
              <a:t>14/09/2016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5CE28DD-6022-4F87-983B-3B643DB57499}" type="slidenum">
              <a:rPr lang="en-GB" smtClean="0"/>
              <a:t>‹#›</a:t>
            </a:fld>
            <a:endParaRPr lang="en-GB"/>
          </a:p>
        </p:txBody>
      </p:sp>
    </p:spTree>
    <p:extLst>
      <p:ext uri="{BB962C8B-B14F-4D97-AF65-F5344CB8AC3E}">
        <p14:creationId xmlns:p14="http://schemas.microsoft.com/office/powerpoint/2010/main" val="11794034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C73FEAD-3978-4733-887E-3B8E7246AEEC}" type="datetimeFigureOut">
              <a:rPr lang="en-GB" smtClean="0"/>
              <a:t>14/09/2016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3DCA26B-DD9B-44B2-8F5B-6F19E65ED023}" type="slidenum">
              <a:rPr lang="en-GB" smtClean="0"/>
              <a:t>‹#›</a:t>
            </a:fld>
            <a:endParaRPr lang="en-GB"/>
          </a:p>
        </p:txBody>
      </p:sp>
    </p:spTree>
    <p:extLst>
      <p:ext uri="{BB962C8B-B14F-4D97-AF65-F5344CB8AC3E}">
        <p14:creationId xmlns:p14="http://schemas.microsoft.com/office/powerpoint/2010/main" val="7633973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9/14/2016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54547"/>
            <a:ext cx="10364451" cy="1120462"/>
          </a:xfrm>
        </p:spPr>
        <p:txBody>
          <a:bodyPr/>
          <a:lstStyle/>
          <a:p>
            <a:r>
              <a:rPr lang="en-GB" b="1" u="sng" dirty="0" smtClean="0"/>
              <a:t>task 1</a:t>
            </a:r>
            <a:endParaRPr lang="en-GB" b="1" u="sng" dirty="0"/>
          </a:p>
        </p:txBody>
      </p:sp>
      <p:sp>
        <p:nvSpPr>
          <p:cNvPr id="3" name="Content Placeholder 2"/>
          <p:cNvSpPr>
            <a:spLocks noGrp="1"/>
          </p:cNvSpPr>
          <p:nvPr>
            <p:ph sz="quarter" idx="13"/>
          </p:nvPr>
        </p:nvSpPr>
        <p:spPr>
          <a:xfrm>
            <a:off x="682580" y="1120462"/>
            <a:ext cx="11204620" cy="5357611"/>
          </a:xfrm>
        </p:spPr>
        <p:txBody>
          <a:bodyPr>
            <a:noAutofit/>
          </a:bodyPr>
          <a:lstStyle/>
          <a:p>
            <a:pPr marL="0" indent="0">
              <a:buNone/>
            </a:pPr>
            <a:r>
              <a:rPr lang="en-GB" sz="2200" b="1" i="1" dirty="0"/>
              <a:t>Scenario</a:t>
            </a:r>
            <a:endParaRPr lang="en-GB" sz="2200" i="1" dirty="0"/>
          </a:p>
          <a:p>
            <a:pPr marL="0" indent="0">
              <a:buNone/>
            </a:pPr>
            <a:r>
              <a:rPr lang="en-GB" sz="2200" i="1" cap="none" dirty="0" smtClean="0"/>
              <a:t>There are many different ways of thinking about how societies develop. The main sociological perspectives have distinctive ways of approaching health and social care and part of the training of professionals involves developing an understanding of these different approaches.</a:t>
            </a:r>
          </a:p>
          <a:p>
            <a:pPr marL="0" indent="0">
              <a:buNone/>
            </a:pPr>
            <a:r>
              <a:rPr lang="en-GB" sz="2200" b="1" dirty="0" smtClean="0"/>
              <a:t>Task </a:t>
            </a:r>
            <a:r>
              <a:rPr lang="en-GB" sz="2200" b="1" dirty="0"/>
              <a:t>1 </a:t>
            </a:r>
            <a:endParaRPr lang="en-GB" sz="2200" dirty="0"/>
          </a:p>
          <a:p>
            <a:r>
              <a:rPr lang="en-GB" sz="2200" cap="none" dirty="0"/>
              <a:t>E</a:t>
            </a:r>
            <a:r>
              <a:rPr lang="en-GB" sz="2200" cap="none" dirty="0" smtClean="0"/>
              <a:t>xplain the key features of the main sociological perspectives on health</a:t>
            </a:r>
          </a:p>
          <a:p>
            <a:pPr marL="0" lvl="0" indent="0">
              <a:buNone/>
            </a:pPr>
            <a:r>
              <a:rPr lang="en-GB" sz="2200" b="1" u="sng" dirty="0" smtClean="0"/>
              <a:t>feminism</a:t>
            </a:r>
            <a:r>
              <a:rPr lang="en-GB" sz="2200" dirty="0" smtClean="0"/>
              <a:t>  </a:t>
            </a:r>
            <a:r>
              <a:rPr lang="en-GB" sz="2200" b="1" dirty="0" smtClean="0"/>
              <a:t>explain </a:t>
            </a:r>
            <a:r>
              <a:rPr lang="en-GB" sz="2200" b="1" dirty="0" smtClean="0"/>
              <a:t>feminism</a:t>
            </a:r>
            <a:r>
              <a:rPr lang="en-GB" sz="2200" b="1" dirty="0" smtClean="0"/>
              <a:t> </a:t>
            </a:r>
            <a:r>
              <a:rPr lang="en-GB" sz="2200" b="1" dirty="0" smtClean="0"/>
              <a:t>in </a:t>
            </a:r>
            <a:r>
              <a:rPr lang="en-GB" sz="2200" b="1" dirty="0" smtClean="0"/>
              <a:t>200 - 300 </a:t>
            </a:r>
            <a:r>
              <a:rPr lang="en-GB" sz="2200" b="1" dirty="0" smtClean="0"/>
              <a:t>words</a:t>
            </a:r>
            <a:endParaRPr lang="en-GB" sz="2200" b="1" dirty="0"/>
          </a:p>
          <a:p>
            <a:pPr marL="0" lvl="0" indent="0">
              <a:buNone/>
            </a:pPr>
            <a:r>
              <a:rPr lang="en-GB" sz="2200" dirty="0" smtClean="0"/>
              <a:t>You must include an overview of </a:t>
            </a:r>
            <a:r>
              <a:rPr lang="en-GB" sz="2200" b="1" u="sng" dirty="0" smtClean="0"/>
              <a:t>ALL </a:t>
            </a:r>
            <a:r>
              <a:rPr lang="en-GB" sz="2200" dirty="0" smtClean="0"/>
              <a:t>the different types of feminism</a:t>
            </a:r>
            <a:endParaRPr lang="en-GB" sz="2200" b="1" u="sng" dirty="0"/>
          </a:p>
        </p:txBody>
      </p:sp>
    </p:spTree>
    <p:extLst>
      <p:ext uri="{BB962C8B-B14F-4D97-AF65-F5344CB8AC3E}">
        <p14:creationId xmlns:p14="http://schemas.microsoft.com/office/powerpoint/2010/main" val="2421315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39345" y="1586319"/>
            <a:ext cx="8697231" cy="648241"/>
          </a:xfrm>
        </p:spPr>
        <p:txBody>
          <a:bodyPr>
            <a:noAutofit/>
          </a:bodyPr>
          <a:lstStyle/>
          <a:p>
            <a:pPr marL="0" indent="0" algn="ctr">
              <a:buNone/>
            </a:pPr>
            <a:r>
              <a:rPr lang="en-GB" sz="3200" dirty="0"/>
              <a:t>What gender stereotypes do you think you encountered as a child?</a:t>
            </a:r>
          </a:p>
          <a:p>
            <a:pPr marL="0" indent="0" algn="ctr">
              <a:buNone/>
            </a:pPr>
            <a:endParaRPr lang="en-GB" sz="3200" dirty="0"/>
          </a:p>
          <a:p>
            <a:endParaRPr lang="en-GB" sz="2400" dirty="0"/>
          </a:p>
          <a:p>
            <a:pPr marL="0" indent="0">
              <a:buNone/>
            </a:pPr>
            <a:endParaRPr lang="en-GB" sz="2400" dirty="0"/>
          </a:p>
        </p:txBody>
      </p:sp>
      <p:sp>
        <p:nvSpPr>
          <p:cNvPr id="4" name="Explosion 1 3"/>
          <p:cNvSpPr/>
          <p:nvPr/>
        </p:nvSpPr>
        <p:spPr>
          <a:xfrm rot="20950567">
            <a:off x="1449668" y="140248"/>
            <a:ext cx="3457284" cy="145854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Activity </a:t>
            </a:r>
          </a:p>
        </p:txBody>
      </p:sp>
      <p:sp>
        <p:nvSpPr>
          <p:cNvPr id="6" name="TextBox 5"/>
          <p:cNvSpPr txBox="1"/>
          <p:nvPr/>
        </p:nvSpPr>
        <p:spPr>
          <a:xfrm>
            <a:off x="2800776" y="2942821"/>
            <a:ext cx="6374368" cy="3554948"/>
          </a:xfrm>
          <a:prstGeom prst="rect">
            <a:avLst/>
          </a:prstGeom>
          <a:noFill/>
        </p:spPr>
        <p:txBody>
          <a:bodyPr wrap="square" rtlCol="0">
            <a:spAutoFit/>
          </a:bodyPr>
          <a:lstStyle/>
          <a:p>
            <a:r>
              <a:rPr lang="en-GB" sz="2701" dirty="0">
                <a:solidFill>
                  <a:schemeClr val="accent1">
                    <a:lumMod val="40000"/>
                    <a:lumOff val="60000"/>
                  </a:schemeClr>
                </a:solidFill>
              </a:rPr>
              <a:t>Hint: </a:t>
            </a:r>
            <a:endParaRPr lang="en-GB" sz="2000" dirty="0">
              <a:solidFill>
                <a:schemeClr val="accent1">
                  <a:lumMod val="40000"/>
                  <a:lumOff val="60000"/>
                </a:schemeClr>
              </a:solidFill>
            </a:endParaRPr>
          </a:p>
          <a:p>
            <a:pPr algn="ctr"/>
            <a:r>
              <a:rPr lang="en-GB" sz="2000" dirty="0"/>
              <a:t>Think about what your parents roles were?</a:t>
            </a:r>
          </a:p>
          <a:p>
            <a:pPr algn="ctr"/>
            <a:endParaRPr lang="en-GB" sz="2000" dirty="0"/>
          </a:p>
          <a:p>
            <a:pPr algn="ctr"/>
            <a:r>
              <a:rPr lang="en-GB" sz="2000" dirty="0"/>
              <a:t>What toys did you buy or want when you were a child?</a:t>
            </a:r>
          </a:p>
          <a:p>
            <a:pPr algn="ctr"/>
            <a:endParaRPr lang="en-GB" sz="2000" dirty="0"/>
          </a:p>
          <a:p>
            <a:pPr algn="ctr"/>
            <a:r>
              <a:rPr lang="en-GB" sz="2000" dirty="0"/>
              <a:t>What was your favourite colour?</a:t>
            </a:r>
          </a:p>
          <a:p>
            <a:pPr algn="ctr"/>
            <a:endParaRPr lang="en-GB" sz="2000" dirty="0"/>
          </a:p>
          <a:p>
            <a:pPr algn="ctr"/>
            <a:r>
              <a:rPr lang="en-GB" sz="2000" dirty="0"/>
              <a:t>What did you want to be when you were older?</a:t>
            </a:r>
          </a:p>
          <a:p>
            <a:pPr algn="ctr"/>
            <a:endParaRPr lang="en-GB" sz="2000" dirty="0"/>
          </a:p>
          <a:p>
            <a:pPr algn="ctr"/>
            <a:r>
              <a:rPr lang="en-GB" sz="2000" dirty="0"/>
              <a:t>How would people describe you as a baby? </a:t>
            </a:r>
            <a:r>
              <a:rPr lang="en-GB" sz="2000" dirty="0" err="1"/>
              <a:t>Eg</a:t>
            </a:r>
            <a:r>
              <a:rPr lang="en-GB" sz="2000" dirty="0"/>
              <a:t>. Cute/ Pretty</a:t>
            </a:r>
          </a:p>
          <a:p>
            <a:pPr>
              <a:lnSpc>
                <a:spcPct val="90000"/>
              </a:lnSpc>
            </a:pPr>
            <a:endParaRPr lang="en-GB" sz="2000" dirty="0"/>
          </a:p>
        </p:txBody>
      </p:sp>
    </p:spTree>
    <p:extLst>
      <p:ext uri="{BB962C8B-B14F-4D97-AF65-F5344CB8AC3E}">
        <p14:creationId xmlns:p14="http://schemas.microsoft.com/office/powerpoint/2010/main" val="409990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940159"/>
          </a:xfrm>
        </p:spPr>
        <p:txBody>
          <a:bodyPr>
            <a:normAutofit/>
          </a:bodyPr>
          <a:lstStyle/>
          <a:p>
            <a:r>
              <a:rPr lang="en-GB" dirty="0" smtClean="0"/>
              <a:t>Further information</a:t>
            </a:r>
            <a:endParaRPr lang="en-GB" dirty="0"/>
          </a:p>
        </p:txBody>
      </p:sp>
      <p:sp>
        <p:nvSpPr>
          <p:cNvPr id="3" name="Content Placeholder 2"/>
          <p:cNvSpPr>
            <a:spLocks noGrp="1"/>
          </p:cNvSpPr>
          <p:nvPr>
            <p:ph sz="quarter" idx="13"/>
          </p:nvPr>
        </p:nvSpPr>
        <p:spPr>
          <a:xfrm>
            <a:off x="231819" y="940159"/>
            <a:ext cx="11694017" cy="5692461"/>
          </a:xfrm>
        </p:spPr>
        <p:txBody>
          <a:bodyPr>
            <a:normAutofit/>
          </a:bodyPr>
          <a:lstStyle/>
          <a:p>
            <a:r>
              <a:rPr lang="en-GB" sz="2400" dirty="0" smtClean="0"/>
              <a:t>Use </a:t>
            </a:r>
            <a:r>
              <a:rPr lang="en-GB" sz="2400" dirty="0"/>
              <a:t>a</a:t>
            </a:r>
            <a:r>
              <a:rPr lang="en-GB" sz="2400" dirty="0" smtClean="0"/>
              <a:t> </a:t>
            </a:r>
            <a:r>
              <a:rPr lang="en-GB" sz="2400" dirty="0" err="1" smtClean="0"/>
              <a:t>Btec</a:t>
            </a:r>
            <a:r>
              <a:rPr lang="en-GB" sz="2400" dirty="0" smtClean="0"/>
              <a:t> level 3 health and social care text book – </a:t>
            </a:r>
          </a:p>
          <a:p>
            <a:pPr marL="0" indent="0">
              <a:buNone/>
            </a:pPr>
            <a:r>
              <a:rPr lang="en-GB" sz="2400" dirty="0"/>
              <a:t>	</a:t>
            </a:r>
            <a:r>
              <a:rPr lang="en-GB" sz="2400" dirty="0" smtClean="0"/>
              <a:t>			Look up unit 7 and you will find lots of information.</a:t>
            </a:r>
          </a:p>
          <a:p>
            <a:pPr marL="0" indent="0">
              <a:buNone/>
            </a:pPr>
            <a:endParaRPr lang="en-GB" dirty="0"/>
          </a:p>
          <a:p>
            <a:pPr marL="0" indent="0">
              <a:buNone/>
            </a:pPr>
            <a:r>
              <a:rPr lang="en-GB" sz="2800" b="1" dirty="0" smtClean="0">
                <a:latin typeface="Comic Sans MS" panose="030F0702030302020204" pitchFamily="66" charset="0"/>
              </a:rPr>
              <a:t>Independent research</a:t>
            </a:r>
          </a:p>
          <a:p>
            <a:pPr marL="0" indent="0">
              <a:buNone/>
            </a:pPr>
            <a:r>
              <a:rPr lang="en-GB" sz="2400" dirty="0" smtClean="0">
                <a:latin typeface="Comic Sans MS" panose="030F0702030302020204" pitchFamily="66" charset="0"/>
              </a:rPr>
              <a:t>FOR next lesson I would like you to research the next sociological perspective, </a:t>
            </a:r>
            <a:r>
              <a:rPr lang="en-GB" sz="2400" dirty="0" smtClean="0">
                <a:latin typeface="Comic Sans MS" panose="030F0702030302020204" pitchFamily="66" charset="0"/>
              </a:rPr>
              <a:t>interactionism</a:t>
            </a:r>
            <a:endParaRPr lang="en-GB" sz="2400" dirty="0" smtClean="0">
              <a:latin typeface="Comic Sans MS" panose="030F0702030302020204" pitchFamily="66" charset="0"/>
            </a:endParaRPr>
          </a:p>
          <a:p>
            <a:pPr marL="0" indent="0">
              <a:buNone/>
            </a:pPr>
            <a:r>
              <a:rPr lang="en-GB" sz="2400" dirty="0" smtClean="0">
                <a:latin typeface="Comic Sans MS" panose="030F0702030302020204" pitchFamily="66" charset="0"/>
              </a:rPr>
              <a:t>Spend at least 15 minutes seeing what you can find.</a:t>
            </a:r>
          </a:p>
          <a:p>
            <a:pPr marL="0" indent="0">
              <a:buNone/>
            </a:pPr>
            <a:r>
              <a:rPr lang="en-GB" sz="2400" dirty="0" smtClean="0">
                <a:latin typeface="Comic Sans MS" panose="030F0702030302020204" pitchFamily="66" charset="0"/>
              </a:rPr>
              <a:t>Note your </a:t>
            </a:r>
            <a:r>
              <a:rPr lang="en-GB" sz="2400" dirty="0" smtClean="0">
                <a:latin typeface="Comic Sans MS" panose="030F0702030302020204" pitchFamily="66" charset="0"/>
              </a:rPr>
              <a:t>findings </a:t>
            </a:r>
            <a:r>
              <a:rPr lang="en-GB" sz="2400" dirty="0" smtClean="0">
                <a:latin typeface="Comic Sans MS" panose="030F0702030302020204" pitchFamily="66" charset="0"/>
              </a:rPr>
              <a:t>(I must see written evidence) of your research</a:t>
            </a:r>
          </a:p>
          <a:p>
            <a:pPr marL="0" indent="0">
              <a:buNone/>
            </a:pPr>
            <a:endParaRPr lang="en-GB" sz="2400" dirty="0" smtClean="0">
              <a:latin typeface="Comic Sans MS" panose="030F0702030302020204" pitchFamily="66" charset="0"/>
            </a:endParaRPr>
          </a:p>
        </p:txBody>
      </p:sp>
    </p:spTree>
    <p:extLst>
      <p:ext uri="{BB962C8B-B14F-4D97-AF65-F5344CB8AC3E}">
        <p14:creationId xmlns:p14="http://schemas.microsoft.com/office/powerpoint/2010/main" val="2182383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Feminism </a:t>
            </a:r>
            <a:endParaRPr lang="en-GB" dirty="0"/>
          </a:p>
        </p:txBody>
      </p:sp>
      <p:pic>
        <p:nvPicPr>
          <p:cNvPr id="4" name="Picture 3"/>
          <p:cNvPicPr>
            <a:picLocks noChangeAspect="1"/>
          </p:cNvPicPr>
          <p:nvPr/>
        </p:nvPicPr>
        <p:blipFill>
          <a:blip r:embed="rId2"/>
          <a:stretch>
            <a:fillRect/>
          </a:stretch>
        </p:blipFill>
        <p:spPr>
          <a:xfrm>
            <a:off x="1584669" y="1759801"/>
            <a:ext cx="2548399" cy="3336086"/>
          </a:xfrm>
          <a:prstGeom prst="rect">
            <a:avLst/>
          </a:prstGeom>
        </p:spPr>
      </p:pic>
    </p:spTree>
    <p:extLst>
      <p:ext uri="{BB962C8B-B14F-4D97-AF65-F5344CB8AC3E}">
        <p14:creationId xmlns:p14="http://schemas.microsoft.com/office/powerpoint/2010/main" val="32362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rot="20927916">
            <a:off x="1451007" y="143556"/>
            <a:ext cx="2809381" cy="2123983"/>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rPr>
              <a:t>Feminism</a:t>
            </a:r>
          </a:p>
        </p:txBody>
      </p:sp>
      <p:sp>
        <p:nvSpPr>
          <p:cNvPr id="3" name="Rectangle 2"/>
          <p:cNvSpPr/>
          <p:nvPr/>
        </p:nvSpPr>
        <p:spPr>
          <a:xfrm>
            <a:off x="3449017" y="1484784"/>
            <a:ext cx="6698488" cy="2214316"/>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Feminism is an alternative conflict theory, like Marxists, feminists see society as being fundamentally divided but between the sexes rather than between classes.  Feminists believe that women are unfairly treated and they want to change society so that there is equality between men and women.</a:t>
            </a:r>
          </a:p>
        </p:txBody>
      </p:sp>
      <p:sp>
        <p:nvSpPr>
          <p:cNvPr id="4" name="Rectangle 3"/>
          <p:cNvSpPr/>
          <p:nvPr/>
        </p:nvSpPr>
        <p:spPr>
          <a:xfrm>
            <a:off x="2260575" y="4023221"/>
            <a:ext cx="6590448" cy="2430115"/>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Feminist sociology stresses the importance of gender divisions in society and it portrays these divisions as working to the overall advantage of men.  It is men who rule society and who have the power in most social situations – in relationships, in families, in schools and so on.  This situation is called </a:t>
            </a:r>
            <a:r>
              <a:rPr lang="en-GB" sz="2000" b="1" dirty="0">
                <a:solidFill>
                  <a:schemeClr val="bg1"/>
                </a:solidFill>
              </a:rPr>
              <a:t>patriarchy</a:t>
            </a:r>
            <a:r>
              <a:rPr lang="en-GB" sz="2000" dirty="0">
                <a:solidFill>
                  <a:schemeClr val="bg1"/>
                </a:solidFill>
              </a:rPr>
              <a:t>.</a:t>
            </a:r>
          </a:p>
        </p:txBody>
      </p:sp>
    </p:spTree>
    <p:extLst>
      <p:ext uri="{BB962C8B-B14F-4D97-AF65-F5344CB8AC3E}">
        <p14:creationId xmlns:p14="http://schemas.microsoft.com/office/powerpoint/2010/main" val="139738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990476" y="1052117"/>
            <a:ext cx="2268843" cy="140452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rPr>
              <a:t>Patriarchy</a:t>
            </a:r>
          </a:p>
        </p:txBody>
      </p:sp>
      <p:sp>
        <p:nvSpPr>
          <p:cNvPr id="3" name="Rectangle 2"/>
          <p:cNvSpPr/>
          <p:nvPr/>
        </p:nvSpPr>
        <p:spPr>
          <a:xfrm>
            <a:off x="4421379" y="1279366"/>
            <a:ext cx="5347987" cy="853491"/>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A social organisation which believes the man is head of the house</a:t>
            </a:r>
          </a:p>
        </p:txBody>
      </p:sp>
      <p:sp>
        <p:nvSpPr>
          <p:cNvPr id="4" name="Rectangle 3"/>
          <p:cNvSpPr/>
          <p:nvPr/>
        </p:nvSpPr>
        <p:spPr>
          <a:xfrm>
            <a:off x="2422636" y="2726740"/>
            <a:ext cx="7238689" cy="2934509"/>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A lot of gender stereotypes come from socialisation…</a:t>
            </a:r>
          </a:p>
          <a:p>
            <a:endParaRPr lang="en-GB" dirty="0">
              <a:solidFill>
                <a:schemeClr val="bg1"/>
              </a:solidFill>
            </a:endParaRPr>
          </a:p>
          <a:p>
            <a:pPr algn="ctr"/>
            <a:endParaRPr lang="en-GB" sz="2400" dirty="0">
              <a:solidFill>
                <a:schemeClr val="bg1"/>
              </a:solidFill>
            </a:endParaRPr>
          </a:p>
          <a:p>
            <a:pPr algn="ctr"/>
            <a:r>
              <a:rPr lang="en-GB" sz="2400" dirty="0">
                <a:solidFill>
                  <a:schemeClr val="bg1"/>
                </a:solidFill>
              </a:rPr>
              <a:t>In what ways do you think our upbringing &amp; socialisation could influence gender inequalities?</a:t>
            </a:r>
          </a:p>
        </p:txBody>
      </p:sp>
    </p:spTree>
    <p:extLst>
      <p:ext uri="{BB962C8B-B14F-4D97-AF65-F5344CB8AC3E}">
        <p14:creationId xmlns:p14="http://schemas.microsoft.com/office/powerpoint/2010/main" val="271919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three main types of feminist approach</a:t>
            </a:r>
            <a:r>
              <a:rPr lang="en-GB" dirty="0" smtClean="0"/>
              <a:t>:</a:t>
            </a:r>
            <a:br>
              <a:rPr lang="en-GB" dirty="0" smtClean="0"/>
            </a:br>
            <a:endParaRPr lang="en-GB" dirty="0"/>
          </a:p>
        </p:txBody>
      </p:sp>
      <p:sp>
        <p:nvSpPr>
          <p:cNvPr id="3" name="Content Placeholder 2"/>
          <p:cNvSpPr>
            <a:spLocks noGrp="1"/>
          </p:cNvSpPr>
          <p:nvPr>
            <p:ph idx="4294967295"/>
          </p:nvPr>
        </p:nvSpPr>
        <p:spPr/>
        <p:txBody>
          <a:bodyPr>
            <a:normAutofit fontScale="25000" lnSpcReduction="20000"/>
          </a:bodyPr>
          <a:lstStyle/>
          <a:p>
            <a:endParaRPr lang="en-GB" sz="3200" dirty="0"/>
          </a:p>
        </p:txBody>
      </p:sp>
      <p:sp>
        <p:nvSpPr>
          <p:cNvPr id="4" name="Rectangle 3"/>
          <p:cNvSpPr/>
          <p:nvPr/>
        </p:nvSpPr>
        <p:spPr>
          <a:xfrm>
            <a:off x="2757948" y="2492477"/>
            <a:ext cx="6386052" cy="3108543"/>
          </a:xfrm>
          <a:prstGeom prst="rect">
            <a:avLst/>
          </a:prstGeom>
        </p:spPr>
        <p:txBody>
          <a:bodyPr wrap="square">
            <a:spAutoFit/>
          </a:bodyPr>
          <a:lstStyle/>
          <a:p>
            <a:r>
              <a:rPr lang="en-GB" sz="2800" dirty="0"/>
              <a:t>Marxist feminism</a:t>
            </a:r>
          </a:p>
          <a:p>
            <a:r>
              <a:rPr lang="en-GB" sz="2800" dirty="0"/>
              <a:t>Radical feminism</a:t>
            </a:r>
          </a:p>
          <a:p>
            <a:r>
              <a:rPr lang="en-GB" sz="2800" dirty="0"/>
              <a:t>Liberal feminism</a:t>
            </a:r>
          </a:p>
          <a:p>
            <a:endParaRPr lang="en-GB" sz="2800" dirty="0"/>
          </a:p>
          <a:p>
            <a:r>
              <a:rPr lang="en-GB" sz="2800" dirty="0"/>
              <a:t>You need to discuss each of these in your assignment so make notes on your hand-out as we go along…</a:t>
            </a:r>
            <a:endParaRPr lang="en-GB" sz="2800" dirty="0"/>
          </a:p>
        </p:txBody>
      </p:sp>
    </p:spTree>
    <p:extLst>
      <p:ext uri="{BB962C8B-B14F-4D97-AF65-F5344CB8AC3E}">
        <p14:creationId xmlns:p14="http://schemas.microsoft.com/office/powerpoint/2010/main" val="73864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98955" y="2389239"/>
            <a:ext cx="5309419" cy="2300748"/>
          </a:xfrm>
        </p:spPr>
        <p:txBody>
          <a:bodyPr>
            <a:noAutofit/>
          </a:bodyPr>
          <a:lstStyle/>
          <a:p>
            <a:r>
              <a:rPr lang="en-GB" sz="1800" dirty="0"/>
              <a:t>See women, especially working class women as oppressed by both capitalism and men. </a:t>
            </a:r>
            <a:endParaRPr lang="en-GB" sz="1800" dirty="0"/>
          </a:p>
          <a:p>
            <a:r>
              <a:rPr lang="en-GB" sz="1800" dirty="0"/>
              <a:t>Women </a:t>
            </a:r>
            <a:r>
              <a:rPr lang="en-GB" sz="1800" dirty="0"/>
              <a:t>produce the next generation of workers and look after the husbands and the next generation of workers </a:t>
            </a:r>
            <a:r>
              <a:rPr lang="en-GB" sz="1800" dirty="0"/>
              <a:t>They </a:t>
            </a:r>
            <a:r>
              <a:rPr lang="en-GB" sz="1800" dirty="0"/>
              <a:t>are dominated by their husbands and are subsiding industry. </a:t>
            </a:r>
          </a:p>
          <a:p>
            <a:r>
              <a:rPr lang="en-GB" sz="1800" dirty="0"/>
              <a:t>The family would not be ready for work if someone did not take responsibility for domestic life and this remains the responsibility of the women. </a:t>
            </a:r>
          </a:p>
          <a:p>
            <a:endParaRPr lang="en-GB" sz="2400" dirty="0"/>
          </a:p>
        </p:txBody>
      </p:sp>
      <p:pic>
        <p:nvPicPr>
          <p:cNvPr id="5" name="Picture 4"/>
          <p:cNvPicPr>
            <a:picLocks noChangeAspect="1"/>
          </p:cNvPicPr>
          <p:nvPr/>
        </p:nvPicPr>
        <p:blipFill>
          <a:blip r:embed="rId2"/>
          <a:stretch>
            <a:fillRect/>
          </a:stretch>
        </p:blipFill>
        <p:spPr>
          <a:xfrm>
            <a:off x="8231945" y="-29475"/>
            <a:ext cx="2450864" cy="2738395"/>
          </a:xfrm>
          <a:prstGeom prst="rect">
            <a:avLst/>
          </a:prstGeom>
        </p:spPr>
      </p:pic>
      <p:sp>
        <p:nvSpPr>
          <p:cNvPr id="4" name="Explosion 1 3"/>
          <p:cNvSpPr/>
          <p:nvPr/>
        </p:nvSpPr>
        <p:spPr>
          <a:xfrm rot="20622529">
            <a:off x="1480340" y="35656"/>
            <a:ext cx="3821235" cy="2036148"/>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Marxist feminism</a:t>
            </a:r>
          </a:p>
        </p:txBody>
      </p:sp>
    </p:spTree>
    <p:extLst>
      <p:ext uri="{BB962C8B-B14F-4D97-AF65-F5344CB8AC3E}">
        <p14:creationId xmlns:p14="http://schemas.microsoft.com/office/powerpoint/2010/main" val="91890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06661" y="2285702"/>
            <a:ext cx="8019235" cy="3952865"/>
          </a:xfrm>
        </p:spPr>
        <p:txBody>
          <a:bodyPr>
            <a:noAutofit/>
          </a:bodyPr>
          <a:lstStyle/>
          <a:p>
            <a:pPr marL="0" indent="0">
              <a:buNone/>
            </a:pPr>
            <a:r>
              <a:rPr lang="en-GB" sz="2400" dirty="0"/>
              <a:t>For radical feminists, it is not capitalism that dominates women,  but men.</a:t>
            </a:r>
          </a:p>
          <a:p>
            <a:r>
              <a:rPr lang="en-GB" sz="2400" dirty="0"/>
              <a:t>Men dominate women and the family is seen as a patriarchal institution.</a:t>
            </a:r>
          </a:p>
          <a:p>
            <a:r>
              <a:rPr lang="en-GB" sz="2400" dirty="0"/>
              <a:t>They </a:t>
            </a:r>
            <a:r>
              <a:rPr lang="en-GB" sz="2400" dirty="0"/>
              <a:t>see the socialisation of women as housewives and mothers as a form of oppression and this oppression as a characteristic of nuclear family life.</a:t>
            </a:r>
          </a:p>
          <a:p>
            <a:pPr marL="0" indent="0">
              <a:buNone/>
            </a:pPr>
            <a:endParaRPr lang="en-GB" sz="2400" dirty="0"/>
          </a:p>
        </p:txBody>
      </p:sp>
      <p:sp>
        <p:nvSpPr>
          <p:cNvPr id="4" name="Explosion 1 3"/>
          <p:cNvSpPr/>
          <p:nvPr/>
        </p:nvSpPr>
        <p:spPr>
          <a:xfrm rot="20731396">
            <a:off x="1733102" y="-123641"/>
            <a:ext cx="3549923" cy="2262491"/>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Radical feminism</a:t>
            </a:r>
          </a:p>
        </p:txBody>
      </p:sp>
      <p:pic>
        <p:nvPicPr>
          <p:cNvPr id="5" name="Picture 4"/>
          <p:cNvPicPr>
            <a:picLocks noChangeAspect="1"/>
          </p:cNvPicPr>
          <p:nvPr/>
        </p:nvPicPr>
        <p:blipFill>
          <a:blip r:embed="rId2"/>
          <a:stretch>
            <a:fillRect/>
          </a:stretch>
        </p:blipFill>
        <p:spPr>
          <a:xfrm>
            <a:off x="5164494" y="-99392"/>
            <a:ext cx="5504543" cy="2088232"/>
          </a:xfrm>
          <a:prstGeom prst="rect">
            <a:avLst/>
          </a:prstGeom>
        </p:spPr>
      </p:pic>
    </p:spTree>
    <p:extLst>
      <p:ext uri="{BB962C8B-B14F-4D97-AF65-F5344CB8AC3E}">
        <p14:creationId xmlns:p14="http://schemas.microsoft.com/office/powerpoint/2010/main" val="328411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66109" y="2285702"/>
            <a:ext cx="6859786" cy="1575458"/>
          </a:xfrm>
        </p:spPr>
        <p:txBody>
          <a:bodyPr>
            <a:noAutofit/>
          </a:bodyPr>
          <a:lstStyle/>
          <a:p>
            <a:r>
              <a:rPr lang="en-GB" sz="2400" dirty="0"/>
              <a:t>They  would argue that changes have taken place. They believe that , through changing attitudes and legislation such as the </a:t>
            </a:r>
            <a:r>
              <a:rPr lang="en-GB" sz="2400" dirty="0"/>
              <a:t>Equal Pay Act (1970)and </a:t>
            </a:r>
            <a:r>
              <a:rPr lang="en-GB" sz="2400" dirty="0"/>
              <a:t>the </a:t>
            </a:r>
            <a:r>
              <a:rPr lang="en-GB" sz="2400" dirty="0"/>
              <a:t>Sex Discrimination Act (1975) </a:t>
            </a:r>
            <a:r>
              <a:rPr lang="en-GB" sz="2400" dirty="0"/>
              <a:t>there is more equality.</a:t>
            </a:r>
          </a:p>
          <a:p>
            <a:r>
              <a:rPr lang="en-GB" sz="2400" dirty="0"/>
              <a:t>Liberal feminists believe that improvements will continue by means of legislation and policy.</a:t>
            </a:r>
          </a:p>
          <a:p>
            <a:endParaRPr lang="en-GB" sz="2400" dirty="0"/>
          </a:p>
          <a:p>
            <a:pPr marL="0" indent="0">
              <a:buNone/>
            </a:pPr>
            <a:endParaRPr lang="en-GB" sz="2400" dirty="0"/>
          </a:p>
        </p:txBody>
      </p:sp>
      <p:sp>
        <p:nvSpPr>
          <p:cNvPr id="4" name="Explosion 1 3"/>
          <p:cNvSpPr/>
          <p:nvPr/>
        </p:nvSpPr>
        <p:spPr>
          <a:xfrm rot="20840900">
            <a:off x="1577290" y="116059"/>
            <a:ext cx="3414454" cy="1856078"/>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Liberal feminism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956" y="4994869"/>
            <a:ext cx="1601044" cy="1881227"/>
          </a:xfrm>
          <a:prstGeom prst="rect">
            <a:avLst/>
          </a:prstGeom>
        </p:spPr>
      </p:pic>
    </p:spTree>
    <p:extLst>
      <p:ext uri="{BB962C8B-B14F-4D97-AF65-F5344CB8AC3E}">
        <p14:creationId xmlns:p14="http://schemas.microsoft.com/office/powerpoint/2010/main" val="227533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54548" y="1268197"/>
            <a:ext cx="6859786" cy="1575458"/>
          </a:xfrm>
        </p:spPr>
        <p:txBody>
          <a:bodyPr/>
          <a:lstStyle/>
          <a:p>
            <a:pPr marL="0" indent="0" algn="ctr">
              <a:buNone/>
            </a:pPr>
            <a:r>
              <a:rPr lang="en-GB" sz="2401" dirty="0"/>
              <a:t>Women are socialised into caring roles</a:t>
            </a:r>
          </a:p>
          <a:p>
            <a:endParaRPr lang="en-GB" dirty="0"/>
          </a:p>
          <a:p>
            <a:pPr marL="0" indent="0">
              <a:buNone/>
            </a:pPr>
            <a:endParaRPr lang="en-GB" dirty="0"/>
          </a:p>
        </p:txBody>
      </p:sp>
      <p:sp>
        <p:nvSpPr>
          <p:cNvPr id="4" name="Explosion 1 3"/>
          <p:cNvSpPr/>
          <p:nvPr/>
        </p:nvSpPr>
        <p:spPr>
          <a:xfrm rot="20719184">
            <a:off x="1794083" y="-107149"/>
            <a:ext cx="3605238" cy="1993385"/>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Socialisation </a:t>
            </a:r>
          </a:p>
        </p:txBody>
      </p:sp>
    </p:spTree>
    <p:controls>
      <mc:AlternateContent xmlns:mc="http://schemas.openxmlformats.org/markup-compatibility/2006">
        <mc:Choice xmlns:v="urn:schemas-microsoft-com:vml" Requires="v">
          <p:control spid="1027" name="ShockwaveFlash1" r:id="rId2" imgW="9142560" imgH="4946760"/>
        </mc:Choice>
        <mc:Fallback>
          <p:control name="ShockwaveFlash1" r:id="rId2" imgW="9142560" imgH="4946760">
            <p:pic>
              <p:nvPicPr>
                <p:cNvPr id="2" name="ShockwaveFlash1"/>
                <p:cNvPicPr>
                  <a:picLocks/>
                </p:cNvPicPr>
                <p:nvPr/>
              </p:nvPicPr>
              <p:blipFill>
                <a:blip r:embed="rId4"/>
                <a:srcRect/>
                <a:stretch>
                  <a:fillRect/>
                </a:stretch>
              </p:blipFill>
              <p:spPr bwMode="auto">
                <a:xfrm>
                  <a:off x="1524001" y="1909763"/>
                  <a:ext cx="9142413" cy="49466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74923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575</TotalTime>
  <Words>529</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Tw Cen MT</vt:lpstr>
      <vt:lpstr>Droplet</vt:lpstr>
      <vt:lpstr>task 1</vt:lpstr>
      <vt:lpstr>Feminism </vt:lpstr>
      <vt:lpstr>PowerPoint Presentation</vt:lpstr>
      <vt:lpstr>PowerPoint Presentation</vt:lpstr>
      <vt:lpstr>There are three main types of feminist approach: </vt:lpstr>
      <vt:lpstr>PowerPoint Presentation</vt:lpstr>
      <vt:lpstr>PowerPoint Presentation</vt:lpstr>
      <vt:lpstr>PowerPoint Presentation</vt:lpstr>
      <vt:lpstr>PowerPoint Presentation</vt:lpstr>
      <vt:lpstr>PowerPoint Presentation</vt:lpstr>
      <vt:lpstr>Further information</vt:lpstr>
    </vt:vector>
  </TitlesOfParts>
  <Company>Bury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dc:title>
  <dc:creator>Michelle Pilling</dc:creator>
  <cp:lastModifiedBy>Tracey Coster</cp:lastModifiedBy>
  <cp:revision>47</cp:revision>
  <cp:lastPrinted>2013-09-04T13:30:54Z</cp:lastPrinted>
  <dcterms:created xsi:type="dcterms:W3CDTF">2013-07-09T10:08:24Z</dcterms:created>
  <dcterms:modified xsi:type="dcterms:W3CDTF">2016-09-14T13:06:21Z</dcterms:modified>
</cp:coreProperties>
</file>