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12"/>
  </p:notesMasterIdLst>
  <p:handoutMasterIdLst>
    <p:handoutMasterId r:id="rId13"/>
  </p:handoutMasterIdLst>
  <p:sldIdLst>
    <p:sldId id="268" r:id="rId3"/>
    <p:sldId id="271" r:id="rId4"/>
    <p:sldId id="272" r:id="rId5"/>
    <p:sldId id="273" r:id="rId6"/>
    <p:sldId id="274" r:id="rId7"/>
    <p:sldId id="275" r:id="rId8"/>
    <p:sldId id="276" r:id="rId9"/>
    <p:sldId id="269" r:id="rId10"/>
    <p:sldId id="267" r:id="rId1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E5A2D60-C744-43D7-9A5C-9491ADAAAE30}" type="datetimeFigureOut">
              <a:rPr lang="en-GB" smtClean="0"/>
              <a:t>14/09/2016</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5CE28DD-6022-4F87-983B-3B643DB57499}" type="slidenum">
              <a:rPr lang="en-GB" smtClean="0"/>
              <a:t>‹#›</a:t>
            </a:fld>
            <a:endParaRPr lang="en-GB"/>
          </a:p>
        </p:txBody>
      </p:sp>
    </p:spTree>
    <p:extLst>
      <p:ext uri="{BB962C8B-B14F-4D97-AF65-F5344CB8AC3E}">
        <p14:creationId xmlns:p14="http://schemas.microsoft.com/office/powerpoint/2010/main" val="11794034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C73FEAD-3978-4733-887E-3B8E7246AEEC}" type="datetimeFigureOut">
              <a:rPr lang="en-GB" smtClean="0"/>
              <a:t>14/09/2016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3DCA26B-DD9B-44B2-8F5B-6F19E65ED023}" type="slidenum">
              <a:rPr lang="en-GB" smtClean="0"/>
              <a:t>‹#›</a:t>
            </a:fld>
            <a:endParaRPr lang="en-GB"/>
          </a:p>
        </p:txBody>
      </p:sp>
    </p:spTree>
    <p:extLst>
      <p:ext uri="{BB962C8B-B14F-4D97-AF65-F5344CB8AC3E}">
        <p14:creationId xmlns:p14="http://schemas.microsoft.com/office/powerpoint/2010/main" val="7633973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75F161-372B-4355-9A13-8E28B0F2D1D0}" type="datetimeFigureOut">
              <a:rPr lang="en-US">
                <a:solidFill>
                  <a:prstClr val="black">
                    <a:tint val="75000"/>
                  </a:prstClr>
                </a:solidFill>
              </a:rPr>
              <a:pPr>
                <a:def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4C718A5-F80A-4908-9F50-1D2B1F297A69}" type="slidenum">
              <a:rPr lang="en-US"/>
              <a:pPr/>
              <a:t>‹#›</a:t>
            </a:fld>
            <a:endParaRPr lang="en-US"/>
          </a:p>
        </p:txBody>
      </p:sp>
    </p:spTree>
    <p:extLst>
      <p:ext uri="{BB962C8B-B14F-4D97-AF65-F5344CB8AC3E}">
        <p14:creationId xmlns:p14="http://schemas.microsoft.com/office/powerpoint/2010/main" val="20159031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C5B1C0-F1A3-4E60-B9C0-5BCFBADD2AED}" type="datetimeFigureOut">
              <a:rPr lang="en-US">
                <a:solidFill>
                  <a:prstClr val="black">
                    <a:tint val="75000"/>
                  </a:prstClr>
                </a:solidFill>
              </a:rPr>
              <a:pPr>
                <a:def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FC07C3-508C-4EA3-951C-15F38F81DDE4}" type="slidenum">
              <a:rPr lang="en-US"/>
              <a:pPr/>
              <a:t>‹#›</a:t>
            </a:fld>
            <a:endParaRPr lang="en-US"/>
          </a:p>
        </p:txBody>
      </p:sp>
    </p:spTree>
    <p:extLst>
      <p:ext uri="{BB962C8B-B14F-4D97-AF65-F5344CB8AC3E}">
        <p14:creationId xmlns:p14="http://schemas.microsoft.com/office/powerpoint/2010/main" val="233200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651303-6817-4F2A-BEB8-A35470056D52}" type="datetimeFigureOut">
              <a:rPr lang="en-US">
                <a:solidFill>
                  <a:prstClr val="black">
                    <a:tint val="75000"/>
                  </a:prstClr>
                </a:solidFill>
              </a:rPr>
              <a:pPr>
                <a:def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A9F2A91-D0F1-41D8-8696-C81EE339D03E}" type="slidenum">
              <a:rPr lang="en-US"/>
              <a:pPr/>
              <a:t>‹#›</a:t>
            </a:fld>
            <a:endParaRPr lang="en-US"/>
          </a:p>
        </p:txBody>
      </p:sp>
    </p:spTree>
    <p:extLst>
      <p:ext uri="{BB962C8B-B14F-4D97-AF65-F5344CB8AC3E}">
        <p14:creationId xmlns:p14="http://schemas.microsoft.com/office/powerpoint/2010/main" val="3936843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D3D31E-B213-4061-9AF0-C73EA533E5C7}" type="datetimeFigureOut">
              <a:rPr lang="en-US">
                <a:solidFill>
                  <a:prstClr val="black">
                    <a:tint val="75000"/>
                  </a:prstClr>
                </a:solidFill>
              </a:rPr>
              <a:pPr>
                <a:defRPr/>
              </a:pPr>
              <a:t>9/14/2016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70D0286-9655-4A92-B4BC-D2784B94AB59}" type="slidenum">
              <a:rPr lang="en-US"/>
              <a:pPr/>
              <a:t>‹#›</a:t>
            </a:fld>
            <a:endParaRPr lang="en-US"/>
          </a:p>
        </p:txBody>
      </p:sp>
    </p:spTree>
    <p:extLst>
      <p:ext uri="{BB962C8B-B14F-4D97-AF65-F5344CB8AC3E}">
        <p14:creationId xmlns:p14="http://schemas.microsoft.com/office/powerpoint/2010/main" val="2830100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10DB4C6-C654-43A9-804F-347455396180}" type="datetimeFigureOut">
              <a:rPr lang="en-US">
                <a:solidFill>
                  <a:prstClr val="black">
                    <a:tint val="75000"/>
                  </a:prstClr>
                </a:solidFill>
              </a:rPr>
              <a:pPr>
                <a:defRPr/>
              </a:pPr>
              <a:t>9/14/2016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30DF93E-47BE-499B-8778-487F7D172EE2}" type="slidenum">
              <a:rPr lang="en-US"/>
              <a:pPr/>
              <a:t>‹#›</a:t>
            </a:fld>
            <a:endParaRPr lang="en-US"/>
          </a:p>
        </p:txBody>
      </p:sp>
    </p:spTree>
    <p:extLst>
      <p:ext uri="{BB962C8B-B14F-4D97-AF65-F5344CB8AC3E}">
        <p14:creationId xmlns:p14="http://schemas.microsoft.com/office/powerpoint/2010/main" val="269097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8441E8A-1F45-481D-9BE9-A0984D0C61FD}" type="datetimeFigureOut">
              <a:rPr lang="en-US">
                <a:solidFill>
                  <a:prstClr val="black">
                    <a:tint val="75000"/>
                  </a:prstClr>
                </a:solidFill>
              </a:rPr>
              <a:pPr>
                <a:defRPr/>
              </a:pPr>
              <a:t>9/14/2016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AD131C-7634-4EAC-915B-3DFFB31A3EBB}" type="slidenum">
              <a:rPr lang="en-US"/>
              <a:pPr/>
              <a:t>‹#›</a:t>
            </a:fld>
            <a:endParaRPr lang="en-US"/>
          </a:p>
        </p:txBody>
      </p:sp>
    </p:spTree>
    <p:extLst>
      <p:ext uri="{BB962C8B-B14F-4D97-AF65-F5344CB8AC3E}">
        <p14:creationId xmlns:p14="http://schemas.microsoft.com/office/powerpoint/2010/main" val="3913663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BF3B31-1B0F-4B7B-896B-12D6D9B6CF02}" type="datetimeFigureOut">
              <a:rPr lang="en-US">
                <a:solidFill>
                  <a:prstClr val="black">
                    <a:tint val="75000"/>
                  </a:prstClr>
                </a:solidFill>
              </a:rPr>
              <a:pPr>
                <a:defRPr/>
              </a:pPr>
              <a:t>9/14/2016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4B0EF59D-3F06-407B-99C1-59A78F81939F}" type="slidenum">
              <a:rPr lang="en-US"/>
              <a:pPr/>
              <a:t>‹#›</a:t>
            </a:fld>
            <a:endParaRPr lang="en-US"/>
          </a:p>
        </p:txBody>
      </p:sp>
    </p:spTree>
    <p:extLst>
      <p:ext uri="{BB962C8B-B14F-4D97-AF65-F5344CB8AC3E}">
        <p14:creationId xmlns:p14="http://schemas.microsoft.com/office/powerpoint/2010/main" val="22440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3E521D-E586-4940-8293-CD74D293A896}" type="datetimeFigureOut">
              <a:rPr lang="en-US">
                <a:solidFill>
                  <a:prstClr val="black">
                    <a:tint val="75000"/>
                  </a:prstClr>
                </a:solidFill>
              </a:rPr>
              <a:pPr>
                <a:defRPr/>
              </a:pPr>
              <a:t>9/14/2016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F999E2E-9D72-41F9-8F26-18E23E3BFFA5}" type="slidenum">
              <a:rPr lang="en-US"/>
              <a:pPr/>
              <a:t>‹#›</a:t>
            </a:fld>
            <a:endParaRPr lang="en-US"/>
          </a:p>
        </p:txBody>
      </p:sp>
    </p:spTree>
    <p:extLst>
      <p:ext uri="{BB962C8B-B14F-4D97-AF65-F5344CB8AC3E}">
        <p14:creationId xmlns:p14="http://schemas.microsoft.com/office/powerpoint/2010/main" val="2654581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A4DDF2-7A7F-4BBE-BE81-28D70827C259}" type="datetimeFigureOut">
              <a:rPr lang="en-US">
                <a:solidFill>
                  <a:prstClr val="black">
                    <a:tint val="75000"/>
                  </a:prstClr>
                </a:solidFill>
              </a:rPr>
              <a:pPr>
                <a:defRPr/>
              </a:pPr>
              <a:t>9/14/2016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BE09096-7287-47AE-9CA0-A552B9A83119}" type="slidenum">
              <a:rPr lang="en-US"/>
              <a:pPr/>
              <a:t>‹#›</a:t>
            </a:fld>
            <a:endParaRPr lang="en-US"/>
          </a:p>
        </p:txBody>
      </p:sp>
    </p:spTree>
    <p:extLst>
      <p:ext uri="{BB962C8B-B14F-4D97-AF65-F5344CB8AC3E}">
        <p14:creationId xmlns:p14="http://schemas.microsoft.com/office/powerpoint/2010/main" val="1003140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759E70-989F-433E-9EBA-85BAF8879A43}" type="datetimeFigureOut">
              <a:rPr lang="en-US">
                <a:solidFill>
                  <a:prstClr val="black">
                    <a:tint val="75000"/>
                  </a:prstClr>
                </a:solidFill>
              </a:rPr>
              <a:pPr>
                <a:def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C505298-9237-4D2C-8D6C-22912FE6B2DD}" type="slidenum">
              <a:rPr lang="en-US"/>
              <a:pPr/>
              <a:t>‹#›</a:t>
            </a:fld>
            <a:endParaRPr lang="en-US"/>
          </a:p>
        </p:txBody>
      </p:sp>
    </p:spTree>
    <p:extLst>
      <p:ext uri="{BB962C8B-B14F-4D97-AF65-F5344CB8AC3E}">
        <p14:creationId xmlns:p14="http://schemas.microsoft.com/office/powerpoint/2010/main" val="1468038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1C01C1-4458-4B71-BA2D-DE20D9065BDB}" type="datetimeFigureOut">
              <a:rPr lang="en-US">
                <a:solidFill>
                  <a:prstClr val="black">
                    <a:tint val="75000"/>
                  </a:prstClr>
                </a:solidFill>
              </a:rPr>
              <a:pPr>
                <a:defRPr/>
              </a:pPr>
              <a:t>9/14/2016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621E91C-A3B0-431D-B123-DCE991270BEB}" type="slidenum">
              <a:rPr lang="en-US"/>
              <a:pPr/>
              <a:t>‹#›</a:t>
            </a:fld>
            <a:endParaRPr lang="en-US"/>
          </a:p>
        </p:txBody>
      </p:sp>
    </p:spTree>
    <p:extLst>
      <p:ext uri="{BB962C8B-B14F-4D97-AF65-F5344CB8AC3E}">
        <p14:creationId xmlns:p14="http://schemas.microsoft.com/office/powerpoint/2010/main" val="101768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9/14/2016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914400">
              <a:defRPr/>
            </a:pPr>
            <a:fld id="{5F523CEF-8A51-4CD6-A674-ED3CA77B1399}" type="datetimeFigureOut">
              <a:rPr lang="en-US" smtClean="0">
                <a:solidFill>
                  <a:prstClr val="black">
                    <a:tint val="75000"/>
                  </a:prstClr>
                </a:solidFill>
              </a:rPr>
              <a:pPr defTabSz="914400">
                <a:defRPr/>
              </a:pPr>
              <a:t>9/14/2016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914400" fontAlgn="base">
              <a:spcBef>
                <a:spcPct val="0"/>
              </a:spcBef>
              <a:spcAft>
                <a:spcPct val="0"/>
              </a:spcAft>
            </a:pPr>
            <a:fld id="{7D1C39EB-FB66-4792-9E79-9FE5D11DAEC8}" type="slidenum">
              <a:rPr lang="en-US" smtClean="0"/>
              <a:pPr defTabSz="914400" fontAlgn="base">
                <a:spcBef>
                  <a:spcPct val="0"/>
                </a:spcBef>
                <a:spcAft>
                  <a:spcPct val="0"/>
                </a:spcAft>
              </a:pPr>
              <a:t>‹#›</a:t>
            </a:fld>
            <a:endParaRPr lang="en-US" smtClean="0"/>
          </a:p>
        </p:txBody>
      </p:sp>
    </p:spTree>
    <p:extLst>
      <p:ext uri="{BB962C8B-B14F-4D97-AF65-F5344CB8AC3E}">
        <p14:creationId xmlns:p14="http://schemas.microsoft.com/office/powerpoint/2010/main" val="245306565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54547"/>
            <a:ext cx="10364451" cy="1120462"/>
          </a:xfrm>
        </p:spPr>
        <p:txBody>
          <a:bodyPr/>
          <a:lstStyle/>
          <a:p>
            <a:r>
              <a:rPr lang="en-GB" b="1" u="sng" dirty="0" smtClean="0"/>
              <a:t>task 1</a:t>
            </a:r>
            <a:endParaRPr lang="en-GB" b="1" u="sng" dirty="0"/>
          </a:p>
        </p:txBody>
      </p:sp>
      <p:sp>
        <p:nvSpPr>
          <p:cNvPr id="3" name="Content Placeholder 2"/>
          <p:cNvSpPr>
            <a:spLocks noGrp="1"/>
          </p:cNvSpPr>
          <p:nvPr>
            <p:ph sz="quarter" idx="13"/>
          </p:nvPr>
        </p:nvSpPr>
        <p:spPr>
          <a:xfrm>
            <a:off x="682580" y="1120462"/>
            <a:ext cx="11204620" cy="5357611"/>
          </a:xfrm>
        </p:spPr>
        <p:txBody>
          <a:bodyPr>
            <a:noAutofit/>
          </a:bodyPr>
          <a:lstStyle/>
          <a:p>
            <a:pPr marL="0" indent="0">
              <a:buNone/>
            </a:pPr>
            <a:r>
              <a:rPr lang="en-GB" sz="2200" b="1" i="1" dirty="0"/>
              <a:t>Scenario</a:t>
            </a:r>
            <a:endParaRPr lang="en-GB" sz="2200" i="1" dirty="0"/>
          </a:p>
          <a:p>
            <a:pPr marL="0" indent="0">
              <a:buNone/>
            </a:pPr>
            <a:r>
              <a:rPr lang="en-GB" sz="2200" i="1" cap="none" dirty="0" smtClean="0"/>
              <a:t>There are many different ways of thinking about how societies develop. The main sociological perspectives have distinctive ways of approaching health and social care and part of the training of professionals involves developing an understanding of these different approaches.</a:t>
            </a:r>
          </a:p>
          <a:p>
            <a:pPr marL="0" indent="0">
              <a:buNone/>
            </a:pPr>
            <a:r>
              <a:rPr lang="en-GB" sz="2200" b="1" dirty="0" smtClean="0"/>
              <a:t>Task </a:t>
            </a:r>
            <a:r>
              <a:rPr lang="en-GB" sz="2200" b="1" dirty="0"/>
              <a:t>1 </a:t>
            </a:r>
            <a:endParaRPr lang="en-GB" sz="2200" dirty="0"/>
          </a:p>
          <a:p>
            <a:r>
              <a:rPr lang="en-GB" sz="2200" cap="none" dirty="0"/>
              <a:t>E</a:t>
            </a:r>
            <a:r>
              <a:rPr lang="en-GB" sz="2200" cap="none" dirty="0" smtClean="0"/>
              <a:t>xplain the key features of the main sociological perspectives on health</a:t>
            </a:r>
          </a:p>
          <a:p>
            <a:pPr marL="0" lvl="0" indent="0">
              <a:buNone/>
            </a:pPr>
            <a:r>
              <a:rPr lang="en-GB" sz="2200" b="1" u="sng" dirty="0" smtClean="0"/>
              <a:t>MARXISM</a:t>
            </a:r>
            <a:r>
              <a:rPr lang="en-GB" sz="2200" dirty="0" smtClean="0"/>
              <a:t> </a:t>
            </a:r>
            <a:r>
              <a:rPr lang="en-GB" sz="2200" b="1" dirty="0" smtClean="0"/>
              <a:t>explain </a:t>
            </a:r>
            <a:r>
              <a:rPr lang="en-GB" sz="2200" b="1" dirty="0" smtClean="0"/>
              <a:t>MARXISM </a:t>
            </a:r>
            <a:r>
              <a:rPr lang="en-GB" sz="2200" b="1" dirty="0" smtClean="0"/>
              <a:t>in 200 </a:t>
            </a:r>
            <a:r>
              <a:rPr lang="en-GB" sz="2200" b="1" dirty="0" smtClean="0"/>
              <a:t>words</a:t>
            </a:r>
          </a:p>
          <a:p>
            <a:pPr marL="0" lvl="0" indent="0">
              <a:buNone/>
            </a:pPr>
            <a:r>
              <a:rPr lang="en-GB" sz="2200" b="1" dirty="0" smtClean="0"/>
              <a:t>Be sure to incorporate the language and define the terms e.g. bourgeoisie </a:t>
            </a:r>
            <a:r>
              <a:rPr lang="en-GB" sz="2200" b="1" dirty="0" err="1" smtClean="0"/>
              <a:t>etc</a:t>
            </a:r>
            <a:endParaRPr lang="en-GB" sz="2200" b="1" dirty="0"/>
          </a:p>
        </p:txBody>
      </p:sp>
    </p:spTree>
    <p:extLst>
      <p:ext uri="{BB962C8B-B14F-4D97-AF65-F5344CB8AC3E}">
        <p14:creationId xmlns:p14="http://schemas.microsoft.com/office/powerpoint/2010/main" val="2421315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Marxism</a:t>
            </a:r>
            <a:endParaRPr lang="en-US" dirty="0"/>
          </a:p>
        </p:txBody>
      </p:sp>
    </p:spTree>
    <p:extLst>
      <p:ext uri="{BB962C8B-B14F-4D97-AF65-F5344CB8AC3E}">
        <p14:creationId xmlns:p14="http://schemas.microsoft.com/office/powerpoint/2010/main" val="2308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Marxism </a:t>
            </a:r>
            <a:endParaRPr lang="en-US" dirty="0"/>
          </a:p>
        </p:txBody>
      </p:sp>
      <p:pic>
        <p:nvPicPr>
          <p:cNvPr id="2" name="Content Placeholder 1"/>
          <p:cNvPicPr>
            <a:picLocks noGrp="1" noChangeAspect="1"/>
          </p:cNvPicPr>
          <p:nvPr>
            <p:ph idx="4294967295"/>
          </p:nvPr>
        </p:nvPicPr>
        <p:blipFill>
          <a:blip r:embed="rId2"/>
          <a:stretch>
            <a:fillRect/>
          </a:stretch>
        </p:blipFill>
        <p:spPr>
          <a:xfrm>
            <a:off x="191345" y="548680"/>
            <a:ext cx="1718983" cy="2016224"/>
          </a:xfrm>
          <a:prstGeom prst="rect">
            <a:avLst/>
          </a:prstGeom>
        </p:spPr>
      </p:pic>
      <p:sp>
        <p:nvSpPr>
          <p:cNvPr id="5" name="Flowchart: Punched Tape 4"/>
          <p:cNvSpPr/>
          <p:nvPr/>
        </p:nvSpPr>
        <p:spPr>
          <a:xfrm>
            <a:off x="2207568" y="1714128"/>
            <a:ext cx="2880320" cy="850776"/>
          </a:xfrm>
          <a:prstGeom prst="flowChartPunchedTap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Karl Marx</a:t>
            </a:r>
          </a:p>
          <a:p>
            <a:pPr algn="ctr"/>
            <a:r>
              <a:rPr lang="en-GB" sz="2000" b="1" dirty="0">
                <a:solidFill>
                  <a:schemeClr val="bg1"/>
                </a:solidFill>
              </a:rPr>
              <a:t>(1818-1883)</a:t>
            </a:r>
            <a:endParaRPr lang="en-GB" sz="2000" b="1" dirty="0">
              <a:solidFill>
                <a:schemeClr val="bg1"/>
              </a:solidFill>
            </a:endParaRPr>
          </a:p>
        </p:txBody>
      </p:sp>
      <p:sp>
        <p:nvSpPr>
          <p:cNvPr id="6" name="Wave 5"/>
          <p:cNvSpPr/>
          <p:nvPr/>
        </p:nvSpPr>
        <p:spPr>
          <a:xfrm>
            <a:off x="3953508" y="2811043"/>
            <a:ext cx="7092280" cy="1995619"/>
          </a:xfrm>
          <a:prstGeom prst="wav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Marxism is a sociological theory based on the ideas of </a:t>
            </a:r>
            <a:r>
              <a:rPr lang="en-GB" sz="2000" dirty="0">
                <a:solidFill>
                  <a:schemeClr val="bg1"/>
                </a:solidFill>
              </a:rPr>
              <a:t>K</a:t>
            </a:r>
            <a:r>
              <a:rPr lang="en-GB" sz="2000" dirty="0">
                <a:solidFill>
                  <a:schemeClr val="bg1"/>
                </a:solidFill>
              </a:rPr>
              <a:t>arl Marx. It is a </a:t>
            </a:r>
            <a:r>
              <a:rPr lang="en-GB" sz="2000" dirty="0" err="1">
                <a:solidFill>
                  <a:schemeClr val="bg1"/>
                </a:solidFill>
              </a:rPr>
              <a:t>structuralist</a:t>
            </a:r>
            <a:r>
              <a:rPr lang="en-GB" sz="2000" dirty="0">
                <a:solidFill>
                  <a:schemeClr val="bg1"/>
                </a:solidFill>
              </a:rPr>
              <a:t> theory but based on conflict rather than consensus (Functionalism).</a:t>
            </a:r>
            <a:endParaRPr lang="en-GB" sz="2000" dirty="0">
              <a:solidFill>
                <a:schemeClr val="bg1"/>
              </a:solidFill>
            </a:endParaRPr>
          </a:p>
        </p:txBody>
      </p:sp>
      <p:sp>
        <p:nvSpPr>
          <p:cNvPr id="7" name="Wave 6"/>
          <p:cNvSpPr/>
          <p:nvPr/>
        </p:nvSpPr>
        <p:spPr>
          <a:xfrm>
            <a:off x="263352" y="4776547"/>
            <a:ext cx="7236296" cy="1944812"/>
          </a:xfrm>
          <a:prstGeom prst="wav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Marxists see society as being divided by class.</a:t>
            </a:r>
            <a:endParaRPr lang="en-GB" sz="2000" dirty="0">
              <a:solidFill>
                <a:schemeClr val="bg1"/>
              </a:solidFill>
            </a:endParaRPr>
          </a:p>
        </p:txBody>
      </p:sp>
    </p:spTree>
    <p:extLst>
      <p:ext uri="{BB962C8B-B14F-4D97-AF65-F5344CB8AC3E}">
        <p14:creationId xmlns:p14="http://schemas.microsoft.com/office/powerpoint/2010/main" val="31320933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p:txBody>
          <a:bodyPr/>
          <a:lstStyle/>
          <a:p>
            <a:pPr marL="0" indent="0">
              <a:buNone/>
            </a:pPr>
            <a:r>
              <a:rPr lang="en-GB" dirty="0" smtClean="0"/>
              <a:t> </a:t>
            </a:r>
            <a:endParaRPr lang="en-GB" dirty="0"/>
          </a:p>
        </p:txBody>
      </p:sp>
      <p:sp>
        <p:nvSpPr>
          <p:cNvPr id="4" name="Content Placeholder 3"/>
          <p:cNvSpPr>
            <a:spLocks noGrp="1"/>
          </p:cNvSpPr>
          <p:nvPr>
            <p:ph sz="half" idx="4294967295"/>
          </p:nvPr>
        </p:nvSpPr>
        <p:spPr/>
        <p:txBody>
          <a:bodyPr/>
          <a:lstStyle/>
          <a:p>
            <a:r>
              <a:rPr lang="en-GB" dirty="0" smtClean="0"/>
              <a:t>Marxism viewpoints basically argue that one group in society the upper/middle class (bourgeoisie) are more powerful.  This power is economic (based on wealth).</a:t>
            </a:r>
          </a:p>
          <a:p>
            <a:r>
              <a:rPr lang="en-GB" dirty="0" smtClean="0"/>
              <a:t>To stay in power the bourgeoisie need to control and exploit the working class (proletariat).</a:t>
            </a:r>
          </a:p>
          <a:p>
            <a:endParaRPr lang="en-GB" dirty="0"/>
          </a:p>
        </p:txBody>
      </p:sp>
      <p:sp>
        <p:nvSpPr>
          <p:cNvPr id="5" name="Isosceles Triangle 4"/>
          <p:cNvSpPr/>
          <p:nvPr/>
        </p:nvSpPr>
        <p:spPr>
          <a:xfrm>
            <a:off x="1775520" y="2276872"/>
            <a:ext cx="3816424" cy="3744416"/>
          </a:xfrm>
          <a:prstGeom prst="triangl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3431704" y="3284984"/>
            <a:ext cx="648072" cy="369332"/>
          </a:xfrm>
          <a:prstGeom prst="rect">
            <a:avLst/>
          </a:prstGeom>
          <a:noFill/>
        </p:spPr>
        <p:txBody>
          <a:bodyPr wrap="square" rtlCol="0">
            <a:spAutoFit/>
          </a:bodyPr>
          <a:lstStyle/>
          <a:p>
            <a:pPr algn="ctr">
              <a:lnSpc>
                <a:spcPct val="90000"/>
              </a:lnSpc>
            </a:pPr>
            <a:r>
              <a:rPr lang="en-GB" sz="2000" b="1" dirty="0">
                <a:solidFill>
                  <a:schemeClr val="bg1"/>
                </a:solidFill>
              </a:rPr>
              <a:t>U</a:t>
            </a:r>
            <a:r>
              <a:rPr lang="en-GB" sz="2000" b="1" dirty="0">
                <a:solidFill>
                  <a:schemeClr val="bg1"/>
                </a:solidFill>
              </a:rPr>
              <a:t>/C</a:t>
            </a:r>
            <a:endParaRPr lang="en-GB" sz="2000" b="1" dirty="0">
              <a:solidFill>
                <a:schemeClr val="bg1"/>
              </a:solidFill>
            </a:endParaRPr>
          </a:p>
        </p:txBody>
      </p:sp>
      <p:sp>
        <p:nvSpPr>
          <p:cNvPr id="7" name="TextBox 6"/>
          <p:cNvSpPr txBox="1"/>
          <p:nvPr/>
        </p:nvSpPr>
        <p:spPr>
          <a:xfrm>
            <a:off x="3431704" y="5542746"/>
            <a:ext cx="936104" cy="369332"/>
          </a:xfrm>
          <a:prstGeom prst="rect">
            <a:avLst/>
          </a:prstGeom>
          <a:noFill/>
        </p:spPr>
        <p:txBody>
          <a:bodyPr wrap="square" rtlCol="0">
            <a:spAutoFit/>
          </a:bodyPr>
          <a:lstStyle/>
          <a:p>
            <a:pPr>
              <a:lnSpc>
                <a:spcPct val="90000"/>
              </a:lnSpc>
            </a:pPr>
            <a:r>
              <a:rPr lang="en-GB" sz="2000" b="1" dirty="0">
                <a:solidFill>
                  <a:schemeClr val="bg1"/>
                </a:solidFill>
              </a:rPr>
              <a:t>W/C</a:t>
            </a:r>
            <a:endParaRPr lang="en-GB" sz="2000" b="1" dirty="0">
              <a:solidFill>
                <a:schemeClr val="bg1"/>
              </a:solidFill>
            </a:endParaRPr>
          </a:p>
        </p:txBody>
      </p:sp>
      <p:sp>
        <p:nvSpPr>
          <p:cNvPr id="8" name="Explosion 1 7"/>
          <p:cNvSpPr/>
          <p:nvPr/>
        </p:nvSpPr>
        <p:spPr>
          <a:xfrm>
            <a:off x="1864298" y="3878411"/>
            <a:ext cx="3880048" cy="986988"/>
          </a:xfrm>
          <a:prstGeom prst="irregularSeal1">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b="1" dirty="0">
                <a:ln w="0"/>
                <a:solidFill>
                  <a:schemeClr val="tx1"/>
                </a:solidFill>
                <a:effectLst>
                  <a:outerShdw blurRad="38100" dist="25400" dir="5400000" algn="ctr" rotWithShape="0">
                    <a:srgbClr val="6E747A">
                      <a:alpha val="43000"/>
                    </a:srgbClr>
                  </a:outerShdw>
                </a:effectLst>
              </a:rPr>
              <a:t>Class</a:t>
            </a:r>
            <a:r>
              <a:rPr lang="en-GB" b="1" dirty="0">
                <a:ln w="0"/>
                <a:solidFill>
                  <a:schemeClr val="bg1"/>
                </a:solidFill>
                <a:effectLst>
                  <a:outerShdw blurRad="38100" dist="25400" dir="5400000" algn="ctr" rotWithShape="0">
                    <a:srgbClr val="6E747A">
                      <a:alpha val="43000"/>
                    </a:srgbClr>
                  </a:outerShdw>
                </a:effectLst>
              </a:rPr>
              <a:t> </a:t>
            </a:r>
            <a:r>
              <a:rPr lang="en-GB" b="1" dirty="0">
                <a:ln w="0"/>
                <a:solidFill>
                  <a:schemeClr val="tx1"/>
                </a:solidFill>
                <a:effectLst>
                  <a:outerShdw blurRad="38100" dist="25400" dir="5400000" algn="ctr" rotWithShape="0">
                    <a:srgbClr val="6E747A">
                      <a:alpha val="43000"/>
                    </a:srgbClr>
                  </a:outerShdw>
                </a:effectLst>
              </a:rPr>
              <a:t>Conflict</a:t>
            </a:r>
            <a:endParaRPr lang="en-GB" b="1" dirty="0">
              <a:ln w="0"/>
              <a:solidFill>
                <a:schemeClr val="tx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441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407368" y="404664"/>
            <a:ext cx="3168352" cy="1800200"/>
          </a:xfrm>
          <a:prstGeom prst="irregularSeal1">
            <a:avLst/>
          </a:prstGeom>
          <a:solidFill>
            <a:schemeClr val="accent1">
              <a:lumMod val="40000"/>
              <a:lumOff val="6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rPr>
              <a:t>Class conflict</a:t>
            </a:r>
            <a:endParaRPr lang="en-GB" sz="2400" b="1" dirty="0">
              <a:solidFill>
                <a:schemeClr val="bg1"/>
              </a:solidFill>
            </a:endParaRPr>
          </a:p>
        </p:txBody>
      </p:sp>
      <p:sp>
        <p:nvSpPr>
          <p:cNvPr id="3" name="Flowchart: Process 2"/>
          <p:cNvSpPr/>
          <p:nvPr/>
        </p:nvSpPr>
        <p:spPr>
          <a:xfrm>
            <a:off x="1991544" y="2060848"/>
            <a:ext cx="7344816" cy="1008112"/>
          </a:xfrm>
          <a:prstGeom prst="flowChartProcess">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Marx pointed out that the different interests of the U/C and the W/C created class conflict.  The U/C wanted profit while the W/C wanted higher wages.</a:t>
            </a:r>
            <a:endParaRPr lang="en-GB" sz="2000"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68" y="2852936"/>
            <a:ext cx="1728192" cy="1598480"/>
          </a:xfrm>
          <a:prstGeom prst="rect">
            <a:avLst/>
          </a:prstGeom>
        </p:spPr>
      </p:pic>
      <p:sp>
        <p:nvSpPr>
          <p:cNvPr id="5" name="Flowchart: Process 4"/>
          <p:cNvSpPr/>
          <p:nvPr/>
        </p:nvSpPr>
        <p:spPr>
          <a:xfrm>
            <a:off x="2495600" y="3429000"/>
            <a:ext cx="9073008" cy="1433008"/>
          </a:xfrm>
          <a:prstGeom prst="flowChartProcess">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The Bourgeoisie are referred to as the Upper (ruling) class due to the amount of power, status and influence they held within society.  They controlled the workforce and therefore government had to keep them happy or risk high unemployment levels and lose investments.</a:t>
            </a:r>
            <a:endParaRPr lang="en-GB" sz="2000" dirty="0">
              <a:solidFill>
                <a:schemeClr val="bg1"/>
              </a:solidFill>
            </a:endParaRPr>
          </a:p>
        </p:txBody>
      </p:sp>
      <p:sp>
        <p:nvSpPr>
          <p:cNvPr id="6" name="Flowchart: Process 5"/>
          <p:cNvSpPr/>
          <p:nvPr/>
        </p:nvSpPr>
        <p:spPr>
          <a:xfrm>
            <a:off x="1199456" y="5229200"/>
            <a:ext cx="8928992" cy="1296144"/>
          </a:xfrm>
          <a:prstGeom prst="flowChartProcess">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Within this society the upper class must maintain the unequal social structure i.e. keep the working class working so that the upper classes can gain more and more capital (wealth).</a:t>
            </a:r>
            <a:endParaRPr lang="en-GB" sz="2000" dirty="0">
              <a:solidFill>
                <a:schemeClr val="bg1"/>
              </a:solidFill>
            </a:endParaRPr>
          </a:p>
        </p:txBody>
      </p:sp>
    </p:spTree>
    <p:extLst>
      <p:ext uri="{BB962C8B-B14F-4D97-AF65-F5344CB8AC3E}">
        <p14:creationId xmlns:p14="http://schemas.microsoft.com/office/powerpoint/2010/main" val="22361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448" y="764704"/>
            <a:ext cx="7848872" cy="1512168"/>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Marxists argue that capitalist ideology shapes the way of life of a society – its culture e.g. the mass media convinces us through advertising to buy more material goods.  We want to be rich so that we can buy more and more and somehow this will make us happy.</a:t>
            </a:r>
            <a:endParaRPr lang="en-GB" sz="2000" dirty="0">
              <a:solidFill>
                <a:schemeClr val="bg1"/>
              </a:solidFill>
            </a:endParaRPr>
          </a:p>
        </p:txBody>
      </p:sp>
      <p:sp>
        <p:nvSpPr>
          <p:cNvPr id="3" name="Rectangle 2"/>
          <p:cNvSpPr/>
          <p:nvPr/>
        </p:nvSpPr>
        <p:spPr>
          <a:xfrm>
            <a:off x="623392" y="2852936"/>
            <a:ext cx="6912768" cy="1656184"/>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What is more, while we are doing all this we are not noticing the inequalities and exploitation of the capitalist system.  This is described as ‘false class consciousness’ – we are not aware of our ‘real’ identity as exploited and oppressed workers.</a:t>
            </a:r>
            <a:endParaRPr lang="en-GB" sz="2000" dirty="0">
              <a:solidFill>
                <a:schemeClr val="bg1"/>
              </a:solidFill>
            </a:endParaRPr>
          </a:p>
        </p:txBody>
      </p:sp>
      <p:pic>
        <p:nvPicPr>
          <p:cNvPr id="4" name="Picture 3"/>
          <p:cNvPicPr>
            <a:picLocks noChangeAspect="1"/>
          </p:cNvPicPr>
          <p:nvPr/>
        </p:nvPicPr>
        <p:blipFill>
          <a:blip r:embed="rId2"/>
          <a:stretch>
            <a:fillRect/>
          </a:stretch>
        </p:blipFill>
        <p:spPr>
          <a:xfrm>
            <a:off x="9408368" y="496851"/>
            <a:ext cx="1981200" cy="2047875"/>
          </a:xfrm>
          <a:prstGeom prst="rect">
            <a:avLst/>
          </a:prstGeom>
        </p:spPr>
      </p:pic>
    </p:spTree>
    <p:extLst>
      <p:ext uri="{BB962C8B-B14F-4D97-AF65-F5344CB8AC3E}">
        <p14:creationId xmlns:p14="http://schemas.microsoft.com/office/powerpoint/2010/main" val="208202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836712"/>
            <a:ext cx="7056784" cy="504056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Marxists argue that the institutions are organised to benefit the ruling class.</a:t>
            </a:r>
          </a:p>
          <a:p>
            <a:pPr algn="ct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The family – provides socialisation of children, preparing them for the disciplines and routines of work.</a:t>
            </a:r>
          </a:p>
          <a:p>
            <a:pPr algn="ct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 </a:t>
            </a:r>
            <a:r>
              <a:rPr lang="en-GB" sz="2000" dirty="0">
                <a:solidFill>
                  <a:schemeClr val="bg1"/>
                </a:solidFill>
              </a:rPr>
              <a:t>T</a:t>
            </a:r>
            <a:r>
              <a:rPr lang="en-GB" sz="2000" dirty="0">
                <a:solidFill>
                  <a:schemeClr val="bg1"/>
                </a:solidFill>
              </a:rPr>
              <a:t>he health system ensures a healthy workforce which in turn ensures more profit for the ruling classes as workers don’t take time off sick!  They believe that doctors hide the real social causes of illness (poverty, class inequality etc.) by focusing on the individual and their physical symptoms.</a:t>
            </a:r>
          </a:p>
          <a:p>
            <a:endParaRPr lang="en-GB" dirty="0">
              <a:solidFill>
                <a:schemeClr val="bg1"/>
              </a:solidFill>
            </a:endParaRPr>
          </a:p>
          <a:p>
            <a:endParaRPr lang="en-GB" dirty="0">
              <a:solidFill>
                <a:schemeClr val="bg1"/>
              </a:solidFill>
            </a:endParaRPr>
          </a:p>
          <a:p>
            <a:endParaRPr lang="en-GB" dirty="0">
              <a:solidFill>
                <a:schemeClr val="bg1"/>
              </a:solidFill>
            </a:endParaRPr>
          </a:p>
        </p:txBody>
      </p:sp>
      <p:pic>
        <p:nvPicPr>
          <p:cNvPr id="3" name="Picture 2"/>
          <p:cNvPicPr>
            <a:picLocks noChangeAspect="1"/>
          </p:cNvPicPr>
          <p:nvPr/>
        </p:nvPicPr>
        <p:blipFill>
          <a:blip r:embed="rId2"/>
          <a:stretch>
            <a:fillRect/>
          </a:stretch>
        </p:blipFill>
        <p:spPr>
          <a:xfrm>
            <a:off x="8688289" y="3933057"/>
            <a:ext cx="2295699" cy="2295699"/>
          </a:xfrm>
          <a:prstGeom prst="rect">
            <a:avLst/>
          </a:prstGeom>
        </p:spPr>
      </p:pic>
      <p:pic>
        <p:nvPicPr>
          <p:cNvPr id="4" name="Picture 3"/>
          <p:cNvPicPr>
            <a:picLocks noChangeAspect="1"/>
          </p:cNvPicPr>
          <p:nvPr/>
        </p:nvPicPr>
        <p:blipFill>
          <a:blip r:embed="rId3"/>
          <a:stretch>
            <a:fillRect/>
          </a:stretch>
        </p:blipFill>
        <p:spPr>
          <a:xfrm>
            <a:off x="7798842" y="980728"/>
            <a:ext cx="2329607" cy="1889451"/>
          </a:xfrm>
          <a:prstGeom prst="rect">
            <a:avLst/>
          </a:prstGeom>
        </p:spPr>
      </p:pic>
    </p:spTree>
    <p:extLst>
      <p:ext uri="{BB962C8B-B14F-4D97-AF65-F5344CB8AC3E}">
        <p14:creationId xmlns:p14="http://schemas.microsoft.com/office/powerpoint/2010/main" val="86393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22129"/>
            <a:ext cx="10364451" cy="952706"/>
          </a:xfrm>
        </p:spPr>
        <p:txBody>
          <a:bodyPr/>
          <a:lstStyle/>
          <a:p>
            <a:r>
              <a:rPr lang="en-GB" dirty="0" smtClean="0"/>
              <a:t>summary</a:t>
            </a:r>
            <a:endParaRPr lang="en-GB" dirty="0"/>
          </a:p>
        </p:txBody>
      </p:sp>
      <p:sp>
        <p:nvSpPr>
          <p:cNvPr id="3" name="Content Placeholder 2"/>
          <p:cNvSpPr>
            <a:spLocks noGrp="1"/>
          </p:cNvSpPr>
          <p:nvPr>
            <p:ph sz="quarter" idx="13"/>
          </p:nvPr>
        </p:nvSpPr>
        <p:spPr>
          <a:xfrm>
            <a:off x="540913" y="1074836"/>
            <a:ext cx="11191741" cy="5234524"/>
          </a:xfrm>
        </p:spPr>
        <p:txBody>
          <a:bodyPr>
            <a:normAutofit/>
          </a:bodyPr>
          <a:lstStyle/>
          <a:p>
            <a:pPr marL="0" indent="0">
              <a:buNone/>
            </a:pPr>
            <a:endParaRPr lang="en-GB" cap="none" dirty="0" smtClean="0">
              <a:latin typeface="Comic Sans MS" panose="030F0702030302020204" pitchFamily="66" charset="0"/>
            </a:endParaRPr>
          </a:p>
          <a:p>
            <a:r>
              <a:rPr lang="en-GB" sz="2200" cap="none" dirty="0" smtClean="0">
                <a:latin typeface="Comic Sans MS" panose="030F0702030302020204" pitchFamily="66" charset="0"/>
              </a:rPr>
              <a:t>Marxism says history is a product of material class struggle in society.</a:t>
            </a:r>
            <a:endParaRPr lang="en-GB" sz="2200" cap="none" dirty="0" smtClean="0">
              <a:latin typeface="Comic Sans MS" panose="030F0702030302020204" pitchFamily="66" charset="0"/>
            </a:endParaRPr>
          </a:p>
          <a:p>
            <a:endParaRPr lang="en-GB" cap="none" dirty="0" smtClean="0">
              <a:latin typeface="Comic Sans MS" panose="030F0702030302020204" pitchFamily="66" charset="0"/>
            </a:endParaRPr>
          </a:p>
          <a:p>
            <a:r>
              <a:rPr lang="en-GB" sz="2200" cap="none" dirty="0" smtClean="0">
                <a:latin typeface="Comic Sans MS" panose="030F0702030302020204" pitchFamily="66" charset="0"/>
              </a:rPr>
              <a:t>In a capitalist society the </a:t>
            </a:r>
            <a:r>
              <a:rPr lang="en-GB" sz="2200" b="1" u="sng" cap="none" dirty="0" smtClean="0">
                <a:latin typeface="Comic Sans MS" panose="030F0702030302020204" pitchFamily="66" charset="0"/>
              </a:rPr>
              <a:t>bourgeoisie</a:t>
            </a:r>
            <a:r>
              <a:rPr lang="en-GB" sz="2200" cap="none" dirty="0" smtClean="0">
                <a:latin typeface="Comic Sans MS" panose="030F0702030302020204" pitchFamily="66" charset="0"/>
              </a:rPr>
              <a:t> (economic minority) dominate the </a:t>
            </a:r>
            <a:r>
              <a:rPr lang="en-GB" sz="2200" b="1" u="sng" cap="none" dirty="0" smtClean="0">
                <a:latin typeface="Comic Sans MS" panose="030F0702030302020204" pitchFamily="66" charset="0"/>
              </a:rPr>
              <a:t>proletariat</a:t>
            </a:r>
            <a:r>
              <a:rPr lang="en-GB" sz="2200" cap="none" dirty="0" smtClean="0">
                <a:latin typeface="Comic Sans MS" panose="030F0702030302020204" pitchFamily="66" charset="0"/>
              </a:rPr>
              <a:t> (working class).</a:t>
            </a:r>
            <a:endParaRPr lang="en-GB" sz="2200" cap="none" dirty="0" smtClean="0">
              <a:latin typeface="Comic Sans MS" panose="030F0702030302020204" pitchFamily="66" charset="0"/>
            </a:endParaRPr>
          </a:p>
          <a:p>
            <a:endParaRPr lang="en-GB" cap="none" dirty="0" smtClean="0">
              <a:latin typeface="Comic Sans MS" panose="030F0702030302020204" pitchFamily="66" charset="0"/>
            </a:endParaRPr>
          </a:p>
          <a:p>
            <a:r>
              <a:rPr lang="en-GB" sz="2200" cap="none" dirty="0" smtClean="0">
                <a:latin typeface="Comic Sans MS" panose="030F0702030302020204" pitchFamily="66" charset="0"/>
              </a:rPr>
              <a:t>Capitalism is exploitative in the way that it takes the unpaid labour from the working class.</a:t>
            </a:r>
          </a:p>
          <a:p>
            <a:pPr marL="0" indent="0">
              <a:buNone/>
            </a:pPr>
            <a:r>
              <a:rPr lang="en-GB" sz="2200" cap="none" dirty="0" smtClean="0">
                <a:latin typeface="Comic Sans MS" panose="030F0702030302020204" pitchFamily="66" charset="0"/>
              </a:rPr>
              <a:t>(Rasheed, 2010)</a:t>
            </a:r>
            <a:endParaRPr lang="en-GB" sz="2200" cap="none" dirty="0" smtClean="0">
              <a:latin typeface="Comic Sans MS" panose="030F0702030302020204" pitchFamily="66" charset="0"/>
            </a:endParaRPr>
          </a:p>
        </p:txBody>
      </p:sp>
    </p:spTree>
    <p:extLst>
      <p:ext uri="{BB962C8B-B14F-4D97-AF65-F5344CB8AC3E}">
        <p14:creationId xmlns:p14="http://schemas.microsoft.com/office/powerpoint/2010/main" val="36925848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940159"/>
          </a:xfrm>
        </p:spPr>
        <p:txBody>
          <a:bodyPr>
            <a:normAutofit/>
          </a:bodyPr>
          <a:lstStyle/>
          <a:p>
            <a:r>
              <a:rPr lang="en-GB" dirty="0" smtClean="0"/>
              <a:t>Further information</a:t>
            </a:r>
            <a:endParaRPr lang="en-GB" dirty="0"/>
          </a:p>
        </p:txBody>
      </p:sp>
      <p:sp>
        <p:nvSpPr>
          <p:cNvPr id="3" name="Content Placeholder 2"/>
          <p:cNvSpPr>
            <a:spLocks noGrp="1"/>
          </p:cNvSpPr>
          <p:nvPr>
            <p:ph sz="quarter" idx="13"/>
          </p:nvPr>
        </p:nvSpPr>
        <p:spPr>
          <a:xfrm>
            <a:off x="231819" y="940159"/>
            <a:ext cx="11694017" cy="5692461"/>
          </a:xfrm>
        </p:spPr>
        <p:txBody>
          <a:bodyPr>
            <a:normAutofit/>
          </a:bodyPr>
          <a:lstStyle/>
          <a:p>
            <a:r>
              <a:rPr lang="en-GB" sz="2400" dirty="0" smtClean="0"/>
              <a:t>Use </a:t>
            </a:r>
            <a:r>
              <a:rPr lang="en-GB" sz="2400" dirty="0"/>
              <a:t>a</a:t>
            </a:r>
            <a:r>
              <a:rPr lang="en-GB" sz="2400" dirty="0" smtClean="0"/>
              <a:t> </a:t>
            </a:r>
            <a:r>
              <a:rPr lang="en-GB" sz="2400" dirty="0" err="1" smtClean="0"/>
              <a:t>Btec</a:t>
            </a:r>
            <a:r>
              <a:rPr lang="en-GB" sz="2400" dirty="0" smtClean="0"/>
              <a:t> level 3 health and social care text book – </a:t>
            </a:r>
          </a:p>
          <a:p>
            <a:pPr marL="0" indent="0">
              <a:buNone/>
            </a:pPr>
            <a:r>
              <a:rPr lang="en-GB" sz="2400" dirty="0"/>
              <a:t>	</a:t>
            </a:r>
            <a:r>
              <a:rPr lang="en-GB" sz="2400" dirty="0" smtClean="0"/>
              <a:t>			Look up unit 7 and you will find lots of information.</a:t>
            </a:r>
          </a:p>
          <a:p>
            <a:pPr marL="0" indent="0">
              <a:buNone/>
            </a:pPr>
            <a:endParaRPr lang="en-GB" dirty="0"/>
          </a:p>
          <a:p>
            <a:pPr marL="0" indent="0">
              <a:buNone/>
            </a:pPr>
            <a:r>
              <a:rPr lang="en-GB" sz="2800" b="1" dirty="0" smtClean="0">
                <a:latin typeface="Comic Sans MS" panose="030F0702030302020204" pitchFamily="66" charset="0"/>
              </a:rPr>
              <a:t>Independent research</a:t>
            </a:r>
          </a:p>
          <a:p>
            <a:pPr marL="0" indent="0">
              <a:buNone/>
            </a:pPr>
            <a:r>
              <a:rPr lang="en-GB" sz="2400" dirty="0" smtClean="0">
                <a:latin typeface="Comic Sans MS" panose="030F0702030302020204" pitchFamily="66" charset="0"/>
              </a:rPr>
              <a:t>FOR next lesson I would like you to research the next sociological perspective, </a:t>
            </a:r>
            <a:r>
              <a:rPr lang="en-GB" sz="2400" dirty="0" smtClean="0">
                <a:latin typeface="Comic Sans MS" panose="030F0702030302020204" pitchFamily="66" charset="0"/>
              </a:rPr>
              <a:t>Feminism</a:t>
            </a:r>
            <a:endParaRPr lang="en-GB" sz="2400" dirty="0" smtClean="0">
              <a:latin typeface="Comic Sans MS" panose="030F0702030302020204" pitchFamily="66" charset="0"/>
            </a:endParaRPr>
          </a:p>
          <a:p>
            <a:pPr marL="0" indent="0">
              <a:buNone/>
            </a:pPr>
            <a:r>
              <a:rPr lang="en-GB" sz="2400" dirty="0" smtClean="0">
                <a:latin typeface="Comic Sans MS" panose="030F0702030302020204" pitchFamily="66" charset="0"/>
              </a:rPr>
              <a:t>Spend at least 15 minutes seeing what you can find.</a:t>
            </a:r>
          </a:p>
          <a:p>
            <a:pPr marL="0" indent="0">
              <a:buNone/>
            </a:pPr>
            <a:r>
              <a:rPr lang="en-GB" sz="2400" dirty="0" smtClean="0">
                <a:latin typeface="Comic Sans MS" panose="030F0702030302020204" pitchFamily="66" charset="0"/>
              </a:rPr>
              <a:t>Note your finings (I must see written evidence) of your research</a:t>
            </a:r>
          </a:p>
          <a:p>
            <a:pPr marL="0" indent="0">
              <a:buNone/>
            </a:pPr>
            <a:endParaRPr lang="en-GB" sz="2400" dirty="0" smtClean="0">
              <a:latin typeface="Comic Sans MS" panose="030F0702030302020204" pitchFamily="66" charset="0"/>
            </a:endParaRPr>
          </a:p>
          <a:p>
            <a:pPr marL="0" indent="0">
              <a:buNone/>
            </a:pPr>
            <a:endParaRPr lang="en-GB" sz="2400" dirty="0">
              <a:latin typeface="Comic Sans MS" panose="030F0702030302020204" pitchFamily="66" charset="0"/>
            </a:endParaRPr>
          </a:p>
        </p:txBody>
      </p:sp>
    </p:spTree>
    <p:extLst>
      <p:ext uri="{BB962C8B-B14F-4D97-AF65-F5344CB8AC3E}">
        <p14:creationId xmlns:p14="http://schemas.microsoft.com/office/powerpoint/2010/main" val="2182383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TC104033925[[fn=Droplet]]</Template>
  <TotalTime>572</TotalTime>
  <Words>534</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Comic Sans MS</vt:lpstr>
      <vt:lpstr>Tw Cen MT</vt:lpstr>
      <vt:lpstr>Droplet</vt:lpstr>
      <vt:lpstr>Office Theme</vt:lpstr>
      <vt:lpstr>task 1</vt:lpstr>
      <vt:lpstr>Marxism</vt:lpstr>
      <vt:lpstr> Marxism </vt:lpstr>
      <vt:lpstr>PowerPoint Presentation</vt:lpstr>
      <vt:lpstr>PowerPoint Presentation</vt:lpstr>
      <vt:lpstr>PowerPoint Presentation</vt:lpstr>
      <vt:lpstr>PowerPoint Presentation</vt:lpstr>
      <vt:lpstr>summary</vt:lpstr>
      <vt:lpstr>Further information</vt:lpstr>
    </vt:vector>
  </TitlesOfParts>
  <Company>Bury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Functionalism</dc:title>
  <dc:creator>Michelle Pilling</dc:creator>
  <cp:lastModifiedBy>Tracey Coster</cp:lastModifiedBy>
  <cp:revision>47</cp:revision>
  <cp:lastPrinted>2013-09-04T13:30:54Z</cp:lastPrinted>
  <dcterms:created xsi:type="dcterms:W3CDTF">2013-07-09T10:08:24Z</dcterms:created>
  <dcterms:modified xsi:type="dcterms:W3CDTF">2016-09-14T08:49:07Z</dcterms:modified>
</cp:coreProperties>
</file>