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8" r:id="rId3"/>
    <p:sldId id="259" r:id="rId4"/>
    <p:sldId id="260" r:id="rId5"/>
    <p:sldId id="258" r:id="rId6"/>
    <p:sldId id="264" r:id="rId7"/>
    <p:sldId id="257" r:id="rId8"/>
    <p:sldId id="261" r:id="rId9"/>
    <p:sldId id="262" r:id="rId10"/>
    <p:sldId id="263" r:id="rId11"/>
    <p:sldId id="268" r:id="rId12"/>
    <p:sldId id="269" r:id="rId13"/>
    <p:sldId id="266" r:id="rId14"/>
    <p:sldId id="275" r:id="rId15"/>
    <p:sldId id="274" r:id="rId16"/>
    <p:sldId id="273" r:id="rId17"/>
    <p:sldId id="277" r:id="rId18"/>
    <p:sldId id="271" r:id="rId19"/>
    <p:sldId id="272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7" autoAdjust="0"/>
  </p:normalViewPr>
  <p:slideViewPr>
    <p:cSldViewPr>
      <p:cViewPr varScale="1">
        <p:scale>
          <a:sx n="66" d="100"/>
          <a:sy n="66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0EE2F-75BF-4642-9B93-35ED72DE0A77}" type="datetimeFigureOut">
              <a:rPr lang="en-GB" smtClean="0"/>
              <a:pPr/>
              <a:t>17/01/2016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D5B9AE-E9B5-45E8-9AEB-509BF52FD35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0EE2F-75BF-4642-9B93-35ED72DE0A77}" type="datetimeFigureOut">
              <a:rPr lang="en-GB" smtClean="0"/>
              <a:pPr/>
              <a:t>17/01/2016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B9AE-E9B5-45E8-9AEB-509BF52FD35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0EE2F-75BF-4642-9B93-35ED72DE0A77}" type="datetimeFigureOut">
              <a:rPr lang="en-GB" smtClean="0"/>
              <a:pPr/>
              <a:t>17/01/2016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B9AE-E9B5-45E8-9AEB-509BF52FD35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0EE2F-75BF-4642-9B93-35ED72DE0A77}" type="datetimeFigureOut">
              <a:rPr lang="en-GB" smtClean="0"/>
              <a:pPr/>
              <a:t>17/01/2016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B9AE-E9B5-45E8-9AEB-509BF52FD35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0EE2F-75BF-4642-9B93-35ED72DE0A77}" type="datetimeFigureOut">
              <a:rPr lang="en-GB" smtClean="0"/>
              <a:pPr/>
              <a:t>17/01/2016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B9AE-E9B5-45E8-9AEB-509BF52FD35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0EE2F-75BF-4642-9B93-35ED72DE0A77}" type="datetimeFigureOut">
              <a:rPr lang="en-GB" smtClean="0"/>
              <a:pPr/>
              <a:t>17/01/2016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B9AE-E9B5-45E8-9AEB-509BF52FD35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0EE2F-75BF-4642-9B93-35ED72DE0A77}" type="datetimeFigureOut">
              <a:rPr lang="en-GB" smtClean="0"/>
              <a:pPr/>
              <a:t>17/01/2016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B9AE-E9B5-45E8-9AEB-509BF52FD35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0EE2F-75BF-4642-9B93-35ED72DE0A77}" type="datetimeFigureOut">
              <a:rPr lang="en-GB" smtClean="0"/>
              <a:pPr/>
              <a:t>17/01/2016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B9AE-E9B5-45E8-9AEB-509BF52FD35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0EE2F-75BF-4642-9B93-35ED72DE0A77}" type="datetimeFigureOut">
              <a:rPr lang="en-GB" smtClean="0"/>
              <a:pPr/>
              <a:t>17/01/2016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B9AE-E9B5-45E8-9AEB-509BF52FD35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0EE2F-75BF-4642-9B93-35ED72DE0A77}" type="datetimeFigureOut">
              <a:rPr lang="en-GB" smtClean="0"/>
              <a:pPr/>
              <a:t>17/01/2016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B9AE-E9B5-45E8-9AEB-509BF52FD35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0EE2F-75BF-4642-9B93-35ED72DE0A77}" type="datetimeFigureOut">
              <a:rPr lang="en-GB" smtClean="0"/>
              <a:pPr/>
              <a:t>17/01/2016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B9AE-E9B5-45E8-9AEB-509BF52FD35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540EE2F-75BF-4642-9B93-35ED72DE0A77}" type="datetimeFigureOut">
              <a:rPr lang="en-GB" smtClean="0"/>
              <a:pPr/>
              <a:t>17/01/2016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9D5B9AE-E9B5-45E8-9AEB-509BF52FD35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LP7xAr2FDFU&amp;feature=related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.uk/imgres?imgurl=http://scienceaid.co.uk/biology/cell/images/er.jpg&amp;imgrefurl=http://scienceaid.co.uk/biology/cell/structure.html&amp;usg=__C2tMfQ4xeFN32QhVUGwTM20p6M8=&amp;h=272&amp;w=243&amp;sz=28&amp;hl=en&amp;start=15&amp;itbs=1&amp;tbnid=sDr5I4zjbyur0M:&amp;tbnh=113&amp;tbnw=101&amp;prev=/images?q=endoplasmic+reticulum+rough+and+smooth&amp;hl=en&amp;sa=G&amp;gbv=2&amp;tbs=isch:1" TargetMode="Externa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schools/gcsebitesize/science/add_ocr_gateway/living_growing/moleculesrev1.shtml" TargetMode="External"/><Relationship Id="rId2" Type="http://schemas.openxmlformats.org/officeDocument/2006/relationships/hyperlink" Target="http://www.bbc.co.uk/schools/gcsebitesize/science/add_edexcel/cells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rABKB5aS2Zg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1Z9pqST72is&amp;feature=related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>
                <a:latin typeface="Comic Sans MS" pitchFamily="66" charset="0"/>
              </a:rPr>
              <a:t>Cells 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1471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Cytoplasm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The cytoplasm is the gel-like fluid inside the cell. </a:t>
            </a:r>
          </a:p>
          <a:p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It is the medium for chemical reactions. </a:t>
            </a:r>
          </a:p>
          <a:p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It provides an environment in which other organelles can operate within the cell. </a:t>
            </a:r>
          </a:p>
          <a:p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All of the functions for cell expansion, growth and replication are carried out in the cytoplasm. </a:t>
            </a:r>
          </a:p>
          <a:p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Within the cytoplasm, materials move by diffusion, a physical process that can work only for short distances</a:t>
            </a:r>
            <a:endParaRPr lang="en-GB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186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mic Sans MS" pitchFamily="66" charset="0"/>
              </a:rPr>
              <a:t>The nucleus</a:t>
            </a:r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876800" y="1700808"/>
            <a:ext cx="4078288" cy="443170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GB" sz="2400" dirty="0" smtClean="0">
                <a:solidFill>
                  <a:schemeClr val="tx1"/>
                </a:solidFill>
                <a:latin typeface="Comic Sans MS" pitchFamily="66" charset="0"/>
              </a:rPr>
              <a:t>Surrounded a double membrane called the nuclear envelope. 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dirty="0" smtClean="0">
                <a:solidFill>
                  <a:schemeClr val="tx1"/>
                </a:solidFill>
                <a:latin typeface="Comic Sans MS" pitchFamily="66" charset="0"/>
              </a:rPr>
              <a:t>This membrane separates the contents of the nucleus from the cytoplasm. 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dirty="0" smtClean="0">
                <a:solidFill>
                  <a:schemeClr val="tx1"/>
                </a:solidFill>
                <a:latin typeface="Comic Sans MS" pitchFamily="66" charset="0"/>
              </a:rPr>
              <a:t>The envelope helps to maintain the shape of the nucleus and assists in regulating the flow of molecules into and out of the nucleus through nuclear pores.</a:t>
            </a:r>
            <a:endParaRPr lang="en-US" sz="24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6148" name="Picture 6" descr="nuc"/>
          <p:cNvPicPr>
            <a:picLocks noGrp="1" noChangeAspect="1" noChangeArrowheads="1" noCrop="1"/>
          </p:cNvPicPr>
          <p:nvPr>
            <p:ph type="body"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38200" y="1905000"/>
            <a:ext cx="3773488" cy="4038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mic Sans MS" pitchFamily="66" charset="0"/>
              </a:rPr>
              <a:t>Inside the nucleus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GB" sz="2400" b="1" dirty="0" smtClean="0">
                <a:solidFill>
                  <a:srgbClr val="FF0000"/>
                </a:solidFill>
                <a:latin typeface="Comic Sans MS" pitchFamily="66" charset="0"/>
              </a:rPr>
              <a:t>Chromosomes </a:t>
            </a:r>
            <a:r>
              <a:rPr lang="en-GB" sz="2400" dirty="0" smtClean="0">
                <a:solidFill>
                  <a:schemeClr val="tx1"/>
                </a:solidFill>
                <a:latin typeface="Comic Sans MS" pitchFamily="66" charset="0"/>
              </a:rPr>
              <a:t>are located in the nucleus, these contain the genetic codes to reproduce called </a:t>
            </a:r>
            <a:r>
              <a:rPr lang="en-GB" sz="2400" dirty="0" smtClean="0">
                <a:solidFill>
                  <a:srgbClr val="FF0000"/>
                </a:solidFill>
                <a:latin typeface="Comic Sans MS" pitchFamily="66" charset="0"/>
              </a:rPr>
              <a:t>deoxyribonucleic acid (DNA). 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>
                <a:solidFill>
                  <a:schemeClr val="tx1"/>
                </a:solidFill>
                <a:latin typeface="Comic Sans MS" pitchFamily="66" charset="0"/>
              </a:rPr>
              <a:t>When a cell is "resting" i.e. not dividing, the chromosomes are organized into long entangled structures called </a:t>
            </a:r>
            <a:r>
              <a:rPr lang="en-GB" sz="2400" b="1" dirty="0" smtClean="0">
                <a:solidFill>
                  <a:srgbClr val="FF0000"/>
                </a:solidFill>
                <a:latin typeface="Comic Sans MS" pitchFamily="66" charset="0"/>
              </a:rPr>
              <a:t>chromatin</a:t>
            </a:r>
            <a:r>
              <a:rPr lang="en-GB" sz="2400" dirty="0" smtClean="0">
                <a:solidFill>
                  <a:schemeClr val="tx1"/>
                </a:solidFill>
                <a:latin typeface="Comic Sans MS" pitchFamily="66" charset="0"/>
              </a:rPr>
              <a:t> and not into individual chromosomes.</a:t>
            </a:r>
          </a:p>
          <a:p>
            <a:pPr>
              <a:lnSpc>
                <a:spcPct val="90000"/>
              </a:lnSpc>
            </a:pPr>
            <a:r>
              <a:rPr lang="en-GB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The nucleus also contains the </a:t>
            </a:r>
            <a:r>
              <a:rPr lang="en-GB" b="1" dirty="0" smtClean="0">
                <a:solidFill>
                  <a:srgbClr val="FF0000"/>
                </a:solidFill>
                <a:latin typeface="Comic Sans MS" pitchFamily="66" charset="0"/>
              </a:rPr>
              <a:t>nucleolus</a:t>
            </a:r>
            <a:r>
              <a:rPr lang="en-GB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which helps to synthesize </a:t>
            </a:r>
            <a:r>
              <a:rPr lang="en-GB" dirty="0" err="1" smtClean="0">
                <a:solidFill>
                  <a:srgbClr val="FF0000"/>
                </a:solidFill>
                <a:latin typeface="Comic Sans MS" pitchFamily="66" charset="0"/>
              </a:rPr>
              <a:t>ribosomes</a:t>
            </a: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. </a:t>
            </a:r>
          </a:p>
          <a:p>
            <a:pPr>
              <a:lnSpc>
                <a:spcPct val="90000"/>
              </a:lnSpc>
            </a:pP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The nucleolus contains </a:t>
            </a:r>
            <a:r>
              <a:rPr lang="en-GB" dirty="0" err="1" smtClean="0">
                <a:solidFill>
                  <a:schemeClr val="tx1"/>
                </a:solidFill>
                <a:latin typeface="Comic Sans MS" pitchFamily="66" charset="0"/>
              </a:rPr>
              <a:t>nucleolar</a:t>
            </a: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 organizers which are parts of chromosomes with the genes for ribosome synthesis on them </a:t>
            </a:r>
          </a:p>
          <a:p>
            <a:pPr>
              <a:lnSpc>
                <a:spcPct val="90000"/>
              </a:lnSpc>
            </a:pPr>
            <a:r>
              <a:rPr lang="en-GB" sz="2400" dirty="0" smtClean="0">
                <a:solidFill>
                  <a:schemeClr val="tx1"/>
                </a:solidFill>
                <a:latin typeface="Comic Sans MS" pitchFamily="66" charset="0"/>
              </a:rPr>
              <a:t>Large amounts of </a:t>
            </a:r>
            <a:r>
              <a:rPr lang="en-GB" sz="2400" dirty="0" smtClean="0">
                <a:solidFill>
                  <a:srgbClr val="FF0000"/>
                </a:solidFill>
                <a:latin typeface="Comic Sans MS" pitchFamily="66" charset="0"/>
              </a:rPr>
              <a:t>ribonucleic acid (RNA) </a:t>
            </a:r>
            <a:r>
              <a:rPr lang="en-GB" sz="2400" dirty="0" smtClean="0">
                <a:solidFill>
                  <a:schemeClr val="tx1"/>
                </a:solidFill>
                <a:latin typeface="Comic Sans MS" pitchFamily="66" charset="0"/>
              </a:rPr>
              <a:t>and proteins can be found in the nucleolus.</a:t>
            </a:r>
            <a:endParaRPr lang="en-US" sz="24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Cell Organelles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900" dirty="0" smtClean="0">
                <a:solidFill>
                  <a:schemeClr val="tx1"/>
                </a:solidFill>
                <a:latin typeface="Comic Sans MS" pitchFamily="66" charset="0"/>
              </a:rPr>
              <a:t>Organelles - components of a cell with a distinct structure and their own functions.</a:t>
            </a:r>
            <a:r>
              <a:rPr lang="en-GB" sz="2900" dirty="0" smtClean="0"/>
              <a:t> </a:t>
            </a:r>
          </a:p>
          <a:p>
            <a:r>
              <a:rPr lang="en-GB" sz="2900" dirty="0" smtClean="0">
                <a:solidFill>
                  <a:schemeClr val="tx1"/>
                </a:solidFill>
                <a:latin typeface="Comic Sans MS" pitchFamily="66" charset="0"/>
              </a:rPr>
              <a:t>These are "little organs" that are suspended in the cytoplasm of the cell</a:t>
            </a:r>
            <a:r>
              <a:rPr lang="en-US" sz="2900" dirty="0" smtClean="0">
                <a:solidFill>
                  <a:schemeClr val="tx1"/>
                </a:solidFill>
                <a:latin typeface="Comic Sans MS" pitchFamily="66" charset="0"/>
              </a:rPr>
              <a:t> .</a:t>
            </a:r>
          </a:p>
          <a:p>
            <a:r>
              <a:rPr lang="en-US" sz="2900" dirty="0" smtClean="0">
                <a:solidFill>
                  <a:schemeClr val="tx1"/>
                </a:solidFill>
                <a:latin typeface="Comic Sans MS" pitchFamily="66" charset="0"/>
              </a:rPr>
              <a:t>Organelles carry out cell functions.</a:t>
            </a:r>
          </a:p>
          <a:p>
            <a:r>
              <a:rPr lang="en-US" sz="2900" dirty="0" smtClean="0">
                <a:solidFill>
                  <a:schemeClr val="tx1"/>
                </a:solidFill>
                <a:latin typeface="Comic Sans MS" pitchFamily="66" charset="0"/>
              </a:rPr>
              <a:t>The position of the cell and what organ it makes up determines how many of each organelle there are within the cell.</a:t>
            </a:r>
          </a:p>
          <a:p>
            <a:pPr>
              <a:buNone/>
            </a:pPr>
            <a:endParaRPr lang="en-US" sz="29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GB" sz="2900" dirty="0" smtClean="0">
                <a:hlinkClick r:id="rId2"/>
              </a:rPr>
              <a:t>http://www.youtube.com/watch?v=LP7xAr2FDFU&amp;feature=related</a:t>
            </a:r>
            <a:r>
              <a:rPr lang="en-GB" sz="2900" dirty="0" smtClean="0"/>
              <a:t> </a:t>
            </a:r>
            <a:endParaRPr lang="en-GB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546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081087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Comic Sans MS" pitchFamily="66" charset="0"/>
              </a:rPr>
              <a:t>Mitochondria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9219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203848" y="1524000"/>
            <a:ext cx="5751240" cy="49530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Function- provide the energy for the cell to move, divide, contract and to provide </a:t>
            </a:r>
            <a:r>
              <a:rPr lang="en-GB" dirty="0" err="1" smtClean="0">
                <a:solidFill>
                  <a:schemeClr val="tx1"/>
                </a:solidFill>
                <a:latin typeface="Comic Sans MS" pitchFamily="66" charset="0"/>
              </a:rPr>
              <a:t>secretory</a:t>
            </a: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 substances. </a:t>
            </a:r>
          </a:p>
          <a:p>
            <a:pPr eaLnBrk="1" hangingPunct="1">
              <a:lnSpc>
                <a:spcPct val="80000"/>
              </a:lnSpc>
            </a:pP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They have a double membrane.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	- The outer membrane is smooth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	- The inner  membrane is convoluted forming folds called </a:t>
            </a:r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>CRISTAE</a:t>
            </a: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, these increase the membranes surface, it is on this surface that sugar combines with oxygen (O2) to produce </a:t>
            </a:r>
            <a:r>
              <a:rPr lang="en-GB" b="1" dirty="0" smtClean="0">
                <a:solidFill>
                  <a:srgbClr val="FF0000"/>
                </a:solidFill>
                <a:latin typeface="Comic Sans MS" pitchFamily="66" charset="0"/>
              </a:rPr>
              <a:t>Adenosine Tri Phosphate</a:t>
            </a: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, the primary energy source for the cell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9220" name="Picture 7" descr="mitochondria"/>
          <p:cNvPicPr>
            <a:picLocks noGrp="1" noChangeAspect="1" noChangeArrowheads="1"/>
          </p:cNvPicPr>
          <p:nvPr>
            <p:ph type="body"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9552" y="1412776"/>
            <a:ext cx="2450783" cy="2659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Comic Sans MS" pitchFamily="66" charset="0"/>
              </a:rPr>
              <a:t>Mitochondria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solidFill>
                  <a:schemeClr val="tx1"/>
                </a:solidFill>
                <a:latin typeface="Comic Sans MS" pitchFamily="66" charset="0"/>
              </a:rPr>
              <a:t>In the process of aerobic respiration, mitochondria convert oxygen and nutrients into ATP.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solidFill>
                  <a:schemeClr val="tx1"/>
                </a:solidFill>
                <a:latin typeface="Comic Sans MS" pitchFamily="66" charset="0"/>
              </a:rPr>
              <a:t>This releases energy that the cells uses for its own activities, including transporting substances around the cell, muscular contractions and the movement of chromosomes for cell division.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err="1" smtClean="0">
                <a:latin typeface="Comic Sans MS" pitchFamily="66" charset="0"/>
              </a:rPr>
              <a:t>Lysomes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11267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2017713"/>
            <a:ext cx="4459288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GB" sz="2400" dirty="0" smtClean="0">
                <a:solidFill>
                  <a:schemeClr val="tx1"/>
                </a:solidFill>
                <a:latin typeface="Comic Sans MS" pitchFamily="66" charset="0"/>
              </a:rPr>
              <a:t>These are sacs of enzymes which are surrounded by a membrane. 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>
                <a:solidFill>
                  <a:schemeClr val="tx1"/>
                </a:solidFill>
                <a:latin typeface="Comic Sans MS" pitchFamily="66" charset="0"/>
              </a:rPr>
              <a:t>They are made by the Endoplasmic Reticulum and the Golgi apparatus. 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>
                <a:solidFill>
                  <a:schemeClr val="tx1"/>
                </a:solidFill>
                <a:latin typeface="Comic Sans MS" pitchFamily="66" charset="0"/>
              </a:rPr>
              <a:t>These enzymes are capable of digesting nucleic acids, sugars, fats and proteins. They also digest invaders such as bacteria and virus</a:t>
            </a:r>
            <a:endParaRPr lang="en-US" sz="24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1268" name="Picture 7" descr="lyso"/>
          <p:cNvPicPr>
            <a:picLocks noGrp="1" noChangeAspect="1" noChangeArrowheads="1" noCrop="1"/>
          </p:cNvPicPr>
          <p:nvPr>
            <p:ph type="body"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066800" y="2057400"/>
            <a:ext cx="3276600" cy="3886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dirty="0" smtClean="0">
                <a:latin typeface="Comic Sans MS" pitchFamily="66" charset="0"/>
              </a:rPr>
              <a:t>Endoplasmic reticulum (ER)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11560" y="2017713"/>
            <a:ext cx="4381128" cy="41148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ER is a folded membrane, the outside is rough and the inner is smooth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The rough part is studded with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ribosomes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, which make proteins to be used by or secreted from the cell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Smooth ER (without the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ribosomes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)  makes fatty acids and steroids and  releases glucose into the blood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000" dirty="0" smtClean="0"/>
          </a:p>
        </p:txBody>
      </p:sp>
      <p:pic>
        <p:nvPicPr>
          <p:cNvPr id="14341" name="Picture 6" descr="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2057400"/>
            <a:ext cx="3429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004887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Comic Sans MS" pitchFamily="66" charset="0"/>
              </a:rPr>
              <a:t>Golgi apparatus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13315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499992" y="1447800"/>
            <a:ext cx="4455096" cy="49530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The Golgi apparatus is responsible for making storing and transporting cellular products, especially proteins from the endoplasmic reticulum (ER). 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Depending on the type of cell, there can be just a few or hundreds. 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Cells that specialize in secreting substances have a high number of Golgi apparatus (</a:t>
            </a:r>
            <a:r>
              <a:rPr lang="en-GB" dirty="0" err="1" smtClean="0">
                <a:solidFill>
                  <a:schemeClr val="tx1"/>
                </a:solidFill>
                <a:latin typeface="Comic Sans MS" pitchFamily="66" charset="0"/>
              </a:rPr>
              <a:t>eg</a:t>
            </a: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: Cells of the Pancreas and the </a:t>
            </a:r>
            <a:r>
              <a:rPr lang="en-GB" dirty="0" err="1" smtClean="0">
                <a:solidFill>
                  <a:schemeClr val="tx1"/>
                </a:solidFill>
                <a:latin typeface="Comic Sans MS" pitchFamily="66" charset="0"/>
              </a:rPr>
              <a:t>Piturity</a:t>
            </a: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 Gland)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3316" name="Picture 7" descr="golgi"/>
          <p:cNvPicPr>
            <a:picLocks noGrp="1" noChangeAspect="1" noChangeArrowheads="1"/>
          </p:cNvPicPr>
          <p:nvPr>
            <p:ph type="body"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5800" y="1981200"/>
            <a:ext cx="3475524" cy="36800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err="1" smtClean="0">
                <a:latin typeface="Comic Sans MS" pitchFamily="66" charset="0"/>
              </a:rPr>
              <a:t>Ribosomes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12291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2017713"/>
            <a:ext cx="4230688" cy="41148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GB" sz="2400" dirty="0" smtClean="0">
                <a:solidFill>
                  <a:schemeClr val="tx1"/>
                </a:solidFill>
                <a:latin typeface="Comic Sans MS" pitchFamily="66" charset="0"/>
              </a:rPr>
              <a:t>These responsible for assembling the proteins of the cell.</a:t>
            </a:r>
          </a:p>
          <a:p>
            <a:pPr eaLnBrk="1" hangingPunct="1"/>
            <a:r>
              <a:rPr lang="en-GB" sz="2400" dirty="0" smtClean="0">
                <a:solidFill>
                  <a:schemeClr val="tx1"/>
                </a:solidFill>
                <a:latin typeface="Comic Sans MS" pitchFamily="66" charset="0"/>
              </a:rPr>
              <a:t> Ribosomal subunits are synthesized by the nucleolus. </a:t>
            </a:r>
          </a:p>
          <a:p>
            <a:pPr eaLnBrk="1" hangingPunct="1"/>
            <a:r>
              <a:rPr lang="en-GB" sz="2400" dirty="0" smtClean="0">
                <a:solidFill>
                  <a:schemeClr val="tx1"/>
                </a:solidFill>
                <a:latin typeface="Comic Sans MS" pitchFamily="66" charset="0"/>
              </a:rPr>
              <a:t>Depending on the protein production level of a particular cell, </a:t>
            </a:r>
            <a:r>
              <a:rPr lang="en-GB" sz="2400" dirty="0" err="1" smtClean="0">
                <a:solidFill>
                  <a:schemeClr val="tx1"/>
                </a:solidFill>
                <a:latin typeface="Comic Sans MS" pitchFamily="66" charset="0"/>
              </a:rPr>
              <a:t>ribosomes</a:t>
            </a:r>
            <a:r>
              <a:rPr lang="en-GB" sz="2400" dirty="0" smtClean="0">
                <a:solidFill>
                  <a:schemeClr val="tx1"/>
                </a:solidFill>
                <a:latin typeface="Comic Sans MS" pitchFamily="66" charset="0"/>
              </a:rPr>
              <a:t> may number in the millions.</a:t>
            </a:r>
            <a:endParaRPr lang="en-US" sz="24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2292" name="Picture 7" descr="ribo"/>
          <p:cNvPicPr>
            <a:picLocks noGrp="1" noChangeAspect="1" noChangeArrowheads="1" noCrop="1"/>
          </p:cNvPicPr>
          <p:nvPr>
            <p:ph type="body"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43000" y="2133600"/>
            <a:ext cx="32004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Useful revision sites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http://www.bbc.co.uk/schools/gcsebitesize/science/add_edexcel/cells</a:t>
            </a:r>
            <a:r>
              <a:rPr lang="en-GB" smtClean="0">
                <a:hlinkClick r:id="rId2"/>
              </a:rPr>
              <a:t>/</a:t>
            </a:r>
            <a:r>
              <a:rPr lang="en-GB" smtClean="0"/>
              <a:t> 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>
                <a:hlinkClick r:id="rId3"/>
              </a:rPr>
              <a:t>http://</a:t>
            </a:r>
            <a:r>
              <a:rPr lang="en-GB" dirty="0" smtClean="0">
                <a:hlinkClick r:id="rId3"/>
              </a:rPr>
              <a:t>www.bbc.co.uk/schools/gcsebitesize/science/add_ocr_gateway/living_growing/moleculesrev1.shtml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6821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mic Sans MS" pitchFamily="66" charset="0"/>
              </a:rPr>
              <a:t>Cell life and death</a:t>
            </a:r>
          </a:p>
        </p:txBody>
      </p:sp>
      <p:sp>
        <p:nvSpPr>
          <p:cNvPr id="16387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95536" y="1628800"/>
            <a:ext cx="4597152" cy="450371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Cells 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can live for a human life span (brain neurons, heart muscle).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Other cells live only for a few months (red blood cells) or for a few days (white blood cells).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Cells can 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die from many things, old age, damage and disease.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Some cells reproduce without ageing, such as this beautiful but deadly cancer cell</a:t>
            </a:r>
          </a:p>
        </p:txBody>
      </p:sp>
      <p:sp>
        <p:nvSpPr>
          <p:cNvPr id="16388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5076056" y="1600200"/>
            <a:ext cx="3610744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400" dirty="0" smtClean="0"/>
          </a:p>
        </p:txBody>
      </p:sp>
      <p:pic>
        <p:nvPicPr>
          <p:cNvPr id="16389" name="Picture 7" descr="metastasizing_canc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1905000"/>
            <a:ext cx="3886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>
                <a:latin typeface="Comic Sans MS" pitchFamily="66" charset="0"/>
              </a:rPr>
              <a:t>Learning Outcomes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>
                <a:solidFill>
                  <a:schemeClr val="tx1"/>
                </a:solidFill>
                <a:latin typeface="Comic Sans MS" pitchFamily="66" charset="0"/>
              </a:rPr>
              <a:t>At the end of this session you should be able to:</a:t>
            </a:r>
          </a:p>
          <a:p>
            <a:endParaRPr lang="en-GB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Explain what cells are.</a:t>
            </a:r>
          </a:p>
          <a:p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Identify the structures within a cell.</a:t>
            </a:r>
          </a:p>
          <a:p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Explain the functions of the cells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9972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What is a cell?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A cell is the basic unit of living material.</a:t>
            </a: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Cells are the simplest structural and functional structures from which organisms (including humans) are made.</a:t>
            </a: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Most cells are too small to be seen be the human eye and need powerful microscopes in order to see them clearly.</a:t>
            </a: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The largest cell in the body – the female ovum - can just  be seen by the naked eye.</a:t>
            </a:r>
          </a:p>
          <a:p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Users\annh\AppData\Local\Microsoft\Windows\Temporary Internet Files\Content.IE5\VA1Z6II0\MC90018533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32656"/>
            <a:ext cx="782726" cy="1788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9233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pPr algn="l"/>
            <a:r>
              <a:rPr lang="en-GB" dirty="0" smtClean="0">
                <a:latin typeface="Comic Sans MS" pitchFamily="66" charset="0"/>
              </a:rPr>
              <a:t>A Cell</a:t>
            </a:r>
            <a:endParaRPr lang="en-GB" dirty="0">
              <a:latin typeface="Comic Sans MS" pitchFamily="66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836712"/>
            <a:ext cx="6408714" cy="4176464"/>
          </a:xfrm>
        </p:spPr>
      </p:pic>
      <p:sp>
        <p:nvSpPr>
          <p:cNvPr id="3" name="TextBox 2"/>
          <p:cNvSpPr txBox="1"/>
          <p:nvPr/>
        </p:nvSpPr>
        <p:spPr>
          <a:xfrm>
            <a:off x="728416" y="5197738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 smtClean="0">
              <a:latin typeface="Comic Sans MS" pitchFamily="66" charset="0"/>
            </a:endParaRPr>
          </a:p>
          <a:p>
            <a:r>
              <a:rPr lang="en-GB" dirty="0" smtClean="0">
                <a:latin typeface="Comic Sans MS" pitchFamily="66" charset="0"/>
              </a:rPr>
              <a:t>Use this to complete your Cell structure diagram</a:t>
            </a:r>
          </a:p>
          <a:p>
            <a:r>
              <a:rPr lang="en-GB" dirty="0" smtClean="0">
                <a:latin typeface="Comic Sans MS" pitchFamily="66" charset="0"/>
                <a:hlinkClick r:id="rId3"/>
              </a:rPr>
              <a:t>http</a:t>
            </a:r>
            <a:r>
              <a:rPr lang="en-GB" dirty="0">
                <a:latin typeface="Comic Sans MS" pitchFamily="66" charset="0"/>
                <a:hlinkClick r:id="rId3"/>
              </a:rPr>
              <a:t>://</a:t>
            </a:r>
            <a:r>
              <a:rPr lang="en-GB" dirty="0" smtClean="0">
                <a:latin typeface="Comic Sans MS" pitchFamily="66" charset="0"/>
                <a:hlinkClick r:id="rId3"/>
              </a:rPr>
              <a:t>www.youtube.com/watch?v=rABKB5aS2Zg</a:t>
            </a:r>
            <a:endParaRPr lang="en-GB" dirty="0" smtClean="0">
              <a:latin typeface="Comic Sans MS" pitchFamily="66" charset="0"/>
            </a:endParaRPr>
          </a:p>
          <a:p>
            <a:endParaRPr lang="en-GB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082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There are many different types of cell in the human body</a:t>
            </a:r>
          </a:p>
          <a:p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They vary in - size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Comic Sans MS" pitchFamily="66" charset="0"/>
              </a:rPr>
              <a:t>	</a:t>
            </a: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	    - shape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Comic Sans MS" pitchFamily="66" charset="0"/>
              </a:rPr>
              <a:t>	</a:t>
            </a: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	    - composition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Comic Sans MS" pitchFamily="66" charset="0"/>
              </a:rPr>
              <a:t>	</a:t>
            </a: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	    - function</a:t>
            </a:r>
          </a:p>
          <a:p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All cells share similar characteristics in the structure and activity.</a:t>
            </a:r>
          </a:p>
          <a:p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Specialised cells act together to form tissues.</a:t>
            </a:r>
            <a:endParaRPr lang="en-GB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207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Explanation of the structures of Cells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>
                <a:hlinkClick r:id="rId2"/>
              </a:rPr>
              <a:t>http</a:t>
            </a:r>
            <a:r>
              <a:rPr lang="en-GB" dirty="0" smtClean="0">
                <a:hlinkClick r:id="rId2"/>
              </a:rPr>
              <a:t>://www.youtube.com/watch?v=1Z9pqST72is&amp;feature=related</a:t>
            </a:r>
            <a:r>
              <a:rPr lang="en-GB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62468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Cell Structure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Cell membrane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Cytoplasm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Nucleus</a:t>
            </a: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Cell Organelles</a:t>
            </a: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   	</a:t>
            </a:r>
            <a:r>
              <a:rPr lang="en-GB" sz="2000" dirty="0" smtClean="0">
                <a:solidFill>
                  <a:schemeClr val="tx1"/>
                </a:solidFill>
                <a:latin typeface="Comic Sans MS" pitchFamily="66" charset="0"/>
              </a:rPr>
              <a:t>Mitochondria</a:t>
            </a:r>
          </a:p>
          <a:p>
            <a:pPr>
              <a:buNone/>
            </a:pPr>
            <a:r>
              <a:rPr lang="en-GB" sz="2000" dirty="0" smtClean="0">
                <a:solidFill>
                  <a:schemeClr val="tx1"/>
                </a:solidFill>
                <a:latin typeface="Comic Sans MS" pitchFamily="66" charset="0"/>
              </a:rPr>
              <a:t>		</a:t>
            </a:r>
            <a:r>
              <a:rPr lang="en-GB" sz="2000" dirty="0" err="1" smtClean="0">
                <a:solidFill>
                  <a:schemeClr val="tx1"/>
                </a:solidFill>
                <a:latin typeface="Comic Sans MS" pitchFamily="66" charset="0"/>
              </a:rPr>
              <a:t>Lysosomes</a:t>
            </a:r>
            <a:endParaRPr lang="en-GB" sz="20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GB" sz="2000" dirty="0" smtClean="0">
                <a:solidFill>
                  <a:schemeClr val="tx1"/>
                </a:solidFill>
                <a:latin typeface="Comic Sans MS" pitchFamily="66" charset="0"/>
              </a:rPr>
              <a:t>		    Endoplasmic reticulum</a:t>
            </a:r>
          </a:p>
          <a:p>
            <a:pPr>
              <a:buNone/>
            </a:pPr>
            <a:r>
              <a:rPr lang="en-GB" sz="2000" dirty="0" smtClean="0">
                <a:solidFill>
                  <a:schemeClr val="tx1"/>
                </a:solidFill>
                <a:latin typeface="Comic Sans MS" pitchFamily="66" charset="0"/>
              </a:rPr>
              <a:t>		     Golgi apparatus</a:t>
            </a:r>
          </a:p>
          <a:p>
            <a:pPr>
              <a:buNone/>
            </a:pPr>
            <a:r>
              <a:rPr lang="en-GB" sz="2000" dirty="0" smtClean="0">
                <a:solidFill>
                  <a:schemeClr val="tx1"/>
                </a:solidFill>
                <a:latin typeface="Comic Sans MS" pitchFamily="66" charset="0"/>
              </a:rPr>
              <a:t>		Ribosome</a:t>
            </a:r>
          </a:p>
          <a:p>
            <a:pPr>
              <a:buNone/>
            </a:pPr>
            <a:r>
              <a:rPr lang="en-GB" sz="2000" dirty="0" smtClean="0">
                <a:solidFill>
                  <a:schemeClr val="tx1"/>
                </a:solidFill>
                <a:latin typeface="Comic Sans MS" pitchFamily="66" charset="0"/>
              </a:rPr>
              <a:t>		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25" y="1412776"/>
            <a:ext cx="4041775" cy="4392487"/>
          </a:xfrm>
        </p:spPr>
      </p:pic>
    </p:spTree>
    <p:extLst>
      <p:ext uri="{BB962C8B-B14F-4D97-AF65-F5344CB8AC3E}">
        <p14:creationId xmlns:p14="http://schemas.microsoft.com/office/powerpoint/2010/main" val="3185132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Cell Membrane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Outer boundary of the cell</a:t>
            </a:r>
          </a:p>
          <a:p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Holds together the cell’s content</a:t>
            </a:r>
          </a:p>
          <a:p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Stops the cells contents mixing with substances outside the cell or in neighbouring cells</a:t>
            </a:r>
          </a:p>
          <a:p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Controls what substances enter and leave the cell</a:t>
            </a:r>
            <a:endParaRPr lang="en-GB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2554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387</TotalTime>
  <Words>837</Words>
  <Application>Microsoft Office PowerPoint</Application>
  <PresentationFormat>On-screen Show (4:3)</PresentationFormat>
  <Paragraphs>99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Century Gothic</vt:lpstr>
      <vt:lpstr>Comic Sans MS</vt:lpstr>
      <vt:lpstr>Courier New</vt:lpstr>
      <vt:lpstr>Palatino Linotype</vt:lpstr>
      <vt:lpstr>Executive</vt:lpstr>
      <vt:lpstr>Cells </vt:lpstr>
      <vt:lpstr>Useful revision sites</vt:lpstr>
      <vt:lpstr>Learning Outcomes</vt:lpstr>
      <vt:lpstr>What is a cell?</vt:lpstr>
      <vt:lpstr>A Cell</vt:lpstr>
      <vt:lpstr>PowerPoint Presentation</vt:lpstr>
      <vt:lpstr>Explanation of the structures of Cells</vt:lpstr>
      <vt:lpstr>Cell Structure </vt:lpstr>
      <vt:lpstr>Cell Membrane</vt:lpstr>
      <vt:lpstr>Cytoplasm</vt:lpstr>
      <vt:lpstr>The nucleus</vt:lpstr>
      <vt:lpstr>Inside the nucleus</vt:lpstr>
      <vt:lpstr>Cell Organelles</vt:lpstr>
      <vt:lpstr>Mitochondria</vt:lpstr>
      <vt:lpstr>Mitochondria</vt:lpstr>
      <vt:lpstr>Lysomes</vt:lpstr>
      <vt:lpstr>Endoplasmic reticulum (ER)</vt:lpstr>
      <vt:lpstr>Golgi apparatus</vt:lpstr>
      <vt:lpstr>Ribosomes</vt:lpstr>
      <vt:lpstr>Cell life and death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Cells</dc:title>
  <dc:creator>build</dc:creator>
  <cp:lastModifiedBy>ann hodson</cp:lastModifiedBy>
  <cp:revision>33</cp:revision>
  <dcterms:created xsi:type="dcterms:W3CDTF">2012-06-01T13:06:13Z</dcterms:created>
  <dcterms:modified xsi:type="dcterms:W3CDTF">2016-01-17T14:35:28Z</dcterms:modified>
</cp:coreProperties>
</file>