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8" r:id="rId5"/>
    <p:sldId id="262" r:id="rId6"/>
    <p:sldId id="257" r:id="rId7"/>
    <p:sldId id="269" r:id="rId8"/>
    <p:sldId id="263" r:id="rId9"/>
    <p:sldId id="266" r:id="rId10"/>
    <p:sldId id="264" r:id="rId11"/>
    <p:sldId id="270"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C2664E4-4147-4F0C-97A3-1E60D848F3AD}" type="datetimeFigureOut">
              <a:rPr lang="en-GB" smtClean="0"/>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110991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2664E4-4147-4F0C-97A3-1E60D848F3AD}" type="datetimeFigureOut">
              <a:rPr lang="en-GB" smtClean="0"/>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1887570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2664E4-4147-4F0C-97A3-1E60D848F3AD}" type="datetimeFigureOut">
              <a:rPr lang="en-GB" smtClean="0"/>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254285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2664E4-4147-4F0C-97A3-1E60D848F3AD}" type="datetimeFigureOut">
              <a:rPr lang="en-GB" smtClean="0"/>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292084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2664E4-4147-4F0C-97A3-1E60D848F3AD}" type="datetimeFigureOut">
              <a:rPr lang="en-GB" smtClean="0"/>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236289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C2664E4-4147-4F0C-97A3-1E60D848F3AD}" type="datetimeFigureOut">
              <a:rPr lang="en-GB" smtClean="0"/>
              <a:t>12/12/2012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296686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2664E4-4147-4F0C-97A3-1E60D848F3AD}" type="datetimeFigureOut">
              <a:rPr lang="en-GB" smtClean="0"/>
              <a:t>12/12/2012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3562861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C2664E4-4147-4F0C-97A3-1E60D848F3AD}" type="datetimeFigureOut">
              <a:rPr lang="en-GB" smtClean="0"/>
              <a:t>12/12/2012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47446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664E4-4147-4F0C-97A3-1E60D848F3AD}" type="datetimeFigureOut">
              <a:rPr lang="en-GB" smtClean="0"/>
              <a:t>12/12/2012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3550955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2664E4-4147-4F0C-97A3-1E60D848F3AD}" type="datetimeFigureOut">
              <a:rPr lang="en-GB" smtClean="0"/>
              <a:t>12/12/2012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303554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2664E4-4147-4F0C-97A3-1E60D848F3AD}" type="datetimeFigureOut">
              <a:rPr lang="en-GB" smtClean="0"/>
              <a:t>12/12/2012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1BA52A-F54B-4E9F-99D2-3698D5A3E2C8}" type="slidenum">
              <a:rPr lang="en-GB" smtClean="0"/>
              <a:t>‹#›</a:t>
            </a:fld>
            <a:endParaRPr lang="en-GB"/>
          </a:p>
        </p:txBody>
      </p:sp>
    </p:spTree>
    <p:extLst>
      <p:ext uri="{BB962C8B-B14F-4D97-AF65-F5344CB8AC3E}">
        <p14:creationId xmlns:p14="http://schemas.microsoft.com/office/powerpoint/2010/main" val="4175942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664E4-4147-4F0C-97A3-1E60D848F3AD}" type="datetimeFigureOut">
              <a:rPr lang="en-GB" smtClean="0"/>
              <a:t>12/12/2012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BA52A-F54B-4E9F-99D2-3698D5A3E2C8}" type="slidenum">
              <a:rPr lang="en-GB" smtClean="0"/>
              <a:t>‹#›</a:t>
            </a:fld>
            <a:endParaRPr lang="en-GB"/>
          </a:p>
        </p:txBody>
      </p:sp>
    </p:spTree>
    <p:extLst>
      <p:ext uri="{BB962C8B-B14F-4D97-AF65-F5344CB8AC3E}">
        <p14:creationId xmlns:p14="http://schemas.microsoft.com/office/powerpoint/2010/main" val="654577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Kerati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90487"/>
            <a:ext cx="7772400" cy="1470025"/>
          </a:xfrm>
        </p:spPr>
        <p:txBody>
          <a:bodyPr/>
          <a:lstStyle/>
          <a:p>
            <a:r>
              <a:rPr lang="en-GB" dirty="0" smtClean="0">
                <a:latin typeface="Comic Sans MS" pitchFamily="66" charset="0"/>
              </a:rPr>
              <a:t>Epithelial Tissues</a:t>
            </a:r>
            <a:endParaRPr lang="en-GB" dirty="0">
              <a:latin typeface="Comic Sans MS" pitchFamily="66" charset="0"/>
            </a:endParaRPr>
          </a:p>
        </p:txBody>
      </p:sp>
      <p:sp>
        <p:nvSpPr>
          <p:cNvPr id="3" name="Subtitle 2"/>
          <p:cNvSpPr>
            <a:spLocks noGrp="1"/>
          </p:cNvSpPr>
          <p:nvPr>
            <p:ph type="subTitle" idx="1"/>
          </p:nvPr>
        </p:nvSpPr>
        <p:spPr/>
        <p:txBody>
          <a:bodyPr/>
          <a:lstStyle/>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844824"/>
            <a:ext cx="432229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461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prstClr val="black"/>
                </a:solidFill>
                <a:latin typeface="Comic Sans MS" pitchFamily="66" charset="0"/>
              </a:rPr>
              <a:t>Stratified </a:t>
            </a:r>
            <a:r>
              <a:rPr lang="en-GB" sz="3200" b="1" dirty="0" smtClean="0">
                <a:solidFill>
                  <a:prstClr val="black"/>
                </a:solidFill>
                <a:latin typeface="Comic Sans MS" pitchFamily="66" charset="0"/>
              </a:rPr>
              <a:t>Epithelial Tissues </a:t>
            </a:r>
            <a:r>
              <a:rPr lang="en-GB" sz="3200" b="1" dirty="0">
                <a:solidFill>
                  <a:prstClr val="black"/>
                </a:solidFill>
                <a:latin typeface="Comic Sans MS" pitchFamily="66" charset="0"/>
              </a:rPr>
              <a:t>(</a:t>
            </a:r>
            <a:r>
              <a:rPr lang="en-GB" sz="3200" b="1" dirty="0" err="1">
                <a:solidFill>
                  <a:prstClr val="black"/>
                </a:solidFill>
                <a:latin typeface="Comic Sans MS" pitchFamily="66" charset="0"/>
              </a:rPr>
              <a:t>cont</a:t>
            </a:r>
            <a:r>
              <a:rPr lang="en-GB" sz="3200" b="1" dirty="0">
                <a:solidFill>
                  <a:prstClr val="black"/>
                </a:solidFill>
                <a:latin typeface="Comic Sans MS" pitchFamily="66" charset="0"/>
              </a:rPr>
              <a:t>)</a:t>
            </a:r>
            <a:endParaRPr lang="en-GB" dirty="0"/>
          </a:p>
        </p:txBody>
      </p:sp>
      <p:sp>
        <p:nvSpPr>
          <p:cNvPr id="3" name="Content Placeholder 2"/>
          <p:cNvSpPr>
            <a:spLocks noGrp="1"/>
          </p:cNvSpPr>
          <p:nvPr>
            <p:ph idx="1"/>
          </p:nvPr>
        </p:nvSpPr>
        <p:spPr/>
        <p:txBody>
          <a:bodyPr/>
          <a:lstStyle/>
          <a:p>
            <a:endParaRPr lang="en-GB" sz="3600" b="0" i="0" u="none" strike="noStrike" baseline="0" dirty="0" smtClean="0">
              <a:solidFill>
                <a:srgbClr val="000000"/>
              </a:solidFill>
              <a:latin typeface="Times New Roman"/>
            </a:endParaRPr>
          </a:p>
          <a:p>
            <a:r>
              <a:rPr lang="en-GB" sz="2000" i="0" u="none" strike="noStrike" baseline="0" dirty="0" err="1" smtClean="0">
                <a:solidFill>
                  <a:srgbClr val="000000"/>
                </a:solidFill>
                <a:latin typeface="Comic Sans MS" pitchFamily="66" charset="0"/>
              </a:rPr>
              <a:t>Pseudostratified</a:t>
            </a:r>
            <a:r>
              <a:rPr lang="en-GB" sz="2000" dirty="0" smtClean="0">
                <a:latin typeface="Comic Sans MS" pitchFamily="66" charset="0"/>
              </a:rPr>
              <a:t> columnar epithelium </a:t>
            </a:r>
            <a:r>
              <a:rPr lang="en-GB" sz="2000" i="0" u="none" strike="noStrike" baseline="0" dirty="0" smtClean="0">
                <a:solidFill>
                  <a:srgbClr val="000000"/>
                </a:solidFill>
                <a:latin typeface="Comic Sans MS" pitchFamily="66" charset="0"/>
              </a:rPr>
              <a:t> </a:t>
            </a:r>
          </a:p>
          <a:p>
            <a:endParaRPr lang="en-GB" sz="2000" dirty="0" smtClean="0">
              <a:solidFill>
                <a:srgbClr val="000000"/>
              </a:solidFill>
              <a:latin typeface="Comic Sans MS" pitchFamily="66" charset="0"/>
            </a:endParaRPr>
          </a:p>
          <a:p>
            <a:endParaRPr lang="en-GB" sz="2000" dirty="0">
              <a:solidFill>
                <a:srgbClr val="000000"/>
              </a:solidFill>
              <a:latin typeface="Comic Sans MS" pitchFamily="66" charset="0"/>
            </a:endParaRPr>
          </a:p>
          <a:p>
            <a:pPr marL="0" indent="0">
              <a:buNone/>
            </a:pPr>
            <a:endParaRPr lang="en-GB" sz="2000" dirty="0">
              <a:solidFill>
                <a:srgbClr val="000000"/>
              </a:solidFill>
              <a:latin typeface="Comic Sans MS" pitchFamily="66" charset="0"/>
            </a:endParaRPr>
          </a:p>
          <a:p>
            <a:r>
              <a:rPr lang="en-GB" sz="2000" dirty="0" err="1" smtClean="0">
                <a:latin typeface="Comic Sans MS" pitchFamily="66" charset="0"/>
              </a:rPr>
              <a:t>Pseudostratified</a:t>
            </a:r>
            <a:r>
              <a:rPr lang="en-GB" sz="2000" dirty="0" smtClean="0">
                <a:latin typeface="Comic Sans MS" pitchFamily="66" charset="0"/>
              </a:rPr>
              <a:t> epithelium </a:t>
            </a:r>
            <a:r>
              <a:rPr lang="en-GB" sz="2000" dirty="0">
                <a:latin typeface="Comic Sans MS" pitchFamily="66" charset="0"/>
              </a:rPr>
              <a:t>describes a single layer of cells of different sizes, giving the appearance of being </a:t>
            </a:r>
            <a:r>
              <a:rPr lang="en-GB" sz="2000" dirty="0" smtClean="0">
                <a:latin typeface="Comic Sans MS" pitchFamily="66" charset="0"/>
              </a:rPr>
              <a:t>multi layered</a:t>
            </a:r>
            <a:r>
              <a:rPr lang="en-GB" sz="2000" dirty="0">
                <a:latin typeface="Comic Sans MS" pitchFamily="66" charset="0"/>
              </a:rPr>
              <a:t>. </a:t>
            </a:r>
          </a:p>
          <a:p>
            <a:r>
              <a:rPr lang="en-GB" sz="2000" dirty="0" err="1" smtClean="0">
                <a:latin typeface="Comic Sans MS" pitchFamily="66" charset="0"/>
              </a:rPr>
              <a:t>Pseudostratified</a:t>
            </a:r>
            <a:r>
              <a:rPr lang="en-GB" sz="2000" dirty="0" smtClean="0">
                <a:latin typeface="Comic Sans MS" pitchFamily="66" charset="0"/>
              </a:rPr>
              <a:t> columnar epithelium is found lining the trachea, bronchi, male urethra, and a few other places. </a:t>
            </a:r>
            <a:endParaRPr lang="en-GB" sz="2000" i="0" u="none" strike="noStrike" baseline="0" dirty="0" smtClean="0">
              <a:solidFill>
                <a:srgbClr val="000000"/>
              </a:solidFill>
              <a:latin typeface="Comic Sans MS" pitchFamily="66" charset="0"/>
            </a:endParaRPr>
          </a:p>
          <a:p>
            <a:endParaRPr lang="en-GB" dirty="0">
              <a:latin typeface="Comic Sans MS" pitchFamily="66" charset="0"/>
            </a:endParaRP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988840"/>
            <a:ext cx="228600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243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Comic Sans MS" pitchFamily="66" charset="0"/>
              </a:rPr>
              <a:t>Compound Epithelial Tissue</a:t>
            </a:r>
            <a:endParaRPr lang="en-GB" sz="3200" dirty="0">
              <a:latin typeface="Comic Sans MS" pitchFamily="66" charset="0"/>
            </a:endParaRPr>
          </a:p>
        </p:txBody>
      </p:sp>
      <p:sp>
        <p:nvSpPr>
          <p:cNvPr id="3" name="Content Placeholder 2"/>
          <p:cNvSpPr>
            <a:spLocks noGrp="1"/>
          </p:cNvSpPr>
          <p:nvPr>
            <p:ph idx="1"/>
          </p:nvPr>
        </p:nvSpPr>
        <p:spPr/>
        <p:txBody>
          <a:bodyPr/>
          <a:lstStyle/>
          <a:p>
            <a:endParaRPr lang="en-GB" sz="2000" dirty="0" smtClean="0">
              <a:latin typeface="Comic Sans MS" pitchFamily="66" charset="0"/>
            </a:endParaRPr>
          </a:p>
          <a:p>
            <a:r>
              <a:rPr lang="en-GB" sz="2000" dirty="0" smtClean="0">
                <a:latin typeface="Comic Sans MS" pitchFamily="66" charset="0"/>
              </a:rPr>
              <a:t>Stratified </a:t>
            </a:r>
            <a:r>
              <a:rPr lang="en-GB" sz="2000" dirty="0">
                <a:latin typeface="Comic Sans MS" pitchFamily="66" charset="0"/>
              </a:rPr>
              <a:t>squamous epithelium is further classified by the presence or absence of </a:t>
            </a:r>
            <a:r>
              <a:rPr lang="en-GB" sz="2000" dirty="0">
                <a:latin typeface="Comic Sans MS" pitchFamily="66" charset="0"/>
                <a:hlinkClick r:id="rId2" action="ppaction://hlinkfile" tooltip="Keratin"/>
              </a:rPr>
              <a:t>keratin</a:t>
            </a:r>
            <a:r>
              <a:rPr lang="en-GB" sz="2000" dirty="0">
                <a:latin typeface="Comic Sans MS" pitchFamily="66" charset="0"/>
              </a:rPr>
              <a:t>, a tough protective </a:t>
            </a:r>
            <a:r>
              <a:rPr lang="en-GB" sz="2000" dirty="0" smtClean="0">
                <a:latin typeface="Comic Sans MS" pitchFamily="66" charset="0"/>
              </a:rPr>
              <a:t>protein</a:t>
            </a:r>
            <a:r>
              <a:rPr lang="en-GB" sz="2000" dirty="0" smtClean="0">
                <a:latin typeface="Comic Sans MS" pitchFamily="66" charset="0"/>
              </a:rPr>
              <a:t>.</a:t>
            </a:r>
          </a:p>
          <a:p>
            <a:endParaRPr lang="en-GB" sz="2000" dirty="0">
              <a:latin typeface="Comic Sans MS" pitchFamily="66" charset="0"/>
            </a:endParaRPr>
          </a:p>
          <a:p>
            <a:pPr marL="0" indent="0">
              <a:buNone/>
            </a:pPr>
            <a:endParaRPr lang="en-GB" sz="2000" dirty="0" smtClean="0">
              <a:latin typeface="Comic Sans MS" pitchFamily="66" charset="0"/>
            </a:endParaRPr>
          </a:p>
          <a:p>
            <a:pPr lvl="0"/>
            <a:r>
              <a:rPr lang="en-GB" sz="1900" dirty="0">
                <a:solidFill>
                  <a:prstClr val="black"/>
                </a:solidFill>
                <a:latin typeface="Comic Sans MS" pitchFamily="66" charset="0"/>
              </a:rPr>
              <a:t>There are two types of stratified squamous epithelial tissues: </a:t>
            </a:r>
          </a:p>
          <a:p>
            <a:pPr lvl="1">
              <a:buFont typeface="Wingdings" pitchFamily="2" charset="2"/>
              <a:buChar char="ü"/>
            </a:pPr>
            <a:r>
              <a:rPr lang="en-GB" sz="2000" dirty="0">
                <a:solidFill>
                  <a:prstClr val="black"/>
                </a:solidFill>
                <a:latin typeface="Comic Sans MS" pitchFamily="66" charset="0"/>
              </a:rPr>
              <a:t>1) keratinized and </a:t>
            </a:r>
          </a:p>
          <a:p>
            <a:pPr lvl="1">
              <a:buFont typeface="Wingdings" pitchFamily="2" charset="2"/>
              <a:buChar char="ü"/>
            </a:pPr>
            <a:r>
              <a:rPr lang="en-GB" sz="2000" dirty="0">
                <a:solidFill>
                  <a:prstClr val="black"/>
                </a:solidFill>
                <a:latin typeface="Comic Sans MS" pitchFamily="66" charset="0"/>
              </a:rPr>
              <a:t>2) Non-keratinized.</a:t>
            </a:r>
          </a:p>
          <a:p>
            <a:endParaRPr lang="en-GB" dirty="0"/>
          </a:p>
        </p:txBody>
      </p:sp>
    </p:spTree>
    <p:extLst>
      <p:ext uri="{BB962C8B-B14F-4D97-AF65-F5344CB8AC3E}">
        <p14:creationId xmlns:p14="http://schemas.microsoft.com/office/powerpoint/2010/main" val="2708059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a:bodyPr>
          <a:lstStyle/>
          <a:p>
            <a:r>
              <a:rPr lang="en-GB" sz="2800" b="1" dirty="0" smtClean="0">
                <a:solidFill>
                  <a:prstClr val="black"/>
                </a:solidFill>
                <a:latin typeface="Comic Sans MS" pitchFamily="66" charset="0"/>
                <a:ea typeface="+mn-ea"/>
                <a:cs typeface="+mn-cs"/>
              </a:rPr>
              <a:t>Types </a:t>
            </a:r>
            <a:r>
              <a:rPr lang="en-GB" sz="2800" b="1" dirty="0">
                <a:solidFill>
                  <a:prstClr val="black"/>
                </a:solidFill>
                <a:latin typeface="Comic Sans MS" pitchFamily="66" charset="0"/>
                <a:ea typeface="+mn-ea"/>
                <a:cs typeface="+mn-cs"/>
              </a:rPr>
              <a:t>of </a:t>
            </a:r>
            <a:r>
              <a:rPr lang="en-GB" sz="2800" b="1" dirty="0" smtClean="0">
                <a:solidFill>
                  <a:prstClr val="black"/>
                </a:solidFill>
                <a:latin typeface="Comic Sans MS" pitchFamily="66" charset="0"/>
                <a:ea typeface="+mn-ea"/>
                <a:cs typeface="+mn-cs"/>
              </a:rPr>
              <a:t>Stratified Squamous Epithelial Tissues</a:t>
            </a:r>
            <a:endParaRPr lang="en-GB" sz="2800" b="1" dirty="0">
              <a:latin typeface="Comic Sans MS" pitchFamily="66" charset="0"/>
            </a:endParaRPr>
          </a:p>
        </p:txBody>
      </p:sp>
      <p:sp>
        <p:nvSpPr>
          <p:cNvPr id="3" name="Content Placeholder 2"/>
          <p:cNvSpPr>
            <a:spLocks noGrp="1"/>
          </p:cNvSpPr>
          <p:nvPr>
            <p:ph idx="1"/>
          </p:nvPr>
        </p:nvSpPr>
        <p:spPr/>
        <p:txBody>
          <a:bodyPr>
            <a:normAutofit/>
          </a:bodyPr>
          <a:lstStyle/>
          <a:p>
            <a:pPr marL="457200" indent="-457200">
              <a:buAutoNum type="arabicParenR"/>
            </a:pPr>
            <a:r>
              <a:rPr lang="en-GB" sz="1900" b="1" dirty="0" smtClean="0">
                <a:latin typeface="Comic Sans MS" pitchFamily="66" charset="0"/>
              </a:rPr>
              <a:t>Keratinized </a:t>
            </a:r>
            <a:r>
              <a:rPr lang="en-GB" sz="1900" b="1" dirty="0">
                <a:latin typeface="Comic Sans MS" pitchFamily="66" charset="0"/>
              </a:rPr>
              <a:t>stratified squamous epithelium </a:t>
            </a:r>
            <a:r>
              <a:rPr lang="en-GB" sz="1900" dirty="0">
                <a:latin typeface="Comic Sans MS" pitchFamily="66" charset="0"/>
              </a:rPr>
              <a:t>contains keratin, a protein that strengthens the tissue. Keratin makes the epidermis (outer layer) of the skin somewhat waterproof and protects it from bacterial invasion. The outer layers of the skin are dead, but glandular secretions keep them soft</a:t>
            </a:r>
            <a:r>
              <a:rPr lang="en-GB" sz="1900" dirty="0" smtClean="0">
                <a:latin typeface="Comic Sans MS" pitchFamily="66" charset="0"/>
              </a:rPr>
              <a:t>.</a:t>
            </a:r>
            <a:r>
              <a:rPr lang="en-GB" sz="1800" dirty="0" smtClean="0">
                <a:latin typeface="Comic Sans MS" pitchFamily="66" charset="0"/>
              </a:rPr>
              <a:t> Found on dry surfaces that are subject to wear &amp; tear – skin, hair &amp; nails</a:t>
            </a:r>
            <a:r>
              <a:rPr lang="en-GB" sz="1800" dirty="0" smtClean="0">
                <a:latin typeface="Comic Sans MS" pitchFamily="66" charset="0"/>
              </a:rPr>
              <a:t>.</a:t>
            </a:r>
          </a:p>
          <a:p>
            <a:pPr marL="0" indent="0">
              <a:buNone/>
            </a:pPr>
            <a:endParaRPr lang="en-GB" sz="1800" dirty="0" smtClean="0">
              <a:latin typeface="Comic Sans MS" pitchFamily="66" charset="0"/>
            </a:endParaRPr>
          </a:p>
          <a:p>
            <a:pPr marL="400050" lvl="1" indent="0">
              <a:buNone/>
            </a:pPr>
            <a:r>
              <a:rPr lang="en-GB" sz="1500" dirty="0" smtClean="0">
                <a:latin typeface="Comic Sans MS" pitchFamily="66" charset="0"/>
              </a:rPr>
              <a:t>2)  </a:t>
            </a:r>
            <a:r>
              <a:rPr lang="en-GB" sz="2000" b="1" dirty="0" smtClean="0">
                <a:latin typeface="Comic Sans MS" pitchFamily="66" charset="0"/>
              </a:rPr>
              <a:t>Non-keratinized </a:t>
            </a:r>
            <a:r>
              <a:rPr lang="en-GB" sz="2000" b="1" dirty="0">
                <a:latin typeface="Comic Sans MS" pitchFamily="66" charset="0"/>
              </a:rPr>
              <a:t>stratified squamous epithelium </a:t>
            </a:r>
            <a:r>
              <a:rPr lang="en-GB" sz="2000" dirty="0">
                <a:latin typeface="Comic Sans MS" pitchFamily="66" charset="0"/>
              </a:rPr>
              <a:t>This type of epithelium, called mucosa, is well adapted to withstand moderate abrasion but not fluid loss. The cells on the exposed surface are alive and are always moistened</a:t>
            </a:r>
            <a:r>
              <a:rPr lang="en-GB" sz="2000" dirty="0" smtClean="0">
                <a:latin typeface="Comic Sans MS" pitchFamily="66" charset="0"/>
              </a:rPr>
              <a:t>.</a:t>
            </a:r>
            <a:r>
              <a:rPr lang="en-GB" sz="2000" dirty="0">
                <a:latin typeface="Comic Sans MS" pitchFamily="66" charset="0"/>
              </a:rPr>
              <a:t> Found in wet </a:t>
            </a:r>
            <a:r>
              <a:rPr lang="en-GB" sz="2000" dirty="0" smtClean="0">
                <a:latin typeface="Comic Sans MS" pitchFamily="66" charset="0"/>
              </a:rPr>
              <a:t>areas</a:t>
            </a:r>
            <a:r>
              <a:rPr lang="en-GB" sz="1800" dirty="0" smtClean="0"/>
              <a:t>-</a:t>
            </a:r>
            <a:r>
              <a:rPr lang="en-GB" sz="2000" dirty="0" smtClean="0">
                <a:latin typeface="Comic Sans MS" pitchFamily="66" charset="0"/>
              </a:rPr>
              <a:t> line </a:t>
            </a:r>
            <a:r>
              <a:rPr lang="en-GB" sz="2000" dirty="0">
                <a:latin typeface="Comic Sans MS" pitchFamily="66" charset="0"/>
              </a:rPr>
              <a:t>the oral cavity and pharynx, nasal cavity, </a:t>
            </a:r>
            <a:r>
              <a:rPr lang="en-GB" sz="2000" dirty="0" smtClean="0">
                <a:latin typeface="Comic Sans MS" pitchFamily="66" charset="0"/>
              </a:rPr>
              <a:t>oesophagus, vagina</a:t>
            </a:r>
            <a:r>
              <a:rPr lang="en-GB" sz="2000" dirty="0">
                <a:latin typeface="Comic Sans MS" pitchFamily="66" charset="0"/>
              </a:rPr>
              <a:t>, and anal canal. </a:t>
            </a:r>
            <a:endParaRPr lang="en-GB" sz="1800" dirty="0"/>
          </a:p>
        </p:txBody>
      </p:sp>
    </p:spTree>
    <p:extLst>
      <p:ext uri="{BB962C8B-B14F-4D97-AF65-F5344CB8AC3E}">
        <p14:creationId xmlns:p14="http://schemas.microsoft.com/office/powerpoint/2010/main" val="4213928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latin typeface="Comic Sans MS" pitchFamily="66" charset="0"/>
              </a:rPr>
              <a:t>Functions of Epithelial Tissue</a:t>
            </a:r>
            <a:br>
              <a:rPr lang="en-GB" sz="3200" b="1" dirty="0">
                <a:latin typeface="Comic Sans MS" pitchFamily="66" charset="0"/>
              </a:rPr>
            </a:br>
            <a:endParaRPr lang="en-GB" sz="3200" dirty="0"/>
          </a:p>
        </p:txBody>
      </p:sp>
      <p:sp>
        <p:nvSpPr>
          <p:cNvPr id="3" name="Content Placeholder 2"/>
          <p:cNvSpPr>
            <a:spLocks noGrp="1"/>
          </p:cNvSpPr>
          <p:nvPr>
            <p:ph idx="1"/>
          </p:nvPr>
        </p:nvSpPr>
        <p:spPr/>
        <p:txBody>
          <a:bodyPr>
            <a:normAutofit fontScale="40000" lnSpcReduction="20000"/>
          </a:bodyPr>
          <a:lstStyle/>
          <a:p>
            <a:r>
              <a:rPr lang="en-GB" sz="3800" b="1" dirty="0" smtClean="0">
                <a:latin typeface="Comic Sans MS" pitchFamily="66" charset="0"/>
              </a:rPr>
              <a:t>Protection</a:t>
            </a:r>
            <a:r>
              <a:rPr lang="en-GB" sz="3800" dirty="0" smtClean="0">
                <a:latin typeface="Comic Sans MS" pitchFamily="66" charset="0"/>
              </a:rPr>
              <a:t> </a:t>
            </a:r>
            <a:r>
              <a:rPr lang="en-GB" sz="3800" dirty="0">
                <a:latin typeface="Comic Sans MS" pitchFamily="66" charset="0"/>
              </a:rPr>
              <a:t>Epithelial cells from the skin </a:t>
            </a:r>
            <a:r>
              <a:rPr lang="en-GB" sz="3800" i="1" dirty="0">
                <a:latin typeface="Comic Sans MS" pitchFamily="66" charset="0"/>
              </a:rPr>
              <a:t>protect underlying tissue from mechanical injury, harmful chemicals, invading bacteria and from excessive loss of water</a:t>
            </a:r>
            <a:r>
              <a:rPr lang="en-GB" sz="3800" dirty="0">
                <a:latin typeface="Comic Sans MS" pitchFamily="66" charset="0"/>
              </a:rPr>
              <a:t>. </a:t>
            </a:r>
          </a:p>
          <a:p>
            <a:r>
              <a:rPr lang="en-GB" sz="3800" b="1" dirty="0">
                <a:latin typeface="Comic Sans MS" pitchFamily="66" charset="0"/>
              </a:rPr>
              <a:t>Sensation</a:t>
            </a:r>
            <a:r>
              <a:rPr lang="en-GB" sz="3800" dirty="0">
                <a:latin typeface="Comic Sans MS" pitchFamily="66" charset="0"/>
              </a:rPr>
              <a:t> Sensory stimuli </a:t>
            </a:r>
            <a:r>
              <a:rPr lang="en-GB" sz="3800" i="1" dirty="0">
                <a:latin typeface="Comic Sans MS" pitchFamily="66" charset="0"/>
              </a:rPr>
              <a:t>penetrate specialised epithelial cells</a:t>
            </a:r>
            <a:r>
              <a:rPr lang="en-GB" sz="3800" dirty="0">
                <a:latin typeface="Comic Sans MS" pitchFamily="66" charset="0"/>
              </a:rPr>
              <a:t>. Specialised epithelial tissue containing sensory nerve endings is found in the skin, eyes, ears, nose and on the tongue. </a:t>
            </a:r>
          </a:p>
          <a:p>
            <a:r>
              <a:rPr lang="en-GB" sz="3800" b="1" dirty="0">
                <a:latin typeface="Comic Sans MS" pitchFamily="66" charset="0"/>
              </a:rPr>
              <a:t>Secretion</a:t>
            </a:r>
            <a:r>
              <a:rPr lang="en-GB" sz="3800" dirty="0">
                <a:latin typeface="Comic Sans MS" pitchFamily="66" charset="0"/>
              </a:rPr>
              <a:t> In glands, epithelial tissue is specialised to </a:t>
            </a:r>
            <a:r>
              <a:rPr lang="en-GB" sz="3800" i="1" dirty="0">
                <a:latin typeface="Comic Sans MS" pitchFamily="66" charset="0"/>
              </a:rPr>
              <a:t>secrete specific chemical substances</a:t>
            </a:r>
            <a:r>
              <a:rPr lang="en-GB" sz="3800" dirty="0">
                <a:latin typeface="Comic Sans MS" pitchFamily="66" charset="0"/>
              </a:rPr>
              <a:t> such as enzymes, hormones and lubricating fluids. </a:t>
            </a:r>
          </a:p>
          <a:p>
            <a:r>
              <a:rPr lang="en-GB" sz="3800" b="1" dirty="0">
                <a:latin typeface="Comic Sans MS" pitchFamily="66" charset="0"/>
              </a:rPr>
              <a:t>Absorption</a:t>
            </a:r>
            <a:r>
              <a:rPr lang="en-GB" sz="3800" dirty="0">
                <a:latin typeface="Comic Sans MS" pitchFamily="66" charset="0"/>
              </a:rPr>
              <a:t> Certain epithelial cells lining the small intestine </a:t>
            </a:r>
            <a:r>
              <a:rPr lang="en-GB" sz="3800" i="1" dirty="0">
                <a:latin typeface="Comic Sans MS" pitchFamily="66" charset="0"/>
              </a:rPr>
              <a:t>absorb nutrients from the digestion of food</a:t>
            </a:r>
            <a:r>
              <a:rPr lang="en-GB" sz="3800" dirty="0">
                <a:latin typeface="Comic Sans MS" pitchFamily="66" charset="0"/>
              </a:rPr>
              <a:t>. </a:t>
            </a:r>
          </a:p>
          <a:p>
            <a:r>
              <a:rPr lang="en-GB" sz="3800" b="1" dirty="0">
                <a:latin typeface="Comic Sans MS" pitchFamily="66" charset="0"/>
              </a:rPr>
              <a:t>Excretion</a:t>
            </a:r>
            <a:r>
              <a:rPr lang="en-GB" sz="3800" dirty="0">
                <a:latin typeface="Comic Sans MS" pitchFamily="66" charset="0"/>
              </a:rPr>
              <a:t> Epithelial tissues in the kidney </a:t>
            </a:r>
            <a:r>
              <a:rPr lang="en-GB" sz="3800" i="1" dirty="0">
                <a:latin typeface="Comic Sans MS" pitchFamily="66" charset="0"/>
              </a:rPr>
              <a:t>excrete waste products from the body and reabsorb needed materials from the urine</a:t>
            </a:r>
            <a:r>
              <a:rPr lang="en-GB" sz="3800" dirty="0">
                <a:latin typeface="Comic Sans MS" pitchFamily="66" charset="0"/>
              </a:rPr>
              <a:t>. </a:t>
            </a:r>
            <a:r>
              <a:rPr lang="en-GB" sz="3800" i="1" dirty="0">
                <a:latin typeface="Comic Sans MS" pitchFamily="66" charset="0"/>
              </a:rPr>
              <a:t>Sweat</a:t>
            </a:r>
            <a:r>
              <a:rPr lang="en-GB" sz="3800" dirty="0">
                <a:latin typeface="Comic Sans MS" pitchFamily="66" charset="0"/>
              </a:rPr>
              <a:t> is also excreted from the body by epithelial cells in the sweat glands. </a:t>
            </a:r>
          </a:p>
          <a:p>
            <a:r>
              <a:rPr lang="en-GB" sz="3800" b="1" dirty="0">
                <a:latin typeface="Comic Sans MS" pitchFamily="66" charset="0"/>
              </a:rPr>
              <a:t>Diffusion</a:t>
            </a:r>
            <a:r>
              <a:rPr lang="en-GB" sz="3800" dirty="0">
                <a:latin typeface="Comic Sans MS" pitchFamily="66" charset="0"/>
              </a:rPr>
              <a:t> Simple epithelium </a:t>
            </a:r>
            <a:r>
              <a:rPr lang="en-GB" sz="3800" i="1" dirty="0">
                <a:latin typeface="Comic Sans MS" pitchFamily="66" charset="0"/>
              </a:rPr>
              <a:t>promotes the diffusion of gases, liquids and nutrients</a:t>
            </a:r>
            <a:r>
              <a:rPr lang="en-GB" sz="3800" dirty="0">
                <a:latin typeface="Comic Sans MS" pitchFamily="66" charset="0"/>
              </a:rPr>
              <a:t>. Because they form such a thin lining, they are ideal for the diffusion of gases (</a:t>
            </a:r>
            <a:r>
              <a:rPr lang="en-GB" sz="3800" dirty="0" err="1">
                <a:latin typeface="Comic Sans MS" pitchFamily="66" charset="0"/>
              </a:rPr>
              <a:t>eg</a:t>
            </a:r>
            <a:r>
              <a:rPr lang="en-GB" sz="3800" dirty="0">
                <a:latin typeface="Comic Sans MS" pitchFamily="66" charset="0"/>
              </a:rPr>
              <a:t>. walls of capillaries and lungs).</a:t>
            </a:r>
          </a:p>
          <a:p>
            <a:r>
              <a:rPr lang="en-GB" sz="3800" b="1" dirty="0">
                <a:latin typeface="Comic Sans MS" pitchFamily="66" charset="0"/>
              </a:rPr>
              <a:t>Cleaning</a:t>
            </a:r>
            <a:r>
              <a:rPr lang="en-GB" sz="3800" dirty="0">
                <a:latin typeface="Comic Sans MS" pitchFamily="66" charset="0"/>
              </a:rPr>
              <a:t> Ciliated epithelium assists in </a:t>
            </a:r>
            <a:r>
              <a:rPr lang="en-GB" sz="3800" i="1" dirty="0">
                <a:latin typeface="Comic Sans MS" pitchFamily="66" charset="0"/>
              </a:rPr>
              <a:t>removing dust particles and foreign bodies</a:t>
            </a:r>
            <a:r>
              <a:rPr lang="en-GB" sz="3800" dirty="0">
                <a:latin typeface="Comic Sans MS" pitchFamily="66" charset="0"/>
              </a:rPr>
              <a:t> which have entered the air passages. </a:t>
            </a:r>
          </a:p>
          <a:p>
            <a:r>
              <a:rPr lang="en-GB" sz="3800" b="1" dirty="0">
                <a:latin typeface="Comic Sans MS" pitchFamily="66" charset="0"/>
              </a:rPr>
              <a:t>Reduces Friction</a:t>
            </a:r>
            <a:r>
              <a:rPr lang="en-GB" sz="3800" dirty="0">
                <a:latin typeface="Comic Sans MS" pitchFamily="66" charset="0"/>
              </a:rPr>
              <a:t> The smooth, tightly-interlocking, epithelial cells that line the entire circulatory system </a:t>
            </a:r>
            <a:r>
              <a:rPr lang="en-GB" sz="3800" i="1" dirty="0">
                <a:latin typeface="Comic Sans MS" pitchFamily="66" charset="0"/>
              </a:rPr>
              <a:t>reduce friction between the blood and the walls of the blood vessels</a:t>
            </a:r>
            <a:r>
              <a:rPr lang="en-GB" sz="3800" dirty="0">
                <a:latin typeface="Comic Sans MS" pitchFamily="66" charset="0"/>
              </a:rPr>
              <a:t>. </a:t>
            </a:r>
          </a:p>
          <a:p>
            <a:endParaRPr lang="en-GB" dirty="0"/>
          </a:p>
        </p:txBody>
      </p:sp>
    </p:spTree>
    <p:extLst>
      <p:ext uri="{BB962C8B-B14F-4D97-AF65-F5344CB8AC3E}">
        <p14:creationId xmlns:p14="http://schemas.microsoft.com/office/powerpoint/2010/main" val="2536969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Comic Sans MS" pitchFamily="66" charset="0"/>
              </a:rPr>
              <a:t>Epithelial Tissues</a:t>
            </a:r>
            <a:endParaRPr lang="en-GB" sz="3200" dirty="0"/>
          </a:p>
        </p:txBody>
      </p:sp>
      <p:sp>
        <p:nvSpPr>
          <p:cNvPr id="3" name="Content Placeholder 2"/>
          <p:cNvSpPr>
            <a:spLocks noGrp="1"/>
          </p:cNvSpPr>
          <p:nvPr>
            <p:ph idx="1"/>
          </p:nvPr>
        </p:nvSpPr>
        <p:spPr/>
        <p:txBody>
          <a:bodyPr>
            <a:normAutofit/>
          </a:bodyPr>
          <a:lstStyle/>
          <a:p>
            <a:r>
              <a:rPr lang="en-GB" sz="2000" dirty="0">
                <a:solidFill>
                  <a:srgbClr val="000000"/>
                </a:solidFill>
                <a:latin typeface="Comic Sans MS" pitchFamily="66" charset="0"/>
              </a:rPr>
              <a:t>C</a:t>
            </a:r>
            <a:r>
              <a:rPr lang="en-GB" sz="2000" i="0" u="none" strike="noStrike" baseline="0" dirty="0" smtClean="0">
                <a:solidFill>
                  <a:srgbClr val="000000"/>
                </a:solidFill>
                <a:latin typeface="Comic Sans MS" pitchFamily="66" charset="0"/>
              </a:rPr>
              <a:t>ells are the smallest units of life. </a:t>
            </a:r>
          </a:p>
          <a:p>
            <a:r>
              <a:rPr lang="en-GB" sz="2000" i="0" u="none" strike="noStrike" baseline="0" dirty="0" smtClean="0">
                <a:solidFill>
                  <a:srgbClr val="000000"/>
                </a:solidFill>
                <a:latin typeface="Comic Sans MS" pitchFamily="66" charset="0"/>
              </a:rPr>
              <a:t>In complex organisms- such as a human being, cells group together with one another based on similar structure and function to form tissues. </a:t>
            </a:r>
          </a:p>
          <a:p>
            <a:r>
              <a:rPr lang="en-GB" sz="2000" i="0" u="none" strike="noStrike" baseline="0" dirty="0" smtClean="0">
                <a:solidFill>
                  <a:srgbClr val="000000"/>
                </a:solidFill>
                <a:latin typeface="Comic Sans MS" pitchFamily="66" charset="0"/>
              </a:rPr>
              <a:t>Tissues provide the numerous functions of organs necessary to maintain biological life. </a:t>
            </a:r>
          </a:p>
          <a:p>
            <a:r>
              <a:rPr lang="en-GB" sz="2000" dirty="0" smtClean="0">
                <a:solidFill>
                  <a:srgbClr val="000000"/>
                </a:solidFill>
                <a:latin typeface="Comic Sans MS" pitchFamily="66" charset="0"/>
              </a:rPr>
              <a:t>Epithelia tissues may be classified as Simple or compound.</a:t>
            </a:r>
            <a:endParaRPr lang="en-GB" sz="2000" dirty="0">
              <a:latin typeface="Comic Sans MS" pitchFamily="66" charset="0"/>
            </a:endParaRPr>
          </a:p>
        </p:txBody>
      </p:sp>
    </p:spTree>
    <p:extLst>
      <p:ext uri="{BB962C8B-B14F-4D97-AF65-F5344CB8AC3E}">
        <p14:creationId xmlns:p14="http://schemas.microsoft.com/office/powerpoint/2010/main" val="924380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solidFill>
                  <a:srgbClr val="000000"/>
                </a:solidFill>
                <a:effectLst/>
                <a:latin typeface="Comic Sans MS" pitchFamily="66" charset="0"/>
              </a:rPr>
              <a:t>Simple Epithelial </a:t>
            </a:r>
            <a:r>
              <a:rPr lang="en-GB" sz="3200" b="1" dirty="0">
                <a:solidFill>
                  <a:srgbClr val="000000"/>
                </a:solidFill>
                <a:latin typeface="Comic Sans MS" pitchFamily="66" charset="0"/>
              </a:rPr>
              <a:t>T</a:t>
            </a:r>
            <a:r>
              <a:rPr lang="en-GB" sz="3200" b="1" dirty="0" smtClean="0">
                <a:solidFill>
                  <a:srgbClr val="000000"/>
                </a:solidFill>
                <a:effectLst/>
                <a:latin typeface="Comic Sans MS" pitchFamily="66" charset="0"/>
              </a:rPr>
              <a:t>issue</a:t>
            </a:r>
            <a:endParaRPr lang="en-GB" sz="3200" dirty="0"/>
          </a:p>
        </p:txBody>
      </p:sp>
      <p:sp>
        <p:nvSpPr>
          <p:cNvPr id="3" name="Content Placeholder 2"/>
          <p:cNvSpPr>
            <a:spLocks noGrp="1"/>
          </p:cNvSpPr>
          <p:nvPr>
            <p:ph idx="1"/>
          </p:nvPr>
        </p:nvSpPr>
        <p:spPr/>
        <p:txBody>
          <a:bodyPr>
            <a:normAutofit/>
          </a:bodyPr>
          <a:lstStyle/>
          <a:p>
            <a:r>
              <a:rPr lang="en-GB" sz="2200" b="1" dirty="0" smtClean="0">
                <a:solidFill>
                  <a:srgbClr val="000000"/>
                </a:solidFill>
                <a:effectLst/>
                <a:latin typeface="Comic Sans MS" pitchFamily="66" charset="0"/>
              </a:rPr>
              <a:t>Simple Epithelial </a:t>
            </a:r>
            <a:r>
              <a:rPr lang="en-GB" sz="2200" b="1" dirty="0">
                <a:solidFill>
                  <a:srgbClr val="000000"/>
                </a:solidFill>
                <a:latin typeface="Comic Sans MS" pitchFamily="66" charset="0"/>
              </a:rPr>
              <a:t>T</a:t>
            </a:r>
            <a:r>
              <a:rPr lang="en-GB" sz="2200" b="1" dirty="0" smtClean="0">
                <a:solidFill>
                  <a:srgbClr val="000000"/>
                </a:solidFill>
                <a:effectLst/>
                <a:latin typeface="Comic Sans MS" pitchFamily="66" charset="0"/>
              </a:rPr>
              <a:t>issue </a:t>
            </a:r>
            <a:r>
              <a:rPr lang="en-GB" sz="2200" dirty="0" smtClean="0">
                <a:solidFill>
                  <a:srgbClr val="000000"/>
                </a:solidFill>
                <a:effectLst/>
                <a:latin typeface="Comic Sans MS" pitchFamily="66" charset="0"/>
              </a:rPr>
              <a:t>is a single cell layer thick and is located where diffusion, absorption, filtration, and secretion are principal functions. </a:t>
            </a:r>
          </a:p>
          <a:p>
            <a:r>
              <a:rPr lang="en-GB" sz="2200" dirty="0" smtClean="0">
                <a:solidFill>
                  <a:srgbClr val="000000"/>
                </a:solidFill>
                <a:effectLst/>
                <a:latin typeface="Comic Sans MS" pitchFamily="66" charset="0"/>
              </a:rPr>
              <a:t>The cells of simple epithelial tissue range from thin, flattened cells to tall, columnar cells. </a:t>
            </a:r>
          </a:p>
          <a:p>
            <a:r>
              <a:rPr lang="en-GB" sz="2200" dirty="0" smtClean="0">
                <a:solidFill>
                  <a:srgbClr val="000000"/>
                </a:solidFill>
                <a:effectLst/>
                <a:latin typeface="Comic Sans MS" pitchFamily="66" charset="0"/>
              </a:rPr>
              <a:t>Some of these cells have cilia that create currents for the movement of materials across cell surfaces. </a:t>
            </a:r>
          </a:p>
          <a:p>
            <a:r>
              <a:rPr lang="en-GB" sz="2200" dirty="0" smtClean="0">
                <a:solidFill>
                  <a:srgbClr val="000000"/>
                </a:solidFill>
                <a:effectLst/>
                <a:latin typeface="Comic Sans MS" pitchFamily="66" charset="0"/>
              </a:rPr>
              <a:t>Others have microvilli that increase the surface area for absorption.</a:t>
            </a:r>
            <a:r>
              <a:rPr lang="en-GB" dirty="0" smtClean="0">
                <a:solidFill>
                  <a:srgbClr val="000000"/>
                </a:solidFill>
                <a:effectLst/>
                <a:latin typeface="Arial"/>
              </a:rPr>
              <a:t/>
            </a:r>
            <a:br>
              <a:rPr lang="en-GB" dirty="0" smtClean="0">
                <a:solidFill>
                  <a:srgbClr val="000000"/>
                </a:solidFill>
                <a:effectLst/>
                <a:latin typeface="Arial"/>
              </a:rPr>
            </a:br>
            <a:endParaRPr lang="en-GB" dirty="0"/>
          </a:p>
        </p:txBody>
      </p:sp>
    </p:spTree>
    <p:extLst>
      <p:ext uri="{BB962C8B-B14F-4D97-AF65-F5344CB8AC3E}">
        <p14:creationId xmlns:p14="http://schemas.microsoft.com/office/powerpoint/2010/main" val="128688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Picture 5" descr="illu_epithelium"/>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270000" y="2542381"/>
            <a:ext cx="6604000"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468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000000"/>
                </a:solidFill>
                <a:latin typeface="Comic Sans MS" pitchFamily="66" charset="0"/>
              </a:rPr>
              <a:t>Simple Epithelial Tissue</a:t>
            </a:r>
            <a:endParaRPr lang="en-GB" dirty="0"/>
          </a:p>
        </p:txBody>
      </p:sp>
      <p:sp>
        <p:nvSpPr>
          <p:cNvPr id="3" name="Content Placeholder 2"/>
          <p:cNvSpPr>
            <a:spLocks noGrp="1"/>
          </p:cNvSpPr>
          <p:nvPr>
            <p:ph idx="1"/>
          </p:nvPr>
        </p:nvSpPr>
        <p:spPr/>
        <p:txBody>
          <a:bodyPr/>
          <a:lstStyle/>
          <a:p>
            <a:r>
              <a:rPr lang="en-GB" sz="2000" dirty="0" smtClean="0">
                <a:latin typeface="Comic Sans MS" pitchFamily="66" charset="0"/>
              </a:rPr>
              <a:t>Simple epithelial cells may be:</a:t>
            </a:r>
          </a:p>
          <a:p>
            <a:pPr marL="0" indent="0">
              <a:buNone/>
            </a:pPr>
            <a:endParaRPr lang="en-GB" sz="2000" dirty="0" smtClean="0">
              <a:latin typeface="Comic Sans MS" pitchFamily="66" charset="0"/>
            </a:endParaRPr>
          </a:p>
          <a:p>
            <a:pPr lvl="1">
              <a:buFont typeface="Wingdings" pitchFamily="2" charset="2"/>
              <a:buChar char="ü"/>
            </a:pPr>
            <a:r>
              <a:rPr lang="en-GB" sz="2000" dirty="0" smtClean="0">
                <a:latin typeface="Comic Sans MS" pitchFamily="66" charset="0"/>
              </a:rPr>
              <a:t>Squamous</a:t>
            </a:r>
          </a:p>
          <a:p>
            <a:pPr lvl="1">
              <a:buFont typeface="Wingdings" pitchFamily="2" charset="2"/>
              <a:buChar char="ü"/>
            </a:pPr>
            <a:r>
              <a:rPr lang="en-GB" sz="2000" dirty="0" smtClean="0">
                <a:latin typeface="Comic Sans MS" pitchFamily="66" charset="0"/>
              </a:rPr>
              <a:t>Cuboidal</a:t>
            </a:r>
          </a:p>
          <a:p>
            <a:pPr lvl="1">
              <a:buFont typeface="Wingdings" pitchFamily="2" charset="2"/>
              <a:buChar char="ü"/>
            </a:pPr>
            <a:r>
              <a:rPr lang="en-GB" sz="2000" dirty="0" smtClean="0">
                <a:latin typeface="Comic Sans MS" pitchFamily="66" charset="0"/>
              </a:rPr>
              <a:t>Columnar</a:t>
            </a:r>
          </a:p>
          <a:p>
            <a:pPr lvl="1">
              <a:buFont typeface="Wingdings" pitchFamily="2" charset="2"/>
              <a:buChar char="ü"/>
            </a:pPr>
            <a:r>
              <a:rPr lang="en-GB" sz="2000" dirty="0" smtClean="0">
                <a:latin typeface="Comic Sans MS" pitchFamily="66" charset="0"/>
              </a:rPr>
              <a:t>Ciliated</a:t>
            </a:r>
          </a:p>
          <a:p>
            <a:pPr marL="457200" lvl="1" indent="0">
              <a:buNone/>
            </a:pPr>
            <a:endParaRPr lang="en-GB" dirty="0" smtClean="0"/>
          </a:p>
          <a:p>
            <a:pPr lvl="1">
              <a:buFont typeface="Wingdings" pitchFamily="2" charset="2"/>
              <a:buChar char="ü"/>
            </a:pPr>
            <a:endParaRPr lang="en-GB" dirty="0" smtClean="0"/>
          </a:p>
          <a:p>
            <a:pPr lvl="1">
              <a:buFont typeface="Wingdings" pitchFamily="2" charset="2"/>
              <a:buChar char="ü"/>
            </a:pPr>
            <a:endParaRPr lang="en-GB" dirty="0" smtClean="0"/>
          </a:p>
          <a:p>
            <a:pPr lvl="1">
              <a:buFont typeface="Wingdings" pitchFamily="2" charset="2"/>
              <a:buChar char="ü"/>
            </a:pPr>
            <a:endParaRPr lang="en-GB" dirty="0"/>
          </a:p>
        </p:txBody>
      </p:sp>
    </p:spTree>
    <p:extLst>
      <p:ext uri="{BB962C8B-B14F-4D97-AF65-F5344CB8AC3E}">
        <p14:creationId xmlns:p14="http://schemas.microsoft.com/office/powerpoint/2010/main" val="1230203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latin typeface="Comic Sans MS" pitchFamily="66" charset="0"/>
              </a:rPr>
              <a:t>Simple Epithelia</a:t>
            </a:r>
            <a:r>
              <a:rPr lang="en-GB" dirty="0" smtClean="0"/>
              <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sz="2000" dirty="0" smtClean="0">
                <a:latin typeface="Comic Sans MS" pitchFamily="66" charset="0"/>
              </a:rPr>
              <a:t>Simple epithelial cells may be</a:t>
            </a:r>
            <a:r>
              <a:rPr lang="en-GB" sz="2000" dirty="0" smtClean="0"/>
              <a:t>:</a:t>
            </a:r>
          </a:p>
          <a:p>
            <a:pPr lvl="1">
              <a:buFont typeface="Wingdings" pitchFamily="2" charset="2"/>
              <a:buChar char="ü"/>
            </a:pPr>
            <a:r>
              <a:rPr lang="en-GB" sz="2000" b="1" dirty="0" smtClean="0">
                <a:latin typeface="Comic Sans MS" pitchFamily="66" charset="0"/>
              </a:rPr>
              <a:t>Squamous</a:t>
            </a:r>
            <a:r>
              <a:rPr lang="en-GB" sz="2000" dirty="0" smtClean="0">
                <a:latin typeface="Comic Sans MS" pitchFamily="66" charset="0"/>
              </a:rPr>
              <a:t>- </a:t>
            </a:r>
            <a:r>
              <a:rPr lang="en-GB" sz="2000" dirty="0" smtClean="0">
                <a:solidFill>
                  <a:prstClr val="black"/>
                </a:solidFill>
                <a:latin typeface="Comic Sans MS" pitchFamily="66" charset="0"/>
              </a:rPr>
              <a:t>Single </a:t>
            </a:r>
            <a:r>
              <a:rPr lang="en-GB" sz="2000" dirty="0">
                <a:solidFill>
                  <a:prstClr val="black"/>
                </a:solidFill>
                <a:latin typeface="Comic Sans MS" pitchFamily="66" charset="0"/>
              </a:rPr>
              <a:t>layer of flattened </a:t>
            </a:r>
            <a:r>
              <a:rPr lang="en-GB" sz="2000" dirty="0" smtClean="0">
                <a:solidFill>
                  <a:prstClr val="black"/>
                </a:solidFill>
                <a:latin typeface="Comic Sans MS" pitchFamily="66" charset="0"/>
              </a:rPr>
              <a:t>cells. Forms </a:t>
            </a:r>
            <a:r>
              <a:rPr lang="en-GB" sz="2000" dirty="0">
                <a:solidFill>
                  <a:prstClr val="black"/>
                </a:solidFill>
                <a:latin typeface="Comic Sans MS" pitchFamily="66" charset="0"/>
              </a:rPr>
              <a:t>a thin smooth </a:t>
            </a:r>
            <a:r>
              <a:rPr lang="en-GB" sz="2000" dirty="0" smtClean="0">
                <a:solidFill>
                  <a:prstClr val="black"/>
                </a:solidFill>
                <a:latin typeface="Comic Sans MS" pitchFamily="66" charset="0"/>
              </a:rPr>
              <a:t>membrane. Allows </a:t>
            </a:r>
            <a:r>
              <a:rPr lang="en-GB" sz="2000" dirty="0">
                <a:solidFill>
                  <a:prstClr val="black"/>
                </a:solidFill>
                <a:latin typeface="Comic Sans MS" pitchFamily="66" charset="0"/>
              </a:rPr>
              <a:t>diffusion to take place </a:t>
            </a:r>
            <a:r>
              <a:rPr lang="en-GB" sz="2000" dirty="0" smtClean="0">
                <a:solidFill>
                  <a:prstClr val="black"/>
                </a:solidFill>
                <a:latin typeface="Comic Sans MS" pitchFamily="66" charset="0"/>
              </a:rPr>
              <a:t>easily. Found in :Smooth </a:t>
            </a:r>
            <a:r>
              <a:rPr lang="en-GB" sz="2000" dirty="0">
                <a:solidFill>
                  <a:prstClr val="black"/>
                </a:solidFill>
                <a:latin typeface="Comic Sans MS" pitchFamily="66" charset="0"/>
              </a:rPr>
              <a:t>lining of  </a:t>
            </a:r>
            <a:r>
              <a:rPr lang="en-GB" sz="2000" dirty="0" smtClean="0">
                <a:solidFill>
                  <a:prstClr val="black"/>
                </a:solidFill>
                <a:latin typeface="Comic Sans MS" pitchFamily="66" charset="0"/>
              </a:rPr>
              <a:t>Heart, Blood </a:t>
            </a:r>
            <a:r>
              <a:rPr lang="en-GB" sz="2000" dirty="0">
                <a:solidFill>
                  <a:prstClr val="black"/>
                </a:solidFill>
                <a:latin typeface="Comic Sans MS" pitchFamily="66" charset="0"/>
              </a:rPr>
              <a:t>V</a:t>
            </a:r>
            <a:r>
              <a:rPr lang="en-GB" sz="2000" dirty="0" smtClean="0">
                <a:solidFill>
                  <a:prstClr val="black"/>
                </a:solidFill>
                <a:latin typeface="Comic Sans MS" pitchFamily="66" charset="0"/>
              </a:rPr>
              <a:t>essels, Lymph, Alveoli.</a:t>
            </a:r>
            <a:endParaRPr lang="en-GB" sz="2000" dirty="0">
              <a:solidFill>
                <a:prstClr val="black"/>
              </a:solidFill>
              <a:latin typeface="Comic Sans MS" pitchFamily="66" charset="0"/>
            </a:endParaRPr>
          </a:p>
          <a:p>
            <a:pPr marL="457200" lvl="1" indent="0">
              <a:buNone/>
            </a:pPr>
            <a:r>
              <a:rPr lang="en-GB" sz="2400" dirty="0">
                <a:solidFill>
                  <a:prstClr val="black"/>
                </a:solidFill>
                <a:latin typeface="Comic Sans MS" pitchFamily="66" charset="0"/>
              </a:rPr>
              <a:t>	</a:t>
            </a:r>
            <a:endParaRPr lang="en-GB" sz="2000" dirty="0"/>
          </a:p>
          <a:p>
            <a:pPr marL="457200" lvl="1" indent="0">
              <a:buNone/>
            </a:pPr>
            <a:r>
              <a:rPr lang="en-GB" sz="2000" dirty="0">
                <a:solidFill>
                  <a:prstClr val="black"/>
                </a:solidFill>
                <a:latin typeface="Comic Sans MS" pitchFamily="66" charset="0"/>
              </a:rPr>
              <a:t>		</a:t>
            </a:r>
            <a:endParaRPr lang="en-GB" sz="2000" dirty="0" smtClean="0"/>
          </a:p>
          <a:p>
            <a:pPr marL="457200" lvl="1" indent="0">
              <a:buNone/>
            </a:pPr>
            <a:endParaRPr lang="en-GB" sz="2000" dirty="0" smtClean="0"/>
          </a:p>
          <a:p>
            <a:pPr lvl="1">
              <a:buFont typeface="Wingdings" pitchFamily="2" charset="2"/>
              <a:buChar char="ü"/>
            </a:pPr>
            <a:r>
              <a:rPr lang="en-GB" sz="2000" b="1" dirty="0" smtClean="0">
                <a:latin typeface="Comic Sans MS" pitchFamily="66" charset="0"/>
              </a:rPr>
              <a:t>Cuboidal</a:t>
            </a:r>
            <a:r>
              <a:rPr lang="en-GB" sz="2000" dirty="0" smtClean="0">
                <a:latin typeface="Comic Sans MS" pitchFamily="66" charset="0"/>
              </a:rPr>
              <a:t>- Cube shaped cells lying on a basement membrane.</a:t>
            </a:r>
          </a:p>
          <a:p>
            <a:pPr marL="457200" lvl="1" indent="0">
              <a:buNone/>
            </a:pPr>
            <a:r>
              <a:rPr lang="en-GB" sz="2000" dirty="0" smtClean="0">
                <a:latin typeface="Comic Sans MS" pitchFamily="66" charset="0"/>
              </a:rPr>
              <a:t>Actively involved in secretion, absorption and excretion.</a:t>
            </a:r>
          </a:p>
          <a:p>
            <a:pPr marL="457200" lvl="1" indent="0">
              <a:buNone/>
            </a:pPr>
            <a:r>
              <a:rPr lang="en-GB" sz="2000" dirty="0" smtClean="0">
                <a:latin typeface="Comic Sans MS" pitchFamily="66" charset="0"/>
              </a:rPr>
              <a:t>Forms the tubules of the kidneys and is found in some glands.</a:t>
            </a:r>
          </a:p>
          <a:p>
            <a:pPr lvl="1">
              <a:buFont typeface="Wingdings" pitchFamily="2" charset="2"/>
              <a:buChar char="ü"/>
            </a:pPr>
            <a:endParaRPr lang="en-GB" sz="2000" dirty="0" smtClean="0">
              <a:latin typeface="Comic Sans MS"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2564904"/>
            <a:ext cx="2130647"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5157192"/>
            <a:ext cx="2286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3582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prstClr val="black"/>
                </a:solidFill>
                <a:latin typeface="Comic Sans MS" pitchFamily="66" charset="0"/>
              </a:rPr>
              <a:t>Simple Epithelia</a:t>
            </a:r>
            <a:endParaRPr lang="en-GB" dirty="0"/>
          </a:p>
        </p:txBody>
      </p:sp>
      <p:sp>
        <p:nvSpPr>
          <p:cNvPr id="3" name="Content Placeholder 2"/>
          <p:cNvSpPr>
            <a:spLocks noGrp="1"/>
          </p:cNvSpPr>
          <p:nvPr>
            <p:ph idx="1"/>
          </p:nvPr>
        </p:nvSpPr>
        <p:spPr>
          <a:xfrm>
            <a:off x="395536" y="1052736"/>
            <a:ext cx="8229600" cy="4929411"/>
          </a:xfrm>
        </p:spPr>
        <p:txBody>
          <a:bodyPr>
            <a:normAutofit fontScale="92500" lnSpcReduction="20000"/>
          </a:bodyPr>
          <a:lstStyle/>
          <a:p>
            <a:pPr lvl="1">
              <a:buFont typeface="Wingdings" pitchFamily="2" charset="2"/>
              <a:buChar char="ü"/>
            </a:pPr>
            <a:endParaRPr lang="en-GB" sz="2000" dirty="0" smtClean="0">
              <a:latin typeface="Comic Sans MS" pitchFamily="66" charset="0"/>
            </a:endParaRPr>
          </a:p>
          <a:p>
            <a:pPr lvl="1">
              <a:buFont typeface="Wingdings" pitchFamily="2" charset="2"/>
              <a:buChar char="ü"/>
            </a:pPr>
            <a:r>
              <a:rPr lang="en-GB" sz="2000" b="1" dirty="0">
                <a:latin typeface="Comic Sans MS" pitchFamily="66" charset="0"/>
              </a:rPr>
              <a:t>Columnar</a:t>
            </a:r>
          </a:p>
          <a:p>
            <a:pPr marL="457200" lvl="1" indent="0">
              <a:buNone/>
            </a:pPr>
            <a:r>
              <a:rPr lang="en-GB" sz="2000" dirty="0">
                <a:solidFill>
                  <a:prstClr val="black"/>
                </a:solidFill>
                <a:latin typeface="Comic Sans MS" pitchFamily="66" charset="0"/>
              </a:rPr>
              <a:t>Single layer, rectangular in shape on a basement membrane Modified columnar cells (goblet cells) secrete mucus. Found lining the organs of the digestive tract – some absorb the products of digestion &amp; others secrete mucus.</a:t>
            </a:r>
          </a:p>
          <a:p>
            <a:pPr marL="457200" lvl="1" indent="0">
              <a:buNone/>
            </a:pPr>
            <a:endParaRPr lang="en-GB" sz="2000" dirty="0" smtClean="0">
              <a:latin typeface="Comic Sans MS" pitchFamily="66" charset="0"/>
            </a:endParaRPr>
          </a:p>
          <a:p>
            <a:pPr lvl="1">
              <a:buFont typeface="Wingdings" pitchFamily="2" charset="2"/>
              <a:buChar char="ü"/>
            </a:pPr>
            <a:endParaRPr lang="en-GB" sz="2000" dirty="0" smtClean="0">
              <a:latin typeface="Comic Sans MS" pitchFamily="66" charset="0"/>
            </a:endParaRPr>
          </a:p>
          <a:p>
            <a:pPr lvl="1">
              <a:buFont typeface="Wingdings" pitchFamily="2" charset="2"/>
              <a:buChar char="ü"/>
            </a:pPr>
            <a:endParaRPr lang="en-GB" sz="2000" dirty="0">
              <a:latin typeface="Comic Sans MS" pitchFamily="66" charset="0"/>
            </a:endParaRPr>
          </a:p>
          <a:p>
            <a:pPr lvl="1">
              <a:buFont typeface="Wingdings" pitchFamily="2" charset="2"/>
              <a:buChar char="ü"/>
            </a:pPr>
            <a:r>
              <a:rPr lang="en-GB" sz="2000" b="1" dirty="0" smtClean="0">
                <a:latin typeface="Comic Sans MS" pitchFamily="66" charset="0"/>
              </a:rPr>
              <a:t>Ciliated</a:t>
            </a:r>
            <a:endParaRPr lang="en-GB" sz="2000" b="1" dirty="0">
              <a:latin typeface="Comic Sans MS" pitchFamily="66" charset="0"/>
            </a:endParaRPr>
          </a:p>
          <a:p>
            <a:pPr marL="457200" lvl="1" indent="0">
              <a:buNone/>
            </a:pPr>
            <a:r>
              <a:rPr lang="en-GB" sz="2000" dirty="0">
                <a:latin typeface="Comic Sans MS" pitchFamily="66" charset="0"/>
              </a:rPr>
              <a:t>Some of these cells above have cilia that create currents for the movement of materials across cell surfaces. Others have microvilli that increase the surface area for absorption</a:t>
            </a:r>
            <a:r>
              <a:rPr lang="en-GB" sz="2000" dirty="0" smtClean="0">
                <a:latin typeface="Comic Sans MS" pitchFamily="66" charset="0"/>
              </a:rPr>
              <a:t>.</a:t>
            </a:r>
          </a:p>
          <a:p>
            <a:pPr marL="457200" lvl="1" indent="0">
              <a:buNone/>
            </a:pPr>
            <a:r>
              <a:rPr lang="en-GB" sz="2200" dirty="0">
                <a:latin typeface="Comic Sans MS" pitchFamily="66" charset="0"/>
              </a:rPr>
              <a:t>Ciliated epithelium is usually found in the air passages like the nose. It is also found in the uterus and Fallopian tubes of females. The movement of the cilia propel the ovum to the uterus. </a:t>
            </a:r>
            <a:endParaRPr lang="en-GB" sz="2200" dirty="0">
              <a:latin typeface="Comic Sans MS" pitchFamily="66" charset="0"/>
            </a:endParaRPr>
          </a:p>
        </p:txBody>
      </p:sp>
      <p:pic>
        <p:nvPicPr>
          <p:cNvPr id="4" name="Picture 2" descr="http://www.botany.uwc.ac.za/sci_ed/grade10/mammal/images/ciliated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5517232"/>
            <a:ext cx="3162300" cy="12477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4360" y="2388822"/>
            <a:ext cx="1809787" cy="1272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117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latin typeface="Comic Sans MS" pitchFamily="66" charset="0"/>
              </a:rPr>
              <a:t>Stratified Epithelial Tissues</a:t>
            </a:r>
            <a:endParaRPr lang="en-GB" sz="3200" dirty="0">
              <a:latin typeface="Comic Sans MS" pitchFamily="66" charset="0"/>
            </a:endParaRPr>
          </a:p>
        </p:txBody>
      </p:sp>
      <p:sp>
        <p:nvSpPr>
          <p:cNvPr id="3" name="Content Placeholder 2"/>
          <p:cNvSpPr>
            <a:spLocks noGrp="1"/>
          </p:cNvSpPr>
          <p:nvPr>
            <p:ph idx="1"/>
          </p:nvPr>
        </p:nvSpPr>
        <p:spPr/>
        <p:txBody>
          <a:bodyPr>
            <a:normAutofit/>
          </a:bodyPr>
          <a:lstStyle/>
          <a:p>
            <a:r>
              <a:rPr lang="en-GB" sz="2200" dirty="0" smtClean="0">
                <a:latin typeface="Comic Sans MS" pitchFamily="66" charset="0"/>
              </a:rPr>
              <a:t>Stratified </a:t>
            </a:r>
            <a:r>
              <a:rPr lang="en-GB" sz="2200" dirty="0">
                <a:latin typeface="Comic Sans MS" pitchFamily="66" charset="0"/>
              </a:rPr>
              <a:t>epithelia have two or more layers of </a:t>
            </a:r>
            <a:r>
              <a:rPr lang="en-GB" sz="2200" dirty="0" smtClean="0">
                <a:latin typeface="Comic Sans MS" pitchFamily="66" charset="0"/>
              </a:rPr>
              <a:t>cells</a:t>
            </a:r>
            <a:r>
              <a:rPr lang="en-GB" sz="2200" dirty="0">
                <a:latin typeface="Comic Sans MS" pitchFamily="66" charset="0"/>
              </a:rPr>
              <a:t>:</a:t>
            </a:r>
            <a:endParaRPr lang="en-GB" sz="2200" dirty="0" smtClean="0">
              <a:latin typeface="Comic Sans MS" pitchFamily="66" charset="0"/>
            </a:endParaRPr>
          </a:p>
          <a:p>
            <a:endParaRPr lang="en-GB" sz="2000" dirty="0">
              <a:latin typeface="Comic Sans MS" pitchFamily="66" charset="0"/>
            </a:endParaRPr>
          </a:p>
          <a:p>
            <a:r>
              <a:rPr lang="en-GB" sz="2200" dirty="0">
                <a:latin typeface="Comic Sans MS" pitchFamily="66" charset="0"/>
              </a:rPr>
              <a:t>S</a:t>
            </a:r>
            <a:r>
              <a:rPr lang="en-GB" sz="2200" dirty="0" smtClean="0">
                <a:latin typeface="Comic Sans MS" pitchFamily="66" charset="0"/>
              </a:rPr>
              <a:t>tratified squamous epithelium</a:t>
            </a:r>
          </a:p>
          <a:p>
            <a:endParaRPr lang="en-GB" sz="2000" dirty="0"/>
          </a:p>
          <a:p>
            <a:pPr marL="0" indent="0">
              <a:buNone/>
            </a:pPr>
            <a:endParaRPr lang="en-GB" sz="2000" dirty="0"/>
          </a:p>
          <a:p>
            <a:pPr marL="0" indent="0">
              <a:buNone/>
            </a:pPr>
            <a:endParaRPr lang="en-GB" sz="2000" dirty="0" smtClean="0"/>
          </a:p>
          <a:p>
            <a:pPr marL="0" indent="0">
              <a:buNone/>
            </a:pPr>
            <a:endParaRPr lang="en-GB" sz="2000" dirty="0"/>
          </a:p>
          <a:p>
            <a:endParaRPr lang="en-GB" sz="2000" dirty="0" smtClean="0"/>
          </a:p>
          <a:p>
            <a:r>
              <a:rPr lang="en-GB" sz="2000" dirty="0">
                <a:latin typeface="Comic Sans MS" pitchFamily="66" charset="0"/>
              </a:rPr>
              <a:t>S</a:t>
            </a:r>
            <a:r>
              <a:rPr lang="en-GB" sz="2000" dirty="0" smtClean="0">
                <a:latin typeface="Comic Sans MS" pitchFamily="66" charset="0"/>
              </a:rPr>
              <a:t>tratified cuboidal epithelium</a:t>
            </a:r>
          </a:p>
          <a:p>
            <a:endParaRPr lang="en-GB" sz="2000" dirty="0" smtClean="0"/>
          </a:p>
          <a:p>
            <a:endParaRPr lang="en-GB" sz="2000" dirty="0"/>
          </a:p>
          <a:p>
            <a:pPr marL="0" indent="0">
              <a:buNone/>
            </a:pPr>
            <a:endParaRPr lang="en-GB" sz="2000" dirty="0"/>
          </a:p>
          <a:p>
            <a:pPr marL="0" indent="0">
              <a:buNone/>
            </a:pPr>
            <a:endParaRPr lang="en-GB" sz="2000" dirty="0"/>
          </a:p>
          <a:p>
            <a:endParaRPr lang="en-GB" sz="2000" dirty="0" smtClean="0">
              <a:latin typeface="Comic Sans MS" pitchFamily="66" charset="0"/>
            </a:endParaRPr>
          </a:p>
          <a:p>
            <a:endParaRPr lang="en-GB" sz="2000" dirty="0">
              <a:latin typeface="Comic Sans MS" pitchFamily="66" charset="0"/>
            </a:endParaRPr>
          </a:p>
          <a:p>
            <a:endParaRPr lang="en-GB" sz="2000" dirty="0" smtClean="0">
              <a:latin typeface="Comic Sans MS" pitchFamily="66" charset="0"/>
            </a:endParaRPr>
          </a:p>
          <a:p>
            <a:endParaRPr lang="en-GB" sz="2000" dirty="0">
              <a:latin typeface="Comic Sans MS" pitchFamily="66" charset="0"/>
            </a:endParaRPr>
          </a:p>
          <a:p>
            <a:endParaRPr lang="en-GB" sz="2000" dirty="0">
              <a:latin typeface="Comic Sans MS" pitchFamily="66"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2420888"/>
            <a:ext cx="2141984" cy="1410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4437112"/>
            <a:ext cx="2286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825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latin typeface="Comic Sans MS" pitchFamily="66" charset="0"/>
              </a:rPr>
              <a:t>Stratified Epithelial Tissues (</a:t>
            </a:r>
            <a:r>
              <a:rPr lang="en-GB" sz="3200" b="1" dirty="0" err="1" smtClean="0">
                <a:latin typeface="Comic Sans MS" pitchFamily="66" charset="0"/>
              </a:rPr>
              <a:t>cont</a:t>
            </a:r>
            <a:r>
              <a:rPr lang="en-GB" sz="3200" b="1" dirty="0" smtClean="0">
                <a:latin typeface="Comic Sans MS" pitchFamily="66" charset="0"/>
              </a:rPr>
              <a:t>)</a:t>
            </a:r>
            <a:endParaRPr lang="en-GB" sz="3200" dirty="0"/>
          </a:p>
        </p:txBody>
      </p:sp>
      <p:sp>
        <p:nvSpPr>
          <p:cNvPr id="3" name="Content Placeholder 2"/>
          <p:cNvSpPr>
            <a:spLocks noGrp="1"/>
          </p:cNvSpPr>
          <p:nvPr>
            <p:ph idx="1"/>
          </p:nvPr>
        </p:nvSpPr>
        <p:spPr/>
        <p:txBody>
          <a:bodyPr>
            <a:normAutofit/>
          </a:bodyPr>
          <a:lstStyle/>
          <a:p>
            <a:r>
              <a:rPr lang="en-GB" sz="2000" dirty="0" smtClean="0">
                <a:latin typeface="Comic Sans MS" pitchFamily="66" charset="0"/>
              </a:rPr>
              <a:t>Transitional epithelium</a:t>
            </a:r>
          </a:p>
          <a:p>
            <a:pPr marL="0" indent="0">
              <a:buNone/>
            </a:pPr>
            <a:endParaRPr lang="en-GB" sz="2000" dirty="0" smtClean="0">
              <a:latin typeface="Comic Sans MS" pitchFamily="66" charset="0"/>
            </a:endParaRPr>
          </a:p>
          <a:p>
            <a:pPr marL="0" indent="0">
              <a:buNone/>
            </a:pPr>
            <a:endParaRPr lang="en-GB" sz="2000" dirty="0">
              <a:latin typeface="Comic Sans MS" pitchFamily="66" charset="0"/>
            </a:endParaRPr>
          </a:p>
          <a:p>
            <a:pPr marL="0" indent="0">
              <a:buNone/>
            </a:pPr>
            <a:endParaRPr lang="en-GB" sz="2000" dirty="0" smtClean="0">
              <a:latin typeface="Comic Sans MS" pitchFamily="66" charset="0"/>
            </a:endParaRPr>
          </a:p>
          <a:p>
            <a:pPr marL="0" indent="0">
              <a:buNone/>
            </a:pPr>
            <a:endParaRPr lang="en-GB" sz="2000" dirty="0" smtClean="0">
              <a:latin typeface="Comic Sans MS" pitchFamily="66" charset="0"/>
            </a:endParaRPr>
          </a:p>
          <a:p>
            <a:pPr marL="0" indent="0">
              <a:buNone/>
            </a:pPr>
            <a:r>
              <a:rPr lang="en-GB" sz="2000" dirty="0">
                <a:latin typeface="Comic Sans MS" pitchFamily="66" charset="0"/>
              </a:rPr>
              <a:t>Transitional cells range from flat to tall cells that can extend or compress in response to body </a:t>
            </a:r>
            <a:r>
              <a:rPr lang="en-GB" sz="2000" dirty="0" smtClean="0">
                <a:latin typeface="Comic Sans MS" pitchFamily="66" charset="0"/>
              </a:rPr>
              <a:t>movement.</a:t>
            </a:r>
            <a:endParaRPr lang="en-GB" sz="2000" dirty="0">
              <a:latin typeface="Comic Sans MS" pitchFamily="66" charset="0"/>
            </a:endParaRPr>
          </a:p>
          <a:p>
            <a:pPr marL="0" indent="0">
              <a:buNone/>
            </a:pPr>
            <a:r>
              <a:rPr lang="en-GB" sz="2000" dirty="0" smtClean="0">
                <a:latin typeface="Comic Sans MS" pitchFamily="66" charset="0"/>
              </a:rPr>
              <a:t>Composed of several layers of pear shaped cells. Found in the lining of the bladder and allows for stretching as the bladder fills with urine</a:t>
            </a:r>
          </a:p>
          <a:p>
            <a:pPr marL="0" indent="0">
              <a:buNone/>
            </a:pPr>
            <a:endParaRPr lang="en-GB" sz="2000" dirty="0">
              <a:latin typeface="Comic Sans MS" pitchFamily="66"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1484784"/>
            <a:ext cx="2286000"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0506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816</Words>
  <Application>Microsoft Office PowerPoint</Application>
  <PresentationFormat>On-screen Show (4:3)</PresentationFormat>
  <Paragraphs>93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Epithelial Tissues</vt:lpstr>
      <vt:lpstr>Epithelial Tissues</vt:lpstr>
      <vt:lpstr>Simple Epithelial Tissue</vt:lpstr>
      <vt:lpstr>PowerPoint Presentation</vt:lpstr>
      <vt:lpstr>Simple Epithelial Tissue</vt:lpstr>
      <vt:lpstr>Simple Epithelia </vt:lpstr>
      <vt:lpstr>Simple Epithelia</vt:lpstr>
      <vt:lpstr>Stratified Epithelial Tissues</vt:lpstr>
      <vt:lpstr>Stratified Epithelial Tissues (cont)</vt:lpstr>
      <vt:lpstr>Stratified Epithelial Tissues (cont)</vt:lpstr>
      <vt:lpstr>Compound Epithelial Tissue</vt:lpstr>
      <vt:lpstr>Types of Stratified Squamous Epithelial Tissues</vt:lpstr>
      <vt:lpstr>Functions of Epithelial Tissue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Epithelial Tissues</dc:title>
  <dc:creator>build</dc:creator>
  <cp:lastModifiedBy>build</cp:lastModifiedBy>
  <cp:revision>32</cp:revision>
  <dcterms:created xsi:type="dcterms:W3CDTF">2012-12-12T09:03:21Z</dcterms:created>
  <dcterms:modified xsi:type="dcterms:W3CDTF">2012-12-12T15:14:55Z</dcterms:modified>
</cp:coreProperties>
</file>