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1" r:id="rId3"/>
    <p:sldId id="259" r:id="rId4"/>
    <p:sldId id="297" r:id="rId5"/>
    <p:sldId id="272" r:id="rId6"/>
    <p:sldId id="286" r:id="rId7"/>
    <p:sldId id="260" r:id="rId8"/>
    <p:sldId id="273" r:id="rId9"/>
    <p:sldId id="261" r:id="rId10"/>
    <p:sldId id="262" r:id="rId11"/>
    <p:sldId id="268" r:id="rId12"/>
    <p:sldId id="269" r:id="rId13"/>
    <p:sldId id="287" r:id="rId14"/>
    <p:sldId id="274" r:id="rId15"/>
    <p:sldId id="276" r:id="rId16"/>
    <p:sldId id="264" r:id="rId17"/>
    <p:sldId id="275" r:id="rId18"/>
    <p:sldId id="294" r:id="rId19"/>
    <p:sldId id="293" r:id="rId20"/>
    <p:sldId id="290" r:id="rId21"/>
    <p:sldId id="291" r:id="rId22"/>
    <p:sldId id="299" r:id="rId23"/>
    <p:sldId id="292" r:id="rId24"/>
    <p:sldId id="298" r:id="rId25"/>
    <p:sldId id="277" r:id="rId26"/>
    <p:sldId id="265" r:id="rId27"/>
    <p:sldId id="288" r:id="rId28"/>
    <p:sldId id="289" r:id="rId29"/>
    <p:sldId id="266" r:id="rId30"/>
    <p:sldId id="281" r:id="rId31"/>
    <p:sldId id="284" r:id="rId32"/>
    <p:sldId id="302" r:id="rId33"/>
    <p:sldId id="303" r:id="rId34"/>
    <p:sldId id="300" r:id="rId35"/>
    <p:sldId id="305" r:id="rId36"/>
    <p:sldId id="306" r:id="rId37"/>
    <p:sldId id="301" r:id="rId38"/>
    <p:sldId id="285" r:id="rId39"/>
    <p:sldId id="30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60"/>
  </p:normalViewPr>
  <p:slideViewPr>
    <p:cSldViewPr>
      <p:cViewPr varScale="1">
        <p:scale>
          <a:sx n="105" d="100"/>
          <a:sy n="105" d="100"/>
        </p:scale>
        <p:origin x="-1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C8C61E0-68F0-4146-98FE-6220B1993103}" type="datetimeFigureOut">
              <a:rPr lang="en-GB" smtClean="0"/>
              <a:pPr/>
              <a:t>14/12/2012</a:t>
            </a:fld>
            <a:endParaRPr lang="en-GB"/>
          </a:p>
        </p:txBody>
      </p:sp>
      <p:sp>
        <p:nvSpPr>
          <p:cNvPr id="8" name="Slide Number Placeholder 7"/>
          <p:cNvSpPr>
            <a:spLocks noGrp="1"/>
          </p:cNvSpPr>
          <p:nvPr>
            <p:ph type="sldNum" sz="quarter" idx="11"/>
          </p:nvPr>
        </p:nvSpPr>
        <p:spPr/>
        <p:txBody>
          <a:bodyPr/>
          <a:lstStyle/>
          <a:p>
            <a:fld id="{CAC8B919-AE0A-49F0-A292-7C0752A2A357}"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8C61E0-68F0-4146-98FE-6220B1993103}" type="datetimeFigureOut">
              <a:rPr lang="en-GB" smtClean="0"/>
              <a:pPr/>
              <a:t>14/12/2012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8B919-AE0A-49F0-A292-7C0752A2A35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8C61E0-68F0-4146-98FE-6220B1993103}" type="datetimeFigureOut">
              <a:rPr lang="en-GB" smtClean="0"/>
              <a:pPr/>
              <a:t>14/12/2012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8B919-AE0A-49F0-A292-7C0752A2A35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C8C61E0-68F0-4146-98FE-6220B1993103}" type="datetimeFigureOut">
              <a:rPr lang="en-GB" smtClean="0"/>
              <a:pPr/>
              <a:t>14/12/2012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8B919-AE0A-49F0-A292-7C0752A2A35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8C61E0-68F0-4146-98FE-6220B1993103}" type="datetimeFigureOut">
              <a:rPr lang="en-GB" smtClean="0"/>
              <a:pPr/>
              <a:t>14/12/2012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C8B919-AE0A-49F0-A292-7C0752A2A357}" type="slidenum">
              <a:rPr lang="en-GB" smtClean="0"/>
              <a:pPr/>
              <a:t>‹#›</a:t>
            </a:fld>
            <a:endParaRPr lang="en-GB"/>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C8C61E0-68F0-4146-98FE-6220B1993103}" type="datetimeFigureOut">
              <a:rPr lang="en-GB" smtClean="0"/>
              <a:pPr/>
              <a:t>14/12/2012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C8B919-AE0A-49F0-A292-7C0752A2A357}" type="slidenum">
              <a:rPr lang="en-GB" smtClean="0"/>
              <a:pPr/>
              <a:t>‹#›</a:t>
            </a:fld>
            <a:endParaRPr lang="en-GB"/>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C8C61E0-68F0-4146-98FE-6220B1993103}" type="datetimeFigureOut">
              <a:rPr lang="en-GB" smtClean="0"/>
              <a:pPr/>
              <a:t>14/12/2012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C8B919-AE0A-49F0-A292-7C0752A2A357}" type="slidenum">
              <a:rPr lang="en-GB" smtClean="0"/>
              <a:pPr/>
              <a:t>‹#›</a:t>
            </a:fld>
            <a:endParaRPr lang="en-GB"/>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8C61E0-68F0-4146-98FE-6220B1993103}" type="datetimeFigureOut">
              <a:rPr lang="en-GB" smtClean="0"/>
              <a:pPr/>
              <a:t>14/12/2012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C8B919-AE0A-49F0-A292-7C0752A2A35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C61E0-68F0-4146-98FE-6220B1993103}" type="datetimeFigureOut">
              <a:rPr lang="en-GB" smtClean="0"/>
              <a:pPr/>
              <a:t>14/12/2012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C8B919-AE0A-49F0-A292-7C0752A2A35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8C61E0-68F0-4146-98FE-6220B1993103}" type="datetimeFigureOut">
              <a:rPr lang="en-GB" smtClean="0"/>
              <a:pPr/>
              <a:t>14/12/2012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C8B919-AE0A-49F0-A292-7C0752A2A35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8C61E0-68F0-4146-98FE-6220B1993103}" type="datetimeFigureOut">
              <a:rPr lang="en-GB" smtClean="0"/>
              <a:pPr/>
              <a:t>14/12/2012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C8B919-AE0A-49F0-A292-7C0752A2A35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C8C61E0-68F0-4146-98FE-6220B1993103}" type="datetimeFigureOut">
              <a:rPr lang="en-GB" smtClean="0"/>
              <a:pPr/>
              <a:t>14/12/2012</a:t>
            </a:fld>
            <a:endParaRPr lang="en-GB"/>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AC8B919-AE0A-49F0-A292-7C0752A2A357}" type="slidenum">
              <a:rPr lang="en-GB" smtClean="0"/>
              <a:pPr/>
              <a:t>‹#›</a:t>
            </a:fld>
            <a:endParaRPr lang="en-GB"/>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39552" y="4725144"/>
            <a:ext cx="7992888" cy="1728192"/>
          </a:xfrm>
        </p:spPr>
        <p:txBody>
          <a:bodyPr>
            <a:normAutofit lnSpcReduction="10000"/>
          </a:bodyPr>
          <a:lstStyle/>
          <a:p>
            <a:r>
              <a:rPr lang="en-GB" sz="6600" dirty="0" smtClean="0">
                <a:solidFill>
                  <a:schemeClr val="tx1"/>
                </a:solidFill>
                <a:latin typeface="Comic Sans MS" pitchFamily="66" charset="0"/>
              </a:rPr>
              <a:t>Tissues</a:t>
            </a:r>
          </a:p>
          <a:p>
            <a:r>
              <a:rPr lang="en-GB" sz="2000" dirty="0" smtClean="0">
                <a:solidFill>
                  <a:schemeClr val="tx1"/>
                </a:solidFill>
                <a:latin typeface="Comic Sans MS" pitchFamily="66" charset="0"/>
              </a:rPr>
              <a:t> Waugh A &amp; Grant A(2001) Ross &amp; Wilson Anatomy &amp; Physiology in Health &amp; Illness. Churchill Livingstone. London</a:t>
            </a:r>
          </a:p>
          <a:p>
            <a:endParaRPr lang="en-GB" dirty="0"/>
          </a:p>
        </p:txBody>
      </p:sp>
      <p:pic>
        <p:nvPicPr>
          <p:cNvPr id="4" name="Picture 3" descr="AnimalTissues.gif"/>
          <p:cNvPicPr>
            <a:picLocks noChangeAspect="1"/>
          </p:cNvPicPr>
          <p:nvPr/>
        </p:nvPicPr>
        <p:blipFill>
          <a:blip r:embed="rId2" cstate="print"/>
          <a:stretch>
            <a:fillRect/>
          </a:stretch>
        </p:blipFill>
        <p:spPr>
          <a:xfrm>
            <a:off x="1403648" y="714375"/>
            <a:ext cx="6048672" cy="41547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Squamous &amp; Cuboidal</a:t>
            </a:r>
            <a:endParaRPr lang="en-GB" dirty="0">
              <a:latin typeface="Comic Sans MS" pitchFamily="66" charset="0"/>
            </a:endParaRPr>
          </a:p>
        </p:txBody>
      </p:sp>
      <p:sp>
        <p:nvSpPr>
          <p:cNvPr id="4" name="Text Placeholder 3"/>
          <p:cNvSpPr>
            <a:spLocks noGrp="1"/>
          </p:cNvSpPr>
          <p:nvPr>
            <p:ph type="body" idx="1"/>
          </p:nvPr>
        </p:nvSpPr>
        <p:spPr>
          <a:xfrm>
            <a:off x="323528" y="1535113"/>
            <a:ext cx="4173860" cy="639762"/>
          </a:xfrm>
        </p:spPr>
        <p:txBody>
          <a:bodyPr>
            <a:noAutofit/>
          </a:bodyPr>
          <a:lstStyle/>
          <a:p>
            <a:endParaRPr lang="en-GB" sz="2800" dirty="0" smtClean="0"/>
          </a:p>
          <a:p>
            <a:r>
              <a:rPr lang="en-GB" sz="2800" dirty="0" smtClean="0">
                <a:solidFill>
                  <a:schemeClr val="tx1"/>
                </a:solidFill>
                <a:latin typeface="Comic Sans MS" pitchFamily="66" charset="0"/>
              </a:rPr>
              <a:t>Squamous Epithelium</a:t>
            </a:r>
            <a:endParaRPr lang="en-GB" sz="2800" dirty="0">
              <a:solidFill>
                <a:schemeClr val="tx1"/>
              </a:solidFill>
              <a:latin typeface="Comic Sans MS" pitchFamily="66" charset="0"/>
            </a:endParaRPr>
          </a:p>
        </p:txBody>
      </p:sp>
      <p:sp>
        <p:nvSpPr>
          <p:cNvPr id="5" name="Text Placeholder 4"/>
          <p:cNvSpPr>
            <a:spLocks noGrp="1"/>
          </p:cNvSpPr>
          <p:nvPr>
            <p:ph type="body" sz="quarter" idx="3"/>
          </p:nvPr>
        </p:nvSpPr>
        <p:spPr/>
        <p:txBody>
          <a:bodyPr>
            <a:normAutofit/>
          </a:bodyPr>
          <a:lstStyle/>
          <a:p>
            <a:r>
              <a:rPr lang="en-GB" sz="2800" dirty="0" smtClean="0">
                <a:solidFill>
                  <a:schemeClr val="tx1"/>
                </a:solidFill>
                <a:latin typeface="Comic Sans MS" pitchFamily="66" charset="0"/>
              </a:rPr>
              <a:t>Cuboidal Epithelium</a:t>
            </a:r>
            <a:endParaRPr lang="en-GB" sz="2800" dirty="0">
              <a:solidFill>
                <a:schemeClr val="tx1"/>
              </a:solidFill>
              <a:latin typeface="Comic Sans MS" pitchFamily="66" charset="0"/>
            </a:endParaRPr>
          </a:p>
        </p:txBody>
      </p:sp>
      <p:sp>
        <p:nvSpPr>
          <p:cNvPr id="3" name="Content Placeholder 2"/>
          <p:cNvSpPr>
            <a:spLocks noGrp="1"/>
          </p:cNvSpPr>
          <p:nvPr>
            <p:ph sz="quarter" idx="13"/>
          </p:nvPr>
        </p:nvSpPr>
        <p:spPr/>
        <p:txBody>
          <a:bodyPr>
            <a:normAutofit fontScale="32500" lnSpcReduction="20000"/>
          </a:bodyPr>
          <a:lstStyle/>
          <a:p>
            <a:endParaRPr lang="en-GB" sz="3400" dirty="0" smtClean="0">
              <a:latin typeface="Comic Sans MS" pitchFamily="66" charset="0"/>
            </a:endParaRPr>
          </a:p>
          <a:p>
            <a:r>
              <a:rPr lang="en-GB" sz="7400" dirty="0" smtClean="0">
                <a:solidFill>
                  <a:schemeClr val="tx1"/>
                </a:solidFill>
                <a:latin typeface="Comic Sans MS" pitchFamily="66" charset="0"/>
              </a:rPr>
              <a:t>Single layer of flattened cells</a:t>
            </a:r>
          </a:p>
          <a:p>
            <a:r>
              <a:rPr lang="en-GB" sz="7400" dirty="0" smtClean="0">
                <a:solidFill>
                  <a:schemeClr val="tx1"/>
                </a:solidFill>
                <a:latin typeface="Comic Sans MS" pitchFamily="66" charset="0"/>
              </a:rPr>
              <a:t>Forms a thin smooth membrane</a:t>
            </a:r>
          </a:p>
          <a:p>
            <a:r>
              <a:rPr lang="en-GB" sz="7400" dirty="0" smtClean="0">
                <a:solidFill>
                  <a:schemeClr val="tx1"/>
                </a:solidFill>
                <a:latin typeface="Comic Sans MS" pitchFamily="66" charset="0"/>
              </a:rPr>
              <a:t>Allows diffusion to take place easily</a:t>
            </a:r>
          </a:p>
          <a:p>
            <a:r>
              <a:rPr lang="en-GB" sz="7400" dirty="0" smtClean="0">
                <a:solidFill>
                  <a:schemeClr val="tx1"/>
                </a:solidFill>
                <a:latin typeface="Comic Sans MS" pitchFamily="66" charset="0"/>
              </a:rPr>
              <a:t>Smooth lining of   –  	</a:t>
            </a:r>
          </a:p>
          <a:p>
            <a:pPr>
              <a:buNone/>
            </a:pPr>
            <a:r>
              <a:rPr lang="en-GB" sz="7400" dirty="0" smtClean="0">
                <a:solidFill>
                  <a:schemeClr val="tx1"/>
                </a:solidFill>
                <a:latin typeface="Comic Sans MS" pitchFamily="66" charset="0"/>
              </a:rPr>
              <a:t>		Heart</a:t>
            </a:r>
          </a:p>
          <a:p>
            <a:pPr>
              <a:buNone/>
            </a:pPr>
            <a:r>
              <a:rPr lang="en-GB" sz="7400" dirty="0" smtClean="0">
                <a:solidFill>
                  <a:schemeClr val="tx1"/>
                </a:solidFill>
                <a:latin typeface="Comic Sans MS" pitchFamily="66" charset="0"/>
              </a:rPr>
              <a:t>		Blood vessels		Lymph vessels	    	Alveoli</a:t>
            </a:r>
            <a:endParaRPr lang="en-GB" dirty="0">
              <a:solidFill>
                <a:schemeClr val="tx1"/>
              </a:solidFill>
            </a:endParaRPr>
          </a:p>
        </p:txBody>
      </p:sp>
      <p:sp>
        <p:nvSpPr>
          <p:cNvPr id="6" name="Content Placeholder 5"/>
          <p:cNvSpPr>
            <a:spLocks noGrp="1"/>
          </p:cNvSpPr>
          <p:nvPr>
            <p:ph sz="quarter" idx="14"/>
          </p:nvPr>
        </p:nvSpPr>
        <p:spPr/>
        <p:txBody>
          <a:bodyPr>
            <a:normAutofit lnSpcReduction="10000"/>
          </a:bodyPr>
          <a:lstStyle/>
          <a:p>
            <a:endParaRPr lang="en-GB" dirty="0" smtClean="0">
              <a:latin typeface="Comic Sans MS" pitchFamily="66" charset="0"/>
            </a:endParaRPr>
          </a:p>
          <a:p>
            <a:r>
              <a:rPr lang="en-GB" dirty="0" smtClean="0">
                <a:solidFill>
                  <a:schemeClr val="tx1"/>
                </a:solidFill>
                <a:latin typeface="Comic Sans MS" pitchFamily="66" charset="0"/>
              </a:rPr>
              <a:t>Cube shaped cells lying on a basement membrane</a:t>
            </a:r>
          </a:p>
          <a:p>
            <a:r>
              <a:rPr lang="en-GB" dirty="0" smtClean="0">
                <a:solidFill>
                  <a:schemeClr val="tx1"/>
                </a:solidFill>
                <a:latin typeface="Comic Sans MS" pitchFamily="66" charset="0"/>
              </a:rPr>
              <a:t>Actively involved in secretion, absorption and excretion</a:t>
            </a:r>
          </a:p>
          <a:p>
            <a:r>
              <a:rPr lang="en-GB" dirty="0" smtClean="0">
                <a:solidFill>
                  <a:schemeClr val="tx1"/>
                </a:solidFill>
                <a:latin typeface="Comic Sans MS" pitchFamily="66" charset="0"/>
              </a:rPr>
              <a:t>Forms the tubules of the kidneys and is found in some glands</a:t>
            </a:r>
            <a:endParaRPr lang="en-GB"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Comic Sans MS" pitchFamily="66" charset="0"/>
              </a:rPr>
              <a:t>Columnar &amp; Ciliated</a:t>
            </a:r>
            <a:endParaRPr lang="en-GB" dirty="0">
              <a:latin typeface="Comic Sans MS" pitchFamily="66" charset="0"/>
            </a:endParaRPr>
          </a:p>
        </p:txBody>
      </p:sp>
      <p:sp>
        <p:nvSpPr>
          <p:cNvPr id="5" name="Text Placeholder 4"/>
          <p:cNvSpPr>
            <a:spLocks noGrp="1"/>
          </p:cNvSpPr>
          <p:nvPr>
            <p:ph type="body" idx="1"/>
          </p:nvPr>
        </p:nvSpPr>
        <p:spPr/>
        <p:txBody>
          <a:bodyPr>
            <a:normAutofit/>
          </a:bodyPr>
          <a:lstStyle/>
          <a:p>
            <a:r>
              <a:rPr lang="en-GB" sz="2800" dirty="0" smtClean="0">
                <a:solidFill>
                  <a:schemeClr val="tx1"/>
                </a:solidFill>
                <a:latin typeface="Comic Sans MS" pitchFamily="66" charset="0"/>
              </a:rPr>
              <a:t>Columnar Epithelium</a:t>
            </a:r>
            <a:endParaRPr lang="en-GB" sz="2800" dirty="0">
              <a:solidFill>
                <a:schemeClr val="tx1"/>
              </a:solidFill>
              <a:latin typeface="Comic Sans MS" pitchFamily="66" charset="0"/>
            </a:endParaRPr>
          </a:p>
        </p:txBody>
      </p:sp>
      <p:sp>
        <p:nvSpPr>
          <p:cNvPr id="7" name="Text Placeholder 6"/>
          <p:cNvSpPr>
            <a:spLocks noGrp="1"/>
          </p:cNvSpPr>
          <p:nvPr>
            <p:ph type="body" sz="quarter" idx="3"/>
          </p:nvPr>
        </p:nvSpPr>
        <p:spPr/>
        <p:txBody>
          <a:bodyPr>
            <a:normAutofit/>
          </a:bodyPr>
          <a:lstStyle/>
          <a:p>
            <a:r>
              <a:rPr lang="en-GB" sz="2800" dirty="0" smtClean="0">
                <a:solidFill>
                  <a:schemeClr val="tx1"/>
                </a:solidFill>
                <a:latin typeface="Comic Sans MS" pitchFamily="66" charset="0"/>
              </a:rPr>
              <a:t>Ciliated Epithelium</a:t>
            </a:r>
            <a:endParaRPr lang="en-GB" sz="2800" dirty="0">
              <a:solidFill>
                <a:schemeClr val="tx1"/>
              </a:solidFill>
              <a:latin typeface="Comic Sans MS" pitchFamily="66" charset="0"/>
            </a:endParaRPr>
          </a:p>
        </p:txBody>
      </p:sp>
      <p:sp>
        <p:nvSpPr>
          <p:cNvPr id="6" name="Content Placeholder 5"/>
          <p:cNvSpPr>
            <a:spLocks noGrp="1"/>
          </p:cNvSpPr>
          <p:nvPr>
            <p:ph sz="quarter" idx="13"/>
          </p:nvPr>
        </p:nvSpPr>
        <p:spPr/>
        <p:txBody>
          <a:bodyPr>
            <a:normAutofit lnSpcReduction="10000"/>
          </a:bodyPr>
          <a:lstStyle/>
          <a:p>
            <a:r>
              <a:rPr lang="en-GB" dirty="0" smtClean="0">
                <a:solidFill>
                  <a:schemeClr val="tx1"/>
                </a:solidFill>
                <a:latin typeface="Comic Sans MS" pitchFamily="66" charset="0"/>
              </a:rPr>
              <a:t>Single layer, rectangular in shape on a basement membrane</a:t>
            </a:r>
          </a:p>
          <a:p>
            <a:r>
              <a:rPr lang="en-GB" dirty="0" smtClean="0">
                <a:solidFill>
                  <a:schemeClr val="tx1"/>
                </a:solidFill>
                <a:latin typeface="Comic Sans MS" pitchFamily="66" charset="0"/>
              </a:rPr>
              <a:t>Modified columnar cells (goblet cells) secrete mucus.</a:t>
            </a:r>
          </a:p>
          <a:p>
            <a:r>
              <a:rPr lang="en-GB" dirty="0" smtClean="0">
                <a:solidFill>
                  <a:schemeClr val="tx1"/>
                </a:solidFill>
                <a:latin typeface="Comic Sans MS" pitchFamily="66" charset="0"/>
              </a:rPr>
              <a:t>Found lining the organs of the digestive tract – some absorb the products of digestion &amp; others secrete mucus</a:t>
            </a:r>
            <a:r>
              <a:rPr lang="en-GB" dirty="0" smtClean="0">
                <a:latin typeface="Comic Sans MS" pitchFamily="66" charset="0"/>
              </a:rPr>
              <a:t>.</a:t>
            </a:r>
            <a:endParaRPr lang="en-GB" dirty="0">
              <a:latin typeface="Comic Sans MS" pitchFamily="66" charset="0"/>
            </a:endParaRPr>
          </a:p>
        </p:txBody>
      </p:sp>
      <p:sp>
        <p:nvSpPr>
          <p:cNvPr id="8" name="Content Placeholder 7"/>
          <p:cNvSpPr>
            <a:spLocks noGrp="1"/>
          </p:cNvSpPr>
          <p:nvPr>
            <p:ph sz="quarter" idx="14"/>
          </p:nvPr>
        </p:nvSpPr>
        <p:spPr/>
        <p:txBody>
          <a:bodyPr>
            <a:normAutofit fontScale="92500" lnSpcReduction="20000"/>
          </a:bodyPr>
          <a:lstStyle/>
          <a:p>
            <a:r>
              <a:rPr lang="en-GB" dirty="0" smtClean="0">
                <a:solidFill>
                  <a:schemeClr val="tx1"/>
                </a:solidFill>
                <a:latin typeface="Comic Sans MS" pitchFamily="66" charset="0"/>
              </a:rPr>
              <a:t>Columnar cells each with many cilia (fine hair like processes).</a:t>
            </a:r>
          </a:p>
          <a:p>
            <a:r>
              <a:rPr lang="en-GB" dirty="0" smtClean="0">
                <a:solidFill>
                  <a:schemeClr val="tx1"/>
                </a:solidFill>
                <a:latin typeface="Comic Sans MS" pitchFamily="66" charset="0"/>
              </a:rPr>
              <a:t>Cilia consist of microtubules inside the plasma membrane extending from the free border of the columnar cells.</a:t>
            </a:r>
          </a:p>
          <a:p>
            <a:r>
              <a:rPr lang="en-GB" dirty="0" smtClean="0">
                <a:solidFill>
                  <a:schemeClr val="tx1"/>
                </a:solidFill>
                <a:latin typeface="Comic Sans MS" pitchFamily="66" charset="0"/>
              </a:rPr>
              <a:t>Found in  the lining of the in the respiratory passages &amp; the uterine tubes.</a:t>
            </a:r>
            <a:endParaRPr lang="en-GB"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smtClean="0">
                <a:latin typeface="Comic Sans MS" pitchFamily="66" charset="0"/>
              </a:rPr>
              <a:t>Stratified Squamous Epithelium</a:t>
            </a:r>
            <a:endParaRPr lang="en-GB" dirty="0">
              <a:latin typeface="Comic Sans MS" pitchFamily="66" charset="0"/>
            </a:endParaRPr>
          </a:p>
        </p:txBody>
      </p:sp>
      <p:sp>
        <p:nvSpPr>
          <p:cNvPr id="4" name="Content Placeholder 3"/>
          <p:cNvSpPr>
            <a:spLocks noGrp="1"/>
          </p:cNvSpPr>
          <p:nvPr>
            <p:ph idx="1"/>
          </p:nvPr>
        </p:nvSpPr>
        <p:spPr/>
        <p:txBody>
          <a:bodyPr>
            <a:normAutofit/>
          </a:bodyPr>
          <a:lstStyle/>
          <a:p>
            <a:r>
              <a:rPr lang="en-GB" dirty="0" smtClean="0">
                <a:solidFill>
                  <a:schemeClr val="tx1"/>
                </a:solidFill>
                <a:latin typeface="Comic Sans MS" pitchFamily="66" charset="0"/>
              </a:rPr>
              <a:t>Number of layers of cells, in deeper layers cells mainly columnar but flatten as they grow towards the surface.</a:t>
            </a:r>
          </a:p>
          <a:p>
            <a:pPr marL="514350" indent="-514350">
              <a:buNone/>
            </a:pPr>
            <a:r>
              <a:rPr lang="en-GB" b="1" dirty="0" smtClean="0">
                <a:solidFill>
                  <a:schemeClr val="tx1"/>
                </a:solidFill>
                <a:latin typeface="Comic Sans MS" pitchFamily="66" charset="0"/>
              </a:rPr>
              <a:t>Two types – 1. Stratified   2. Transitional</a:t>
            </a:r>
          </a:p>
          <a:p>
            <a:pPr>
              <a:buNone/>
            </a:pPr>
            <a:endParaRPr lang="en-GB" dirty="0"/>
          </a:p>
        </p:txBody>
      </p:sp>
      <p:sp>
        <p:nvSpPr>
          <p:cNvPr id="2" name="Rectangle 1"/>
          <p:cNvSpPr/>
          <p:nvPr/>
        </p:nvSpPr>
        <p:spPr>
          <a:xfrm>
            <a:off x="775302" y="3176972"/>
            <a:ext cx="3508665" cy="19802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2000" b="1" dirty="0">
                <a:latin typeface="Comic Sans MS" pitchFamily="66" charset="0"/>
              </a:rPr>
              <a:t>Non keratinised stratified epithelium  </a:t>
            </a:r>
            <a:r>
              <a:rPr lang="en-GB" sz="2000" dirty="0">
                <a:latin typeface="Comic Sans MS" pitchFamily="66" charset="0"/>
              </a:rPr>
              <a:t>Protects from drying found in wet areas – Conjunctiva, Mouth lining, Pharynx, Oesophagus &amp; Vagina</a:t>
            </a:r>
            <a:r>
              <a:rPr lang="en-GB" sz="2000" dirty="0" smtClean="0">
                <a:latin typeface="Comic Sans MS" pitchFamily="66" charset="0"/>
              </a:rPr>
              <a:t>.</a:t>
            </a:r>
            <a:endParaRPr lang="en-GB" sz="2000" dirty="0">
              <a:latin typeface="Comic Sans MS" pitchFamily="66" charset="0"/>
            </a:endParaRPr>
          </a:p>
        </p:txBody>
      </p:sp>
      <p:sp>
        <p:nvSpPr>
          <p:cNvPr id="6" name="Rectangle 5"/>
          <p:cNvSpPr/>
          <p:nvPr/>
        </p:nvSpPr>
        <p:spPr>
          <a:xfrm>
            <a:off x="5300464" y="3509392"/>
            <a:ext cx="3168352" cy="295232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GB" sz="2000" b="1" dirty="0">
                <a:latin typeface="Comic Sans MS" pitchFamily="66" charset="0"/>
              </a:rPr>
              <a:t>Transitional epithelium</a:t>
            </a:r>
            <a:endParaRPr lang="en-GB" sz="2000" dirty="0">
              <a:latin typeface="Comic Sans MS" pitchFamily="66" charset="0"/>
            </a:endParaRPr>
          </a:p>
          <a:p>
            <a:pPr>
              <a:buNone/>
            </a:pPr>
            <a:r>
              <a:rPr lang="en-GB" sz="2000" dirty="0"/>
              <a:t> </a:t>
            </a:r>
            <a:r>
              <a:rPr lang="en-GB" sz="2000" dirty="0" smtClean="0">
                <a:latin typeface="Comic Sans MS" pitchFamily="66" charset="0"/>
              </a:rPr>
              <a:t>Composed </a:t>
            </a:r>
            <a:r>
              <a:rPr lang="en-GB" sz="2000" dirty="0">
                <a:latin typeface="Comic Sans MS" pitchFamily="66" charset="0"/>
              </a:rPr>
              <a:t>of several </a:t>
            </a:r>
            <a:r>
              <a:rPr lang="en-GB" sz="2000" dirty="0" smtClean="0">
                <a:latin typeface="Comic Sans MS" pitchFamily="66" charset="0"/>
              </a:rPr>
              <a:t>layers of </a:t>
            </a:r>
            <a:r>
              <a:rPr lang="en-GB" sz="2000" dirty="0">
                <a:latin typeface="Comic Sans MS" pitchFamily="66" charset="0"/>
              </a:rPr>
              <a:t>pear shaped cells.</a:t>
            </a:r>
          </a:p>
          <a:p>
            <a:pPr>
              <a:buNone/>
            </a:pPr>
            <a:r>
              <a:rPr lang="en-GB" sz="2000" dirty="0">
                <a:latin typeface="Comic Sans MS" pitchFamily="66" charset="0"/>
              </a:rPr>
              <a:t> </a:t>
            </a:r>
            <a:r>
              <a:rPr lang="en-GB" sz="2000" dirty="0" smtClean="0">
                <a:latin typeface="Comic Sans MS" pitchFamily="66" charset="0"/>
              </a:rPr>
              <a:t>Found </a:t>
            </a:r>
            <a:r>
              <a:rPr lang="en-GB" sz="2000" dirty="0">
                <a:latin typeface="Comic Sans MS" pitchFamily="66" charset="0"/>
              </a:rPr>
              <a:t>in the lining of the bladder and allows for stretching as the bladder fills with urine</a:t>
            </a:r>
          </a:p>
        </p:txBody>
      </p:sp>
      <p:sp>
        <p:nvSpPr>
          <p:cNvPr id="5" name="Rectangle 4"/>
          <p:cNvSpPr/>
          <p:nvPr/>
        </p:nvSpPr>
        <p:spPr>
          <a:xfrm>
            <a:off x="1403648" y="5085184"/>
            <a:ext cx="3456384" cy="15121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b="1" dirty="0">
                <a:latin typeface="Comic Sans MS" pitchFamily="66" charset="0"/>
              </a:rPr>
              <a:t>Keratinised stratified epithelium</a:t>
            </a:r>
          </a:p>
          <a:p>
            <a:pPr>
              <a:buNone/>
            </a:pPr>
            <a:r>
              <a:rPr lang="en-GB" dirty="0" smtClean="0">
                <a:latin typeface="Comic Sans MS" pitchFamily="66" charset="0"/>
              </a:rPr>
              <a:t>Found </a:t>
            </a:r>
            <a:r>
              <a:rPr lang="en-GB" dirty="0">
                <a:latin typeface="Comic Sans MS" pitchFamily="66" charset="0"/>
              </a:rPr>
              <a:t>on dry surfaces that are subject to wear &amp; tear – skin, hair &amp; nails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latin typeface="Comic Sans MS" pitchFamily="66" charset="0"/>
              </a:rPr>
              <a:t>Connective Tissues</a:t>
            </a:r>
            <a:endParaRPr lang="en-GB" dirty="0">
              <a:latin typeface="Comic Sans MS" pitchFamily="66" charset="0"/>
            </a:endParaRPr>
          </a:p>
        </p:txBody>
      </p:sp>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688948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dirty="0" smtClean="0">
                <a:latin typeface="Comic Sans MS" pitchFamily="66" charset="0"/>
              </a:rPr>
              <a:t>Connective tissues</a:t>
            </a:r>
            <a:endParaRPr lang="en-US" dirty="0" smtClean="0">
              <a:latin typeface="Comic Sans MS" pitchFamily="66" charset="0"/>
            </a:endParaRPr>
          </a:p>
        </p:txBody>
      </p:sp>
      <p:sp>
        <p:nvSpPr>
          <p:cNvPr id="10243" name="Rectangle 3"/>
          <p:cNvSpPr>
            <a:spLocks noGrp="1" noChangeArrowheads="1"/>
          </p:cNvSpPr>
          <p:nvPr>
            <p:ph type="body" idx="1"/>
          </p:nvPr>
        </p:nvSpPr>
        <p:spPr/>
        <p:txBody>
          <a:bodyPr/>
          <a:lstStyle/>
          <a:p>
            <a:pPr eaLnBrk="1" hangingPunct="1">
              <a:buFont typeface="Wingdings" pitchFamily="2" charset="2"/>
              <a:buNone/>
            </a:pPr>
            <a:r>
              <a:rPr lang="en-GB" dirty="0" smtClean="0"/>
              <a:t> </a:t>
            </a:r>
          </a:p>
          <a:p>
            <a:pPr eaLnBrk="1" hangingPunct="1"/>
            <a:r>
              <a:rPr lang="en-GB" sz="2800" dirty="0" smtClean="0">
                <a:solidFill>
                  <a:schemeClr val="tx1"/>
                </a:solidFill>
                <a:latin typeface="Comic Sans MS" pitchFamily="66" charset="0"/>
              </a:rPr>
              <a:t>They occur throughout the body. </a:t>
            </a:r>
          </a:p>
          <a:p>
            <a:pPr eaLnBrk="1" hangingPunct="1"/>
            <a:r>
              <a:rPr lang="en-GB" sz="2800" dirty="0" smtClean="0">
                <a:solidFill>
                  <a:schemeClr val="tx1"/>
                </a:solidFill>
                <a:latin typeface="Comic Sans MS" pitchFamily="66" charset="0"/>
              </a:rPr>
              <a:t>Connective tissues are characterized by an abundance of intercellular matrix with relatively few cells. </a:t>
            </a:r>
          </a:p>
          <a:p>
            <a:pPr eaLnBrk="1" hangingPunct="1"/>
            <a:r>
              <a:rPr lang="en-GB" sz="2800" dirty="0" smtClean="0">
                <a:solidFill>
                  <a:schemeClr val="tx1"/>
                </a:solidFill>
                <a:latin typeface="Comic Sans MS" pitchFamily="66" charset="0"/>
              </a:rPr>
              <a:t>Connective tissue cells are able to reproduce but not as rapidly as epithelial cells. </a:t>
            </a:r>
          </a:p>
          <a:p>
            <a:pPr eaLnBrk="1" hangingPunct="1"/>
            <a:r>
              <a:rPr lang="en-GB" sz="2800" dirty="0" smtClean="0">
                <a:solidFill>
                  <a:schemeClr val="tx1"/>
                </a:solidFill>
                <a:latin typeface="Comic Sans MS" pitchFamily="66" charset="0"/>
              </a:rPr>
              <a:t>Most connective tissues have a good blood supply</a:t>
            </a:r>
            <a:endParaRPr lang="en-US" sz="2800" dirty="0" smtClean="0">
              <a:solidFill>
                <a:schemeClr val="tx1"/>
              </a:solidFill>
              <a:latin typeface="Comic Sans MS" pitchFamily="66" charset="0"/>
            </a:endParaRPr>
          </a:p>
        </p:txBody>
      </p:sp>
    </p:spTree>
    <p:extLst>
      <p:ext uri="{BB962C8B-B14F-4D97-AF65-F5344CB8AC3E}">
        <p14:creationId xmlns:p14="http://schemas.microsoft.com/office/powerpoint/2010/main" val="665422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Functions</a:t>
            </a:r>
            <a:endParaRPr lang="en-GB" dirty="0">
              <a:latin typeface="Comic Sans MS" pitchFamily="66" charset="0"/>
            </a:endParaRPr>
          </a:p>
        </p:txBody>
      </p:sp>
      <p:sp>
        <p:nvSpPr>
          <p:cNvPr id="3" name="Content Placeholder 2"/>
          <p:cNvSpPr>
            <a:spLocks noGrp="1"/>
          </p:cNvSpPr>
          <p:nvPr>
            <p:ph idx="1"/>
          </p:nvPr>
        </p:nvSpPr>
        <p:spPr/>
        <p:txBody>
          <a:bodyPr>
            <a:normAutofit fontScale="92500" lnSpcReduction="10000"/>
          </a:bodyPr>
          <a:lstStyle/>
          <a:p>
            <a:pPr marL="0" indent="0">
              <a:lnSpc>
                <a:spcPct val="90000"/>
              </a:lnSpc>
              <a:buNone/>
            </a:pPr>
            <a:r>
              <a:rPr lang="en-GB" sz="2800" dirty="0" smtClean="0">
                <a:solidFill>
                  <a:schemeClr val="tx1"/>
                </a:solidFill>
                <a:latin typeface="Comic Sans MS" pitchFamily="66" charset="0"/>
              </a:rPr>
              <a:t>Varied according to the type of connective tissue :</a:t>
            </a:r>
          </a:p>
          <a:p>
            <a:pPr>
              <a:lnSpc>
                <a:spcPct val="90000"/>
              </a:lnSpc>
            </a:pPr>
            <a:r>
              <a:rPr lang="en-GB" sz="2800" dirty="0" smtClean="0">
                <a:solidFill>
                  <a:schemeClr val="tx1"/>
                </a:solidFill>
                <a:latin typeface="Comic Sans MS" pitchFamily="66" charset="0"/>
              </a:rPr>
              <a:t>Bind </a:t>
            </a:r>
            <a:r>
              <a:rPr lang="en-GB" sz="2800" dirty="0">
                <a:solidFill>
                  <a:schemeClr val="tx1"/>
                </a:solidFill>
                <a:latin typeface="Comic Sans MS" pitchFamily="66" charset="0"/>
              </a:rPr>
              <a:t>structures (organs) </a:t>
            </a:r>
            <a:r>
              <a:rPr lang="en-GB" sz="2800" dirty="0" smtClean="0">
                <a:solidFill>
                  <a:schemeClr val="tx1"/>
                </a:solidFill>
                <a:latin typeface="Comic Sans MS" pitchFamily="66" charset="0"/>
              </a:rPr>
              <a:t>together (</a:t>
            </a:r>
            <a:r>
              <a:rPr lang="en-US" sz="2800" dirty="0">
                <a:solidFill>
                  <a:srgbClr val="FF0000"/>
                </a:solidFill>
                <a:latin typeface="Comic Sans MS" pitchFamily="66" charset="0"/>
              </a:rPr>
              <a:t>Areolar </a:t>
            </a:r>
            <a:r>
              <a:rPr lang="en-US" sz="2800" dirty="0" smtClean="0">
                <a:solidFill>
                  <a:srgbClr val="FF0000"/>
                </a:solidFill>
                <a:latin typeface="Comic Sans MS" pitchFamily="66" charset="0"/>
              </a:rPr>
              <a:t>tissue, Elastic Connective Tissue</a:t>
            </a:r>
            <a:r>
              <a:rPr lang="en-US" sz="2800" dirty="0" smtClean="0">
                <a:solidFill>
                  <a:schemeClr val="tx1"/>
                </a:solidFill>
                <a:latin typeface="Comic Sans MS" pitchFamily="66" charset="0"/>
              </a:rPr>
              <a:t>)</a:t>
            </a:r>
            <a:endParaRPr lang="en-US" sz="2800" dirty="0">
              <a:solidFill>
                <a:schemeClr val="tx1"/>
              </a:solidFill>
              <a:latin typeface="Comic Sans MS" pitchFamily="66" charset="0"/>
            </a:endParaRPr>
          </a:p>
          <a:p>
            <a:pPr>
              <a:lnSpc>
                <a:spcPct val="90000"/>
              </a:lnSpc>
            </a:pPr>
            <a:r>
              <a:rPr lang="en-GB" sz="2800" dirty="0" smtClean="0">
                <a:solidFill>
                  <a:schemeClr val="tx1"/>
                </a:solidFill>
                <a:latin typeface="Comic Sans MS" pitchFamily="66" charset="0"/>
              </a:rPr>
              <a:t>Form </a:t>
            </a:r>
            <a:r>
              <a:rPr lang="en-GB" sz="2800" dirty="0">
                <a:solidFill>
                  <a:schemeClr val="tx1"/>
                </a:solidFill>
                <a:latin typeface="Comic Sans MS" pitchFamily="66" charset="0"/>
              </a:rPr>
              <a:t>a framework and support for organs and the body as a whole </a:t>
            </a:r>
            <a:r>
              <a:rPr lang="en-GB" sz="2800" dirty="0" smtClean="0">
                <a:solidFill>
                  <a:schemeClr val="tx1"/>
                </a:solidFill>
                <a:latin typeface="Comic Sans MS" pitchFamily="66" charset="0"/>
              </a:rPr>
              <a:t>(</a:t>
            </a:r>
            <a:r>
              <a:rPr lang="en-US" sz="2800" dirty="0">
                <a:solidFill>
                  <a:srgbClr val="FF0000"/>
                </a:solidFill>
                <a:latin typeface="Comic Sans MS" pitchFamily="66" charset="0"/>
              </a:rPr>
              <a:t>ligaments, cartilage, </a:t>
            </a:r>
            <a:r>
              <a:rPr lang="en-US" sz="2800" dirty="0" smtClean="0">
                <a:solidFill>
                  <a:srgbClr val="FF0000"/>
                </a:solidFill>
                <a:latin typeface="Comic Sans MS" pitchFamily="66" charset="0"/>
              </a:rPr>
              <a:t>bones,</a:t>
            </a:r>
            <a:r>
              <a:rPr lang="en-US" sz="2800" dirty="0">
                <a:solidFill>
                  <a:srgbClr val="FF0000"/>
                </a:solidFill>
                <a:latin typeface="Comic Sans MS" pitchFamily="66" charset="0"/>
              </a:rPr>
              <a:t> Areolar tissue</a:t>
            </a:r>
            <a:r>
              <a:rPr lang="en-US" sz="2800" dirty="0">
                <a:solidFill>
                  <a:schemeClr val="tx1"/>
                </a:solidFill>
                <a:latin typeface="Comic Sans MS" pitchFamily="66" charset="0"/>
              </a:rPr>
              <a:t>)</a:t>
            </a:r>
            <a:endParaRPr lang="en-GB" sz="2800" dirty="0">
              <a:solidFill>
                <a:srgbClr val="FF0000"/>
              </a:solidFill>
              <a:latin typeface="Comic Sans MS" pitchFamily="66" charset="0"/>
            </a:endParaRPr>
          </a:p>
          <a:p>
            <a:pPr>
              <a:lnSpc>
                <a:spcPct val="90000"/>
              </a:lnSpc>
            </a:pPr>
            <a:r>
              <a:rPr lang="en-GB" sz="2800" dirty="0" smtClean="0">
                <a:solidFill>
                  <a:schemeClr val="tx1"/>
                </a:solidFill>
                <a:latin typeface="Comic Sans MS" pitchFamily="66" charset="0"/>
              </a:rPr>
              <a:t>Store fat (</a:t>
            </a:r>
            <a:r>
              <a:rPr lang="en-GB" sz="2800" dirty="0" smtClean="0">
                <a:solidFill>
                  <a:srgbClr val="FF0000"/>
                </a:solidFill>
                <a:latin typeface="Comic Sans MS" pitchFamily="66" charset="0"/>
              </a:rPr>
              <a:t>Adipose</a:t>
            </a:r>
            <a:r>
              <a:rPr lang="en-GB" sz="2800" dirty="0" smtClean="0">
                <a:solidFill>
                  <a:schemeClr val="tx1"/>
                </a:solidFill>
                <a:latin typeface="Comic Sans MS" pitchFamily="66" charset="0"/>
              </a:rPr>
              <a:t>)</a:t>
            </a:r>
            <a:endParaRPr lang="en-GB" sz="2800" dirty="0">
              <a:solidFill>
                <a:schemeClr val="tx1"/>
              </a:solidFill>
              <a:latin typeface="Comic Sans MS" pitchFamily="66" charset="0"/>
            </a:endParaRPr>
          </a:p>
          <a:p>
            <a:pPr>
              <a:lnSpc>
                <a:spcPct val="90000"/>
              </a:lnSpc>
            </a:pPr>
            <a:r>
              <a:rPr lang="en-GB" sz="2800" dirty="0" smtClean="0">
                <a:solidFill>
                  <a:schemeClr val="tx1"/>
                </a:solidFill>
                <a:latin typeface="Comic Sans MS" pitchFamily="66" charset="0"/>
              </a:rPr>
              <a:t>Transport substances (</a:t>
            </a:r>
            <a:r>
              <a:rPr lang="en-US" sz="2800" dirty="0">
                <a:solidFill>
                  <a:srgbClr val="FF0000"/>
                </a:solidFill>
                <a:latin typeface="Comic Sans MS" pitchFamily="66" charset="0"/>
              </a:rPr>
              <a:t>Blood, </a:t>
            </a:r>
            <a:r>
              <a:rPr lang="en-US" sz="2800" dirty="0" smtClean="0">
                <a:solidFill>
                  <a:srgbClr val="FF0000"/>
                </a:solidFill>
                <a:latin typeface="Comic Sans MS" pitchFamily="66" charset="0"/>
              </a:rPr>
              <a:t>Red Blood Cells plasma</a:t>
            </a:r>
            <a:r>
              <a:rPr lang="en-US" sz="2800" dirty="0">
                <a:solidFill>
                  <a:srgbClr val="FF0000"/>
                </a:solidFill>
                <a:latin typeface="Comic Sans MS" pitchFamily="66" charset="0"/>
              </a:rPr>
              <a:t>, </a:t>
            </a:r>
            <a:r>
              <a:rPr lang="en-US" sz="2800" dirty="0" smtClean="0">
                <a:solidFill>
                  <a:srgbClr val="FF0000"/>
                </a:solidFill>
                <a:latin typeface="Comic Sans MS" pitchFamily="66" charset="0"/>
              </a:rPr>
              <a:t>lymph</a:t>
            </a:r>
            <a:r>
              <a:rPr lang="en-US" sz="2800" dirty="0" smtClean="0">
                <a:solidFill>
                  <a:schemeClr val="tx1"/>
                </a:solidFill>
                <a:latin typeface="Comic Sans MS" pitchFamily="66" charset="0"/>
              </a:rPr>
              <a:t>)</a:t>
            </a:r>
            <a:endParaRPr lang="en-GB" sz="2800" dirty="0">
              <a:solidFill>
                <a:schemeClr val="tx1"/>
              </a:solidFill>
            </a:endParaRPr>
          </a:p>
          <a:p>
            <a:pPr>
              <a:lnSpc>
                <a:spcPct val="90000"/>
              </a:lnSpc>
            </a:pPr>
            <a:r>
              <a:rPr lang="en-GB" sz="2800" dirty="0" smtClean="0">
                <a:solidFill>
                  <a:schemeClr val="tx1"/>
                </a:solidFill>
                <a:latin typeface="Comic Sans MS" pitchFamily="66" charset="0"/>
              </a:rPr>
              <a:t> Protect </a:t>
            </a:r>
            <a:r>
              <a:rPr lang="en-GB" sz="2800" dirty="0">
                <a:solidFill>
                  <a:schemeClr val="tx1"/>
                </a:solidFill>
                <a:latin typeface="Comic Sans MS" pitchFamily="66" charset="0"/>
              </a:rPr>
              <a:t>against </a:t>
            </a:r>
            <a:r>
              <a:rPr lang="en-GB" sz="2800" dirty="0" smtClean="0">
                <a:solidFill>
                  <a:schemeClr val="tx1"/>
                </a:solidFill>
                <a:latin typeface="Comic Sans MS" pitchFamily="66" charset="0"/>
              </a:rPr>
              <a:t>disease ( </a:t>
            </a:r>
            <a:r>
              <a:rPr lang="en-GB" sz="2800" dirty="0" smtClean="0">
                <a:solidFill>
                  <a:srgbClr val="FF0000"/>
                </a:solidFill>
                <a:latin typeface="Comic Sans MS" pitchFamily="66" charset="0"/>
              </a:rPr>
              <a:t>Lymph, White Blood Cells</a:t>
            </a:r>
            <a:r>
              <a:rPr lang="en-GB" sz="2800" dirty="0" smtClean="0">
                <a:solidFill>
                  <a:schemeClr val="tx1"/>
                </a:solidFill>
                <a:latin typeface="Comic Sans MS" pitchFamily="66" charset="0"/>
              </a:rPr>
              <a:t>)</a:t>
            </a:r>
            <a:endParaRPr lang="en-GB" sz="2800" dirty="0">
              <a:solidFill>
                <a:schemeClr val="tx1"/>
              </a:solidFill>
              <a:latin typeface="Comic Sans MS" pitchFamily="66" charset="0"/>
            </a:endParaRPr>
          </a:p>
          <a:p>
            <a:pPr>
              <a:lnSpc>
                <a:spcPct val="90000"/>
              </a:lnSpc>
            </a:pPr>
            <a:r>
              <a:rPr lang="en-GB" sz="2800" dirty="0">
                <a:solidFill>
                  <a:schemeClr val="tx1"/>
                </a:solidFill>
                <a:latin typeface="Comic Sans MS" pitchFamily="66" charset="0"/>
              </a:rPr>
              <a:t> </a:t>
            </a:r>
            <a:r>
              <a:rPr lang="en-GB" sz="2800" dirty="0" smtClean="0">
                <a:solidFill>
                  <a:schemeClr val="tx1"/>
                </a:solidFill>
                <a:latin typeface="Comic Sans MS" pitchFamily="66" charset="0"/>
              </a:rPr>
              <a:t>Help </a:t>
            </a:r>
            <a:r>
              <a:rPr lang="en-GB" sz="2800" dirty="0">
                <a:solidFill>
                  <a:schemeClr val="tx1"/>
                </a:solidFill>
                <a:latin typeface="Comic Sans MS" pitchFamily="66" charset="0"/>
              </a:rPr>
              <a:t>repair tissue </a:t>
            </a:r>
            <a:r>
              <a:rPr lang="en-GB" sz="2800" dirty="0" smtClean="0">
                <a:solidFill>
                  <a:schemeClr val="tx1"/>
                </a:solidFill>
                <a:latin typeface="Comic Sans MS" pitchFamily="66" charset="0"/>
              </a:rPr>
              <a:t>damage (</a:t>
            </a:r>
            <a:r>
              <a:rPr lang="en-GB" sz="2800" dirty="0" smtClean="0">
                <a:solidFill>
                  <a:srgbClr val="FF0000"/>
                </a:solidFill>
                <a:latin typeface="Comic Sans MS" pitchFamily="66" charset="0"/>
              </a:rPr>
              <a:t>Blood cells -platelets</a:t>
            </a:r>
            <a:r>
              <a:rPr lang="en-GB" sz="2800" dirty="0" smtClean="0">
                <a:solidFill>
                  <a:schemeClr val="tx1"/>
                </a:solidFill>
                <a:latin typeface="Comic Sans MS" pitchFamily="66" charset="0"/>
              </a:rPr>
              <a:t>)</a:t>
            </a:r>
            <a:endParaRPr lang="en-US" sz="2800" dirty="0">
              <a:solidFill>
                <a:schemeClr val="tx1"/>
              </a:solidFill>
              <a:latin typeface="Comic Sans MS" pitchFamily="66" charset="0"/>
            </a:endParaRPr>
          </a:p>
        </p:txBody>
      </p:sp>
    </p:spTree>
    <p:extLst>
      <p:ext uri="{BB962C8B-B14F-4D97-AF65-F5344CB8AC3E}">
        <p14:creationId xmlns:p14="http://schemas.microsoft.com/office/powerpoint/2010/main" val="238394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Some Types of Connective Tissue.</a:t>
            </a:r>
            <a:endParaRPr lang="en-GB" dirty="0">
              <a:latin typeface="Comic Sans MS" pitchFamily="66" charset="0"/>
            </a:endParaRPr>
          </a:p>
        </p:txBody>
      </p:sp>
      <p:pic>
        <p:nvPicPr>
          <p:cNvPr id="4" name="Picture 4" descr="illu_connective_tissues_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187624" y="1844824"/>
            <a:ext cx="6604000" cy="165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descr="illu_connective_tissues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4114800"/>
            <a:ext cx="792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942" y="1628800"/>
            <a:ext cx="2586890" cy="20882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b="1" dirty="0" smtClean="0">
              <a:latin typeface="Comic Sans MS" pitchFamily="66" charset="0"/>
            </a:endParaRPr>
          </a:p>
          <a:p>
            <a:pPr algn="ctr"/>
            <a:r>
              <a:rPr lang="en-US" b="1" dirty="0" smtClean="0">
                <a:latin typeface="Comic Sans MS" pitchFamily="66" charset="0"/>
              </a:rPr>
              <a:t>Adipose </a:t>
            </a:r>
            <a:r>
              <a:rPr lang="en-US" b="1" dirty="0">
                <a:latin typeface="Comic Sans MS" pitchFamily="66" charset="0"/>
              </a:rPr>
              <a:t>tissue </a:t>
            </a:r>
            <a:r>
              <a:rPr lang="en-US" dirty="0">
                <a:latin typeface="Comic Sans MS" pitchFamily="66" charset="0"/>
              </a:rPr>
              <a:t>contains fat globules, it is present under the skin and provides insulation to reduce heat loss</a:t>
            </a:r>
          </a:p>
          <a:p>
            <a:pPr algn="ctr"/>
            <a:endParaRPr lang="en-GB" dirty="0"/>
          </a:p>
        </p:txBody>
      </p:sp>
      <p:sp>
        <p:nvSpPr>
          <p:cNvPr id="2" name="Title 1"/>
          <p:cNvSpPr>
            <a:spLocks noGrp="1"/>
          </p:cNvSpPr>
          <p:nvPr>
            <p:ph type="title"/>
          </p:nvPr>
        </p:nvSpPr>
        <p:spPr/>
        <p:txBody>
          <a:bodyPr/>
          <a:lstStyle/>
          <a:p>
            <a:r>
              <a:rPr lang="en-GB" sz="4400" dirty="0" smtClean="0">
                <a:latin typeface="Comic Sans MS" pitchFamily="66" charset="0"/>
              </a:rPr>
              <a:t>Types of Connective Tissue</a:t>
            </a:r>
            <a:endParaRPr lang="en-GB" sz="4400" dirty="0">
              <a:latin typeface="Comic Sans MS" pitchFamily="66" charset="0"/>
            </a:endParaRPr>
          </a:p>
        </p:txBody>
      </p:sp>
      <p:sp>
        <p:nvSpPr>
          <p:cNvPr id="3" name="Content Placeholder 2"/>
          <p:cNvSpPr>
            <a:spLocks noGrp="1"/>
          </p:cNvSpPr>
          <p:nvPr>
            <p:ph idx="1"/>
          </p:nvPr>
        </p:nvSpPr>
        <p:spPr>
          <a:xfrm>
            <a:off x="467544" y="3861048"/>
            <a:ext cx="2736304" cy="1296144"/>
          </a:xfrm>
        </p:spPr>
        <p:style>
          <a:lnRef idx="1">
            <a:schemeClr val="accent6"/>
          </a:lnRef>
          <a:fillRef idx="2">
            <a:schemeClr val="accent6"/>
          </a:fillRef>
          <a:effectRef idx="1">
            <a:schemeClr val="accent6"/>
          </a:effectRef>
          <a:fontRef idx="minor">
            <a:schemeClr val="dk1"/>
          </a:fontRef>
        </p:style>
        <p:txBody>
          <a:bodyPr>
            <a:normAutofit/>
          </a:bodyPr>
          <a:lstStyle/>
          <a:p>
            <a:pPr algn="ctr">
              <a:lnSpc>
                <a:spcPct val="80000"/>
              </a:lnSpc>
              <a:buNone/>
            </a:pPr>
            <a:r>
              <a:rPr lang="en-US" sz="1800" b="1" dirty="0" smtClean="0">
                <a:solidFill>
                  <a:schemeClr val="tx1"/>
                </a:solidFill>
                <a:latin typeface="Comic Sans MS" pitchFamily="66" charset="0"/>
              </a:rPr>
              <a:t>Fluid Connective Tissue</a:t>
            </a:r>
          </a:p>
          <a:p>
            <a:pPr algn="ctr">
              <a:lnSpc>
                <a:spcPct val="80000"/>
              </a:lnSpc>
              <a:buNone/>
            </a:pPr>
            <a:r>
              <a:rPr lang="en-US" sz="1800" dirty="0" smtClean="0">
                <a:solidFill>
                  <a:schemeClr val="tx1"/>
                </a:solidFill>
                <a:latin typeface="Comic Sans MS" pitchFamily="66" charset="0"/>
              </a:rPr>
              <a:t>Plasma, Red Blood Cells, White Blood Cells, Platelets</a:t>
            </a:r>
            <a:endParaRPr lang="en-US" sz="1800" dirty="0">
              <a:solidFill>
                <a:schemeClr val="tx1"/>
              </a:solidFill>
              <a:latin typeface="Comic Sans MS" pitchFamily="66" charset="0"/>
            </a:endParaRPr>
          </a:p>
        </p:txBody>
      </p:sp>
      <p:sp>
        <p:nvSpPr>
          <p:cNvPr id="5" name="Rectangle 4"/>
          <p:cNvSpPr/>
          <p:nvPr/>
        </p:nvSpPr>
        <p:spPr>
          <a:xfrm>
            <a:off x="6516216" y="1628800"/>
            <a:ext cx="2160240" cy="288032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dirty="0">
                <a:latin typeface="Comic Sans MS" pitchFamily="66" charset="0"/>
              </a:rPr>
              <a:t>Dense connective tissue </a:t>
            </a:r>
            <a:endParaRPr lang="en-US" b="1" dirty="0" smtClean="0">
              <a:latin typeface="Comic Sans MS" pitchFamily="66" charset="0"/>
            </a:endParaRPr>
          </a:p>
          <a:p>
            <a:pPr algn="ctr"/>
            <a:r>
              <a:rPr lang="en-US" dirty="0" smtClean="0">
                <a:latin typeface="Comic Sans MS" pitchFamily="66" charset="0"/>
              </a:rPr>
              <a:t>Forms </a:t>
            </a:r>
            <a:r>
              <a:rPr lang="en-US" dirty="0">
                <a:latin typeface="Comic Sans MS" pitchFamily="66" charset="0"/>
              </a:rPr>
              <a:t>fibrous tissue to create ligaments, cartilage, heart valves and the protective layer of the brain</a:t>
            </a:r>
          </a:p>
          <a:p>
            <a:pPr algn="ctr"/>
            <a:endParaRPr lang="en-GB" dirty="0"/>
          </a:p>
        </p:txBody>
      </p:sp>
      <p:sp>
        <p:nvSpPr>
          <p:cNvPr id="6" name="Rectangle 5"/>
          <p:cNvSpPr/>
          <p:nvPr/>
        </p:nvSpPr>
        <p:spPr>
          <a:xfrm flipH="1">
            <a:off x="3275856" y="1556793"/>
            <a:ext cx="2952328" cy="25922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latin typeface="Comic Sans MS" pitchFamily="66" charset="0"/>
              </a:rPr>
              <a:t>Elastic </a:t>
            </a:r>
            <a:r>
              <a:rPr lang="en-US" b="1" dirty="0">
                <a:latin typeface="Comic Sans MS" pitchFamily="66" charset="0"/>
              </a:rPr>
              <a:t>connective tissue</a:t>
            </a:r>
            <a:r>
              <a:rPr lang="en-US" dirty="0">
                <a:latin typeface="Comic Sans MS" pitchFamily="66" charset="0"/>
              </a:rPr>
              <a:t> </a:t>
            </a:r>
            <a:endParaRPr lang="en-US" dirty="0" smtClean="0">
              <a:latin typeface="Comic Sans MS" pitchFamily="66" charset="0"/>
            </a:endParaRPr>
          </a:p>
          <a:p>
            <a:r>
              <a:rPr lang="en-US" dirty="0" smtClean="0">
                <a:latin typeface="Comic Sans MS" pitchFamily="66" charset="0"/>
              </a:rPr>
              <a:t>Has </a:t>
            </a:r>
            <a:r>
              <a:rPr lang="en-US" dirty="0">
                <a:latin typeface="Comic Sans MS" pitchFamily="66" charset="0"/>
              </a:rPr>
              <a:t>fibers that allow extension and recall, it is found in organs that move to function such as the lungs, the </a:t>
            </a:r>
            <a:r>
              <a:rPr lang="en-US" dirty="0" smtClean="0">
                <a:latin typeface="Comic Sans MS" pitchFamily="66" charset="0"/>
              </a:rPr>
              <a:t>arteries, the heart. </a:t>
            </a:r>
            <a:endParaRPr lang="en-GB" dirty="0"/>
          </a:p>
        </p:txBody>
      </p:sp>
      <p:sp>
        <p:nvSpPr>
          <p:cNvPr id="7" name="Rectangle 6"/>
          <p:cNvSpPr/>
          <p:nvPr/>
        </p:nvSpPr>
        <p:spPr>
          <a:xfrm>
            <a:off x="755576" y="5229200"/>
            <a:ext cx="2664296" cy="134644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latin typeface="Comic Sans MS" pitchFamily="66" charset="0"/>
              </a:rPr>
              <a:t>Loose </a:t>
            </a:r>
            <a:r>
              <a:rPr lang="en-US" b="1" dirty="0" smtClean="0">
                <a:latin typeface="Comic Sans MS" pitchFamily="66" charset="0"/>
              </a:rPr>
              <a:t>(</a:t>
            </a:r>
            <a:r>
              <a:rPr lang="en-US" b="1" dirty="0" err="1" smtClean="0">
                <a:latin typeface="Comic Sans MS" pitchFamily="66" charset="0"/>
              </a:rPr>
              <a:t>Areolar</a:t>
            </a:r>
            <a:r>
              <a:rPr lang="en-US" b="1" dirty="0" smtClean="0">
                <a:latin typeface="Comic Sans MS" pitchFamily="66" charset="0"/>
              </a:rPr>
              <a:t>)connective </a:t>
            </a:r>
            <a:r>
              <a:rPr lang="en-US" b="1" dirty="0">
                <a:latin typeface="Comic Sans MS" pitchFamily="66" charset="0"/>
              </a:rPr>
              <a:t>tissue </a:t>
            </a:r>
            <a:endParaRPr lang="en-US" b="1" dirty="0" smtClean="0">
              <a:latin typeface="Comic Sans MS" pitchFamily="66" charset="0"/>
            </a:endParaRPr>
          </a:p>
        </p:txBody>
      </p:sp>
      <p:sp>
        <p:nvSpPr>
          <p:cNvPr id="8" name="Rectangle 7"/>
          <p:cNvSpPr/>
          <p:nvPr/>
        </p:nvSpPr>
        <p:spPr>
          <a:xfrm>
            <a:off x="3635896" y="4797152"/>
            <a:ext cx="4392488" cy="136815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b="1" dirty="0" smtClean="0">
              <a:latin typeface="Comic Sans MS" pitchFamily="66" charset="0"/>
            </a:endParaRPr>
          </a:p>
          <a:p>
            <a:pPr algn="ctr"/>
            <a:r>
              <a:rPr lang="en-US" b="1" dirty="0" smtClean="0">
                <a:latin typeface="Comic Sans MS" pitchFamily="66" charset="0"/>
              </a:rPr>
              <a:t>Hard </a:t>
            </a:r>
            <a:r>
              <a:rPr lang="en-US" b="1" dirty="0">
                <a:latin typeface="Comic Sans MS" pitchFamily="66" charset="0"/>
              </a:rPr>
              <a:t>connective tissue </a:t>
            </a:r>
            <a:endParaRPr lang="en-US" b="1" dirty="0" smtClean="0">
              <a:latin typeface="Comic Sans MS" pitchFamily="66" charset="0"/>
            </a:endParaRPr>
          </a:p>
          <a:p>
            <a:r>
              <a:rPr lang="en-US" dirty="0" smtClean="0">
                <a:latin typeface="Comic Sans MS" pitchFamily="66" charset="0"/>
              </a:rPr>
              <a:t>Two </a:t>
            </a:r>
            <a:r>
              <a:rPr lang="en-US" dirty="0">
                <a:latin typeface="Comic Sans MS" pitchFamily="66" charset="0"/>
              </a:rPr>
              <a:t>forms compact (the outside of bones) and spongy  (the inside of bones)</a:t>
            </a:r>
          </a:p>
          <a:p>
            <a:pPr algn="ctr"/>
            <a:endParaRPr lang="en-GB" dirty="0"/>
          </a:p>
        </p:txBody>
      </p:sp>
    </p:spTree>
    <p:extLst>
      <p:ext uri="{BB962C8B-B14F-4D97-AF65-F5344CB8AC3E}">
        <p14:creationId xmlns:p14="http://schemas.microsoft.com/office/powerpoint/2010/main" val="28652455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Adipose Tissue</a:t>
            </a:r>
            <a:endParaRPr lang="en-GB" dirty="0">
              <a:latin typeface="Comic Sans MS" pitchFamily="66" charset="0"/>
            </a:endParaRPr>
          </a:p>
        </p:txBody>
      </p:sp>
      <p:sp>
        <p:nvSpPr>
          <p:cNvPr id="3" name="Content Placeholder 2"/>
          <p:cNvSpPr>
            <a:spLocks noGrp="1"/>
          </p:cNvSpPr>
          <p:nvPr>
            <p:ph sz="half" idx="2"/>
          </p:nvPr>
        </p:nvSpPr>
        <p:spPr>
          <a:xfrm>
            <a:off x="3203848" y="1600200"/>
            <a:ext cx="5482952" cy="4525963"/>
          </a:xfrm>
        </p:spPr>
        <p:txBody>
          <a:bodyPr>
            <a:noAutofit/>
          </a:bodyPr>
          <a:lstStyle/>
          <a:p>
            <a:pPr marL="0" indent="0">
              <a:buNone/>
            </a:pPr>
            <a:r>
              <a:rPr lang="en-GB" sz="2000" dirty="0" smtClean="0">
                <a:solidFill>
                  <a:schemeClr val="tx1"/>
                </a:solidFill>
                <a:latin typeface="Comic Sans MS" pitchFamily="66" charset="0"/>
              </a:rPr>
              <a:t>Consists mainly </a:t>
            </a:r>
            <a:r>
              <a:rPr lang="en-GB" sz="2000" dirty="0">
                <a:solidFill>
                  <a:schemeClr val="tx1"/>
                </a:solidFill>
                <a:latin typeface="Comic Sans MS" pitchFamily="66" charset="0"/>
              </a:rPr>
              <a:t>of fat cells (adipose cells), specialized to synthesize and contain large globules of </a:t>
            </a:r>
            <a:r>
              <a:rPr lang="en-GB" sz="2000" dirty="0" smtClean="0">
                <a:solidFill>
                  <a:schemeClr val="tx1"/>
                </a:solidFill>
                <a:latin typeface="Comic Sans MS" pitchFamily="66" charset="0"/>
              </a:rPr>
              <a:t>fat </a:t>
            </a:r>
            <a:r>
              <a:rPr lang="en-GB" sz="2000" dirty="0">
                <a:solidFill>
                  <a:schemeClr val="tx1"/>
                </a:solidFill>
                <a:latin typeface="Comic Sans MS" pitchFamily="66" charset="0"/>
              </a:rPr>
              <a:t>within a structural network of fibres. </a:t>
            </a:r>
            <a:endParaRPr lang="en-GB" sz="2000" dirty="0" smtClean="0">
              <a:solidFill>
                <a:schemeClr val="tx1"/>
              </a:solidFill>
              <a:latin typeface="Comic Sans MS" pitchFamily="66" charset="0"/>
            </a:endParaRPr>
          </a:p>
          <a:p>
            <a:pPr marL="0" indent="0">
              <a:buNone/>
            </a:pPr>
            <a:r>
              <a:rPr lang="en-GB" sz="2000" b="1" dirty="0" smtClean="0">
                <a:solidFill>
                  <a:schemeClr val="tx1"/>
                </a:solidFill>
                <a:latin typeface="Comic Sans MS" pitchFamily="66" charset="0"/>
              </a:rPr>
              <a:t>Found</a:t>
            </a:r>
            <a:r>
              <a:rPr lang="en-GB" sz="2000" dirty="0" smtClean="0">
                <a:solidFill>
                  <a:schemeClr val="tx1"/>
                </a:solidFill>
                <a:latin typeface="Comic Sans MS" pitchFamily="66" charset="0"/>
              </a:rPr>
              <a:t> </a:t>
            </a:r>
          </a:p>
          <a:p>
            <a:r>
              <a:rPr lang="en-GB" sz="2000" dirty="0" smtClean="0">
                <a:solidFill>
                  <a:schemeClr val="tx1"/>
                </a:solidFill>
                <a:latin typeface="Comic Sans MS" pitchFamily="66" charset="0"/>
              </a:rPr>
              <a:t>mainly </a:t>
            </a:r>
            <a:r>
              <a:rPr lang="en-GB" sz="2000" dirty="0">
                <a:solidFill>
                  <a:schemeClr val="tx1"/>
                </a:solidFill>
                <a:latin typeface="Comic Sans MS" pitchFamily="66" charset="0"/>
              </a:rPr>
              <a:t>under the skin </a:t>
            </a:r>
            <a:endParaRPr lang="en-GB" sz="2000" dirty="0" smtClean="0">
              <a:solidFill>
                <a:schemeClr val="tx1"/>
              </a:solidFill>
              <a:latin typeface="Comic Sans MS" pitchFamily="66" charset="0"/>
            </a:endParaRPr>
          </a:p>
          <a:p>
            <a:r>
              <a:rPr lang="en-GB" sz="2000" dirty="0" smtClean="0">
                <a:solidFill>
                  <a:schemeClr val="tx1"/>
                </a:solidFill>
                <a:latin typeface="Comic Sans MS" pitchFamily="66" charset="0"/>
              </a:rPr>
              <a:t>also </a:t>
            </a:r>
            <a:r>
              <a:rPr lang="en-GB" sz="2000" dirty="0">
                <a:solidFill>
                  <a:schemeClr val="tx1"/>
                </a:solidFill>
                <a:latin typeface="Comic Sans MS" pitchFamily="66" charset="0"/>
              </a:rPr>
              <a:t>in deposits between the muscles, in the intestines and </a:t>
            </a:r>
            <a:r>
              <a:rPr lang="en-GB" sz="2000" dirty="0" smtClean="0">
                <a:solidFill>
                  <a:schemeClr val="tx1"/>
                </a:solidFill>
                <a:latin typeface="Comic Sans MS" pitchFamily="66" charset="0"/>
              </a:rPr>
              <a:t>around organs. </a:t>
            </a:r>
          </a:p>
          <a:p>
            <a:pPr marL="0" indent="0">
              <a:buNone/>
            </a:pPr>
            <a:r>
              <a:rPr lang="en-GB" sz="2000" b="1" dirty="0" smtClean="0">
                <a:solidFill>
                  <a:schemeClr val="tx1"/>
                </a:solidFill>
                <a:latin typeface="Comic Sans MS" pitchFamily="66" charset="0"/>
              </a:rPr>
              <a:t>Functions: </a:t>
            </a:r>
          </a:p>
          <a:p>
            <a:r>
              <a:rPr lang="en-GB" sz="2000" dirty="0" smtClean="0">
                <a:solidFill>
                  <a:schemeClr val="tx1"/>
                </a:solidFill>
                <a:latin typeface="Comic Sans MS" pitchFamily="66" charset="0"/>
              </a:rPr>
              <a:t>Provides </a:t>
            </a:r>
            <a:r>
              <a:rPr lang="en-GB" sz="2000" dirty="0">
                <a:solidFill>
                  <a:schemeClr val="tx1"/>
                </a:solidFill>
                <a:latin typeface="Comic Sans MS" pitchFamily="66" charset="0"/>
              </a:rPr>
              <a:t>insulation, </a:t>
            </a:r>
            <a:endParaRPr lang="en-GB" sz="2000" dirty="0" smtClean="0">
              <a:solidFill>
                <a:schemeClr val="tx1"/>
              </a:solidFill>
              <a:latin typeface="Comic Sans MS" pitchFamily="66" charset="0"/>
            </a:endParaRPr>
          </a:p>
          <a:p>
            <a:r>
              <a:rPr lang="en-GB" sz="2000" dirty="0" smtClean="0">
                <a:solidFill>
                  <a:schemeClr val="tx1"/>
                </a:solidFill>
                <a:latin typeface="Comic Sans MS" pitchFamily="66" charset="0"/>
              </a:rPr>
              <a:t>Protection of organs</a:t>
            </a:r>
            <a:r>
              <a:rPr lang="en-GB" sz="2000" dirty="0">
                <a:solidFill>
                  <a:schemeClr val="tx1"/>
                </a:solidFill>
                <a:latin typeface="Comic Sans MS" pitchFamily="66" charset="0"/>
              </a:rPr>
              <a:t>. </a:t>
            </a:r>
          </a:p>
          <a:p>
            <a:r>
              <a:rPr lang="en-GB" sz="2000" dirty="0" smtClean="0">
                <a:solidFill>
                  <a:schemeClr val="tx1"/>
                </a:solidFill>
                <a:latin typeface="Comic Sans MS" pitchFamily="66" charset="0"/>
              </a:rPr>
              <a:t>Serves </a:t>
            </a:r>
            <a:r>
              <a:rPr lang="en-GB" sz="2000" dirty="0">
                <a:solidFill>
                  <a:schemeClr val="tx1"/>
                </a:solidFill>
                <a:latin typeface="Comic Sans MS" pitchFamily="66" charset="0"/>
              </a:rPr>
              <a:t>as an energy store for times of starvation or great </a:t>
            </a:r>
            <a:r>
              <a:rPr lang="en-GB" sz="2000" dirty="0" smtClean="0">
                <a:solidFill>
                  <a:schemeClr val="tx1"/>
                </a:solidFill>
                <a:latin typeface="Comic Sans MS" pitchFamily="66" charset="0"/>
              </a:rPr>
              <a:t>exertion. </a:t>
            </a: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95536" y="1772816"/>
            <a:ext cx="2448272" cy="3060340"/>
          </a:xfrm>
        </p:spPr>
      </p:pic>
    </p:spTree>
    <p:extLst>
      <p:ext uri="{BB962C8B-B14F-4D97-AF65-F5344CB8AC3E}">
        <p14:creationId xmlns:p14="http://schemas.microsoft.com/office/powerpoint/2010/main" val="13082115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Areolar Tissue</a:t>
            </a:r>
            <a:endParaRPr lang="en-GB" dirty="0">
              <a:latin typeface="Comic Sans MS" pitchFamily="66" charset="0"/>
            </a:endParaRPr>
          </a:p>
        </p:txBody>
      </p:sp>
      <p:sp>
        <p:nvSpPr>
          <p:cNvPr id="3" name="Content Placeholder 2"/>
          <p:cNvSpPr>
            <a:spLocks noGrp="1"/>
          </p:cNvSpPr>
          <p:nvPr>
            <p:ph idx="1"/>
          </p:nvPr>
        </p:nvSpPr>
        <p:spPr/>
        <p:txBody>
          <a:bodyPr>
            <a:normAutofit fontScale="92500"/>
          </a:bodyPr>
          <a:lstStyle/>
          <a:p>
            <a:r>
              <a:rPr lang="en-GB" dirty="0" smtClean="0">
                <a:solidFill>
                  <a:schemeClr val="tx1"/>
                </a:solidFill>
                <a:latin typeface="Comic Sans MS" pitchFamily="66" charset="0"/>
              </a:rPr>
              <a:t>Most generalised of all connective tissue.</a:t>
            </a:r>
          </a:p>
          <a:p>
            <a:r>
              <a:rPr lang="en-GB" dirty="0" smtClean="0">
                <a:solidFill>
                  <a:schemeClr val="tx1"/>
                </a:solidFill>
                <a:latin typeface="Comic Sans MS" pitchFamily="66" charset="0"/>
              </a:rPr>
              <a:t>Matrix semisolid, with fibroblasts, macrophages, Fat &amp; Mast cells widely separated by elastic and collagen fibres.</a:t>
            </a:r>
          </a:p>
          <a:p>
            <a:r>
              <a:rPr lang="en-GB" dirty="0" smtClean="0">
                <a:solidFill>
                  <a:schemeClr val="tx1"/>
                </a:solidFill>
                <a:latin typeface="Comic Sans MS" pitchFamily="66" charset="0"/>
              </a:rPr>
              <a:t>Holds organs in </a:t>
            </a:r>
            <a:r>
              <a:rPr lang="en-GB" dirty="0">
                <a:solidFill>
                  <a:schemeClr val="tx1"/>
                </a:solidFill>
                <a:latin typeface="Comic Sans MS" pitchFamily="66" charset="0"/>
              </a:rPr>
              <a:t>place and attaches </a:t>
            </a:r>
            <a:r>
              <a:rPr lang="en-GB" dirty="0" smtClean="0">
                <a:solidFill>
                  <a:schemeClr val="tx1"/>
                </a:solidFill>
                <a:latin typeface="Comic Sans MS" pitchFamily="66" charset="0"/>
              </a:rPr>
              <a:t>epithelial tissue to </a:t>
            </a:r>
            <a:r>
              <a:rPr lang="en-GB" dirty="0">
                <a:solidFill>
                  <a:schemeClr val="tx1"/>
                </a:solidFill>
                <a:latin typeface="Comic Sans MS" pitchFamily="66" charset="0"/>
              </a:rPr>
              <a:t>other underlying tissues</a:t>
            </a:r>
            <a:r>
              <a:rPr lang="en-GB" dirty="0" smtClean="0">
                <a:solidFill>
                  <a:schemeClr val="tx1"/>
                </a:solidFill>
                <a:latin typeface="Comic Sans MS" pitchFamily="66" charset="0"/>
              </a:rPr>
              <a:t>.</a:t>
            </a:r>
          </a:p>
          <a:p>
            <a:pPr>
              <a:buNone/>
            </a:pPr>
            <a:r>
              <a:rPr lang="en-GB" b="1" dirty="0" smtClean="0">
                <a:solidFill>
                  <a:schemeClr val="tx1"/>
                </a:solidFill>
                <a:latin typeface="Comic Sans MS" pitchFamily="66" charset="0"/>
              </a:rPr>
              <a:t>Found :</a:t>
            </a:r>
          </a:p>
          <a:p>
            <a:pPr>
              <a:buNone/>
            </a:pPr>
            <a:r>
              <a:rPr lang="en-GB" dirty="0" smtClean="0">
                <a:solidFill>
                  <a:schemeClr val="tx1"/>
                </a:solidFill>
                <a:latin typeface="Comic Sans MS" pitchFamily="66" charset="0"/>
              </a:rPr>
              <a:t>Under the skin</a:t>
            </a:r>
          </a:p>
          <a:p>
            <a:pPr>
              <a:buNone/>
            </a:pPr>
            <a:r>
              <a:rPr lang="en-GB" dirty="0" smtClean="0">
                <a:solidFill>
                  <a:schemeClr val="tx1"/>
                </a:solidFill>
                <a:latin typeface="Comic Sans MS" pitchFamily="66" charset="0"/>
              </a:rPr>
              <a:t>Between muscles</a:t>
            </a:r>
          </a:p>
          <a:p>
            <a:pPr>
              <a:buNone/>
            </a:pPr>
            <a:r>
              <a:rPr lang="en-GB" dirty="0" smtClean="0">
                <a:solidFill>
                  <a:schemeClr val="tx1"/>
                </a:solidFill>
                <a:latin typeface="Comic Sans MS" pitchFamily="66" charset="0"/>
              </a:rPr>
              <a:t>Supporting blood vessels and nerves</a:t>
            </a:r>
          </a:p>
          <a:p>
            <a:pPr>
              <a:buNone/>
            </a:pPr>
            <a:r>
              <a:rPr lang="en-GB" dirty="0" smtClean="0">
                <a:solidFill>
                  <a:schemeClr val="tx1"/>
                </a:solidFill>
                <a:latin typeface="Comic Sans MS" pitchFamily="66" charset="0"/>
              </a:rPr>
              <a:t>In the alimentary canal (gut)</a:t>
            </a:r>
          </a:p>
          <a:p>
            <a:pPr>
              <a:buNone/>
            </a:pPr>
            <a:r>
              <a:rPr lang="en-GB" dirty="0" smtClean="0">
                <a:solidFill>
                  <a:schemeClr val="tx1"/>
                </a:solidFill>
                <a:latin typeface="Comic Sans MS" pitchFamily="66" charset="0"/>
              </a:rPr>
              <a:t>In glands supporting secretory cells.</a:t>
            </a:r>
            <a:endParaRPr lang="en-GB" dirty="0">
              <a:solidFill>
                <a:schemeClr val="tx1"/>
              </a:solidFill>
              <a:latin typeface="Comic Sans MS"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429000"/>
            <a:ext cx="2476500" cy="1847850"/>
          </a:xfrm>
          <a:prstGeom prst="rect">
            <a:avLst/>
          </a:prstGeom>
        </p:spPr>
      </p:pic>
    </p:spTree>
    <p:extLst>
      <p:ext uri="{BB962C8B-B14F-4D97-AF65-F5344CB8AC3E}">
        <p14:creationId xmlns:p14="http://schemas.microsoft.com/office/powerpoint/2010/main" val="703085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US" dirty="0" smtClean="0">
                <a:solidFill>
                  <a:schemeClr val="tx1"/>
                </a:solidFill>
                <a:latin typeface="Comic Sans MS" pitchFamily="66" charset="0"/>
              </a:rPr>
              <a:t>From this power point you will be able to:</a:t>
            </a:r>
          </a:p>
          <a:p>
            <a:r>
              <a:rPr lang="en-US" dirty="0" smtClean="0">
                <a:solidFill>
                  <a:schemeClr val="tx1"/>
                </a:solidFill>
                <a:latin typeface="Comic Sans MS" pitchFamily="66" charset="0"/>
              </a:rPr>
              <a:t> Identify the different types of tissues</a:t>
            </a:r>
          </a:p>
          <a:p>
            <a:r>
              <a:rPr lang="en-US" dirty="0" smtClean="0">
                <a:solidFill>
                  <a:schemeClr val="tx1"/>
                </a:solidFill>
                <a:latin typeface="Comic Sans MS" pitchFamily="66" charset="0"/>
              </a:rPr>
              <a:t>Describe the </a:t>
            </a:r>
            <a:r>
              <a:rPr lang="en-US" dirty="0">
                <a:solidFill>
                  <a:schemeClr val="tx1"/>
                </a:solidFill>
                <a:latin typeface="Comic Sans MS" pitchFamily="66" charset="0"/>
              </a:rPr>
              <a:t>structure and function of different types of tissues</a:t>
            </a:r>
          </a:p>
          <a:p>
            <a:r>
              <a:rPr lang="en-US" dirty="0" smtClean="0">
                <a:solidFill>
                  <a:schemeClr val="tx1"/>
                </a:solidFill>
                <a:latin typeface="Comic Sans MS" pitchFamily="66" charset="0"/>
              </a:rPr>
              <a:t>Explain how </a:t>
            </a:r>
            <a:r>
              <a:rPr lang="en-US" dirty="0">
                <a:solidFill>
                  <a:schemeClr val="tx1"/>
                </a:solidFill>
                <a:latin typeface="Comic Sans MS" pitchFamily="66" charset="0"/>
              </a:rPr>
              <a:t>tissues make up organs</a:t>
            </a:r>
          </a:p>
        </p:txBody>
      </p:sp>
    </p:spTree>
    <p:extLst>
      <p:ext uri="{BB962C8B-B14F-4D97-AF65-F5344CB8AC3E}">
        <p14:creationId xmlns:p14="http://schemas.microsoft.com/office/powerpoint/2010/main" val="54192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Blood</a:t>
            </a:r>
            <a:r>
              <a:rPr lang="en-GB" dirty="0" smtClean="0"/>
              <a:t> </a:t>
            </a:r>
            <a:endParaRPr lang="en-GB" dirty="0"/>
          </a:p>
        </p:txBody>
      </p:sp>
      <p:sp>
        <p:nvSpPr>
          <p:cNvPr id="3" name="Content Placeholder 2"/>
          <p:cNvSpPr>
            <a:spLocks noGrp="1"/>
          </p:cNvSpPr>
          <p:nvPr>
            <p:ph idx="1"/>
          </p:nvPr>
        </p:nvSpPr>
        <p:spPr/>
        <p:txBody>
          <a:bodyPr>
            <a:normAutofit fontScale="92500"/>
          </a:bodyPr>
          <a:lstStyle/>
          <a:p>
            <a:endParaRPr lang="en-GB" dirty="0" smtClean="0">
              <a:solidFill>
                <a:schemeClr val="tx1"/>
              </a:solidFill>
              <a:latin typeface="Comic Sans MS" pitchFamily="66" charset="0"/>
            </a:endParaRPr>
          </a:p>
          <a:p>
            <a:pPr marL="0" indent="0">
              <a:buNone/>
            </a:pPr>
            <a:endParaRPr lang="en-GB" dirty="0">
              <a:solidFill>
                <a:schemeClr val="tx1"/>
              </a:solidFill>
              <a:latin typeface="Comic Sans MS" pitchFamily="66" charset="0"/>
            </a:endParaRPr>
          </a:p>
          <a:p>
            <a:r>
              <a:rPr lang="en-GB" dirty="0" smtClean="0">
                <a:solidFill>
                  <a:schemeClr val="tx1"/>
                </a:solidFill>
                <a:latin typeface="Comic Sans MS" pitchFamily="66" charset="0"/>
              </a:rPr>
              <a:t>Blood </a:t>
            </a:r>
            <a:r>
              <a:rPr lang="en-GB" dirty="0">
                <a:solidFill>
                  <a:schemeClr val="tx1"/>
                </a:solidFill>
                <a:latin typeface="Comic Sans MS" pitchFamily="66" charset="0"/>
              </a:rPr>
              <a:t>is a complex connective tissue with several types of cells and many different biomolecules (e.g., water, proteins and ions) in the fluid plasma portion. </a:t>
            </a:r>
          </a:p>
          <a:p>
            <a:r>
              <a:rPr lang="en-GB" dirty="0">
                <a:solidFill>
                  <a:schemeClr val="tx1"/>
                </a:solidFill>
                <a:latin typeface="Comic Sans MS" pitchFamily="66" charset="0"/>
              </a:rPr>
              <a:t>Red blood cells contain the </a:t>
            </a:r>
            <a:r>
              <a:rPr lang="en-GB" dirty="0" smtClean="0">
                <a:solidFill>
                  <a:schemeClr val="tx1"/>
                </a:solidFill>
                <a:latin typeface="Comic Sans MS" pitchFamily="66" charset="0"/>
              </a:rPr>
              <a:t>haemoglobin </a:t>
            </a:r>
            <a:r>
              <a:rPr lang="en-GB" dirty="0">
                <a:solidFill>
                  <a:schemeClr val="tx1"/>
                </a:solidFill>
                <a:latin typeface="Comic Sans MS" pitchFamily="66" charset="0"/>
              </a:rPr>
              <a:t>which carries the oxygen and carbon dioxide to and from all the tissues of the body. </a:t>
            </a:r>
            <a:endParaRPr lang="en-GB" dirty="0" smtClean="0">
              <a:solidFill>
                <a:schemeClr val="tx1"/>
              </a:solidFill>
              <a:latin typeface="Comic Sans MS" pitchFamily="66" charset="0"/>
            </a:endParaRPr>
          </a:p>
          <a:p>
            <a:r>
              <a:rPr lang="en-GB" dirty="0" smtClean="0">
                <a:solidFill>
                  <a:schemeClr val="tx1"/>
                </a:solidFill>
                <a:latin typeface="Comic Sans MS" pitchFamily="66" charset="0"/>
              </a:rPr>
              <a:t>White Blood Cells - the </a:t>
            </a:r>
            <a:r>
              <a:rPr lang="en-GB" dirty="0">
                <a:solidFill>
                  <a:schemeClr val="tx1"/>
                </a:solidFill>
                <a:latin typeface="Comic Sans MS" pitchFamily="66" charset="0"/>
              </a:rPr>
              <a:t>great variety of white blood cells (leucocytes) are involved in immunity (lymphocytes), blood clotting, fighting infections and disease. </a:t>
            </a:r>
            <a:endParaRPr lang="en-GB" dirty="0" smtClean="0">
              <a:solidFill>
                <a:schemeClr val="tx1"/>
              </a:solidFill>
              <a:latin typeface="Comic Sans MS" pitchFamily="66" charset="0"/>
            </a:endParaRPr>
          </a:p>
          <a:p>
            <a:r>
              <a:rPr lang="en-GB" dirty="0" smtClean="0">
                <a:solidFill>
                  <a:schemeClr val="tx1"/>
                </a:solidFill>
                <a:latin typeface="Comic Sans MS" pitchFamily="66" charset="0"/>
              </a:rPr>
              <a:t>Platelets</a:t>
            </a:r>
            <a:endParaRPr lang="en-GB" dirty="0">
              <a:solidFill>
                <a:schemeClr val="tx1"/>
              </a:solidFill>
              <a:latin typeface="Comic Sans MS" pitchFamily="66" charset="0"/>
            </a:endParaRPr>
          </a:p>
          <a:p>
            <a:endParaRPr lang="en-GB" dirty="0">
              <a:solidFill>
                <a:schemeClr val="tx1"/>
              </a:solidFill>
              <a:latin typeface="Comic Sans MS"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262" y="260648"/>
            <a:ext cx="1730896" cy="2021439"/>
          </a:xfrm>
          <a:prstGeom prst="rect">
            <a:avLst/>
          </a:prstGeom>
        </p:spPr>
      </p:pic>
    </p:spTree>
    <p:extLst>
      <p:ext uri="{BB962C8B-B14F-4D97-AF65-F5344CB8AC3E}">
        <p14:creationId xmlns:p14="http://schemas.microsoft.com/office/powerpoint/2010/main" val="638221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Cartilage</a:t>
            </a:r>
            <a:endParaRPr lang="en-GB" dirty="0">
              <a:latin typeface="Comic Sans MS" pitchFamily="66" charset="0"/>
            </a:endParaRPr>
          </a:p>
        </p:txBody>
      </p:sp>
      <p:sp>
        <p:nvSpPr>
          <p:cNvPr id="3" name="Content Placeholder 2"/>
          <p:cNvSpPr>
            <a:spLocks noGrp="1"/>
          </p:cNvSpPr>
          <p:nvPr>
            <p:ph sz="half" idx="2"/>
          </p:nvPr>
        </p:nvSpPr>
        <p:spPr>
          <a:xfrm>
            <a:off x="3419872" y="1600200"/>
            <a:ext cx="5266928" cy="4525963"/>
          </a:xfrm>
        </p:spPr>
        <p:txBody>
          <a:bodyPr>
            <a:normAutofit/>
          </a:bodyPr>
          <a:lstStyle/>
          <a:p>
            <a:r>
              <a:rPr lang="en-GB" sz="2800" dirty="0" smtClean="0">
                <a:solidFill>
                  <a:schemeClr val="tx1"/>
                </a:solidFill>
                <a:latin typeface="Comic Sans MS" pitchFamily="66" charset="0"/>
              </a:rPr>
              <a:t>Specialised </a:t>
            </a:r>
            <a:r>
              <a:rPr lang="en-GB" sz="2800" dirty="0">
                <a:solidFill>
                  <a:schemeClr val="tx1"/>
                </a:solidFill>
                <a:latin typeface="Comic Sans MS" pitchFamily="66" charset="0"/>
              </a:rPr>
              <a:t>connective </a:t>
            </a:r>
            <a:r>
              <a:rPr lang="en-GB" sz="2800" dirty="0" smtClean="0">
                <a:solidFill>
                  <a:schemeClr val="tx1"/>
                </a:solidFill>
                <a:latin typeface="Comic Sans MS" pitchFamily="66" charset="0"/>
              </a:rPr>
              <a:t>tissue </a:t>
            </a:r>
          </a:p>
          <a:p>
            <a:r>
              <a:rPr lang="en-GB" sz="2800" dirty="0" smtClean="0">
                <a:solidFill>
                  <a:schemeClr val="tx1"/>
                </a:solidFill>
                <a:latin typeface="Comic Sans MS" pitchFamily="66" charset="0"/>
              </a:rPr>
              <a:t>Contains Chondrocytes (cells) &amp; Collagen </a:t>
            </a:r>
            <a:r>
              <a:rPr lang="en-GB" sz="2800" dirty="0">
                <a:solidFill>
                  <a:schemeClr val="tx1"/>
                </a:solidFill>
                <a:latin typeface="Comic Sans MS" pitchFamily="66" charset="0"/>
              </a:rPr>
              <a:t>in </a:t>
            </a:r>
            <a:r>
              <a:rPr lang="en-GB" sz="2800" dirty="0" smtClean="0">
                <a:solidFill>
                  <a:schemeClr val="tx1"/>
                </a:solidFill>
                <a:latin typeface="Comic Sans MS" pitchFamily="66" charset="0"/>
              </a:rPr>
              <a:t>the extracellular matrix.</a:t>
            </a:r>
            <a:r>
              <a:rPr lang="en-GB" sz="2800" dirty="0"/>
              <a:t> </a:t>
            </a:r>
            <a:endParaRPr lang="en-GB" sz="2800" dirty="0" smtClean="0"/>
          </a:p>
          <a:p>
            <a:pPr>
              <a:buNone/>
            </a:pPr>
            <a:r>
              <a:rPr lang="en-GB" sz="2800" b="1" dirty="0" smtClean="0">
                <a:solidFill>
                  <a:schemeClr val="tx1"/>
                </a:solidFill>
                <a:latin typeface="Comic Sans MS" pitchFamily="66" charset="0"/>
              </a:rPr>
              <a:t>3 Types</a:t>
            </a:r>
          </a:p>
          <a:p>
            <a:r>
              <a:rPr lang="en-GB" sz="2800" dirty="0" smtClean="0">
                <a:solidFill>
                  <a:schemeClr val="tx1"/>
                </a:solidFill>
                <a:latin typeface="Comic Sans MS" pitchFamily="66" charset="0"/>
              </a:rPr>
              <a:t>Hyaline Cartilage</a:t>
            </a:r>
          </a:p>
          <a:p>
            <a:r>
              <a:rPr lang="en-GB" sz="2800" dirty="0" err="1" smtClean="0">
                <a:solidFill>
                  <a:schemeClr val="tx1"/>
                </a:solidFill>
                <a:latin typeface="Comic Sans MS" pitchFamily="66" charset="0"/>
              </a:rPr>
              <a:t>Fibrocartilage</a:t>
            </a:r>
            <a:endParaRPr lang="en-GB" sz="2800" dirty="0" smtClean="0">
              <a:solidFill>
                <a:schemeClr val="tx1"/>
              </a:solidFill>
              <a:latin typeface="Comic Sans MS" pitchFamily="66" charset="0"/>
            </a:endParaRPr>
          </a:p>
          <a:p>
            <a:r>
              <a:rPr lang="en-GB" sz="2800" dirty="0" smtClean="0">
                <a:solidFill>
                  <a:schemeClr val="tx1"/>
                </a:solidFill>
                <a:latin typeface="Comic Sans MS" pitchFamily="66" charset="0"/>
              </a:rPr>
              <a:t>Elastic </a:t>
            </a:r>
            <a:r>
              <a:rPr lang="en-GB" sz="2800" dirty="0" err="1" smtClean="0">
                <a:solidFill>
                  <a:schemeClr val="tx1"/>
                </a:solidFill>
                <a:latin typeface="Comic Sans MS" pitchFamily="66" charset="0"/>
              </a:rPr>
              <a:t>Fibrocartilage</a:t>
            </a:r>
            <a:r>
              <a:rPr lang="en-GB" sz="2800" dirty="0" smtClean="0">
                <a:solidFill>
                  <a:schemeClr val="tx1"/>
                </a:solidFill>
                <a:latin typeface="Comic Sans MS" pitchFamily="66" charset="0"/>
              </a:rPr>
              <a:t> </a:t>
            </a:r>
            <a:endParaRPr lang="en-GB" sz="2800" dirty="0">
              <a:solidFill>
                <a:schemeClr val="tx1"/>
              </a:solidFill>
              <a:latin typeface="Comic Sans MS" pitchFamily="66"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762051"/>
            <a:ext cx="2304256" cy="2460972"/>
          </a:xfrm>
          <a:prstGeom prst="rect">
            <a:avLst/>
          </a:prstGeom>
        </p:spPr>
      </p:pic>
      <p:sp>
        <p:nvSpPr>
          <p:cNvPr id="7" name="Content Placeholder 6"/>
          <p:cNvSpPr>
            <a:spLocks noGrp="1"/>
          </p:cNvSpPr>
          <p:nvPr>
            <p:ph sz="quarter" idx="13"/>
          </p:nvPr>
        </p:nvSpPr>
        <p:spPr/>
        <p:txBody>
          <a:bodyPr/>
          <a:lstStyle/>
          <a:p>
            <a:endParaRPr lang="en-GB"/>
          </a:p>
        </p:txBody>
      </p:sp>
    </p:spTree>
    <p:extLst>
      <p:ext uri="{BB962C8B-B14F-4D97-AF65-F5344CB8AC3E}">
        <p14:creationId xmlns:p14="http://schemas.microsoft.com/office/powerpoint/2010/main" val="3414809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2411760" y="620688"/>
            <a:ext cx="6732240" cy="5832648"/>
          </a:xfrm>
        </p:spPr>
        <p:txBody>
          <a:bodyPr>
            <a:normAutofit fontScale="92500" lnSpcReduction="10000"/>
          </a:bodyPr>
          <a:lstStyle/>
          <a:p>
            <a:pPr>
              <a:buNone/>
            </a:pPr>
            <a:r>
              <a:rPr lang="en-GB" b="1" dirty="0" smtClean="0">
                <a:solidFill>
                  <a:schemeClr val="tx1"/>
                </a:solidFill>
                <a:latin typeface="Comic Sans MS" pitchFamily="66" charset="0"/>
              </a:rPr>
              <a:t>Hyaline Cartilage is found:</a:t>
            </a:r>
          </a:p>
          <a:p>
            <a:r>
              <a:rPr lang="en-GB" dirty="0" smtClean="0">
                <a:solidFill>
                  <a:schemeClr val="tx1"/>
                </a:solidFill>
                <a:latin typeface="Comic Sans MS" pitchFamily="66" charset="0"/>
              </a:rPr>
              <a:t>On the surface on the parts of bones that form joints.</a:t>
            </a:r>
          </a:p>
          <a:p>
            <a:r>
              <a:rPr lang="en-GB" dirty="0" smtClean="0">
                <a:solidFill>
                  <a:schemeClr val="tx1"/>
                </a:solidFill>
                <a:latin typeface="Comic Sans MS" pitchFamily="66" charset="0"/>
              </a:rPr>
              <a:t>Forming the Costal cartilages attaching the ribs to the sternum</a:t>
            </a:r>
          </a:p>
          <a:p>
            <a:r>
              <a:rPr lang="en-GB" dirty="0" smtClean="0">
                <a:solidFill>
                  <a:schemeClr val="tx1"/>
                </a:solidFill>
                <a:latin typeface="Comic Sans MS" pitchFamily="66" charset="0"/>
              </a:rPr>
              <a:t>Forming Part of the Larynx, Trachea &amp; Bronchi.</a:t>
            </a:r>
          </a:p>
          <a:p>
            <a:pPr>
              <a:buNone/>
            </a:pPr>
            <a:r>
              <a:rPr lang="en-GB" b="1" dirty="0" smtClean="0">
                <a:solidFill>
                  <a:schemeClr val="tx1"/>
                </a:solidFill>
                <a:latin typeface="Comic Sans MS" pitchFamily="66" charset="0"/>
              </a:rPr>
              <a:t>Fibro-cartilage is found:</a:t>
            </a:r>
          </a:p>
          <a:p>
            <a:r>
              <a:rPr lang="en-GB" dirty="0" smtClean="0">
                <a:solidFill>
                  <a:schemeClr val="tx1"/>
                </a:solidFill>
                <a:latin typeface="Comic Sans MS" pitchFamily="66" charset="0"/>
              </a:rPr>
              <a:t>As </a:t>
            </a:r>
            <a:r>
              <a:rPr lang="en-GB" dirty="0" err="1" smtClean="0">
                <a:solidFill>
                  <a:schemeClr val="tx1"/>
                </a:solidFill>
                <a:latin typeface="Comic Sans MS" pitchFamily="66" charset="0"/>
              </a:rPr>
              <a:t>intervertebral</a:t>
            </a:r>
            <a:r>
              <a:rPr lang="en-GB" dirty="0" smtClean="0">
                <a:solidFill>
                  <a:schemeClr val="tx1"/>
                </a:solidFill>
                <a:latin typeface="Comic Sans MS" pitchFamily="66" charset="0"/>
              </a:rPr>
              <a:t> discs</a:t>
            </a:r>
          </a:p>
          <a:p>
            <a:r>
              <a:rPr lang="en-GB" dirty="0" smtClean="0">
                <a:solidFill>
                  <a:schemeClr val="tx1"/>
                </a:solidFill>
                <a:latin typeface="Comic Sans MS" pitchFamily="66" charset="0"/>
              </a:rPr>
              <a:t>In the knee joint</a:t>
            </a:r>
          </a:p>
          <a:p>
            <a:r>
              <a:rPr lang="en-GB" dirty="0" smtClean="0">
                <a:solidFill>
                  <a:schemeClr val="tx1"/>
                </a:solidFill>
                <a:latin typeface="Comic Sans MS" pitchFamily="66" charset="0"/>
              </a:rPr>
              <a:t>On the rim of the hip &amp; shoulder joints</a:t>
            </a:r>
          </a:p>
          <a:p>
            <a:r>
              <a:rPr lang="en-GB" dirty="0" smtClean="0">
                <a:solidFill>
                  <a:schemeClr val="tx1"/>
                </a:solidFill>
                <a:latin typeface="Comic Sans MS" pitchFamily="66" charset="0"/>
              </a:rPr>
              <a:t>As ligament joining bones</a:t>
            </a:r>
          </a:p>
          <a:p>
            <a:pPr>
              <a:buNone/>
            </a:pPr>
            <a:r>
              <a:rPr lang="en-GB" b="1" dirty="0" smtClean="0">
                <a:solidFill>
                  <a:schemeClr val="tx1"/>
                </a:solidFill>
                <a:latin typeface="Comic Sans MS" pitchFamily="66" charset="0"/>
              </a:rPr>
              <a:t>Elastic cartilage is found forming the</a:t>
            </a:r>
          </a:p>
          <a:p>
            <a:r>
              <a:rPr lang="en-GB" dirty="0" err="1" smtClean="0">
                <a:solidFill>
                  <a:schemeClr val="tx1"/>
                </a:solidFill>
                <a:latin typeface="Comic Sans MS" pitchFamily="66" charset="0"/>
              </a:rPr>
              <a:t>Pinna</a:t>
            </a:r>
            <a:r>
              <a:rPr lang="en-GB" dirty="0" smtClean="0">
                <a:solidFill>
                  <a:schemeClr val="tx1"/>
                </a:solidFill>
                <a:latin typeface="Comic Sans MS" pitchFamily="66" charset="0"/>
              </a:rPr>
              <a:t> of the ear</a:t>
            </a:r>
          </a:p>
          <a:p>
            <a:r>
              <a:rPr lang="en-GB" dirty="0" smtClean="0">
                <a:solidFill>
                  <a:schemeClr val="tx1"/>
                </a:solidFill>
                <a:latin typeface="Comic Sans MS" pitchFamily="66" charset="0"/>
              </a:rPr>
              <a:t>Nose </a:t>
            </a:r>
          </a:p>
          <a:p>
            <a:r>
              <a:rPr lang="en-GB" dirty="0" smtClean="0">
                <a:solidFill>
                  <a:schemeClr val="tx1"/>
                </a:solidFill>
                <a:latin typeface="Comic Sans MS" pitchFamily="66" charset="0"/>
              </a:rPr>
              <a:t>Epiglottis </a:t>
            </a:r>
          </a:p>
          <a:p>
            <a:r>
              <a:rPr lang="en-GB" dirty="0" smtClean="0">
                <a:solidFill>
                  <a:schemeClr val="tx1"/>
                </a:solidFill>
                <a:latin typeface="Comic Sans MS" pitchFamily="66" charset="0"/>
              </a:rPr>
              <a:t>Part of the tunica media in blood vessels</a:t>
            </a:r>
            <a:endParaRPr lang="en-GB" dirty="0">
              <a:solidFill>
                <a:schemeClr val="tx1"/>
              </a:solidFill>
              <a:latin typeface="Comic Sans MS" pitchFamily="66" charset="0"/>
            </a:endParaRPr>
          </a:p>
        </p:txBody>
      </p:sp>
      <p:pic>
        <p:nvPicPr>
          <p:cNvPr id="5" name="Content Placeholder 4"/>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468039" y="2318540"/>
            <a:ext cx="1800225" cy="1809750"/>
          </a:xfr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149080"/>
            <a:ext cx="1954688" cy="222866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04664"/>
            <a:ext cx="1600200" cy="167030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Bone</a:t>
            </a:r>
            <a:endParaRPr lang="en-GB" dirty="0">
              <a:latin typeface="Comic Sans MS" pitchFamily="66" charset="0"/>
            </a:endParaRPr>
          </a:p>
        </p:txBody>
      </p:sp>
      <p:sp>
        <p:nvSpPr>
          <p:cNvPr id="3" name="Content Placeholder 2"/>
          <p:cNvSpPr>
            <a:spLocks noGrp="1"/>
          </p:cNvSpPr>
          <p:nvPr>
            <p:ph sz="half" idx="2"/>
          </p:nvPr>
        </p:nvSpPr>
        <p:spPr>
          <a:xfrm>
            <a:off x="3635896" y="1600200"/>
            <a:ext cx="5050904" cy="4525963"/>
          </a:xfrm>
        </p:spPr>
        <p:txBody>
          <a:bodyPr>
            <a:normAutofit fontScale="92500" lnSpcReduction="20000"/>
          </a:bodyPr>
          <a:lstStyle/>
          <a:p>
            <a:pPr>
              <a:buNone/>
            </a:pPr>
            <a:r>
              <a:rPr lang="en-GB" b="1" dirty="0" smtClean="0">
                <a:solidFill>
                  <a:schemeClr val="tx1"/>
                </a:solidFill>
                <a:latin typeface="Comic Sans MS" pitchFamily="66" charset="0"/>
              </a:rPr>
              <a:t>A </a:t>
            </a:r>
            <a:r>
              <a:rPr lang="en-GB" b="1" dirty="0">
                <a:solidFill>
                  <a:schemeClr val="tx1"/>
                </a:solidFill>
                <a:latin typeface="Comic Sans MS" pitchFamily="66" charset="0"/>
              </a:rPr>
              <a:t>specialised form of </a:t>
            </a:r>
            <a:r>
              <a:rPr lang="en-GB" b="1" dirty="0" smtClean="0">
                <a:solidFill>
                  <a:schemeClr val="tx1"/>
                </a:solidFill>
                <a:latin typeface="Comic Sans MS" pitchFamily="66" charset="0"/>
              </a:rPr>
              <a:t>dense connective tissue </a:t>
            </a:r>
            <a:r>
              <a:rPr lang="en-GB" dirty="0" smtClean="0">
                <a:solidFill>
                  <a:schemeClr val="tx1"/>
                </a:solidFill>
                <a:latin typeface="Comic Sans MS" pitchFamily="66" charset="0"/>
              </a:rPr>
              <a:t>contains </a:t>
            </a:r>
            <a:r>
              <a:rPr lang="en-GB" dirty="0" err="1" smtClean="0">
                <a:solidFill>
                  <a:schemeClr val="tx1"/>
                </a:solidFill>
                <a:latin typeface="Comic Sans MS" pitchFamily="66" charset="0"/>
              </a:rPr>
              <a:t>Oestocytes</a:t>
            </a:r>
            <a:endParaRPr lang="en-GB" dirty="0" smtClean="0">
              <a:solidFill>
                <a:schemeClr val="tx1"/>
              </a:solidFill>
              <a:latin typeface="Comic Sans MS" pitchFamily="66" charset="0"/>
            </a:endParaRPr>
          </a:p>
          <a:p>
            <a:r>
              <a:rPr lang="en-GB" dirty="0" smtClean="0">
                <a:solidFill>
                  <a:schemeClr val="tx1"/>
                </a:solidFill>
                <a:latin typeface="Comic Sans MS" pitchFamily="66" charset="0"/>
              </a:rPr>
              <a:t>Gives </a:t>
            </a:r>
            <a:r>
              <a:rPr lang="en-GB" dirty="0">
                <a:solidFill>
                  <a:schemeClr val="tx1"/>
                </a:solidFill>
                <a:latin typeface="Comic Sans MS" pitchFamily="66" charset="0"/>
              </a:rPr>
              <a:t>the skeleton the necessary rigidity to function as attachment and lever for muscles and supports the body against gravity</a:t>
            </a:r>
            <a:r>
              <a:rPr lang="en-GB" dirty="0" smtClean="0">
                <a:solidFill>
                  <a:schemeClr val="tx1"/>
                </a:solidFill>
                <a:latin typeface="Comic Sans MS" pitchFamily="66" charset="0"/>
              </a:rPr>
              <a:t>.</a:t>
            </a:r>
          </a:p>
          <a:p>
            <a:pPr>
              <a:buNone/>
            </a:pPr>
            <a:r>
              <a:rPr lang="en-GB" b="1" dirty="0" smtClean="0">
                <a:solidFill>
                  <a:schemeClr val="tx1"/>
                </a:solidFill>
                <a:latin typeface="Comic Sans MS" pitchFamily="66" charset="0"/>
              </a:rPr>
              <a:t>Two types</a:t>
            </a:r>
            <a:endParaRPr lang="en-GB" b="1" dirty="0">
              <a:solidFill>
                <a:schemeClr val="tx1"/>
              </a:solidFill>
              <a:latin typeface="Comic Sans MS" pitchFamily="66" charset="0"/>
            </a:endParaRPr>
          </a:p>
          <a:p>
            <a:r>
              <a:rPr lang="en-US" b="1" dirty="0" smtClean="0">
                <a:solidFill>
                  <a:schemeClr val="tx1"/>
                </a:solidFill>
                <a:latin typeface="Comic Sans MS" pitchFamily="66" charset="0"/>
              </a:rPr>
              <a:t>Compact</a:t>
            </a:r>
            <a:r>
              <a:rPr lang="en-US" dirty="0" smtClean="0">
                <a:solidFill>
                  <a:schemeClr val="tx1"/>
                </a:solidFill>
                <a:latin typeface="Comic Sans MS" pitchFamily="66" charset="0"/>
              </a:rPr>
              <a:t> </a:t>
            </a:r>
            <a:r>
              <a:rPr lang="en-US" b="1" dirty="0">
                <a:solidFill>
                  <a:schemeClr val="tx1"/>
                </a:solidFill>
                <a:latin typeface="Comic Sans MS" pitchFamily="66" charset="0"/>
              </a:rPr>
              <a:t>bone</a:t>
            </a:r>
            <a:r>
              <a:rPr lang="en-US" dirty="0">
                <a:solidFill>
                  <a:schemeClr val="tx1"/>
                </a:solidFill>
                <a:latin typeface="Comic Sans MS" pitchFamily="66" charset="0"/>
              </a:rPr>
              <a:t>. </a:t>
            </a:r>
            <a:r>
              <a:rPr lang="en-US" dirty="0" smtClean="0">
                <a:solidFill>
                  <a:schemeClr val="tx1"/>
                </a:solidFill>
                <a:latin typeface="Comic Sans MS" pitchFamily="66" charset="0"/>
              </a:rPr>
              <a:t>- The </a:t>
            </a:r>
            <a:r>
              <a:rPr lang="en-US" dirty="0">
                <a:solidFill>
                  <a:schemeClr val="tx1"/>
                </a:solidFill>
                <a:latin typeface="Comic Sans MS" pitchFamily="66" charset="0"/>
              </a:rPr>
              <a:t>part you see when you look at a skeleton</a:t>
            </a:r>
            <a:r>
              <a:rPr lang="en-US" dirty="0" smtClean="0">
                <a:solidFill>
                  <a:schemeClr val="tx1"/>
                </a:solidFill>
                <a:latin typeface="Comic Sans MS" pitchFamily="66" charset="0"/>
              </a:rPr>
              <a:t>. Smooth </a:t>
            </a:r>
            <a:r>
              <a:rPr lang="en-US" dirty="0">
                <a:solidFill>
                  <a:schemeClr val="tx1"/>
                </a:solidFill>
                <a:latin typeface="Comic Sans MS" pitchFamily="66" charset="0"/>
              </a:rPr>
              <a:t>and very hard. </a:t>
            </a:r>
            <a:endParaRPr lang="en-US" dirty="0" smtClean="0">
              <a:solidFill>
                <a:schemeClr val="tx1"/>
              </a:solidFill>
              <a:latin typeface="Comic Sans MS" pitchFamily="66" charset="0"/>
            </a:endParaRPr>
          </a:p>
          <a:p>
            <a:r>
              <a:rPr lang="en-US" b="1" dirty="0" err="1" smtClean="0">
                <a:solidFill>
                  <a:schemeClr val="tx1"/>
                </a:solidFill>
                <a:latin typeface="Comic Sans MS" pitchFamily="66" charset="0"/>
              </a:rPr>
              <a:t>Cancellous</a:t>
            </a:r>
            <a:r>
              <a:rPr lang="en-US" dirty="0" smtClean="0">
                <a:solidFill>
                  <a:schemeClr val="tx1"/>
                </a:solidFill>
                <a:latin typeface="Comic Sans MS" pitchFamily="66" charset="0"/>
              </a:rPr>
              <a:t> bone - looks </a:t>
            </a:r>
            <a:r>
              <a:rPr lang="en-US" dirty="0">
                <a:solidFill>
                  <a:schemeClr val="tx1"/>
                </a:solidFill>
                <a:latin typeface="Comic Sans MS" pitchFamily="66" charset="0"/>
              </a:rPr>
              <a:t>a bit like a sponge. </a:t>
            </a:r>
            <a:r>
              <a:rPr lang="en-US" dirty="0" smtClean="0">
                <a:solidFill>
                  <a:schemeClr val="tx1"/>
                </a:solidFill>
                <a:latin typeface="Comic Sans MS" pitchFamily="66" charset="0"/>
              </a:rPr>
              <a:t>Not </a:t>
            </a:r>
            <a:r>
              <a:rPr lang="en-US" dirty="0">
                <a:solidFill>
                  <a:schemeClr val="tx1"/>
                </a:solidFill>
                <a:latin typeface="Comic Sans MS" pitchFamily="66" charset="0"/>
              </a:rPr>
              <a:t>quite as hard as compact bone, but it is still very </a:t>
            </a:r>
            <a:r>
              <a:rPr lang="en-US" dirty="0" smtClean="0">
                <a:solidFill>
                  <a:schemeClr val="tx1"/>
                </a:solidFill>
                <a:latin typeface="Comic Sans MS" pitchFamily="66" charset="0"/>
              </a:rPr>
              <a:t>strong protects </a:t>
            </a:r>
            <a:r>
              <a:rPr lang="en-US" dirty="0">
                <a:solidFill>
                  <a:schemeClr val="tx1"/>
                </a:solidFill>
                <a:latin typeface="Comic Sans MS" pitchFamily="66" charset="0"/>
              </a:rPr>
              <a:t>the </a:t>
            </a:r>
            <a:r>
              <a:rPr lang="en-US" dirty="0" smtClean="0">
                <a:solidFill>
                  <a:schemeClr val="tx1"/>
                </a:solidFill>
                <a:latin typeface="Comic Sans MS" pitchFamily="66" charset="0"/>
              </a:rPr>
              <a:t>bone marrow</a:t>
            </a: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51520" y="404664"/>
            <a:ext cx="3384376" cy="5390974"/>
          </a:xfrm>
        </p:spPr>
      </p:pic>
    </p:spTree>
    <p:extLst>
      <p:ext uri="{BB962C8B-B14F-4D97-AF65-F5344CB8AC3E}">
        <p14:creationId xmlns:p14="http://schemas.microsoft.com/office/powerpoint/2010/main" val="3816953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8800" dirty="0" smtClean="0">
                <a:latin typeface="Comic Sans MS" pitchFamily="66" charset="0"/>
              </a:rPr>
              <a:t>Muscle Tissues</a:t>
            </a:r>
            <a:endParaRPr lang="en-GB" sz="8800" dirty="0">
              <a:latin typeface="Comic Sans MS" pitchFamily="66" charset="0"/>
            </a:endParaRP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29874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Muscle Tissues</a:t>
            </a:r>
            <a:endParaRPr lang="en-GB" dirty="0">
              <a:latin typeface="Comic Sans MS" pitchFamily="66" charset="0"/>
            </a:endParaRPr>
          </a:p>
        </p:txBody>
      </p:sp>
      <p:sp>
        <p:nvSpPr>
          <p:cNvPr id="3" name="Content Placeholder 2"/>
          <p:cNvSpPr>
            <a:spLocks noGrp="1"/>
          </p:cNvSpPr>
          <p:nvPr>
            <p:ph idx="1"/>
          </p:nvPr>
        </p:nvSpPr>
        <p:spPr/>
        <p:txBody>
          <a:bodyPr>
            <a:normAutofit/>
          </a:bodyPr>
          <a:lstStyle/>
          <a:p>
            <a:pPr>
              <a:lnSpc>
                <a:spcPct val="90000"/>
              </a:lnSpc>
            </a:pPr>
            <a:r>
              <a:rPr lang="en-GB" dirty="0" smtClean="0">
                <a:solidFill>
                  <a:schemeClr val="tx1"/>
                </a:solidFill>
                <a:latin typeface="Comic Sans MS" pitchFamily="66" charset="0"/>
              </a:rPr>
              <a:t>Composed </a:t>
            </a:r>
            <a:r>
              <a:rPr lang="en-GB" dirty="0">
                <a:solidFill>
                  <a:schemeClr val="tx1"/>
                </a:solidFill>
                <a:latin typeface="Comic Sans MS" pitchFamily="66" charset="0"/>
              </a:rPr>
              <a:t>of cells that have the special ability to shorten or contract in order to produce movement of the body parts. </a:t>
            </a:r>
            <a:endParaRPr lang="en-GB" dirty="0" smtClean="0">
              <a:solidFill>
                <a:schemeClr val="tx1"/>
              </a:solidFill>
              <a:latin typeface="Comic Sans MS" pitchFamily="66" charset="0"/>
            </a:endParaRPr>
          </a:p>
          <a:p>
            <a:pPr>
              <a:lnSpc>
                <a:spcPct val="90000"/>
              </a:lnSpc>
            </a:pPr>
            <a:r>
              <a:rPr lang="en-GB" dirty="0" smtClean="0">
                <a:solidFill>
                  <a:schemeClr val="tx1"/>
                </a:solidFill>
                <a:latin typeface="Comic Sans MS" pitchFamily="66" charset="0"/>
              </a:rPr>
              <a:t>Actin </a:t>
            </a:r>
            <a:r>
              <a:rPr lang="en-GB" dirty="0">
                <a:solidFill>
                  <a:schemeClr val="tx1"/>
                </a:solidFill>
                <a:latin typeface="Comic Sans MS" pitchFamily="66" charset="0"/>
              </a:rPr>
              <a:t>and myosin are contractile proteins in muscle tissue</a:t>
            </a:r>
            <a:r>
              <a:rPr lang="en-US" dirty="0">
                <a:solidFill>
                  <a:schemeClr val="tx1"/>
                </a:solidFill>
                <a:latin typeface="Comic Sans MS" pitchFamily="66" charset="0"/>
              </a:rPr>
              <a:t> </a:t>
            </a:r>
          </a:p>
          <a:p>
            <a:pPr>
              <a:lnSpc>
                <a:spcPct val="90000"/>
              </a:lnSpc>
            </a:pPr>
            <a:r>
              <a:rPr lang="en-GB" dirty="0" smtClean="0">
                <a:solidFill>
                  <a:schemeClr val="tx1"/>
                </a:solidFill>
                <a:latin typeface="Comic Sans MS" pitchFamily="66" charset="0"/>
              </a:rPr>
              <a:t>The </a:t>
            </a:r>
            <a:r>
              <a:rPr lang="en-GB" dirty="0">
                <a:solidFill>
                  <a:schemeClr val="tx1"/>
                </a:solidFill>
                <a:latin typeface="Comic Sans MS" pitchFamily="66" charset="0"/>
              </a:rPr>
              <a:t>tissue is highly cellular and is well supplied with blood vessels. </a:t>
            </a:r>
            <a:endParaRPr lang="en-GB" dirty="0" smtClean="0">
              <a:solidFill>
                <a:schemeClr val="tx1"/>
              </a:solidFill>
              <a:latin typeface="Comic Sans MS" pitchFamily="66" charset="0"/>
            </a:endParaRPr>
          </a:p>
          <a:p>
            <a:pPr>
              <a:lnSpc>
                <a:spcPct val="90000"/>
              </a:lnSpc>
            </a:pPr>
            <a:r>
              <a:rPr lang="en-GB" dirty="0" smtClean="0">
                <a:solidFill>
                  <a:schemeClr val="tx1"/>
                </a:solidFill>
                <a:latin typeface="Comic Sans MS" pitchFamily="66" charset="0"/>
              </a:rPr>
              <a:t>The </a:t>
            </a:r>
            <a:r>
              <a:rPr lang="en-GB" dirty="0">
                <a:solidFill>
                  <a:schemeClr val="tx1"/>
                </a:solidFill>
                <a:latin typeface="Comic Sans MS" pitchFamily="66" charset="0"/>
              </a:rPr>
              <a:t>cells are long and slender so they are sometimes called muscle fibres, and these are usually arranged in bundles or layers that are surrounded by connective tissue. </a:t>
            </a:r>
          </a:p>
        </p:txBody>
      </p:sp>
    </p:spTree>
    <p:extLst>
      <p:ext uri="{BB962C8B-B14F-4D97-AF65-F5344CB8AC3E}">
        <p14:creationId xmlns:p14="http://schemas.microsoft.com/office/powerpoint/2010/main" val="1360727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Muscle Tissue</a:t>
            </a:r>
            <a:endParaRPr lang="en-GB" dirty="0"/>
          </a:p>
        </p:txBody>
      </p:sp>
      <p:sp>
        <p:nvSpPr>
          <p:cNvPr id="3" name="Content Placeholder 2"/>
          <p:cNvSpPr>
            <a:spLocks noGrp="1"/>
          </p:cNvSpPr>
          <p:nvPr>
            <p:ph idx="1"/>
          </p:nvPr>
        </p:nvSpPr>
        <p:spPr/>
        <p:txBody>
          <a:bodyPr/>
          <a:lstStyle/>
          <a:p>
            <a:r>
              <a:rPr lang="en-GB" dirty="0">
                <a:solidFill>
                  <a:schemeClr val="tx1"/>
                </a:solidFill>
                <a:latin typeface="Comic Sans MS" pitchFamily="66" charset="0"/>
              </a:rPr>
              <a:t>Muscle tissue can be categorized into skeletal muscle tissue, smooth muscle tissue, and cardiac muscle </a:t>
            </a:r>
            <a:r>
              <a:rPr lang="en-GB" dirty="0"/>
              <a:t>tissue</a:t>
            </a:r>
            <a:r>
              <a:rPr lang="en-US" sz="3800" dirty="0"/>
              <a:t> </a:t>
            </a:r>
            <a:endParaRPr lang="en-GB" dirty="0"/>
          </a:p>
        </p:txBody>
      </p:sp>
      <p:pic>
        <p:nvPicPr>
          <p:cNvPr id="4" name="Picture 4" descr="illu_muscle_tissu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09600" y="2439988"/>
            <a:ext cx="7620000" cy="282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836712"/>
            <a:ext cx="3960440" cy="25202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GB" sz="2400" b="1" dirty="0">
                <a:solidFill>
                  <a:schemeClr val="tx1"/>
                </a:solidFill>
                <a:latin typeface="Comic Sans MS" pitchFamily="66" charset="0"/>
              </a:rPr>
              <a:t>Skeletal (voluntary) muscle tissue </a:t>
            </a:r>
            <a:endParaRPr lang="en-GB" sz="2400" b="1" dirty="0" smtClean="0">
              <a:solidFill>
                <a:schemeClr val="tx1"/>
              </a:solidFill>
              <a:latin typeface="Comic Sans MS" pitchFamily="66" charset="0"/>
            </a:endParaRPr>
          </a:p>
          <a:p>
            <a:r>
              <a:rPr lang="en-GB" sz="2000" dirty="0" smtClean="0">
                <a:solidFill>
                  <a:schemeClr val="tx1"/>
                </a:solidFill>
                <a:latin typeface="Comic Sans MS" pitchFamily="66" charset="0"/>
              </a:rPr>
              <a:t>is </a:t>
            </a:r>
            <a:r>
              <a:rPr lang="en-GB" sz="2000" dirty="0">
                <a:solidFill>
                  <a:schemeClr val="tx1"/>
                </a:solidFill>
                <a:latin typeface="Comic Sans MS" pitchFamily="66" charset="0"/>
              </a:rPr>
              <a:t>used for motion (movement</a:t>
            </a:r>
            <a:r>
              <a:rPr lang="en-GB" sz="2000" dirty="0" smtClean="0">
                <a:solidFill>
                  <a:schemeClr val="tx1"/>
                </a:solidFill>
                <a:latin typeface="Comic Sans MS" pitchFamily="66" charset="0"/>
              </a:rPr>
              <a:t>), </a:t>
            </a:r>
            <a:r>
              <a:rPr lang="en-GB" sz="2000" dirty="0">
                <a:solidFill>
                  <a:schemeClr val="tx1"/>
                </a:solidFill>
                <a:latin typeface="Comic Sans MS" pitchFamily="66" charset="0"/>
              </a:rPr>
              <a:t>position and production of </a:t>
            </a:r>
            <a:r>
              <a:rPr lang="en-GB" sz="2000" dirty="0" smtClean="0">
                <a:solidFill>
                  <a:schemeClr val="tx1"/>
                </a:solidFill>
                <a:latin typeface="Comic Sans MS" pitchFamily="66" charset="0"/>
              </a:rPr>
              <a:t>heat</a:t>
            </a:r>
          </a:p>
          <a:p>
            <a:r>
              <a:rPr lang="en-GB" sz="2000" dirty="0" smtClean="0">
                <a:solidFill>
                  <a:schemeClr val="tx1"/>
                </a:solidFill>
                <a:latin typeface="Comic Sans MS" pitchFamily="66" charset="0"/>
              </a:rPr>
              <a:t>Contraction under voluntary control.</a:t>
            </a:r>
            <a:endParaRPr lang="en-GB" sz="2000" dirty="0">
              <a:solidFill>
                <a:schemeClr val="tx1"/>
              </a:solidFill>
              <a:latin typeface="Comic Sans MS" pitchFamily="66" charset="0"/>
            </a:endParaRPr>
          </a:p>
        </p:txBody>
      </p:sp>
      <p:sp>
        <p:nvSpPr>
          <p:cNvPr id="5" name="Rectangle 4"/>
          <p:cNvSpPr/>
          <p:nvPr/>
        </p:nvSpPr>
        <p:spPr>
          <a:xfrm>
            <a:off x="5436096" y="836712"/>
            <a:ext cx="3312368" cy="40324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90000"/>
              </a:lnSpc>
            </a:pPr>
            <a:r>
              <a:rPr lang="en-GB" sz="2400" b="1" dirty="0">
                <a:solidFill>
                  <a:schemeClr val="tx1"/>
                </a:solidFill>
                <a:latin typeface="Comic Sans MS" pitchFamily="66" charset="0"/>
              </a:rPr>
              <a:t>Cardiac muscle </a:t>
            </a:r>
            <a:endParaRPr lang="en-GB" sz="2400" b="1" dirty="0" smtClean="0">
              <a:solidFill>
                <a:schemeClr val="tx1"/>
              </a:solidFill>
              <a:latin typeface="Comic Sans MS" pitchFamily="66" charset="0"/>
            </a:endParaRPr>
          </a:p>
          <a:p>
            <a:pPr>
              <a:lnSpc>
                <a:spcPct val="90000"/>
              </a:lnSpc>
            </a:pPr>
            <a:r>
              <a:rPr lang="en-GB" dirty="0" smtClean="0">
                <a:solidFill>
                  <a:schemeClr val="tx1"/>
                </a:solidFill>
                <a:latin typeface="Comic Sans MS" pitchFamily="66" charset="0"/>
              </a:rPr>
              <a:t>Its </a:t>
            </a:r>
            <a:r>
              <a:rPr lang="en-GB" dirty="0">
                <a:solidFill>
                  <a:schemeClr val="tx1"/>
                </a:solidFill>
                <a:latin typeface="Comic Sans MS" pitchFamily="66" charset="0"/>
              </a:rPr>
              <a:t>contraction is not under voluntary </a:t>
            </a:r>
            <a:r>
              <a:rPr lang="en-GB" dirty="0" smtClean="0">
                <a:solidFill>
                  <a:schemeClr val="tx1"/>
                </a:solidFill>
                <a:latin typeface="Comic Sans MS" pitchFamily="66" charset="0"/>
              </a:rPr>
              <a:t>control.</a:t>
            </a:r>
          </a:p>
          <a:p>
            <a:pPr>
              <a:lnSpc>
                <a:spcPct val="90000"/>
              </a:lnSpc>
            </a:pPr>
            <a:r>
              <a:rPr lang="en-GB" dirty="0" smtClean="0">
                <a:solidFill>
                  <a:schemeClr val="tx1"/>
                </a:solidFill>
                <a:latin typeface="Comic Sans MS" pitchFamily="66" charset="0"/>
              </a:rPr>
              <a:t>It has </a:t>
            </a:r>
            <a:r>
              <a:rPr lang="en-GB" dirty="0">
                <a:solidFill>
                  <a:schemeClr val="tx1"/>
                </a:solidFill>
                <a:latin typeface="Comic Sans MS" pitchFamily="66" charset="0"/>
              </a:rPr>
              <a:t>branching fibres, one nucleus per cell, striations, and intercalated disks. </a:t>
            </a:r>
            <a:endParaRPr lang="en-GB" dirty="0" smtClean="0">
              <a:solidFill>
                <a:schemeClr val="tx1"/>
              </a:solidFill>
              <a:latin typeface="Comic Sans MS" pitchFamily="66" charset="0"/>
            </a:endParaRPr>
          </a:p>
          <a:p>
            <a:pPr>
              <a:lnSpc>
                <a:spcPct val="90000"/>
              </a:lnSpc>
            </a:pPr>
            <a:r>
              <a:rPr lang="en-GB" dirty="0" smtClean="0">
                <a:latin typeface="Comic Sans MS" pitchFamily="66" charset="0"/>
              </a:rPr>
              <a:t>It has </a:t>
            </a:r>
            <a:r>
              <a:rPr lang="en-GB" dirty="0">
                <a:latin typeface="Comic Sans MS" pitchFamily="66" charset="0"/>
              </a:rPr>
              <a:t>specialized cell end junctions that function in the communications between the various regions of the heart tissue.</a:t>
            </a:r>
          </a:p>
          <a:p>
            <a:pPr>
              <a:lnSpc>
                <a:spcPct val="90000"/>
              </a:lnSpc>
            </a:pPr>
            <a:endParaRPr lang="en-US" dirty="0">
              <a:solidFill>
                <a:schemeClr val="tx1"/>
              </a:solidFill>
              <a:latin typeface="Comic Sans MS" pitchFamily="66" charset="0"/>
            </a:endParaRPr>
          </a:p>
        </p:txBody>
      </p:sp>
      <p:sp>
        <p:nvSpPr>
          <p:cNvPr id="6" name="Rectangle 5"/>
          <p:cNvSpPr/>
          <p:nvPr/>
        </p:nvSpPr>
        <p:spPr>
          <a:xfrm>
            <a:off x="683568" y="3789040"/>
            <a:ext cx="4176464" cy="25922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GB" sz="2400" b="1" dirty="0">
                <a:solidFill>
                  <a:schemeClr val="tx1"/>
                </a:solidFill>
                <a:latin typeface="Comic Sans MS" pitchFamily="66" charset="0"/>
              </a:rPr>
              <a:t>Smooth muscle tissue </a:t>
            </a:r>
            <a:r>
              <a:rPr lang="en-GB" sz="2400" dirty="0" smtClean="0">
                <a:solidFill>
                  <a:schemeClr val="tx1"/>
                </a:solidFill>
                <a:latin typeface="Comic Sans MS" pitchFamily="66" charset="0"/>
              </a:rPr>
              <a:t>P</a:t>
            </a:r>
            <a:r>
              <a:rPr lang="en-GB" dirty="0" smtClean="0">
                <a:solidFill>
                  <a:schemeClr val="tx1"/>
                </a:solidFill>
                <a:latin typeface="Comic Sans MS" pitchFamily="66" charset="0"/>
              </a:rPr>
              <a:t>rovides </a:t>
            </a:r>
            <a:r>
              <a:rPr lang="en-GB" dirty="0">
                <a:solidFill>
                  <a:schemeClr val="tx1"/>
                </a:solidFill>
                <a:latin typeface="Comic Sans MS" pitchFamily="66" charset="0"/>
              </a:rPr>
              <a:t>movement through the hollow organs </a:t>
            </a:r>
            <a:r>
              <a:rPr lang="en-GB" dirty="0" smtClean="0">
                <a:solidFill>
                  <a:schemeClr val="tx1"/>
                </a:solidFill>
                <a:latin typeface="Comic Sans MS" pitchFamily="66" charset="0"/>
              </a:rPr>
              <a:t>e.g. </a:t>
            </a:r>
            <a:r>
              <a:rPr lang="en-GB" dirty="0">
                <a:solidFill>
                  <a:schemeClr val="tx1"/>
                </a:solidFill>
                <a:latin typeface="Comic Sans MS" pitchFamily="66" charset="0"/>
              </a:rPr>
              <a:t>the gastro intestinal </a:t>
            </a:r>
            <a:r>
              <a:rPr lang="en-GB" dirty="0" smtClean="0">
                <a:solidFill>
                  <a:schemeClr val="tx1"/>
                </a:solidFill>
                <a:latin typeface="Comic Sans MS" pitchFamily="66" charset="0"/>
              </a:rPr>
              <a:t>tract, </a:t>
            </a:r>
            <a:r>
              <a:rPr lang="en-GB" dirty="0" smtClean="0">
                <a:latin typeface="Comic Sans MS" pitchFamily="66" charset="0"/>
              </a:rPr>
              <a:t>the </a:t>
            </a:r>
            <a:r>
              <a:rPr lang="en-GB" dirty="0">
                <a:latin typeface="Comic Sans MS" pitchFamily="66" charset="0"/>
              </a:rPr>
              <a:t>blood vessels and all internal organs. </a:t>
            </a:r>
            <a:endParaRPr lang="en-GB" dirty="0" smtClean="0">
              <a:latin typeface="Comic Sans MS" pitchFamily="66" charset="0"/>
            </a:endParaRPr>
          </a:p>
          <a:p>
            <a:r>
              <a:rPr lang="en-GB" dirty="0" smtClean="0">
                <a:latin typeface="Comic Sans MS" pitchFamily="66" charset="0"/>
              </a:rPr>
              <a:t>It </a:t>
            </a:r>
            <a:r>
              <a:rPr lang="en-GB" dirty="0">
                <a:latin typeface="Comic Sans MS" pitchFamily="66" charset="0"/>
              </a:rPr>
              <a:t>is not under voluntary control (except for the anal sphincter muscle which we learn to control).</a:t>
            </a:r>
            <a:endParaRPr lang="en-GB" dirty="0">
              <a:solidFill>
                <a:schemeClr val="tx1"/>
              </a:solidFill>
              <a:latin typeface="Comic Sans MS" pitchFamily="66" charset="0"/>
            </a:endParaRPr>
          </a:p>
        </p:txBody>
      </p:sp>
    </p:spTree>
    <p:extLst>
      <p:ext uri="{BB962C8B-B14F-4D97-AF65-F5344CB8AC3E}">
        <p14:creationId xmlns:p14="http://schemas.microsoft.com/office/powerpoint/2010/main" val="1721808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Comic Sans MS" pitchFamily="66" charset="0"/>
              </a:rPr>
              <a:t>Nervous Tissue</a:t>
            </a:r>
            <a:endParaRPr lang="en-GB" dirty="0">
              <a:latin typeface="Comic Sans MS" pitchFamily="66" charset="0"/>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40510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Nervous Tissue</a:t>
            </a:r>
            <a:endParaRPr lang="en-GB" dirty="0">
              <a:latin typeface="Comic Sans MS" pitchFamily="66" charset="0"/>
            </a:endParaRPr>
          </a:p>
        </p:txBody>
      </p:sp>
      <p:sp>
        <p:nvSpPr>
          <p:cNvPr id="3" name="Content Placeholder 2"/>
          <p:cNvSpPr>
            <a:spLocks noGrp="1"/>
          </p:cNvSpPr>
          <p:nvPr>
            <p:ph sz="half" idx="2"/>
          </p:nvPr>
        </p:nvSpPr>
        <p:spPr>
          <a:xfrm>
            <a:off x="2987824" y="1600200"/>
            <a:ext cx="5698976" cy="4525963"/>
          </a:xfrm>
        </p:spPr>
        <p:txBody>
          <a:bodyPr>
            <a:normAutofit/>
          </a:bodyPr>
          <a:lstStyle/>
          <a:p>
            <a:pPr>
              <a:lnSpc>
                <a:spcPct val="90000"/>
              </a:lnSpc>
              <a:buNone/>
            </a:pPr>
            <a:r>
              <a:rPr lang="en-GB" sz="2800" b="1" dirty="0" smtClean="0">
                <a:solidFill>
                  <a:schemeClr val="tx1"/>
                </a:solidFill>
                <a:latin typeface="Comic Sans MS" pitchFamily="66" charset="0"/>
              </a:rPr>
              <a:t>Function</a:t>
            </a:r>
          </a:p>
          <a:p>
            <a:pPr>
              <a:lnSpc>
                <a:spcPct val="90000"/>
              </a:lnSpc>
            </a:pPr>
            <a:r>
              <a:rPr lang="en-GB" dirty="0" smtClean="0">
                <a:solidFill>
                  <a:schemeClr val="tx1"/>
                </a:solidFill>
                <a:latin typeface="Comic Sans MS" pitchFamily="66" charset="0"/>
              </a:rPr>
              <a:t>Responsible </a:t>
            </a:r>
            <a:r>
              <a:rPr lang="en-GB" dirty="0">
                <a:solidFill>
                  <a:schemeClr val="tx1"/>
                </a:solidFill>
                <a:latin typeface="Comic Sans MS" pitchFamily="66" charset="0"/>
              </a:rPr>
              <a:t>for coordinating and controlling many body activities. </a:t>
            </a:r>
            <a:endParaRPr lang="en-GB" dirty="0" smtClean="0">
              <a:solidFill>
                <a:schemeClr val="tx1"/>
              </a:solidFill>
              <a:latin typeface="Comic Sans MS" pitchFamily="66" charset="0"/>
            </a:endParaRPr>
          </a:p>
          <a:p>
            <a:pPr>
              <a:lnSpc>
                <a:spcPct val="90000"/>
              </a:lnSpc>
            </a:pPr>
            <a:r>
              <a:rPr lang="en-GB" dirty="0" smtClean="0">
                <a:solidFill>
                  <a:schemeClr val="tx1"/>
                </a:solidFill>
                <a:latin typeface="Comic Sans MS" pitchFamily="66" charset="0"/>
              </a:rPr>
              <a:t>Stimulates </a:t>
            </a:r>
            <a:r>
              <a:rPr lang="en-GB" dirty="0">
                <a:solidFill>
                  <a:schemeClr val="tx1"/>
                </a:solidFill>
                <a:latin typeface="Comic Sans MS" pitchFamily="66" charset="0"/>
              </a:rPr>
              <a:t>muscle contraction, creates an awareness of the environment, and plays a major role in emotions, memory, and reasoning. </a:t>
            </a:r>
          </a:p>
          <a:p>
            <a:pPr>
              <a:lnSpc>
                <a:spcPct val="90000"/>
              </a:lnSpc>
            </a:pPr>
            <a:r>
              <a:rPr lang="en-GB" dirty="0">
                <a:solidFill>
                  <a:schemeClr val="tx1"/>
                </a:solidFill>
                <a:latin typeface="Comic Sans MS" pitchFamily="66" charset="0"/>
              </a:rPr>
              <a:t>To do all these things, cells in nervous tissue need to be able to communicate with each other by way of electrical nerve </a:t>
            </a:r>
            <a:r>
              <a:rPr lang="en-GB" dirty="0" smtClean="0">
                <a:solidFill>
                  <a:schemeClr val="tx1"/>
                </a:solidFill>
                <a:latin typeface="Comic Sans MS" pitchFamily="66" charset="0"/>
              </a:rPr>
              <a:t>impulses</a:t>
            </a:r>
            <a:r>
              <a:rPr lang="en-US" dirty="0" smtClean="0">
                <a:solidFill>
                  <a:schemeClr val="tx1"/>
                </a:solidFill>
                <a:latin typeface="Comic Sans MS" pitchFamily="66" charset="0"/>
              </a:rPr>
              <a:t>.</a:t>
            </a:r>
          </a:p>
        </p:txBody>
      </p:sp>
      <p:sp>
        <p:nvSpPr>
          <p:cNvPr id="7" name="Content Placeholder 6"/>
          <p:cNvSpPr>
            <a:spLocks noGrp="1"/>
          </p:cNvSpPr>
          <p:nvPr>
            <p:ph sz="quarter" idx="13"/>
          </p:nvPr>
        </p:nvSpPr>
        <p:spPr>
          <a:xfrm>
            <a:off x="365760" y="1600200"/>
            <a:ext cx="2478048" cy="4526280"/>
          </a:xfrm>
        </p:spPr>
        <p:txBody>
          <a:bodyPr/>
          <a:lstStyle/>
          <a:p>
            <a:pPr>
              <a:lnSpc>
                <a:spcPct val="90000"/>
              </a:lnSpc>
              <a:buNone/>
            </a:pPr>
            <a:r>
              <a:rPr lang="en-GB" sz="2800" b="1" dirty="0" smtClean="0">
                <a:solidFill>
                  <a:schemeClr val="tx1"/>
                </a:solidFill>
                <a:latin typeface="Comic Sans MS" pitchFamily="66" charset="0"/>
              </a:rPr>
              <a:t>Found in the </a:t>
            </a:r>
          </a:p>
          <a:p>
            <a:pPr>
              <a:lnSpc>
                <a:spcPct val="90000"/>
              </a:lnSpc>
            </a:pPr>
            <a:r>
              <a:rPr lang="en-GB" dirty="0" smtClean="0">
                <a:solidFill>
                  <a:schemeClr val="tx1"/>
                </a:solidFill>
                <a:latin typeface="Comic Sans MS" pitchFamily="66" charset="0"/>
              </a:rPr>
              <a:t>Brain, </a:t>
            </a:r>
          </a:p>
          <a:p>
            <a:pPr>
              <a:lnSpc>
                <a:spcPct val="90000"/>
              </a:lnSpc>
            </a:pPr>
            <a:r>
              <a:rPr lang="en-GB" dirty="0" smtClean="0">
                <a:solidFill>
                  <a:schemeClr val="tx1"/>
                </a:solidFill>
                <a:latin typeface="Comic Sans MS" pitchFamily="66" charset="0"/>
              </a:rPr>
              <a:t>Spinal cord</a:t>
            </a:r>
          </a:p>
          <a:p>
            <a:pPr>
              <a:lnSpc>
                <a:spcPct val="90000"/>
              </a:lnSpc>
            </a:pPr>
            <a:r>
              <a:rPr lang="en-GB" dirty="0" smtClean="0">
                <a:solidFill>
                  <a:schemeClr val="tx1"/>
                </a:solidFill>
                <a:latin typeface="Comic Sans MS" pitchFamily="66" charset="0"/>
              </a:rPr>
              <a:t>Nerves. </a:t>
            </a:r>
          </a:p>
          <a:p>
            <a:pPr>
              <a:buNone/>
            </a:pPr>
            <a:endParaRPr lang="en-US" b="1" dirty="0" smtClean="0">
              <a:solidFill>
                <a:schemeClr val="tx1"/>
              </a:solidFill>
              <a:latin typeface="Comic Sans MS" pitchFamily="66" charset="0"/>
            </a:endParaRPr>
          </a:p>
          <a:p>
            <a:pPr>
              <a:buNone/>
            </a:pPr>
            <a:r>
              <a:rPr lang="en-US" sz="2800" b="1" dirty="0" smtClean="0">
                <a:solidFill>
                  <a:schemeClr val="tx1"/>
                </a:solidFill>
                <a:latin typeface="Comic Sans MS" pitchFamily="66" charset="0"/>
              </a:rPr>
              <a:t>Types</a:t>
            </a:r>
          </a:p>
          <a:p>
            <a:r>
              <a:rPr lang="en-US" dirty="0" err="1" smtClean="0">
                <a:solidFill>
                  <a:schemeClr val="tx1"/>
                </a:solidFill>
                <a:latin typeface="Comic Sans MS" pitchFamily="66" charset="0"/>
              </a:rPr>
              <a:t>Neurones</a:t>
            </a:r>
            <a:r>
              <a:rPr lang="en-US" dirty="0" smtClean="0">
                <a:solidFill>
                  <a:schemeClr val="tx1"/>
                </a:solidFill>
                <a:latin typeface="Comic Sans MS" pitchFamily="66" charset="0"/>
              </a:rPr>
              <a:t> </a:t>
            </a:r>
          </a:p>
          <a:p>
            <a:r>
              <a:rPr lang="en-US" dirty="0" err="1" smtClean="0">
                <a:solidFill>
                  <a:schemeClr val="tx1"/>
                </a:solidFill>
                <a:latin typeface="Comic Sans MS" pitchFamily="66" charset="0"/>
              </a:rPr>
              <a:t>Neuroglia</a:t>
            </a:r>
            <a:endParaRPr lang="en-US" dirty="0" smtClean="0">
              <a:solidFill>
                <a:schemeClr val="tx1"/>
              </a:solidFill>
              <a:latin typeface="Comic Sans MS" pitchFamily="66" charset="0"/>
            </a:endParaRPr>
          </a:p>
          <a:p>
            <a:endParaRPr lang="en-GB" dirty="0"/>
          </a:p>
        </p:txBody>
      </p:sp>
      <p:pic>
        <p:nvPicPr>
          <p:cNvPr id="8" name="Picture 7" descr="illu_nervous_tissu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a:xfrm>
            <a:off x="7086600" y="0"/>
            <a:ext cx="2057400" cy="165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latin typeface="Comic Sans MS" pitchFamily="66" charset="0"/>
              </a:rPr>
              <a:t>What are tissues?</a:t>
            </a:r>
            <a:endParaRPr lang="en-GB" dirty="0">
              <a:latin typeface="Comic Sans MS" pitchFamily="66" charset="0"/>
            </a:endParaRPr>
          </a:p>
        </p:txBody>
      </p:sp>
      <p:sp>
        <p:nvSpPr>
          <p:cNvPr id="7" name="Content Placeholder 6"/>
          <p:cNvSpPr>
            <a:spLocks noGrp="1"/>
          </p:cNvSpPr>
          <p:nvPr>
            <p:ph sz="half" idx="2"/>
          </p:nvPr>
        </p:nvSpPr>
        <p:spPr/>
        <p:txBody>
          <a:bodyPr>
            <a:noAutofit/>
          </a:bodyPr>
          <a:lstStyle/>
          <a:p>
            <a:pPr>
              <a:lnSpc>
                <a:spcPct val="80000"/>
              </a:lnSpc>
            </a:pPr>
            <a:endParaRPr lang="en-GB" sz="2800" dirty="0" smtClean="0">
              <a:solidFill>
                <a:schemeClr val="tx1"/>
              </a:solidFill>
              <a:latin typeface="Comic Sans MS" pitchFamily="66" charset="0"/>
            </a:endParaRPr>
          </a:p>
          <a:p>
            <a:pPr>
              <a:lnSpc>
                <a:spcPct val="80000"/>
              </a:lnSpc>
            </a:pPr>
            <a:r>
              <a:rPr lang="en-GB" sz="2800" dirty="0" smtClean="0">
                <a:solidFill>
                  <a:schemeClr val="tx1"/>
                </a:solidFill>
                <a:latin typeface="Comic Sans MS" pitchFamily="66" charset="0"/>
              </a:rPr>
              <a:t>Tissues consist of large number of cells that </a:t>
            </a:r>
            <a:r>
              <a:rPr lang="en-GB" sz="2800" dirty="0">
                <a:solidFill>
                  <a:schemeClr val="tx1"/>
                </a:solidFill>
                <a:latin typeface="Comic Sans MS" pitchFamily="66" charset="0"/>
              </a:rPr>
              <a:t>have similar structure and that function together as a unit</a:t>
            </a:r>
            <a:r>
              <a:rPr lang="en-GB" sz="2800" dirty="0" smtClean="0">
                <a:solidFill>
                  <a:schemeClr val="tx1"/>
                </a:solidFill>
                <a:latin typeface="Comic Sans MS" pitchFamily="66" charset="0"/>
              </a:rPr>
              <a:t>.</a:t>
            </a:r>
          </a:p>
          <a:p>
            <a:pPr marL="0" indent="0">
              <a:lnSpc>
                <a:spcPct val="80000"/>
              </a:lnSpc>
              <a:buNone/>
            </a:pPr>
            <a:endParaRPr lang="en-GB" sz="3200" dirty="0">
              <a:solidFill>
                <a:schemeClr val="tx1"/>
              </a:solidFill>
              <a:latin typeface="Comic Sans MS" pitchFamily="66" charset="0"/>
            </a:endParaRPr>
          </a:p>
        </p:txBody>
      </p:sp>
      <p:sp>
        <p:nvSpPr>
          <p:cNvPr id="3" name="Content Placeholder 2"/>
          <p:cNvSpPr>
            <a:spLocks noGrp="1"/>
          </p:cNvSpPr>
          <p:nvPr>
            <p:ph sz="quarter" idx="13"/>
          </p:nvPr>
        </p:nvSpPr>
        <p:spPr/>
        <p:txBody>
          <a:bodyPr/>
          <a:lstStyle/>
          <a:p>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556792"/>
            <a:ext cx="4536504" cy="460851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64704"/>
          </a:xfrm>
        </p:spPr>
        <p:txBody>
          <a:bodyPr/>
          <a:lstStyle/>
          <a:p>
            <a:endParaRPr lang="en-GB" dirty="0"/>
          </a:p>
        </p:txBody>
      </p:sp>
      <p:sp>
        <p:nvSpPr>
          <p:cNvPr id="3" name="Content Placeholder 2"/>
          <p:cNvSpPr>
            <a:spLocks noGrp="1"/>
          </p:cNvSpPr>
          <p:nvPr>
            <p:ph sz="half" idx="2"/>
          </p:nvPr>
        </p:nvSpPr>
        <p:spPr>
          <a:xfrm>
            <a:off x="4648200" y="764704"/>
            <a:ext cx="4038600" cy="5361459"/>
          </a:xfrm>
        </p:spPr>
        <p:txBody>
          <a:bodyPr>
            <a:normAutofit fontScale="92500" lnSpcReduction="20000"/>
          </a:bodyPr>
          <a:lstStyle/>
          <a:p>
            <a:pPr>
              <a:lnSpc>
                <a:spcPct val="90000"/>
              </a:lnSpc>
              <a:buNone/>
            </a:pPr>
            <a:r>
              <a:rPr lang="en-GB" b="1" dirty="0" smtClean="0">
                <a:solidFill>
                  <a:schemeClr val="tx1"/>
                </a:solidFill>
                <a:latin typeface="Comic Sans MS" pitchFamily="66" charset="0"/>
              </a:rPr>
              <a:t>Neurones </a:t>
            </a:r>
          </a:p>
          <a:p>
            <a:pPr>
              <a:lnSpc>
                <a:spcPct val="90000"/>
              </a:lnSpc>
            </a:pPr>
            <a:r>
              <a:rPr lang="en-GB" dirty="0" smtClean="0">
                <a:solidFill>
                  <a:schemeClr val="tx1"/>
                </a:solidFill>
                <a:latin typeface="Comic Sans MS" pitchFamily="66" charset="0"/>
              </a:rPr>
              <a:t>Generate and </a:t>
            </a:r>
            <a:r>
              <a:rPr lang="en-GB" dirty="0">
                <a:solidFill>
                  <a:schemeClr val="tx1"/>
                </a:solidFill>
                <a:latin typeface="Comic Sans MS" pitchFamily="66" charset="0"/>
              </a:rPr>
              <a:t>conduct </a:t>
            </a:r>
            <a:r>
              <a:rPr lang="en-GB" dirty="0" smtClean="0">
                <a:solidFill>
                  <a:schemeClr val="tx1"/>
                </a:solidFill>
                <a:latin typeface="Comic Sans MS" pitchFamily="66" charset="0"/>
              </a:rPr>
              <a:t>impulses.</a:t>
            </a:r>
          </a:p>
          <a:p>
            <a:pPr>
              <a:lnSpc>
                <a:spcPct val="90000"/>
              </a:lnSpc>
            </a:pPr>
            <a:r>
              <a:rPr lang="en-GB" dirty="0" smtClean="0">
                <a:solidFill>
                  <a:schemeClr val="tx1"/>
                </a:solidFill>
                <a:latin typeface="Comic Sans MS" pitchFamily="66" charset="0"/>
              </a:rPr>
              <a:t>The cell body carries </a:t>
            </a:r>
            <a:r>
              <a:rPr lang="en-GB" dirty="0">
                <a:solidFill>
                  <a:schemeClr val="tx1"/>
                </a:solidFill>
                <a:latin typeface="Comic Sans MS" pitchFamily="66" charset="0"/>
              </a:rPr>
              <a:t>on the general functions, is the cell </a:t>
            </a:r>
            <a:endParaRPr lang="en-GB" dirty="0" smtClean="0">
              <a:solidFill>
                <a:schemeClr val="tx1"/>
              </a:solidFill>
              <a:latin typeface="Comic Sans MS" pitchFamily="66" charset="0"/>
            </a:endParaRPr>
          </a:p>
          <a:p>
            <a:pPr>
              <a:lnSpc>
                <a:spcPct val="90000"/>
              </a:lnSpc>
            </a:pPr>
            <a:r>
              <a:rPr lang="en-GB" dirty="0" smtClean="0">
                <a:solidFill>
                  <a:schemeClr val="tx1"/>
                </a:solidFill>
                <a:latin typeface="Comic Sans MS" pitchFamily="66" charset="0"/>
              </a:rPr>
              <a:t>Dendrites carry </a:t>
            </a:r>
            <a:r>
              <a:rPr lang="en-GB" dirty="0">
                <a:solidFill>
                  <a:schemeClr val="tx1"/>
                </a:solidFill>
                <a:latin typeface="Comic Sans MS" pitchFamily="66" charset="0"/>
              </a:rPr>
              <a:t>impulses to the cell body. </a:t>
            </a:r>
            <a:endParaRPr lang="en-GB" dirty="0" smtClean="0">
              <a:solidFill>
                <a:schemeClr val="tx1"/>
              </a:solidFill>
              <a:latin typeface="Comic Sans MS" pitchFamily="66" charset="0"/>
            </a:endParaRPr>
          </a:p>
          <a:p>
            <a:pPr>
              <a:lnSpc>
                <a:spcPct val="90000"/>
              </a:lnSpc>
            </a:pPr>
            <a:r>
              <a:rPr lang="en-GB" dirty="0" smtClean="0">
                <a:solidFill>
                  <a:schemeClr val="tx1"/>
                </a:solidFill>
                <a:latin typeface="Comic Sans MS" pitchFamily="66" charset="0"/>
              </a:rPr>
              <a:t>The Axon </a:t>
            </a:r>
            <a:r>
              <a:rPr lang="en-GB" dirty="0">
                <a:solidFill>
                  <a:schemeClr val="tx1"/>
                </a:solidFill>
                <a:latin typeface="Comic Sans MS" pitchFamily="66" charset="0"/>
              </a:rPr>
              <a:t>carries impulses away from the cell body</a:t>
            </a:r>
            <a:r>
              <a:rPr lang="en-US" dirty="0">
                <a:solidFill>
                  <a:schemeClr val="tx1"/>
                </a:solidFill>
                <a:latin typeface="Comic Sans MS" pitchFamily="66" charset="0"/>
              </a:rPr>
              <a:t> </a:t>
            </a:r>
            <a:endParaRPr lang="en-US" dirty="0" smtClean="0">
              <a:solidFill>
                <a:schemeClr val="tx1"/>
              </a:solidFill>
              <a:latin typeface="Comic Sans MS" pitchFamily="66" charset="0"/>
            </a:endParaRPr>
          </a:p>
          <a:p>
            <a:pPr>
              <a:lnSpc>
                <a:spcPct val="90000"/>
              </a:lnSpc>
              <a:buNone/>
            </a:pPr>
            <a:r>
              <a:rPr lang="en-US" b="1" dirty="0" err="1" smtClean="0">
                <a:solidFill>
                  <a:schemeClr val="tx1"/>
                </a:solidFill>
                <a:latin typeface="Comic Sans MS" pitchFamily="66" charset="0"/>
              </a:rPr>
              <a:t>Neuroglia</a:t>
            </a:r>
            <a:endParaRPr lang="en-US" b="1" dirty="0" smtClean="0">
              <a:solidFill>
                <a:schemeClr val="tx1"/>
              </a:solidFill>
              <a:latin typeface="Comic Sans MS" pitchFamily="66" charset="0"/>
            </a:endParaRPr>
          </a:p>
          <a:p>
            <a:pPr>
              <a:lnSpc>
                <a:spcPct val="90000"/>
              </a:lnSpc>
            </a:pPr>
            <a:r>
              <a:rPr lang="en-US" dirty="0" smtClean="0">
                <a:solidFill>
                  <a:schemeClr val="tx1"/>
                </a:solidFill>
                <a:latin typeface="Comic Sans MS" pitchFamily="66" charset="0"/>
              </a:rPr>
              <a:t>Intermingle with </a:t>
            </a:r>
            <a:r>
              <a:rPr lang="en-US" dirty="0" err="1" smtClean="0">
                <a:solidFill>
                  <a:schemeClr val="tx1"/>
                </a:solidFill>
                <a:latin typeface="Comic Sans MS" pitchFamily="66" charset="0"/>
              </a:rPr>
              <a:t>neurones</a:t>
            </a:r>
            <a:r>
              <a:rPr lang="en-US" dirty="0" smtClean="0">
                <a:solidFill>
                  <a:schemeClr val="tx1"/>
                </a:solidFill>
                <a:latin typeface="Comic Sans MS" pitchFamily="66" charset="0"/>
              </a:rPr>
              <a:t> in the brain and spinal cord</a:t>
            </a:r>
            <a:r>
              <a:rPr lang="en-GB" dirty="0" smtClean="0">
                <a:solidFill>
                  <a:schemeClr val="tx1"/>
                </a:solidFill>
                <a:latin typeface="Comic Sans MS" pitchFamily="66" charset="0"/>
              </a:rPr>
              <a:t> </a:t>
            </a:r>
          </a:p>
          <a:p>
            <a:pPr>
              <a:lnSpc>
                <a:spcPct val="90000"/>
              </a:lnSpc>
            </a:pPr>
            <a:r>
              <a:rPr lang="en-US" dirty="0" smtClean="0">
                <a:solidFill>
                  <a:schemeClr val="tx1"/>
                </a:solidFill>
                <a:latin typeface="Comic Sans MS" pitchFamily="66" charset="0"/>
              </a:rPr>
              <a:t>Connective tissue cells that offer support &amp; protection</a:t>
            </a:r>
          </a:p>
          <a:p>
            <a:pPr>
              <a:lnSpc>
                <a:spcPct val="90000"/>
              </a:lnSpc>
            </a:pPr>
            <a:r>
              <a:rPr lang="en-GB" dirty="0" smtClean="0">
                <a:solidFill>
                  <a:schemeClr val="tx1"/>
                </a:solidFill>
                <a:latin typeface="Comic Sans MS" pitchFamily="66" charset="0"/>
              </a:rPr>
              <a:t>Do not conduct impulses but have the ability to divide</a:t>
            </a:r>
            <a:endParaRPr lang="en-US" dirty="0" smtClean="0">
              <a:solidFill>
                <a:schemeClr val="tx1"/>
              </a:solidFill>
              <a:latin typeface="Comic Sans MS" pitchFamily="66" charset="0"/>
            </a:endParaRPr>
          </a:p>
          <a:p>
            <a:pPr>
              <a:lnSpc>
                <a:spcPct val="90000"/>
              </a:lnSpc>
            </a:pPr>
            <a:endParaRPr lang="en-US" dirty="0">
              <a:solidFill>
                <a:schemeClr val="tx1"/>
              </a:solidFill>
              <a:latin typeface="Comic Sans MS" pitchFamily="66" charset="0"/>
            </a:endParaRPr>
          </a:p>
        </p:txBody>
      </p:sp>
      <p:pic>
        <p:nvPicPr>
          <p:cNvPr id="7" name="Picture 5" descr="neuron"/>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365125" y="620688"/>
            <a:ext cx="4041775"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656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nSpc>
                <a:spcPct val="90000"/>
              </a:lnSpc>
            </a:pPr>
            <a:r>
              <a:rPr lang="en-GB" dirty="0">
                <a:solidFill>
                  <a:schemeClr val="tx1"/>
                </a:solidFill>
                <a:latin typeface="Comic Sans MS" pitchFamily="66" charset="0"/>
              </a:rPr>
              <a:t>Neurons are highly specialised but have lost the ability to divide and replicate</a:t>
            </a:r>
          </a:p>
          <a:p>
            <a:pPr>
              <a:lnSpc>
                <a:spcPct val="90000"/>
              </a:lnSpc>
            </a:pPr>
            <a:r>
              <a:rPr lang="en-GB" dirty="0">
                <a:solidFill>
                  <a:schemeClr val="tx1"/>
                </a:solidFill>
                <a:latin typeface="Comic Sans MS" pitchFamily="66" charset="0"/>
              </a:rPr>
              <a:t>Neuroglia support and protect and help to insulate the neurones. They do not conduct impulses and have retained the ability to divide</a:t>
            </a:r>
            <a:endParaRPr lang="en-US" dirty="0">
              <a:solidFill>
                <a:schemeClr val="tx1"/>
              </a:solidFill>
              <a:latin typeface="Comic Sans MS" pitchFamily="66" charset="0"/>
            </a:endParaRPr>
          </a:p>
        </p:txBody>
      </p:sp>
    </p:spTree>
    <p:extLst>
      <p:ext uri="{BB962C8B-B14F-4D97-AF65-F5344CB8AC3E}">
        <p14:creationId xmlns:p14="http://schemas.microsoft.com/office/powerpoint/2010/main" val="2769877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Comic Sans MS" pitchFamily="66" charset="0"/>
              </a:rPr>
              <a:t>How tissues make up organs </a:t>
            </a:r>
            <a:endParaRPr lang="en-GB" dirty="0"/>
          </a:p>
        </p:txBody>
      </p:sp>
      <p:sp>
        <p:nvSpPr>
          <p:cNvPr id="5" name="Subtitle 4"/>
          <p:cNvSpPr>
            <a:spLocks noGrp="1"/>
          </p:cNvSpPr>
          <p:nvPr>
            <p:ph type="subTitle" idx="1"/>
          </p:nvPr>
        </p:nvSpPr>
        <p:spPr/>
        <p:txBody>
          <a:bodyPr>
            <a:normAutofit/>
          </a:bodyPr>
          <a:lstStyle/>
          <a:p>
            <a:r>
              <a:rPr lang="en-GB" sz="4000" dirty="0" smtClean="0">
                <a:solidFill>
                  <a:schemeClr val="tx1"/>
                </a:solidFill>
                <a:latin typeface="Comic Sans MS" pitchFamily="66" charset="0"/>
              </a:rPr>
              <a:t>Some examples.</a:t>
            </a:r>
            <a:endParaRPr lang="en-GB" sz="4000" dirty="0">
              <a:solidFill>
                <a:schemeClr val="tx1"/>
              </a:solidFill>
              <a:latin typeface="Comic Sans MS" pitchFamily="66" charset="0"/>
            </a:endParaRPr>
          </a:p>
        </p:txBody>
      </p:sp>
    </p:spTree>
    <p:extLst>
      <p:ext uri="{BB962C8B-B14F-4D97-AF65-F5344CB8AC3E}">
        <p14:creationId xmlns:p14="http://schemas.microsoft.com/office/powerpoint/2010/main" val="3280019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How tissues make up organs – The </a:t>
            </a:r>
            <a:r>
              <a:rPr lang="en-US" dirty="0" smtClean="0">
                <a:latin typeface="Comic Sans MS" pitchFamily="66" charset="0"/>
              </a:rPr>
              <a:t>Stomach.</a:t>
            </a:r>
            <a:endParaRPr lang="en-GB"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060848"/>
            <a:ext cx="4038600" cy="4032448"/>
          </a:xfrm>
        </p:spPr>
      </p:pic>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43000" y="2132856"/>
            <a:ext cx="2486025" cy="3384375"/>
          </a:xfrm>
        </p:spPr>
      </p:pic>
    </p:spTree>
    <p:extLst>
      <p:ext uri="{BB962C8B-B14F-4D97-AF65-F5344CB8AC3E}">
        <p14:creationId xmlns:p14="http://schemas.microsoft.com/office/powerpoint/2010/main" val="3116787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32656"/>
            <a:ext cx="8229600" cy="6120532"/>
          </a:xfrm>
        </p:spPr>
        <p:txBody>
          <a:bodyPr>
            <a:noAutofit/>
          </a:bodyPr>
          <a:lstStyle/>
          <a:p>
            <a:r>
              <a:rPr lang="en-GB" sz="2000" dirty="0" smtClean="0">
                <a:solidFill>
                  <a:schemeClr val="tx1"/>
                </a:solidFill>
                <a:latin typeface="Comic Sans MS" pitchFamily="66" charset="0"/>
              </a:rPr>
              <a:t>Outer layer of stomach.- A serous membrane of </a:t>
            </a:r>
            <a:r>
              <a:rPr lang="en-GB" sz="2000" b="1" dirty="0" smtClean="0">
                <a:solidFill>
                  <a:schemeClr val="tx1"/>
                </a:solidFill>
                <a:latin typeface="Comic Sans MS" pitchFamily="66" charset="0"/>
              </a:rPr>
              <a:t>simple </a:t>
            </a:r>
            <a:r>
              <a:rPr lang="en-GB" sz="2000" b="1" dirty="0" err="1" smtClean="0">
                <a:solidFill>
                  <a:schemeClr val="tx1"/>
                </a:solidFill>
                <a:latin typeface="Comic Sans MS" pitchFamily="66" charset="0"/>
              </a:rPr>
              <a:t>squamous</a:t>
            </a:r>
            <a:r>
              <a:rPr lang="en-GB" sz="2000" b="1" dirty="0" smtClean="0">
                <a:solidFill>
                  <a:schemeClr val="tx1"/>
                </a:solidFill>
                <a:latin typeface="Comic Sans MS" pitchFamily="66" charset="0"/>
              </a:rPr>
              <a:t> epithelium </a:t>
            </a:r>
            <a:r>
              <a:rPr lang="en-GB" sz="2000" dirty="0" smtClean="0">
                <a:solidFill>
                  <a:schemeClr val="tx1"/>
                </a:solidFill>
                <a:latin typeface="Comic Sans MS" pitchFamily="66" charset="0"/>
              </a:rPr>
              <a:t>and </a:t>
            </a:r>
            <a:r>
              <a:rPr lang="en-GB" sz="2000" b="1" dirty="0" err="1" smtClean="0">
                <a:solidFill>
                  <a:schemeClr val="tx1"/>
                </a:solidFill>
                <a:latin typeface="Comic Sans MS" pitchFamily="66" charset="0"/>
              </a:rPr>
              <a:t>areolar</a:t>
            </a:r>
            <a:r>
              <a:rPr lang="en-GB" sz="2000" b="1" dirty="0" smtClean="0">
                <a:solidFill>
                  <a:schemeClr val="tx1"/>
                </a:solidFill>
                <a:latin typeface="Comic Sans MS" pitchFamily="66" charset="0"/>
              </a:rPr>
              <a:t> connective tissue. </a:t>
            </a:r>
            <a:r>
              <a:rPr lang="en-GB" sz="2000" dirty="0" smtClean="0">
                <a:solidFill>
                  <a:schemeClr val="tx1"/>
                </a:solidFill>
                <a:latin typeface="Comic Sans MS" pitchFamily="66" charset="0"/>
              </a:rPr>
              <a:t>It has a dense network of blood vessels that supply the stomach. </a:t>
            </a:r>
          </a:p>
          <a:p>
            <a:r>
              <a:rPr lang="en-GB" sz="2000" dirty="0" smtClean="0">
                <a:solidFill>
                  <a:schemeClr val="tx1"/>
                </a:solidFill>
                <a:latin typeface="Comic Sans MS" pitchFamily="66" charset="0"/>
              </a:rPr>
              <a:t>Muscle Layers - Three layers of </a:t>
            </a:r>
            <a:r>
              <a:rPr lang="en-GB" sz="2000" b="1" dirty="0" smtClean="0">
                <a:solidFill>
                  <a:schemeClr val="tx1"/>
                </a:solidFill>
                <a:latin typeface="Comic Sans MS" pitchFamily="66" charset="0"/>
              </a:rPr>
              <a:t>smooth muscle </a:t>
            </a:r>
            <a:r>
              <a:rPr lang="en-GB" sz="2000" dirty="0" smtClean="0">
                <a:solidFill>
                  <a:schemeClr val="tx1"/>
                </a:solidFill>
                <a:latin typeface="Comic Sans MS" pitchFamily="66" charset="0"/>
              </a:rPr>
              <a:t>lying in different directions; this helps to stomach to mix the stomach contents together to aid digestion. Longitudinal layer of muscle- this is a continuous layer with  the oesophagus. Circular layer of muscle – wraps around the body of the stomach and extends downwards to form the pyloric sphincter where the stomach contents enter the small intestine. Oblique layer of muscle- the innermost layer of muscle and is prominent in the fundus area.</a:t>
            </a:r>
          </a:p>
          <a:p>
            <a:r>
              <a:rPr lang="en-GB" sz="2000" dirty="0" smtClean="0">
                <a:solidFill>
                  <a:schemeClr val="tx1"/>
                </a:solidFill>
                <a:latin typeface="Comic Sans MS" pitchFamily="66" charset="0"/>
              </a:rPr>
              <a:t>Nervous tissue – stretch receptors detect the expansion of the muscle as the stomach fills and sends messages to the brain to stop further filling (eating)</a:t>
            </a:r>
          </a:p>
          <a:p>
            <a:r>
              <a:rPr lang="en-GB" sz="2000" dirty="0" err="1" smtClean="0">
                <a:solidFill>
                  <a:schemeClr val="tx1"/>
                </a:solidFill>
                <a:latin typeface="Comic Sans MS" pitchFamily="66" charset="0"/>
              </a:rPr>
              <a:t>Submucosa</a:t>
            </a:r>
            <a:r>
              <a:rPr lang="en-GB" sz="2000" dirty="0" smtClean="0">
                <a:solidFill>
                  <a:schemeClr val="tx1"/>
                </a:solidFill>
                <a:latin typeface="Comic Sans MS" pitchFamily="66" charset="0"/>
              </a:rPr>
              <a:t> layer – </a:t>
            </a:r>
            <a:r>
              <a:rPr lang="en-GB" sz="2000" b="1" dirty="0" smtClean="0">
                <a:solidFill>
                  <a:schemeClr val="tx1"/>
                </a:solidFill>
                <a:latin typeface="Comic Sans MS" pitchFamily="66" charset="0"/>
              </a:rPr>
              <a:t>areolar connective tissue </a:t>
            </a:r>
            <a:r>
              <a:rPr lang="en-GB" sz="2000" dirty="0" smtClean="0">
                <a:solidFill>
                  <a:schemeClr val="tx1"/>
                </a:solidFill>
                <a:latin typeface="Comic Sans MS" pitchFamily="66" charset="0"/>
              </a:rPr>
              <a:t>that contains blood vessels, lymphatic vessels, and nerves. This connects the muscular layers  to the mucosal layer.</a:t>
            </a:r>
          </a:p>
          <a:p>
            <a:r>
              <a:rPr lang="en-GB" sz="2000" dirty="0" smtClean="0">
                <a:solidFill>
                  <a:schemeClr val="tx1"/>
                </a:solidFill>
                <a:latin typeface="Comic Sans MS" pitchFamily="66" charset="0"/>
              </a:rPr>
              <a:t>Mucosa –lines the stomach composed of </a:t>
            </a:r>
            <a:r>
              <a:rPr lang="en-GB" sz="2000" b="1" dirty="0" smtClean="0">
                <a:solidFill>
                  <a:schemeClr val="tx1"/>
                </a:solidFill>
                <a:latin typeface="Comic Sans MS" pitchFamily="66" charset="0"/>
              </a:rPr>
              <a:t> columnar epithelium with </a:t>
            </a:r>
            <a:r>
              <a:rPr lang="en-GB" sz="2000" dirty="0" smtClean="0">
                <a:solidFill>
                  <a:schemeClr val="tx1"/>
                </a:solidFill>
                <a:latin typeface="Comic Sans MS" pitchFamily="66" charset="0"/>
              </a:rPr>
              <a:t>specialised goblet cells that secrete chemicals necessary for digestive processes. </a:t>
            </a:r>
            <a:endParaRPr lang="en-GB" sz="2000" dirty="0">
              <a:solidFill>
                <a:schemeClr val="tx1"/>
              </a:solidFill>
              <a:latin typeface="Comic Sans MS" pitchFamily="66"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How tissues make up organs – The </a:t>
            </a:r>
            <a:r>
              <a:rPr lang="en-US" dirty="0" smtClean="0">
                <a:latin typeface="Comic Sans MS" pitchFamily="66" charset="0"/>
              </a:rPr>
              <a:t>Bladder.</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6731" y="1629257"/>
            <a:ext cx="7430538" cy="4467849"/>
          </a:xfrm>
        </p:spPr>
      </p:pic>
    </p:spTree>
    <p:extLst>
      <p:ext uri="{BB962C8B-B14F-4D97-AF65-F5344CB8AC3E}">
        <p14:creationId xmlns:p14="http://schemas.microsoft.com/office/powerpoint/2010/main" val="309262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1305342"/>
            <a:ext cx="7776864" cy="3693319"/>
          </a:xfrm>
          <a:prstGeom prst="rect">
            <a:avLst/>
          </a:prstGeom>
        </p:spPr>
        <p:txBody>
          <a:bodyPr wrap="square">
            <a:spAutoFit/>
          </a:bodyPr>
          <a:lstStyle/>
          <a:p>
            <a:r>
              <a:rPr lang="en-GB" dirty="0">
                <a:latin typeface="Comic Sans MS" pitchFamily="66" charset="0"/>
              </a:rPr>
              <a:t>The bladder </a:t>
            </a:r>
            <a:r>
              <a:rPr lang="en-GB" dirty="0" smtClean="0">
                <a:latin typeface="Comic Sans MS" pitchFamily="66" charset="0"/>
              </a:rPr>
              <a:t>is made up of 4 layers</a:t>
            </a:r>
          </a:p>
          <a:p>
            <a:r>
              <a:rPr lang="en-GB" dirty="0" smtClean="0">
                <a:latin typeface="Comic Sans MS" pitchFamily="66" charset="0"/>
              </a:rPr>
              <a:t> </a:t>
            </a:r>
            <a:r>
              <a:rPr lang="en-GB" dirty="0">
                <a:latin typeface="Comic Sans MS" pitchFamily="66" charset="0"/>
              </a:rPr>
              <a:t>(1) </a:t>
            </a:r>
            <a:r>
              <a:rPr lang="en-GB" b="1" dirty="0">
                <a:latin typeface="Comic Sans MS" pitchFamily="66" charset="0"/>
              </a:rPr>
              <a:t>Serous</a:t>
            </a:r>
            <a:r>
              <a:rPr lang="en-GB" dirty="0">
                <a:latin typeface="Comic Sans MS" pitchFamily="66" charset="0"/>
              </a:rPr>
              <a:t> - this outer layer being a partial layer </a:t>
            </a:r>
            <a:r>
              <a:rPr lang="en-GB" dirty="0" smtClean="0">
                <a:latin typeface="Comic Sans MS" pitchFamily="66" charset="0"/>
              </a:rPr>
              <a:t>of connective tissue derived </a:t>
            </a:r>
            <a:r>
              <a:rPr lang="en-GB" dirty="0">
                <a:latin typeface="Comic Sans MS" pitchFamily="66" charset="0"/>
              </a:rPr>
              <a:t>from the </a:t>
            </a:r>
            <a:r>
              <a:rPr lang="en-GB" dirty="0" smtClean="0">
                <a:latin typeface="Comic Sans MS" pitchFamily="66" charset="0"/>
              </a:rPr>
              <a:t>peritoneum </a:t>
            </a:r>
          </a:p>
          <a:p>
            <a:r>
              <a:rPr lang="en-GB" dirty="0" smtClean="0">
                <a:latin typeface="Comic Sans MS" pitchFamily="66" charset="0"/>
              </a:rPr>
              <a:t> </a:t>
            </a:r>
            <a:r>
              <a:rPr lang="en-GB" dirty="0">
                <a:latin typeface="Comic Sans MS" pitchFamily="66" charset="0"/>
              </a:rPr>
              <a:t>(2) </a:t>
            </a:r>
            <a:r>
              <a:rPr lang="en-GB" b="1" dirty="0">
                <a:latin typeface="Comic Sans MS" pitchFamily="66" charset="0"/>
              </a:rPr>
              <a:t>Muscular</a:t>
            </a:r>
            <a:r>
              <a:rPr lang="en-GB" dirty="0">
                <a:latin typeface="Comic Sans MS" pitchFamily="66" charset="0"/>
              </a:rPr>
              <a:t> - </a:t>
            </a:r>
            <a:r>
              <a:rPr lang="en-GB" dirty="0" smtClean="0">
                <a:latin typeface="Comic Sans MS" pitchFamily="66" charset="0"/>
              </a:rPr>
              <a:t>The </a:t>
            </a:r>
            <a:r>
              <a:rPr lang="en-GB" b="1" dirty="0">
                <a:latin typeface="Comic Sans MS" pitchFamily="66" charset="0"/>
              </a:rPr>
              <a:t>detrusor muscle</a:t>
            </a:r>
            <a:r>
              <a:rPr lang="en-GB" dirty="0">
                <a:latin typeface="Comic Sans MS" pitchFamily="66" charset="0"/>
              </a:rPr>
              <a:t> of the urinary bladder wall, which consists of 3 layers </a:t>
            </a:r>
            <a:r>
              <a:rPr lang="en-GB" dirty="0" smtClean="0">
                <a:latin typeface="Comic Sans MS" pitchFamily="66" charset="0"/>
              </a:rPr>
              <a:t>including both </a:t>
            </a:r>
            <a:r>
              <a:rPr lang="en-GB" dirty="0">
                <a:latin typeface="Comic Sans MS" pitchFamily="66" charset="0"/>
              </a:rPr>
              <a:t>longitudinal and circularly </a:t>
            </a:r>
            <a:r>
              <a:rPr lang="en-GB" dirty="0" smtClean="0">
                <a:latin typeface="Comic Sans MS" pitchFamily="66" charset="0"/>
              </a:rPr>
              <a:t>arranged muscle fibre which allow the bladder to stretch as it fills with urine. </a:t>
            </a:r>
          </a:p>
          <a:p>
            <a:r>
              <a:rPr lang="en-GB" dirty="0" smtClean="0">
                <a:latin typeface="Comic Sans MS" pitchFamily="66" charset="0"/>
              </a:rPr>
              <a:t>(</a:t>
            </a:r>
            <a:r>
              <a:rPr lang="en-GB" dirty="0">
                <a:latin typeface="Comic Sans MS" pitchFamily="66" charset="0"/>
              </a:rPr>
              <a:t>3) </a:t>
            </a:r>
            <a:r>
              <a:rPr lang="en-GB" b="1" dirty="0">
                <a:latin typeface="Comic Sans MS" pitchFamily="66" charset="0"/>
              </a:rPr>
              <a:t>Sub-mucous - </a:t>
            </a:r>
            <a:r>
              <a:rPr lang="en-GB" dirty="0">
                <a:latin typeface="Comic Sans MS" pitchFamily="66" charset="0"/>
              </a:rPr>
              <a:t>a thin layer of areolar tissue loosely </a:t>
            </a:r>
            <a:r>
              <a:rPr lang="en-GB" dirty="0" smtClean="0">
                <a:latin typeface="Comic Sans MS" pitchFamily="66" charset="0"/>
              </a:rPr>
              <a:t>connect the </a:t>
            </a:r>
            <a:r>
              <a:rPr lang="en-GB" dirty="0">
                <a:latin typeface="Comic Sans MS" pitchFamily="66" charset="0"/>
              </a:rPr>
              <a:t>muscular layer with the mucous </a:t>
            </a:r>
            <a:r>
              <a:rPr lang="en-GB" dirty="0" smtClean="0">
                <a:latin typeface="Comic Sans MS" pitchFamily="66" charset="0"/>
              </a:rPr>
              <a:t>layer</a:t>
            </a:r>
          </a:p>
          <a:p>
            <a:r>
              <a:rPr lang="en-GB" dirty="0" smtClean="0">
                <a:latin typeface="Comic Sans MS" pitchFamily="66" charset="0"/>
              </a:rPr>
              <a:t>(4</a:t>
            </a:r>
            <a:r>
              <a:rPr lang="en-GB" dirty="0">
                <a:latin typeface="Comic Sans MS" pitchFamily="66" charset="0"/>
              </a:rPr>
              <a:t>) </a:t>
            </a:r>
            <a:r>
              <a:rPr lang="en-GB" b="1" dirty="0">
                <a:latin typeface="Comic Sans MS" pitchFamily="66" charset="0"/>
              </a:rPr>
              <a:t>Mucous</a:t>
            </a:r>
            <a:r>
              <a:rPr lang="en-GB" dirty="0">
                <a:latin typeface="Comic Sans MS" pitchFamily="66" charset="0"/>
              </a:rPr>
              <a:t> - the innermost layer of the wall of the urinary </a:t>
            </a:r>
            <a:r>
              <a:rPr lang="en-GB" dirty="0" smtClean="0">
                <a:latin typeface="Comic Sans MS" pitchFamily="66" charset="0"/>
              </a:rPr>
              <a:t>bladder is made up of transitional epithelium that can stretch because it is  </a:t>
            </a:r>
            <a:r>
              <a:rPr lang="en-GB" dirty="0">
                <a:latin typeface="Comic Sans MS" pitchFamily="66" charset="0"/>
              </a:rPr>
              <a:t>loosely attached to the </a:t>
            </a:r>
            <a:r>
              <a:rPr lang="en-GB" dirty="0" smtClean="0">
                <a:latin typeface="Comic Sans MS" pitchFamily="66" charset="0"/>
              </a:rPr>
              <a:t>muscular layer by the areolar tissue. </a:t>
            </a:r>
            <a:r>
              <a:rPr lang="en-GB" dirty="0">
                <a:latin typeface="Comic Sans MS" pitchFamily="66" charset="0"/>
              </a:rPr>
              <a:t>The mucosa falls into many folds known as </a:t>
            </a:r>
            <a:r>
              <a:rPr lang="en-GB" dirty="0" err="1">
                <a:latin typeface="Comic Sans MS" pitchFamily="66" charset="0"/>
              </a:rPr>
              <a:t>rugae</a:t>
            </a:r>
            <a:r>
              <a:rPr lang="en-GB" dirty="0">
                <a:latin typeface="Comic Sans MS" pitchFamily="66" charset="0"/>
              </a:rPr>
              <a:t> when the bladder is empty or near empty. </a:t>
            </a:r>
          </a:p>
        </p:txBody>
      </p:sp>
    </p:spTree>
    <p:extLst>
      <p:ext uri="{BB962C8B-B14F-4D97-AF65-F5344CB8AC3E}">
        <p14:creationId xmlns:p14="http://schemas.microsoft.com/office/powerpoint/2010/main" val="1989635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How tissues make up organs – The Heart.</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772816"/>
            <a:ext cx="7789870" cy="4603105"/>
          </a:xfrm>
        </p:spPr>
      </p:pic>
    </p:spTree>
    <p:extLst>
      <p:ext uri="{BB962C8B-B14F-4D97-AF65-F5344CB8AC3E}">
        <p14:creationId xmlns:p14="http://schemas.microsoft.com/office/powerpoint/2010/main" val="357033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548680"/>
            <a:ext cx="8229600" cy="5390059"/>
          </a:xfrm>
        </p:spPr>
        <p:txBody>
          <a:bodyPr>
            <a:noAutofit/>
          </a:bodyPr>
          <a:lstStyle/>
          <a:p>
            <a:r>
              <a:rPr lang="en-GB" sz="2000" dirty="0" smtClean="0">
                <a:solidFill>
                  <a:schemeClr val="tx1"/>
                </a:solidFill>
                <a:latin typeface="Comic Sans MS" pitchFamily="66" charset="0"/>
              </a:rPr>
              <a:t>The outermost layer of the heart is the </a:t>
            </a:r>
            <a:r>
              <a:rPr lang="en-GB" sz="2000" b="1" dirty="0" smtClean="0">
                <a:solidFill>
                  <a:schemeClr val="tx1"/>
                </a:solidFill>
                <a:latin typeface="Comic Sans MS" pitchFamily="66" charset="0"/>
              </a:rPr>
              <a:t>Pericardium – </a:t>
            </a:r>
            <a:r>
              <a:rPr lang="en-GB" sz="2000" dirty="0" smtClean="0">
                <a:solidFill>
                  <a:schemeClr val="tx1"/>
                </a:solidFill>
                <a:latin typeface="Comic Sans MS" pitchFamily="66" charset="0"/>
              </a:rPr>
              <a:t>a protective membrane that folds into two layers – a thin, white covering made of fibrous connective tissue that joins the major blood vessels to the sternum and diaphragm.  It secretes fluid that lubricates the heart muscle.</a:t>
            </a:r>
          </a:p>
          <a:p>
            <a:r>
              <a:rPr lang="en-GB" sz="2000" dirty="0" smtClean="0">
                <a:solidFill>
                  <a:schemeClr val="tx1"/>
                </a:solidFill>
                <a:latin typeface="Comic Sans MS" pitchFamily="66" charset="0"/>
              </a:rPr>
              <a:t>The next layer is the </a:t>
            </a:r>
            <a:r>
              <a:rPr lang="en-GB" sz="2000" b="1" dirty="0" smtClean="0">
                <a:solidFill>
                  <a:schemeClr val="tx1"/>
                </a:solidFill>
                <a:latin typeface="Comic Sans MS" pitchFamily="66" charset="0"/>
              </a:rPr>
              <a:t>Myocardium</a:t>
            </a:r>
            <a:r>
              <a:rPr lang="en-GB" sz="2000" dirty="0" smtClean="0">
                <a:solidFill>
                  <a:schemeClr val="tx1"/>
                </a:solidFill>
                <a:latin typeface="Comic Sans MS" pitchFamily="66" charset="0"/>
              </a:rPr>
              <a:t>. This is the muscle layer of the heart made up of cardiac muscle tissues which contract without receiving any nervous stimuli. The atria and ventricles of the heart are separated  by a ring of fibrous tissue that does not conduct electrical impulses; however specialised fibres known as the Bundle of His convey electrical impulses across this. This contraction enables blood to be pumped through the chambers of the heart.</a:t>
            </a:r>
          </a:p>
          <a:p>
            <a:r>
              <a:rPr lang="en-GB" sz="2000" dirty="0" smtClean="0">
                <a:solidFill>
                  <a:schemeClr val="tx1"/>
                </a:solidFill>
                <a:latin typeface="Comic Sans MS" pitchFamily="66" charset="0"/>
              </a:rPr>
              <a:t>The innermost layer of the heart is the </a:t>
            </a:r>
            <a:r>
              <a:rPr lang="en-GB" sz="2000" b="1" dirty="0" err="1" smtClean="0">
                <a:solidFill>
                  <a:schemeClr val="tx1"/>
                </a:solidFill>
                <a:latin typeface="Comic Sans MS" pitchFamily="66" charset="0"/>
              </a:rPr>
              <a:t>Endocardium</a:t>
            </a:r>
            <a:r>
              <a:rPr lang="en-GB" sz="2000" dirty="0" smtClean="0">
                <a:solidFill>
                  <a:schemeClr val="tx1"/>
                </a:solidFill>
                <a:latin typeface="Comic Sans MS" pitchFamily="66" charset="0"/>
              </a:rPr>
              <a:t> and is made up of flattened epithelial cells that lines the inside of the heart, the heart valves and is continuous with the blood vessels. This ensures blood flows freely through the hollow chambers of the heart.</a:t>
            </a:r>
            <a:endParaRPr lang="en-GB" sz="2000" dirty="0" smtClean="0">
              <a:latin typeface="Comic Sans MS" pitchFamily="66" charset="0"/>
            </a:endParaRPr>
          </a:p>
          <a:p>
            <a:endParaRPr lang="en-US" sz="2000" dirty="0"/>
          </a:p>
        </p:txBody>
      </p:sp>
    </p:spTree>
    <p:extLst>
      <p:ext uri="{BB962C8B-B14F-4D97-AF65-F5344CB8AC3E}">
        <p14:creationId xmlns:p14="http://schemas.microsoft.com/office/powerpoint/2010/main" val="1338445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How tissues make up organs – The </a:t>
            </a:r>
            <a:r>
              <a:rPr lang="en-US" dirty="0" smtClean="0">
                <a:latin typeface="Comic Sans MS" pitchFamily="66" charset="0"/>
              </a:rPr>
              <a:t>Skin.</a:t>
            </a:r>
            <a:endParaRPr lang="en-GB" dirty="0"/>
          </a:p>
        </p:txBody>
      </p:sp>
      <p:sp>
        <p:nvSpPr>
          <p:cNvPr id="5" name="TextBox 4"/>
          <p:cNvSpPr txBox="1"/>
          <p:nvPr/>
        </p:nvSpPr>
        <p:spPr>
          <a:xfrm>
            <a:off x="395537" y="6093296"/>
            <a:ext cx="8496944" cy="369332"/>
          </a:xfrm>
          <a:prstGeom prst="rect">
            <a:avLst/>
          </a:prstGeom>
          <a:noFill/>
        </p:spPr>
        <p:txBody>
          <a:bodyPr wrap="square" rtlCol="0">
            <a:spAutoFit/>
          </a:bodyPr>
          <a:lstStyle/>
          <a:p>
            <a:r>
              <a:rPr lang="en-GB" dirty="0" smtClean="0">
                <a:latin typeface="Comic Sans MS" pitchFamily="66" charset="0"/>
              </a:rPr>
              <a:t>See page 191 in the course text book for a starting point for this description</a:t>
            </a:r>
            <a:endParaRPr lang="en-GB" dirty="0">
              <a:latin typeface="Comic Sans MS"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9733" y="1600200"/>
            <a:ext cx="5664534" cy="4525963"/>
          </a:xfrm>
        </p:spPr>
      </p:pic>
    </p:spTree>
    <p:extLst>
      <p:ext uri="{BB962C8B-B14F-4D97-AF65-F5344CB8AC3E}">
        <p14:creationId xmlns:p14="http://schemas.microsoft.com/office/powerpoint/2010/main" val="125684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Intercellular Matrix</a:t>
            </a:r>
            <a:endParaRPr lang="en-GB" dirty="0">
              <a:latin typeface="Comic Sans MS" pitchFamily="66" charset="0"/>
            </a:endParaRPr>
          </a:p>
        </p:txBody>
      </p:sp>
      <p:sp>
        <p:nvSpPr>
          <p:cNvPr id="3" name="Content Placeholder 2"/>
          <p:cNvSpPr>
            <a:spLocks noGrp="1"/>
          </p:cNvSpPr>
          <p:nvPr>
            <p:ph idx="1"/>
          </p:nvPr>
        </p:nvSpPr>
        <p:spPr/>
        <p:txBody>
          <a:bodyPr/>
          <a:lstStyle/>
          <a:p>
            <a:pPr>
              <a:lnSpc>
                <a:spcPct val="80000"/>
              </a:lnSpc>
            </a:pPr>
            <a:endParaRPr lang="en-GB" dirty="0" smtClean="0">
              <a:solidFill>
                <a:schemeClr val="tx1"/>
              </a:solidFill>
              <a:latin typeface="Comic Sans MS" pitchFamily="66" charset="0"/>
            </a:endParaRPr>
          </a:p>
          <a:p>
            <a:pPr>
              <a:lnSpc>
                <a:spcPct val="80000"/>
              </a:lnSpc>
            </a:pPr>
            <a:r>
              <a:rPr lang="en-GB" sz="2800" dirty="0" smtClean="0">
                <a:solidFill>
                  <a:schemeClr val="tx1"/>
                </a:solidFill>
                <a:latin typeface="Comic Sans MS" pitchFamily="66" charset="0"/>
              </a:rPr>
              <a:t>A </a:t>
            </a:r>
            <a:r>
              <a:rPr lang="en-GB" sz="2800" dirty="0">
                <a:solidFill>
                  <a:schemeClr val="tx1"/>
                </a:solidFill>
                <a:latin typeface="Comic Sans MS" pitchFamily="66" charset="0"/>
              </a:rPr>
              <a:t>non living </a:t>
            </a:r>
            <a:r>
              <a:rPr lang="en-GB" sz="2800" dirty="0" smtClean="0">
                <a:solidFill>
                  <a:schemeClr val="tx1"/>
                </a:solidFill>
                <a:latin typeface="Comic Sans MS" pitchFamily="66" charset="0"/>
              </a:rPr>
              <a:t>material that fills </a:t>
            </a:r>
            <a:r>
              <a:rPr lang="en-GB" sz="2800" dirty="0">
                <a:solidFill>
                  <a:schemeClr val="tx1"/>
                </a:solidFill>
                <a:latin typeface="Comic Sans MS" pitchFamily="66" charset="0"/>
              </a:rPr>
              <a:t>the spaces between the cells. </a:t>
            </a:r>
          </a:p>
          <a:p>
            <a:pPr>
              <a:lnSpc>
                <a:spcPct val="80000"/>
              </a:lnSpc>
            </a:pPr>
            <a:r>
              <a:rPr lang="en-GB" sz="2800" dirty="0">
                <a:solidFill>
                  <a:schemeClr val="tx1"/>
                </a:solidFill>
                <a:latin typeface="Comic Sans MS" pitchFamily="66" charset="0"/>
              </a:rPr>
              <a:t>This may be abundant in some tissues and minimal in others.</a:t>
            </a:r>
          </a:p>
          <a:p>
            <a:pPr>
              <a:lnSpc>
                <a:spcPct val="80000"/>
              </a:lnSpc>
            </a:pPr>
            <a:r>
              <a:rPr lang="en-GB" sz="2800" dirty="0" smtClean="0">
                <a:solidFill>
                  <a:schemeClr val="tx1"/>
                </a:solidFill>
                <a:latin typeface="Comic Sans MS" pitchFamily="66" charset="0"/>
              </a:rPr>
              <a:t>May </a:t>
            </a:r>
            <a:r>
              <a:rPr lang="en-GB" sz="2800" dirty="0">
                <a:solidFill>
                  <a:schemeClr val="tx1"/>
                </a:solidFill>
                <a:latin typeface="Comic Sans MS" pitchFamily="66" charset="0"/>
              </a:rPr>
              <a:t>contain special substances such as salts and fibres that are unique to a specific tissue and gives each its  tissue distinctive characteristics</a:t>
            </a:r>
            <a:endParaRPr lang="en-GB" sz="2800" dirty="0"/>
          </a:p>
        </p:txBody>
      </p:sp>
    </p:spTree>
    <p:extLst>
      <p:ext uri="{BB962C8B-B14F-4D97-AF65-F5344CB8AC3E}">
        <p14:creationId xmlns:p14="http://schemas.microsoft.com/office/powerpoint/2010/main" val="1765775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a:lnSpc>
                <a:spcPct val="80000"/>
              </a:lnSpc>
            </a:pPr>
            <a:endParaRPr lang="en-GB" dirty="0" smtClean="0">
              <a:solidFill>
                <a:schemeClr val="tx1"/>
              </a:solidFill>
              <a:latin typeface="Comic Sans MS" pitchFamily="66" charset="0"/>
            </a:endParaRPr>
          </a:p>
          <a:p>
            <a:pPr>
              <a:lnSpc>
                <a:spcPct val="80000"/>
              </a:lnSpc>
            </a:pPr>
            <a:r>
              <a:rPr lang="en-GB" sz="3200" dirty="0" smtClean="0">
                <a:solidFill>
                  <a:schemeClr val="tx1"/>
                </a:solidFill>
                <a:latin typeface="Comic Sans MS" pitchFamily="66" charset="0"/>
              </a:rPr>
              <a:t>They </a:t>
            </a:r>
            <a:r>
              <a:rPr lang="en-GB" sz="3200" dirty="0">
                <a:solidFill>
                  <a:schemeClr val="tx1"/>
                </a:solidFill>
                <a:latin typeface="Comic Sans MS" pitchFamily="66" charset="0"/>
              </a:rPr>
              <a:t>are classified according to the functions of these cells.</a:t>
            </a:r>
            <a:r>
              <a:rPr lang="en-GB" sz="3200" dirty="0"/>
              <a:t> </a:t>
            </a:r>
            <a:endParaRPr lang="en-GB" sz="3200" dirty="0">
              <a:solidFill>
                <a:schemeClr val="tx1"/>
              </a:solidFill>
              <a:latin typeface="Comic Sans MS" pitchFamily="66" charset="0"/>
            </a:endParaRPr>
          </a:p>
          <a:p>
            <a:r>
              <a:rPr lang="en-GB" sz="3200" dirty="0">
                <a:solidFill>
                  <a:schemeClr val="tx1"/>
                </a:solidFill>
                <a:latin typeface="Comic Sans MS" pitchFamily="66" charset="0"/>
              </a:rPr>
              <a:t>Four main types </a:t>
            </a:r>
          </a:p>
          <a:p>
            <a:pPr lvl="2"/>
            <a:r>
              <a:rPr lang="en-GB" sz="3200" dirty="0">
                <a:solidFill>
                  <a:schemeClr val="tx1"/>
                </a:solidFill>
                <a:latin typeface="Comic Sans MS" pitchFamily="66" charset="0"/>
              </a:rPr>
              <a:t>Epithelial tissue or epithelium</a:t>
            </a:r>
          </a:p>
          <a:p>
            <a:pPr lvl="2"/>
            <a:r>
              <a:rPr lang="en-GB" sz="3200" dirty="0">
                <a:solidFill>
                  <a:schemeClr val="tx1"/>
                </a:solidFill>
                <a:latin typeface="Comic Sans MS" pitchFamily="66" charset="0"/>
              </a:rPr>
              <a:t>Connective tissue</a:t>
            </a:r>
          </a:p>
          <a:p>
            <a:pPr lvl="2"/>
            <a:r>
              <a:rPr lang="en-GB" sz="3200" dirty="0">
                <a:solidFill>
                  <a:schemeClr val="tx1"/>
                </a:solidFill>
                <a:latin typeface="Comic Sans MS" pitchFamily="66" charset="0"/>
              </a:rPr>
              <a:t>Muscle tissue</a:t>
            </a:r>
          </a:p>
          <a:p>
            <a:pPr lvl="2"/>
            <a:r>
              <a:rPr lang="en-GB" sz="3200" dirty="0">
                <a:solidFill>
                  <a:schemeClr val="tx1"/>
                </a:solidFill>
                <a:latin typeface="Comic Sans MS" pitchFamily="66" charset="0"/>
              </a:rPr>
              <a:t>Nervous </a:t>
            </a:r>
            <a:r>
              <a:rPr lang="en-GB" sz="3200" dirty="0" smtClean="0">
                <a:solidFill>
                  <a:schemeClr val="tx1"/>
                </a:solidFill>
                <a:latin typeface="Comic Sans MS" pitchFamily="66" charset="0"/>
              </a:rPr>
              <a:t>tissue</a:t>
            </a:r>
            <a:endParaRPr lang="en-GB" sz="3200" dirty="0">
              <a:solidFill>
                <a:schemeClr val="tx1"/>
              </a:solidFill>
              <a:latin typeface="Comic Sans MS"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4077072"/>
            <a:ext cx="2390775" cy="1914525"/>
          </a:xfrm>
          <a:prstGeom prst="rect">
            <a:avLst/>
          </a:prstGeom>
        </p:spPr>
      </p:pic>
    </p:spTree>
    <p:extLst>
      <p:ext uri="{BB962C8B-B14F-4D97-AF65-F5344CB8AC3E}">
        <p14:creationId xmlns:p14="http://schemas.microsoft.com/office/powerpoint/2010/main" val="3614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latin typeface="Comic Sans MS" pitchFamily="66" charset="0"/>
              </a:rPr>
              <a:t>Epithelial Tissue</a:t>
            </a:r>
            <a:endParaRPr lang="en-GB" dirty="0">
              <a:latin typeface="Comic Sans MS" pitchFamily="66" charset="0"/>
            </a:endParaRPr>
          </a:p>
        </p:txBody>
      </p:sp>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736814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itchFamily="66" charset="0"/>
              </a:rPr>
              <a:t>Epithelial Tissue</a:t>
            </a:r>
            <a:endParaRPr lang="en-GB" dirty="0">
              <a:latin typeface="Comic Sans MS" pitchFamily="66" charset="0"/>
            </a:endParaRPr>
          </a:p>
        </p:txBody>
      </p:sp>
      <p:sp>
        <p:nvSpPr>
          <p:cNvPr id="3" name="Content Placeholder 2"/>
          <p:cNvSpPr>
            <a:spLocks noGrp="1"/>
          </p:cNvSpPr>
          <p:nvPr>
            <p:ph idx="1"/>
          </p:nvPr>
        </p:nvSpPr>
        <p:spPr/>
        <p:txBody>
          <a:bodyPr>
            <a:noAutofit/>
          </a:bodyPr>
          <a:lstStyle/>
          <a:p>
            <a:r>
              <a:rPr lang="en-GB" sz="2800" b="1" dirty="0" smtClean="0">
                <a:solidFill>
                  <a:schemeClr val="tx1"/>
                </a:solidFill>
                <a:latin typeface="Comic Sans MS" pitchFamily="66" charset="0"/>
              </a:rPr>
              <a:t>Found:</a:t>
            </a:r>
          </a:p>
          <a:p>
            <a:pPr lvl="1"/>
            <a:r>
              <a:rPr lang="en-GB" sz="2800" dirty="0" smtClean="0">
                <a:solidFill>
                  <a:schemeClr val="tx1"/>
                </a:solidFill>
                <a:latin typeface="Comic Sans MS" pitchFamily="66" charset="0"/>
              </a:rPr>
              <a:t> covering the body and lining the cavities and tubes of the body. </a:t>
            </a:r>
          </a:p>
          <a:p>
            <a:pPr lvl="1"/>
            <a:r>
              <a:rPr lang="en-GB" sz="2800" dirty="0" smtClean="0">
                <a:solidFill>
                  <a:schemeClr val="tx1"/>
                </a:solidFill>
                <a:latin typeface="Comic Sans MS" pitchFamily="66" charset="0"/>
              </a:rPr>
              <a:t>Also found in glands.</a:t>
            </a:r>
          </a:p>
          <a:p>
            <a:r>
              <a:rPr lang="en-GB" sz="2800" b="1" dirty="0" smtClean="0">
                <a:solidFill>
                  <a:schemeClr val="tx1"/>
                </a:solidFill>
                <a:latin typeface="Comic Sans MS" pitchFamily="66" charset="0"/>
              </a:rPr>
              <a:t>Functions:</a:t>
            </a:r>
          </a:p>
          <a:p>
            <a:pPr lvl="1"/>
            <a:r>
              <a:rPr lang="en-GB" sz="2800" dirty="0" smtClean="0">
                <a:solidFill>
                  <a:schemeClr val="tx1"/>
                </a:solidFill>
                <a:latin typeface="Comic Sans MS" pitchFamily="66" charset="0"/>
              </a:rPr>
              <a:t>Protection of underlying structures from dehydration, chemical and mechanical damage</a:t>
            </a:r>
          </a:p>
          <a:p>
            <a:pPr lvl="1"/>
            <a:r>
              <a:rPr lang="en-GB" sz="2800" dirty="0" smtClean="0">
                <a:solidFill>
                  <a:schemeClr val="tx1"/>
                </a:solidFill>
                <a:latin typeface="Comic Sans MS" pitchFamily="66" charset="0"/>
              </a:rPr>
              <a:t>Secretion</a:t>
            </a:r>
          </a:p>
          <a:p>
            <a:pPr lvl="1"/>
            <a:r>
              <a:rPr lang="en-GB" sz="2800" dirty="0" smtClean="0">
                <a:solidFill>
                  <a:schemeClr val="tx1"/>
                </a:solidFill>
                <a:latin typeface="Comic Sans MS" pitchFamily="66" charset="0"/>
              </a:rPr>
              <a:t>Absorption</a:t>
            </a:r>
          </a:p>
          <a:p>
            <a:pPr lvl="1"/>
            <a:endParaRPr lang="en-GB" sz="2800" dirty="0" smtClean="0">
              <a:latin typeface="Comic Sans MS" pitchFamily="66" charset="0"/>
            </a:endParaRPr>
          </a:p>
          <a:p>
            <a:pPr lvl="1"/>
            <a:endParaRPr lang="en-GB" sz="2800" dirty="0" smtClean="0">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Types of Epithelial Tissue</a:t>
            </a:r>
            <a:endParaRPr lang="en-GB" dirty="0"/>
          </a:p>
        </p:txBody>
      </p:sp>
      <p:pic>
        <p:nvPicPr>
          <p:cNvPr id="4" name="Picture 5" descr="illu_epithelium"/>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70000" y="2542381"/>
            <a:ext cx="66040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5430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latin typeface="Comic Sans MS" pitchFamily="66" charset="0"/>
              </a:rPr>
              <a:t>Simple &amp; Stratified </a:t>
            </a:r>
            <a:endParaRPr lang="en-GB" dirty="0">
              <a:latin typeface="Comic Sans MS" pitchFamily="66" charset="0"/>
            </a:endParaRPr>
          </a:p>
        </p:txBody>
      </p:sp>
      <p:sp>
        <p:nvSpPr>
          <p:cNvPr id="5" name="Content Placeholder 4"/>
          <p:cNvSpPr>
            <a:spLocks noGrp="1"/>
          </p:cNvSpPr>
          <p:nvPr>
            <p:ph sz="half" idx="2"/>
          </p:nvPr>
        </p:nvSpPr>
        <p:spPr/>
        <p:txBody>
          <a:bodyPr>
            <a:normAutofit lnSpcReduction="10000"/>
          </a:bodyPr>
          <a:lstStyle/>
          <a:p>
            <a:r>
              <a:rPr lang="en-GB" b="1" dirty="0">
                <a:solidFill>
                  <a:schemeClr val="tx1"/>
                </a:solidFill>
                <a:latin typeface="Comic Sans MS" pitchFamily="66" charset="0"/>
              </a:rPr>
              <a:t>Stratified epithelia </a:t>
            </a:r>
            <a:r>
              <a:rPr lang="en-GB" dirty="0">
                <a:solidFill>
                  <a:schemeClr val="tx1"/>
                </a:solidFill>
                <a:latin typeface="Comic Sans MS" pitchFamily="66" charset="0"/>
              </a:rPr>
              <a:t>– </a:t>
            </a:r>
          </a:p>
          <a:p>
            <a:pPr>
              <a:buNone/>
            </a:pPr>
            <a:r>
              <a:rPr lang="en-GB" dirty="0">
                <a:solidFill>
                  <a:schemeClr val="tx1"/>
                </a:solidFill>
                <a:latin typeface="Comic Sans MS" pitchFamily="66" charset="0"/>
              </a:rPr>
              <a:t>	Stratified Squamous epithelium.</a:t>
            </a:r>
          </a:p>
          <a:p>
            <a:pPr>
              <a:buNone/>
            </a:pPr>
            <a:r>
              <a:rPr lang="en-GB" dirty="0">
                <a:solidFill>
                  <a:schemeClr val="tx1"/>
                </a:solidFill>
                <a:latin typeface="Comic Sans MS" pitchFamily="66" charset="0"/>
              </a:rPr>
              <a:t>	Transitional epithelium</a:t>
            </a:r>
          </a:p>
          <a:p>
            <a:pPr>
              <a:buNone/>
            </a:pPr>
            <a:r>
              <a:rPr lang="en-GB" dirty="0">
                <a:solidFill>
                  <a:schemeClr val="tx1"/>
                </a:solidFill>
                <a:latin typeface="Comic Sans MS" pitchFamily="66" charset="0"/>
              </a:rPr>
              <a:t>		</a:t>
            </a:r>
            <a:endParaRPr lang="en-GB" dirty="0">
              <a:solidFill>
                <a:schemeClr val="tx1"/>
              </a:solidFill>
            </a:endParaRPr>
          </a:p>
          <a:p>
            <a:pPr>
              <a:buNone/>
            </a:pPr>
            <a:r>
              <a:rPr lang="en-GB" b="1" dirty="0" smtClean="0">
                <a:solidFill>
                  <a:schemeClr val="tx1"/>
                </a:solidFill>
                <a:latin typeface="Comic Sans MS" pitchFamily="66" charset="0"/>
              </a:rPr>
              <a:t>Stratified</a:t>
            </a:r>
          </a:p>
          <a:p>
            <a:pPr>
              <a:buNone/>
            </a:pPr>
            <a:r>
              <a:rPr lang="en-GB" dirty="0">
                <a:solidFill>
                  <a:schemeClr val="tx1"/>
                </a:solidFill>
                <a:latin typeface="Comic Sans MS" pitchFamily="66" charset="0"/>
              </a:rPr>
              <a:t> </a:t>
            </a:r>
            <a:r>
              <a:rPr lang="en-GB" dirty="0" smtClean="0">
                <a:solidFill>
                  <a:schemeClr val="tx1"/>
                </a:solidFill>
                <a:latin typeface="Comic Sans MS" pitchFamily="66" charset="0"/>
              </a:rPr>
              <a:t>- Several layers</a:t>
            </a:r>
          </a:p>
          <a:p>
            <a:pPr>
              <a:buFontTx/>
              <a:buChar char="-"/>
            </a:pPr>
            <a:r>
              <a:rPr lang="en-GB" dirty="0" smtClean="0">
                <a:solidFill>
                  <a:schemeClr val="tx1"/>
                </a:solidFill>
                <a:latin typeface="Comic Sans MS" pitchFamily="66" charset="0"/>
              </a:rPr>
              <a:t>Superficial layers grow up from below.</a:t>
            </a:r>
          </a:p>
          <a:p>
            <a:pPr>
              <a:buFontTx/>
              <a:buChar char="-"/>
            </a:pPr>
            <a:r>
              <a:rPr lang="en-GB" dirty="0" smtClean="0">
                <a:solidFill>
                  <a:schemeClr val="tx1"/>
                </a:solidFill>
                <a:latin typeface="Comic Sans MS" pitchFamily="66" charset="0"/>
              </a:rPr>
              <a:t>Basement membrane usually absent</a:t>
            </a:r>
            <a:endParaRPr lang="en-GB" dirty="0">
              <a:solidFill>
                <a:schemeClr val="tx1"/>
              </a:solidFill>
              <a:latin typeface="Comic Sans MS" pitchFamily="66" charset="0"/>
            </a:endParaRPr>
          </a:p>
        </p:txBody>
      </p:sp>
      <p:sp>
        <p:nvSpPr>
          <p:cNvPr id="6" name="Content Placeholder 5"/>
          <p:cNvSpPr>
            <a:spLocks noGrp="1"/>
          </p:cNvSpPr>
          <p:nvPr>
            <p:ph sz="quarter" idx="13"/>
          </p:nvPr>
        </p:nvSpPr>
        <p:spPr/>
        <p:txBody>
          <a:bodyPr>
            <a:normAutofit fontScale="92500" lnSpcReduction="20000"/>
          </a:bodyPr>
          <a:lstStyle/>
          <a:p>
            <a:r>
              <a:rPr lang="en-GB" b="1" dirty="0" smtClean="0">
                <a:solidFill>
                  <a:schemeClr val="tx1"/>
                </a:solidFill>
                <a:latin typeface="Comic Sans MS" pitchFamily="66" charset="0"/>
              </a:rPr>
              <a:t>Simple epithelium </a:t>
            </a:r>
            <a:r>
              <a:rPr lang="en-GB" dirty="0" smtClean="0">
                <a:solidFill>
                  <a:schemeClr val="tx1"/>
                </a:solidFill>
                <a:latin typeface="Comic Sans MS" pitchFamily="66" charset="0"/>
              </a:rPr>
              <a:t>-</a:t>
            </a:r>
          </a:p>
          <a:p>
            <a:pPr>
              <a:buNone/>
            </a:pPr>
            <a:r>
              <a:rPr lang="en-GB" dirty="0" smtClean="0">
                <a:solidFill>
                  <a:schemeClr val="tx1"/>
                </a:solidFill>
                <a:latin typeface="Comic Sans MS" pitchFamily="66" charset="0"/>
              </a:rPr>
              <a:t>	Squamous epithelium</a:t>
            </a:r>
          </a:p>
          <a:p>
            <a:pPr>
              <a:buNone/>
            </a:pPr>
            <a:r>
              <a:rPr lang="en-GB" dirty="0" smtClean="0">
                <a:solidFill>
                  <a:schemeClr val="tx1"/>
                </a:solidFill>
                <a:latin typeface="Comic Sans MS" pitchFamily="66" charset="0"/>
              </a:rPr>
              <a:t>	Cuboidal epithelium</a:t>
            </a:r>
          </a:p>
          <a:p>
            <a:pPr>
              <a:buNone/>
            </a:pPr>
            <a:r>
              <a:rPr lang="en-GB" dirty="0" smtClean="0">
                <a:solidFill>
                  <a:schemeClr val="tx1"/>
                </a:solidFill>
                <a:latin typeface="Comic Sans MS" pitchFamily="66" charset="0"/>
              </a:rPr>
              <a:t>	Columnar epithelium</a:t>
            </a:r>
          </a:p>
          <a:p>
            <a:pPr>
              <a:buNone/>
            </a:pPr>
            <a:r>
              <a:rPr lang="en-GB" dirty="0" smtClean="0">
                <a:solidFill>
                  <a:schemeClr val="tx1"/>
                </a:solidFill>
                <a:latin typeface="Comic Sans MS" pitchFamily="66" charset="0"/>
              </a:rPr>
              <a:t>	Ciliated epithelium</a:t>
            </a:r>
          </a:p>
          <a:p>
            <a:pPr>
              <a:buNone/>
            </a:pPr>
            <a:r>
              <a:rPr lang="en-GB" b="1" dirty="0">
                <a:solidFill>
                  <a:schemeClr val="tx1"/>
                </a:solidFill>
                <a:latin typeface="Comic Sans MS" pitchFamily="66" charset="0"/>
              </a:rPr>
              <a:t>Simple </a:t>
            </a:r>
          </a:p>
          <a:p>
            <a:pPr>
              <a:buFontTx/>
              <a:buChar char="-"/>
            </a:pPr>
            <a:r>
              <a:rPr lang="en-GB" dirty="0">
                <a:solidFill>
                  <a:schemeClr val="tx1"/>
                </a:solidFill>
                <a:latin typeface="Comic Sans MS" pitchFamily="66" charset="0"/>
              </a:rPr>
              <a:t>Single layer of cells</a:t>
            </a:r>
          </a:p>
          <a:p>
            <a:pPr>
              <a:buFontTx/>
              <a:buChar char="-"/>
            </a:pPr>
            <a:r>
              <a:rPr lang="en-GB" dirty="0">
                <a:solidFill>
                  <a:schemeClr val="tx1"/>
                </a:solidFill>
                <a:latin typeface="Comic Sans MS" pitchFamily="66" charset="0"/>
              </a:rPr>
              <a:t>Found on absorptive or secretory surfaces</a:t>
            </a:r>
          </a:p>
          <a:p>
            <a:pPr>
              <a:buFontTx/>
              <a:buChar char="-"/>
            </a:pPr>
            <a:r>
              <a:rPr lang="en-GB" dirty="0">
                <a:solidFill>
                  <a:schemeClr val="tx1"/>
                </a:solidFill>
                <a:latin typeface="Comic Sans MS" pitchFamily="66" charset="0"/>
              </a:rPr>
              <a:t>Named according to cell shape</a:t>
            </a:r>
          </a:p>
          <a:p>
            <a:pPr>
              <a:buFontTx/>
              <a:buChar char="-"/>
            </a:pPr>
            <a:r>
              <a:rPr lang="en-GB" dirty="0">
                <a:solidFill>
                  <a:schemeClr val="tx1"/>
                </a:solidFill>
                <a:latin typeface="Comic Sans MS" pitchFamily="66" charset="0"/>
              </a:rPr>
              <a:t>More active the tissue the taller the cells.</a:t>
            </a:r>
          </a:p>
          <a:p>
            <a:pPr>
              <a:buNone/>
            </a:pPr>
            <a:endParaRPr lang="en-GB" dirty="0" smtClean="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850</TotalTime>
  <Words>2075</Words>
  <Application>Microsoft Office PowerPoint</Application>
  <PresentationFormat>On-screen Show (4:3)</PresentationFormat>
  <Paragraphs>227</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Executive</vt:lpstr>
      <vt:lpstr>PowerPoint Presentation</vt:lpstr>
      <vt:lpstr>PowerPoint Presentation</vt:lpstr>
      <vt:lpstr>What are tissues?</vt:lpstr>
      <vt:lpstr>Intercellular Matrix</vt:lpstr>
      <vt:lpstr>PowerPoint Presentation</vt:lpstr>
      <vt:lpstr>Epithelial Tissue</vt:lpstr>
      <vt:lpstr>Epithelial Tissue</vt:lpstr>
      <vt:lpstr>Types of Epithelial Tissue</vt:lpstr>
      <vt:lpstr>Simple &amp; Stratified </vt:lpstr>
      <vt:lpstr>Squamous &amp; Cuboidal</vt:lpstr>
      <vt:lpstr>Columnar &amp; Ciliated</vt:lpstr>
      <vt:lpstr>Stratified Squamous Epithelium</vt:lpstr>
      <vt:lpstr>Connective Tissues</vt:lpstr>
      <vt:lpstr>Connective tissues</vt:lpstr>
      <vt:lpstr>Functions</vt:lpstr>
      <vt:lpstr>Some Types of Connective Tissue.</vt:lpstr>
      <vt:lpstr>Types of Connective Tissue</vt:lpstr>
      <vt:lpstr>Adipose Tissue</vt:lpstr>
      <vt:lpstr>Areolar Tissue</vt:lpstr>
      <vt:lpstr>Blood </vt:lpstr>
      <vt:lpstr>Cartilage</vt:lpstr>
      <vt:lpstr>PowerPoint Presentation</vt:lpstr>
      <vt:lpstr>Bone</vt:lpstr>
      <vt:lpstr>Muscle Tissues</vt:lpstr>
      <vt:lpstr>Muscle Tissues</vt:lpstr>
      <vt:lpstr>Muscle Tissue</vt:lpstr>
      <vt:lpstr>PowerPoint Presentation</vt:lpstr>
      <vt:lpstr>Nervous Tissue</vt:lpstr>
      <vt:lpstr>Nervous Tissue</vt:lpstr>
      <vt:lpstr>PowerPoint Presentation</vt:lpstr>
      <vt:lpstr>PowerPoint Presentation</vt:lpstr>
      <vt:lpstr>How tissues make up organs </vt:lpstr>
      <vt:lpstr>How tissues make up organs – The Stomach.</vt:lpstr>
      <vt:lpstr>PowerPoint Presentation</vt:lpstr>
      <vt:lpstr>How tissues make up organs – The Bladder.</vt:lpstr>
      <vt:lpstr>PowerPoint Presentation</vt:lpstr>
      <vt:lpstr>How tissues make up organs – The Heart.</vt:lpstr>
      <vt:lpstr>PowerPoint Presentation</vt:lpstr>
      <vt:lpstr>How tissues make up organs – The Skin.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dc:creator>
  <cp:lastModifiedBy>build</cp:lastModifiedBy>
  <cp:revision>70</cp:revision>
  <dcterms:created xsi:type="dcterms:W3CDTF">2012-07-29T20:33:25Z</dcterms:created>
  <dcterms:modified xsi:type="dcterms:W3CDTF">2012-12-14T11:29:36Z</dcterms:modified>
</cp:coreProperties>
</file>