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70" r:id="rId3"/>
    <p:sldId id="301" r:id="rId4"/>
    <p:sldId id="260" r:id="rId5"/>
    <p:sldId id="276" r:id="rId6"/>
    <p:sldId id="281" r:id="rId7"/>
    <p:sldId id="277" r:id="rId8"/>
    <p:sldId id="273" r:id="rId9"/>
    <p:sldId id="279" r:id="rId10"/>
    <p:sldId id="282" r:id="rId11"/>
    <p:sldId id="278" r:id="rId12"/>
    <p:sldId id="272" r:id="rId13"/>
    <p:sldId id="261" r:id="rId14"/>
    <p:sldId id="285" r:id="rId15"/>
    <p:sldId id="283" r:id="rId16"/>
    <p:sldId id="286" r:id="rId17"/>
    <p:sldId id="302" r:id="rId18"/>
    <p:sldId id="300" r:id="rId19"/>
    <p:sldId id="262" r:id="rId20"/>
    <p:sldId id="280" r:id="rId21"/>
    <p:sldId id="296" r:id="rId22"/>
    <p:sldId id="287" r:id="rId23"/>
    <p:sldId id="288" r:id="rId24"/>
    <p:sldId id="289" r:id="rId25"/>
    <p:sldId id="290" r:id="rId26"/>
    <p:sldId id="291" r:id="rId27"/>
    <p:sldId id="292" r:id="rId28"/>
    <p:sldId id="293" r:id="rId29"/>
    <p:sldId id="299" r:id="rId30"/>
    <p:sldId id="294" r:id="rId31"/>
    <p:sldId id="29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5" autoAdjust="0"/>
    <p:restoredTop sz="94660"/>
  </p:normalViewPr>
  <p:slideViewPr>
    <p:cSldViewPr>
      <p:cViewPr varScale="1">
        <p:scale>
          <a:sx n="69" d="100"/>
          <a:sy n="69" d="100"/>
        </p:scale>
        <p:origin x="55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91FCCD-E943-43DA-8A91-6C8889D91EBD}" type="datetimeFigureOut">
              <a:rPr lang="en-GB" smtClean="0"/>
              <a:pPr/>
              <a:t>31/10/2016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FB68ED-E79C-4806-93D7-BF09358CC12F}" type="slidenum">
              <a:rPr lang="en-GB" smtClean="0"/>
              <a:pPr/>
              <a:t>‹#›</a:t>
            </a:fld>
            <a:endParaRPr lang="en-GB"/>
          </a:p>
        </p:txBody>
      </p:sp>
    </p:spTree>
    <p:extLst>
      <p:ext uri="{BB962C8B-B14F-4D97-AF65-F5344CB8AC3E}">
        <p14:creationId xmlns:p14="http://schemas.microsoft.com/office/powerpoint/2010/main" val="203163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BEF243B-92E4-4280-A9FE-09D113C7FFCC}" type="datetimeFigureOut">
              <a:rPr lang="en-GB" smtClean="0"/>
              <a:pPr/>
              <a:t>31/10/2016</a:t>
            </a:fld>
            <a:endParaRPr lang="en-GB"/>
          </a:p>
        </p:txBody>
      </p:sp>
      <p:sp>
        <p:nvSpPr>
          <p:cNvPr id="8" name="Slide Number Placeholder 7"/>
          <p:cNvSpPr>
            <a:spLocks noGrp="1"/>
          </p:cNvSpPr>
          <p:nvPr>
            <p:ph type="sldNum" sz="quarter" idx="11"/>
          </p:nvPr>
        </p:nvSpPr>
        <p:spPr/>
        <p:txBody>
          <a:bodyPr/>
          <a:lstStyle/>
          <a:p>
            <a:fld id="{99819716-8E36-4A07-9C8A-7C635DE5E19E}" type="slidenum">
              <a:rPr lang="en-GB" smtClean="0"/>
              <a:pPr/>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EF243B-92E4-4280-A9FE-09D113C7FFCC}" type="datetimeFigureOut">
              <a:rPr lang="en-GB" smtClean="0"/>
              <a:pPr/>
              <a:t>31/10/2016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EF243B-92E4-4280-A9FE-09D113C7FFCC}" type="datetimeFigureOut">
              <a:rPr lang="en-GB" smtClean="0"/>
              <a:pPr/>
              <a:t>31/10/2016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FBEF243B-92E4-4280-A9FE-09D113C7FFCC}" type="datetimeFigureOut">
              <a:rPr lang="en-GB" smtClean="0"/>
              <a:pPr/>
              <a:t>31/10/2016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EF243B-92E4-4280-A9FE-09D113C7FFCC}" type="datetimeFigureOut">
              <a:rPr lang="en-GB" smtClean="0"/>
              <a:pPr/>
              <a:t>31/10/2016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819716-8E36-4A07-9C8A-7C635DE5E19E}" type="slidenum">
              <a:rPr lang="en-GB" smtClean="0"/>
              <a:pPr/>
              <a:t>‹#›</a:t>
            </a:fld>
            <a:endParaRPr lang="en-GB"/>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FBEF243B-92E4-4280-A9FE-09D113C7FFCC}" type="datetimeFigureOut">
              <a:rPr lang="en-GB" smtClean="0"/>
              <a:pPr/>
              <a:t>31/10/2016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819716-8E36-4A07-9C8A-7C635DE5E19E}" type="slidenum">
              <a:rPr lang="en-GB" smtClean="0"/>
              <a:pPr/>
              <a:t>‹#›</a:t>
            </a:fld>
            <a:endParaRPr lang="en-GB"/>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BEF243B-92E4-4280-A9FE-09D113C7FFCC}" type="datetimeFigureOut">
              <a:rPr lang="en-GB" smtClean="0"/>
              <a:pPr/>
              <a:t>31/10/2016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819716-8E36-4A07-9C8A-7C635DE5E19E}" type="slidenum">
              <a:rPr lang="en-GB" smtClean="0"/>
              <a:pPr/>
              <a:t>‹#›</a:t>
            </a:fld>
            <a:endParaRPr lang="en-GB"/>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BEF243B-92E4-4280-A9FE-09D113C7FFCC}" type="datetimeFigureOut">
              <a:rPr lang="en-GB" smtClean="0"/>
              <a:pPr/>
              <a:t>31/10/2016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EF243B-92E4-4280-A9FE-09D113C7FFCC}" type="datetimeFigureOut">
              <a:rPr lang="en-GB" smtClean="0"/>
              <a:pPr/>
              <a:t>31/10/2016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EF243B-92E4-4280-A9FE-09D113C7FFCC}" type="datetimeFigureOut">
              <a:rPr lang="en-GB" smtClean="0"/>
              <a:pPr/>
              <a:t>31/10/2016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EF243B-92E4-4280-A9FE-09D113C7FFCC}" type="datetimeFigureOut">
              <a:rPr lang="en-GB" smtClean="0"/>
              <a:pPr/>
              <a:t>31/10/2016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819716-8E36-4A07-9C8A-7C635DE5E19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BEF243B-92E4-4280-A9FE-09D113C7FFCC}" type="datetimeFigureOut">
              <a:rPr lang="en-GB" smtClean="0"/>
              <a:pPr/>
              <a:t>31/10/2016</a:t>
            </a:fld>
            <a:endParaRPr lang="en-GB"/>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GB"/>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9819716-8E36-4A07-9C8A-7C635DE5E19E}" type="slidenum">
              <a:rPr lang="en-GB" smtClean="0"/>
              <a:pPr/>
              <a:t>‹#›</a:t>
            </a:fld>
            <a:endParaRPr lang="en-GB"/>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youtube.com/watch?v=hc1YtXc_84A&amp;feature=player_detailpagehttp://www.youtube.com/watch?v=hc1YtXc_84A&amp;feature=player_detailpagehttp://www.youtube.com/watch?v=hc1YtXc_84A&amp;feature=player_detailpage"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pqgcEIaXGME" TargetMode="External"/><Relationship Id="rId2" Type="http://schemas.openxmlformats.org/officeDocument/2006/relationships/hyperlink" Target="https://www.youtube.com/watch?v=yIoTRGfcMqM" TargetMode="External"/><Relationship Id="rId1" Type="http://schemas.openxmlformats.org/officeDocument/2006/relationships/slideLayout" Target="../slideLayouts/slideLayout2.xml"/><Relationship Id="rId4" Type="http://schemas.openxmlformats.org/officeDocument/2006/relationships/hyperlink" Target="https://www.youtube.com/watch?v=jGme7BRkpuQ"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_lgd03h3te8"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KOB79RxDjNw"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243335"/>
          </a:xfrm>
        </p:spPr>
        <p:txBody>
          <a:bodyPr>
            <a:normAutofit/>
          </a:bodyPr>
          <a:lstStyle/>
          <a:p>
            <a:r>
              <a:rPr lang="en-GB" sz="4400" dirty="0" smtClean="0">
                <a:latin typeface="Comic Sans MS" pitchFamily="66" charset="0"/>
              </a:rPr>
              <a:t>An Outline of the Gross Structure and functions of the Body Systems</a:t>
            </a:r>
            <a:endParaRPr lang="en-GB" sz="4400" dirty="0">
              <a:latin typeface="Comic Sans MS" pitchFamily="66" charset="0"/>
            </a:endParaRPr>
          </a:p>
        </p:txBody>
      </p:sp>
      <p:sp>
        <p:nvSpPr>
          <p:cNvPr id="3" name="Subtitle 2"/>
          <p:cNvSpPr>
            <a:spLocks noGrp="1"/>
          </p:cNvSpPr>
          <p:nvPr>
            <p:ph type="subTitle" idx="1"/>
          </p:nvPr>
        </p:nvSpPr>
        <p:spPr>
          <a:xfrm>
            <a:off x="251520" y="2852936"/>
            <a:ext cx="7848872" cy="3319264"/>
          </a:xfrm>
        </p:spPr>
        <p:txBody>
          <a:bodyPr>
            <a:normAutofit fontScale="92500" lnSpcReduction="20000"/>
          </a:bodyPr>
          <a:lstStyle/>
          <a:p>
            <a:r>
              <a:rPr lang="en-GB" b="1" dirty="0" smtClean="0">
                <a:solidFill>
                  <a:schemeClr val="tx1"/>
                </a:solidFill>
                <a:latin typeface="Comic Sans MS" pitchFamily="66" charset="0"/>
              </a:rPr>
              <a:t>Cardiovascular, Respiratory &amp; Digestive </a:t>
            </a:r>
            <a:r>
              <a:rPr lang="en-GB" b="1" dirty="0" smtClean="0">
                <a:solidFill>
                  <a:schemeClr val="tx1"/>
                </a:solidFill>
                <a:latin typeface="Comic Sans MS" pitchFamily="66" charset="0"/>
              </a:rPr>
              <a:t>Systems</a:t>
            </a:r>
          </a:p>
          <a:p>
            <a:r>
              <a:rPr lang="en-GB" dirty="0" smtClean="0">
                <a:solidFill>
                  <a:schemeClr val="tx1"/>
                </a:solidFill>
                <a:latin typeface="Comic Sans MS" pitchFamily="66" charset="0"/>
              </a:rPr>
              <a:t>Bibliography</a:t>
            </a:r>
          </a:p>
          <a:p>
            <a:r>
              <a:rPr lang="en-GB" dirty="0" smtClean="0"/>
              <a:t>Clancy </a:t>
            </a:r>
            <a:r>
              <a:rPr lang="en-GB" dirty="0"/>
              <a:t>J and </a:t>
            </a:r>
            <a:r>
              <a:rPr lang="en-GB" dirty="0" smtClean="0"/>
              <a:t>Mc Vicar </a:t>
            </a:r>
            <a:r>
              <a:rPr lang="en-GB" dirty="0"/>
              <a:t>A (2002) Physiology and Anatomy: A Homeostatic Approach</a:t>
            </a:r>
            <a:r>
              <a:rPr lang="en-GB" i="1" dirty="0"/>
              <a:t> </a:t>
            </a:r>
            <a:r>
              <a:rPr lang="en-GB" dirty="0"/>
              <a:t>Hodder Arnold.</a:t>
            </a:r>
          </a:p>
          <a:p>
            <a:r>
              <a:rPr lang="en-GB" dirty="0"/>
              <a:t>CTAD (2000) Advanced Health &amp; Social Care 2</a:t>
            </a:r>
            <a:r>
              <a:rPr lang="en-GB" baseline="30000" dirty="0"/>
              <a:t>nd</a:t>
            </a:r>
            <a:r>
              <a:rPr lang="en-GB" dirty="0"/>
              <a:t> Ed. Oxford University Press. Oxford. Chapter 3</a:t>
            </a:r>
          </a:p>
          <a:p>
            <a:r>
              <a:rPr lang="en-GB" dirty="0" smtClean="0"/>
              <a:t>Stretch </a:t>
            </a:r>
            <a:r>
              <a:rPr lang="en-GB" dirty="0"/>
              <a:t>B &amp; Whitehouse (2010) BTEC Health &amp; Social Care level 3 book 1. Pearson. Harlow</a:t>
            </a:r>
          </a:p>
          <a:p>
            <a:r>
              <a:rPr lang="en-GB" dirty="0" smtClean="0"/>
              <a:t>Thompson </a:t>
            </a:r>
            <a:r>
              <a:rPr lang="en-GB" dirty="0"/>
              <a:t>H (</a:t>
            </a:r>
            <a:r>
              <a:rPr lang="en-GB" dirty="0" err="1"/>
              <a:t>ed</a:t>
            </a:r>
            <a:r>
              <a:rPr lang="en-GB" dirty="0"/>
              <a:t>) (2002) Further Studies for Health 2</a:t>
            </a:r>
            <a:r>
              <a:rPr lang="en-GB" baseline="30000" dirty="0"/>
              <a:t>nd</a:t>
            </a:r>
            <a:r>
              <a:rPr lang="en-GB" dirty="0"/>
              <a:t> Ed. Hodder. Abingdon.  Chapter 3.</a:t>
            </a:r>
          </a:p>
          <a:p>
            <a:endParaRPr lang="en-GB" b="1" dirty="0">
              <a:solidFill>
                <a:schemeClr val="tx1"/>
              </a:solidFill>
              <a:latin typeface="Comic Sans MS" pitchFamily="66" charset="0"/>
            </a:endParaRPr>
          </a:p>
        </p:txBody>
      </p:sp>
    </p:spTree>
    <p:extLst>
      <p:ext uri="{BB962C8B-B14F-4D97-AF65-F5344CB8AC3E}">
        <p14:creationId xmlns:p14="http://schemas.microsoft.com/office/powerpoint/2010/main" val="2953973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b="1" dirty="0" smtClean="0">
                <a:solidFill>
                  <a:schemeClr val="tx1"/>
                </a:solidFill>
                <a:latin typeface="Comic Sans MS" pitchFamily="66" charset="0"/>
              </a:rPr>
              <a:t>Capillaries </a:t>
            </a:r>
          </a:p>
          <a:p>
            <a:r>
              <a:rPr lang="en-GB" dirty="0" smtClean="0">
                <a:solidFill>
                  <a:schemeClr val="tx1"/>
                </a:solidFill>
                <a:latin typeface="Comic Sans MS" pitchFamily="66" charset="0"/>
              </a:rPr>
              <a:t>The smallest and thinnest blood vessels in the body </a:t>
            </a:r>
          </a:p>
          <a:p>
            <a:r>
              <a:rPr lang="en-GB" dirty="0" smtClean="0">
                <a:solidFill>
                  <a:schemeClr val="tx1"/>
                </a:solidFill>
                <a:latin typeface="Comic Sans MS" pitchFamily="66" charset="0"/>
              </a:rPr>
              <a:t>Microscopic – one cell thick</a:t>
            </a:r>
          </a:p>
          <a:p>
            <a:r>
              <a:rPr lang="en-GB" dirty="0" smtClean="0">
                <a:solidFill>
                  <a:schemeClr val="tx1"/>
                </a:solidFill>
                <a:latin typeface="Comic Sans MS" pitchFamily="66" charset="0"/>
              </a:rPr>
              <a:t>Very low blood pressure</a:t>
            </a:r>
          </a:p>
          <a:p>
            <a:pPr>
              <a:buNone/>
            </a:pPr>
            <a:r>
              <a:rPr lang="en-GB" b="1" dirty="0" smtClean="0">
                <a:solidFill>
                  <a:schemeClr val="tx1"/>
                </a:solidFill>
                <a:latin typeface="Comic Sans MS" pitchFamily="66" charset="0"/>
              </a:rPr>
              <a:t>Function</a:t>
            </a:r>
          </a:p>
          <a:p>
            <a:r>
              <a:rPr lang="en-GB" dirty="0" smtClean="0">
                <a:solidFill>
                  <a:schemeClr val="tx1"/>
                </a:solidFill>
                <a:latin typeface="Comic Sans MS" pitchFamily="66" charset="0"/>
              </a:rPr>
              <a:t>They carry blood very close to the cells of the tissues of the body in order to exchange gases, nutrients, and waste products. </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88784" y="4581128"/>
            <a:ext cx="2543656" cy="205243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GB" dirty="0"/>
          </a:p>
        </p:txBody>
      </p:sp>
      <p:sp>
        <p:nvSpPr>
          <p:cNvPr id="8" name="Content Placeholder 7"/>
          <p:cNvSpPr>
            <a:spLocks noGrp="1"/>
          </p:cNvSpPr>
          <p:nvPr>
            <p:ph idx="1"/>
          </p:nvPr>
        </p:nvSpPr>
        <p:spPr>
          <a:xfrm>
            <a:off x="467544" y="1628800"/>
            <a:ext cx="5832648" cy="4525963"/>
          </a:xfrm>
        </p:spPr>
        <p:txBody>
          <a:bodyPr>
            <a:normAutofit/>
          </a:bodyPr>
          <a:lstStyle/>
          <a:p>
            <a:pPr marL="0" indent="0">
              <a:buNone/>
            </a:pPr>
            <a:r>
              <a:rPr lang="en-GB" b="1" dirty="0" smtClean="0">
                <a:solidFill>
                  <a:schemeClr val="tx1"/>
                </a:solidFill>
                <a:latin typeface="Comic Sans MS" pitchFamily="66" charset="0"/>
              </a:rPr>
              <a:t>Veins </a:t>
            </a:r>
            <a:endParaRPr lang="en-GB" b="1" dirty="0">
              <a:solidFill>
                <a:schemeClr val="tx1"/>
              </a:solidFill>
              <a:latin typeface="Comic Sans MS" pitchFamily="66" charset="0"/>
            </a:endParaRPr>
          </a:p>
          <a:p>
            <a:r>
              <a:rPr lang="en-GB" dirty="0">
                <a:solidFill>
                  <a:schemeClr val="tx1"/>
                </a:solidFill>
                <a:latin typeface="Comic Sans MS" pitchFamily="66" charset="0"/>
              </a:rPr>
              <a:t>Carry blood from the capillaries</a:t>
            </a:r>
          </a:p>
          <a:p>
            <a:r>
              <a:rPr lang="en-GB" dirty="0">
                <a:solidFill>
                  <a:schemeClr val="tx1"/>
                </a:solidFill>
                <a:latin typeface="Comic Sans MS" pitchFamily="66" charset="0"/>
              </a:rPr>
              <a:t>Larger lumen than arteries</a:t>
            </a:r>
          </a:p>
          <a:p>
            <a:r>
              <a:rPr lang="en-GB" dirty="0">
                <a:solidFill>
                  <a:schemeClr val="tx1"/>
                </a:solidFill>
                <a:latin typeface="Comic Sans MS" pitchFamily="66" charset="0"/>
              </a:rPr>
              <a:t>Contain </a:t>
            </a:r>
            <a:r>
              <a:rPr lang="en-GB" dirty="0" smtClean="0">
                <a:solidFill>
                  <a:schemeClr val="tx1"/>
                </a:solidFill>
                <a:latin typeface="Comic Sans MS" pitchFamily="66" charset="0"/>
              </a:rPr>
              <a:t>valves</a:t>
            </a:r>
          </a:p>
          <a:p>
            <a:r>
              <a:rPr lang="en-GB" b="1" dirty="0" smtClean="0">
                <a:solidFill>
                  <a:schemeClr val="tx1"/>
                </a:solidFill>
                <a:latin typeface="Comic Sans MS" pitchFamily="66" charset="0"/>
              </a:rPr>
              <a:t>Function</a:t>
            </a:r>
          </a:p>
          <a:p>
            <a:r>
              <a:rPr lang="en-GB" dirty="0" smtClean="0">
                <a:solidFill>
                  <a:schemeClr val="tx1"/>
                </a:solidFill>
                <a:latin typeface="Comic Sans MS" pitchFamily="66" charset="0"/>
              </a:rPr>
              <a:t>Carry deoxygenated blood back to the Heart (The pulmonary arteries then transport this blood back to the lungs, The Pulmonary veins carry oxygenated blood from the lungs to the heart)</a:t>
            </a:r>
            <a:endParaRPr lang="en-GB" dirty="0">
              <a:solidFill>
                <a:schemeClr val="tx1"/>
              </a:solidFill>
              <a:latin typeface="Comic Sans MS" pitchFamily="66" charset="0"/>
            </a:endParaRPr>
          </a:p>
          <a:p>
            <a:endParaRPr lang="en-GB" dirty="0">
              <a:solidFill>
                <a:schemeClr val="tx1"/>
              </a:solidFill>
              <a:latin typeface="Comic Sans MS" pitchFamily="66"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72200" y="2060848"/>
            <a:ext cx="2157413" cy="2664296"/>
          </a:xfrm>
          <a:prstGeom prst="rect">
            <a:avLst/>
          </a:prstGeom>
        </p:spPr>
      </p:pic>
    </p:spTree>
    <p:extLst>
      <p:ext uri="{BB962C8B-B14F-4D97-AF65-F5344CB8AC3E}">
        <p14:creationId xmlns:p14="http://schemas.microsoft.com/office/powerpoint/2010/main" val="3767306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p:txBody>
          <a:bodyPr/>
          <a:lstStyle/>
          <a:p>
            <a:pPr eaLnBrk="1" hangingPunct="1"/>
            <a:r>
              <a:rPr lang="en-US" dirty="0" smtClean="0">
                <a:latin typeface="Comic Sans MS" pitchFamily="66" charset="0"/>
              </a:rPr>
              <a:t>Double pump</a:t>
            </a:r>
          </a:p>
        </p:txBody>
      </p:sp>
      <p:sp>
        <p:nvSpPr>
          <p:cNvPr id="8195" name="Rectangle 6"/>
          <p:cNvSpPr>
            <a:spLocks noGrp="1" noChangeArrowheads="1"/>
          </p:cNvSpPr>
          <p:nvPr>
            <p:ph type="body" sz="half" idx="2"/>
          </p:nvPr>
        </p:nvSpPr>
        <p:spPr/>
        <p:txBody>
          <a:bodyPr>
            <a:normAutofit/>
          </a:bodyPr>
          <a:lstStyle/>
          <a:p>
            <a:pPr eaLnBrk="1" hangingPunct="1"/>
            <a:r>
              <a:rPr lang="en-GB" sz="2400" b="1" u="sng" dirty="0" smtClean="0">
                <a:solidFill>
                  <a:schemeClr val="tx1"/>
                </a:solidFill>
                <a:latin typeface="Comic Sans MS" pitchFamily="66" charset="0"/>
              </a:rPr>
              <a:t>Left side of the heart</a:t>
            </a:r>
            <a:r>
              <a:rPr lang="en-GB" sz="2400" b="1" dirty="0" smtClean="0">
                <a:solidFill>
                  <a:schemeClr val="tx1"/>
                </a:solidFill>
                <a:latin typeface="Comic Sans MS" pitchFamily="66" charset="0"/>
              </a:rPr>
              <a:t> – </a:t>
            </a:r>
            <a:r>
              <a:rPr lang="en-GB" sz="2400" dirty="0" smtClean="0">
                <a:solidFill>
                  <a:schemeClr val="tx1"/>
                </a:solidFill>
                <a:latin typeface="Comic Sans MS" pitchFamily="66" charset="0"/>
              </a:rPr>
              <a:t>The SYSTEMIC CIRCULATION</a:t>
            </a:r>
          </a:p>
          <a:p>
            <a:pPr eaLnBrk="1" hangingPunct="1"/>
            <a:r>
              <a:rPr lang="en-GB" sz="2400" dirty="0" smtClean="0">
                <a:solidFill>
                  <a:schemeClr val="tx1"/>
                </a:solidFill>
                <a:latin typeface="Comic Sans MS" pitchFamily="66" charset="0"/>
              </a:rPr>
              <a:t>Circulating oxygen rich blood through the body</a:t>
            </a:r>
          </a:p>
          <a:p>
            <a:pPr eaLnBrk="1" hangingPunct="1"/>
            <a:r>
              <a:rPr lang="en-GB" sz="2400" b="1" u="sng" dirty="0" smtClean="0">
                <a:solidFill>
                  <a:schemeClr val="tx1"/>
                </a:solidFill>
                <a:latin typeface="Comic Sans MS" pitchFamily="66" charset="0"/>
              </a:rPr>
              <a:t>Right side of the heart</a:t>
            </a:r>
            <a:r>
              <a:rPr lang="en-GB" sz="2400" b="1" dirty="0" smtClean="0">
                <a:solidFill>
                  <a:schemeClr val="tx1"/>
                </a:solidFill>
                <a:latin typeface="Comic Sans MS" pitchFamily="66" charset="0"/>
              </a:rPr>
              <a:t> </a:t>
            </a:r>
            <a:r>
              <a:rPr lang="en-GB" sz="2400" dirty="0" smtClean="0">
                <a:solidFill>
                  <a:schemeClr val="tx1"/>
                </a:solidFill>
                <a:latin typeface="Comic Sans MS" pitchFamily="66" charset="0"/>
              </a:rPr>
              <a:t>– PULMONARY CIRCULATION</a:t>
            </a:r>
          </a:p>
          <a:p>
            <a:pPr eaLnBrk="1" hangingPunct="1"/>
            <a:r>
              <a:rPr lang="en-GB" sz="2400" dirty="0" smtClean="0">
                <a:solidFill>
                  <a:schemeClr val="tx1"/>
                </a:solidFill>
                <a:latin typeface="Comic Sans MS" pitchFamily="66" charset="0"/>
              </a:rPr>
              <a:t>Circulating oxygen poor blood back to the lungs</a:t>
            </a:r>
            <a:endParaRPr lang="en-US" sz="2400" dirty="0" smtClean="0">
              <a:solidFill>
                <a:schemeClr val="tx1"/>
              </a:solidFill>
              <a:latin typeface="Comic Sans MS" pitchFamily="66" charset="0"/>
            </a:endParaRPr>
          </a:p>
        </p:txBody>
      </p:sp>
      <p:pic>
        <p:nvPicPr>
          <p:cNvPr id="8196" name="Picture 7" descr="0140"/>
          <p:cNvPicPr>
            <a:picLocks noGrp="1" noChangeAspect="1" noChangeArrowheads="1"/>
          </p:cNvPicPr>
          <p:nvPr>
            <p:ph type="body" sz="half" idx="4294967295"/>
          </p:nvPr>
        </p:nvPicPr>
        <p:blipFill>
          <a:blip r:embed="rId2" cstate="print">
            <a:extLst>
              <a:ext uri="{28A0092B-C50C-407E-A947-70E740481C1C}">
                <a14:useLocalDpi xmlns:a14="http://schemas.microsoft.com/office/drawing/2010/main" val="0"/>
              </a:ext>
            </a:extLst>
          </a:blip>
          <a:srcRect/>
          <a:stretch>
            <a:fillRect/>
          </a:stretch>
        </p:blipFill>
        <p:spPr>
          <a:xfrm>
            <a:off x="457200" y="1524000"/>
            <a:ext cx="4038600" cy="4876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658655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latin typeface="Comic Sans MS" pitchFamily="66" charset="0"/>
              </a:rPr>
              <a:t>Respiratory System</a:t>
            </a:r>
            <a:endParaRPr lang="en-GB" dirty="0">
              <a:latin typeface="Comic Sans MS" pitchFamily="66" charset="0"/>
            </a:endParaRPr>
          </a:p>
        </p:txBody>
      </p:sp>
      <p:sp>
        <p:nvSpPr>
          <p:cNvPr id="4" name="Content Placeholder 3"/>
          <p:cNvSpPr>
            <a:spLocks noGrp="1"/>
          </p:cNvSpPr>
          <p:nvPr>
            <p:ph sz="half" idx="2"/>
          </p:nvPr>
        </p:nvSpPr>
        <p:spPr/>
        <p:txBody>
          <a:bodyPr>
            <a:normAutofit lnSpcReduction="10000"/>
          </a:bodyPr>
          <a:lstStyle/>
          <a:p>
            <a:r>
              <a:rPr lang="en-GB" dirty="0" smtClean="0">
                <a:hlinkClick r:id="rId2"/>
              </a:rPr>
              <a:t>http</a:t>
            </a:r>
            <a:r>
              <a:rPr lang="en-GB" dirty="0">
                <a:hlinkClick r:id="rId2"/>
              </a:rPr>
              <a:t>://www.youtube.com/watch?v=hc1YtXc_84A&amp;feature=player_detailpagehttp://www.youtube.com/watch?v=hc1YtXc_84A&amp;feature=player_detailpagehttp://</a:t>
            </a:r>
            <a:r>
              <a:rPr lang="en-GB" dirty="0" smtClean="0">
                <a:hlinkClick r:id="rId2"/>
              </a:rPr>
              <a:t>www.youtube.com/watch?v=hc1YtXc_84A&amp;feature=player_detailpage</a:t>
            </a:r>
            <a:r>
              <a:rPr lang="en-GB" dirty="0" smtClean="0"/>
              <a:t> </a:t>
            </a:r>
          </a:p>
          <a:p>
            <a:r>
              <a:rPr lang="en-GB" dirty="0" smtClean="0">
                <a:solidFill>
                  <a:schemeClr val="tx1"/>
                </a:solidFill>
                <a:latin typeface="Comic Sans MS" pitchFamily="66" charset="0"/>
              </a:rPr>
              <a:t>Watch this video</a:t>
            </a:r>
          </a:p>
        </p:txBody>
      </p:sp>
      <p:pic>
        <p:nvPicPr>
          <p:cNvPr id="6" name="Content Placeholder 5"/>
          <p:cNvPicPr>
            <a:picLocks noGrp="1" noChangeAspect="1"/>
          </p:cNvPicPr>
          <p:nvPr>
            <p:ph sz="quarter" idx="13"/>
          </p:nvPr>
        </p:nvPicPr>
        <p:blipFill>
          <a:blip r:embed="rId3" cstate="print">
            <a:extLst>
              <a:ext uri="{28A0092B-C50C-407E-A947-70E740481C1C}">
                <a14:useLocalDpi xmlns:a14="http://schemas.microsoft.com/office/drawing/2010/main" val="0"/>
              </a:ext>
            </a:extLst>
          </a:blip>
          <a:stretch>
            <a:fillRect/>
          </a:stretch>
        </p:blipFill>
        <p:spPr>
          <a:xfrm>
            <a:off x="671793" y="1556792"/>
            <a:ext cx="3718141" cy="4320480"/>
          </a:xfrm>
        </p:spPr>
      </p:pic>
    </p:spTree>
    <p:extLst>
      <p:ext uri="{BB962C8B-B14F-4D97-AF65-F5344CB8AC3E}">
        <p14:creationId xmlns:p14="http://schemas.microsoft.com/office/powerpoint/2010/main" val="2231807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latin typeface="Comic Sans MS" pitchFamily="66" charset="0"/>
              </a:rPr>
              <a:t>Respiratory System</a:t>
            </a:r>
            <a:endParaRPr lang="en-GB" dirty="0">
              <a:latin typeface="Comic Sans MS" pitchFamily="66" charset="0"/>
            </a:endParaRPr>
          </a:p>
        </p:txBody>
      </p:sp>
      <p:sp>
        <p:nvSpPr>
          <p:cNvPr id="6" name="Content Placeholder 5"/>
          <p:cNvSpPr>
            <a:spLocks noGrp="1"/>
          </p:cNvSpPr>
          <p:nvPr>
            <p:ph idx="1"/>
          </p:nvPr>
        </p:nvSpPr>
        <p:spPr/>
        <p:txBody>
          <a:bodyPr>
            <a:normAutofit/>
          </a:bodyPr>
          <a:lstStyle/>
          <a:p>
            <a:pPr marL="0" indent="0">
              <a:buNone/>
            </a:pPr>
            <a:r>
              <a:rPr lang="en-GB" b="1" dirty="0" smtClean="0">
                <a:solidFill>
                  <a:schemeClr val="tx1"/>
                </a:solidFill>
                <a:latin typeface="Comic Sans MS" pitchFamily="66" charset="0"/>
              </a:rPr>
              <a:t>Structures </a:t>
            </a:r>
            <a:endParaRPr lang="en-GB" b="1" dirty="0" smtClean="0">
              <a:solidFill>
                <a:schemeClr val="tx1"/>
              </a:solidFill>
              <a:latin typeface="Comic Sans MS" pitchFamily="66" charset="0"/>
            </a:endParaRPr>
          </a:p>
          <a:p>
            <a:r>
              <a:rPr lang="en-GB" dirty="0" smtClean="0">
                <a:solidFill>
                  <a:schemeClr val="tx1"/>
                </a:solidFill>
                <a:latin typeface="Comic Sans MS" pitchFamily="66" charset="0"/>
              </a:rPr>
              <a:t>Nasal cavity (air passages of the nose)</a:t>
            </a:r>
          </a:p>
          <a:p>
            <a:r>
              <a:rPr lang="en-GB" dirty="0" smtClean="0">
                <a:solidFill>
                  <a:schemeClr val="tx1"/>
                </a:solidFill>
                <a:latin typeface="Comic Sans MS" pitchFamily="66" charset="0"/>
              </a:rPr>
              <a:t>Trachea</a:t>
            </a:r>
          </a:p>
          <a:p>
            <a:r>
              <a:rPr lang="en-GB" dirty="0" smtClean="0">
                <a:solidFill>
                  <a:schemeClr val="tx1"/>
                </a:solidFill>
                <a:latin typeface="Comic Sans MS" pitchFamily="66" charset="0"/>
              </a:rPr>
              <a:t>Bronchi</a:t>
            </a:r>
          </a:p>
          <a:p>
            <a:r>
              <a:rPr lang="en-GB" dirty="0" smtClean="0">
                <a:solidFill>
                  <a:schemeClr val="tx1"/>
                </a:solidFill>
                <a:latin typeface="Comic Sans MS" pitchFamily="66" charset="0"/>
              </a:rPr>
              <a:t>Bronchioles</a:t>
            </a:r>
          </a:p>
          <a:p>
            <a:r>
              <a:rPr lang="en-GB" dirty="0" smtClean="0">
                <a:solidFill>
                  <a:schemeClr val="tx1"/>
                </a:solidFill>
                <a:latin typeface="Comic Sans MS" pitchFamily="66" charset="0"/>
              </a:rPr>
              <a:t>Lungs </a:t>
            </a:r>
          </a:p>
          <a:p>
            <a:r>
              <a:rPr lang="en-GB" dirty="0" smtClean="0">
                <a:solidFill>
                  <a:schemeClr val="tx1"/>
                </a:solidFill>
                <a:latin typeface="Comic Sans MS" pitchFamily="66" charset="0"/>
              </a:rPr>
              <a:t>Diaphragm</a:t>
            </a:r>
          </a:p>
          <a:p>
            <a:endParaRPr lang="en-GB" dirty="0">
              <a:solidFill>
                <a:schemeClr val="tx1"/>
              </a:solidFill>
              <a:latin typeface="Comic Sans MS" pitchFamily="66" charset="0"/>
            </a:endParaRPr>
          </a:p>
          <a:p>
            <a:pPr marL="0" indent="0">
              <a:buNone/>
            </a:pPr>
            <a:r>
              <a:rPr lang="en-GB" i="1" dirty="0" smtClean="0">
                <a:solidFill>
                  <a:schemeClr val="tx1"/>
                </a:solidFill>
                <a:latin typeface="Comic Sans MS" pitchFamily="66" charset="0"/>
              </a:rPr>
              <a:t>Remember in this task you are just looking at the gross structure (what is visible to the eye)</a:t>
            </a:r>
            <a:endParaRPr lang="en-GB" i="1" dirty="0">
              <a:solidFill>
                <a:schemeClr val="tx1"/>
              </a:solidFill>
              <a:latin typeface="Comic Sans MS" pitchFamily="66" charset="0"/>
            </a:endParaRPr>
          </a:p>
        </p:txBody>
      </p:sp>
    </p:spTree>
    <p:extLst>
      <p:ext uri="{BB962C8B-B14F-4D97-AF65-F5344CB8AC3E}">
        <p14:creationId xmlns:p14="http://schemas.microsoft.com/office/powerpoint/2010/main" val="2199710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latin typeface="Comic Sans MS" pitchFamily="66" charset="0"/>
              </a:rPr>
              <a:t>Functions Of the Respiratory System.</a:t>
            </a:r>
            <a:endParaRPr lang="en-GB" dirty="0">
              <a:latin typeface="Comic Sans MS" pitchFamily="66" charset="0"/>
            </a:endParaRPr>
          </a:p>
        </p:txBody>
      </p:sp>
      <p:sp>
        <p:nvSpPr>
          <p:cNvPr id="6" name="Content Placeholder 5"/>
          <p:cNvSpPr>
            <a:spLocks noGrp="1"/>
          </p:cNvSpPr>
          <p:nvPr>
            <p:ph idx="1"/>
          </p:nvPr>
        </p:nvSpPr>
        <p:spPr/>
        <p:txBody>
          <a:bodyPr>
            <a:normAutofit/>
          </a:bodyPr>
          <a:lstStyle/>
          <a:p>
            <a:endParaRPr lang="en-GB" sz="2800" dirty="0" smtClean="0">
              <a:solidFill>
                <a:schemeClr val="tx1"/>
              </a:solidFill>
              <a:latin typeface="Comic Sans MS" pitchFamily="66" charset="0"/>
            </a:endParaRPr>
          </a:p>
          <a:p>
            <a:r>
              <a:rPr lang="en-GB" sz="2800" smtClean="0">
                <a:solidFill>
                  <a:schemeClr val="tx1"/>
                </a:solidFill>
                <a:latin typeface="Comic Sans MS" pitchFamily="66" charset="0"/>
              </a:rPr>
              <a:t>Maintains </a:t>
            </a:r>
            <a:r>
              <a:rPr lang="en-GB" sz="2800" dirty="0" smtClean="0">
                <a:solidFill>
                  <a:schemeClr val="tx1"/>
                </a:solidFill>
                <a:latin typeface="Comic Sans MS" pitchFamily="66" charset="0"/>
              </a:rPr>
              <a:t>oxygen supply to the </a:t>
            </a:r>
            <a:r>
              <a:rPr lang="en-GB" sz="2800" smtClean="0">
                <a:solidFill>
                  <a:schemeClr val="tx1"/>
                </a:solidFill>
                <a:latin typeface="Comic Sans MS" pitchFamily="66" charset="0"/>
              </a:rPr>
              <a:t>body cells</a:t>
            </a:r>
          </a:p>
          <a:p>
            <a:pPr marL="0" indent="0">
              <a:buNone/>
            </a:pPr>
            <a:endParaRPr lang="en-GB" sz="2800" dirty="0" smtClean="0">
              <a:solidFill>
                <a:schemeClr val="tx1"/>
              </a:solidFill>
              <a:latin typeface="Comic Sans MS" pitchFamily="66" charset="0"/>
            </a:endParaRPr>
          </a:p>
          <a:p>
            <a:r>
              <a:rPr lang="en-GB" sz="2800" dirty="0" smtClean="0">
                <a:solidFill>
                  <a:schemeClr val="tx1"/>
                </a:solidFill>
                <a:latin typeface="Comic Sans MS" pitchFamily="66" charset="0"/>
              </a:rPr>
              <a:t>Removes carbon dioxide and water from the body</a:t>
            </a:r>
            <a:endParaRPr lang="en-GB" sz="2800" dirty="0">
              <a:solidFill>
                <a:schemeClr val="tx1"/>
              </a:solidFill>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Functions of the structures.</a:t>
            </a:r>
            <a:endParaRPr lang="en-GB" dirty="0">
              <a:latin typeface="Comic Sans MS" pitchFamily="66" charset="0"/>
            </a:endParaRPr>
          </a:p>
        </p:txBody>
      </p:sp>
      <p:sp>
        <p:nvSpPr>
          <p:cNvPr id="3" name="Content Placeholder 2"/>
          <p:cNvSpPr>
            <a:spLocks noGrp="1"/>
          </p:cNvSpPr>
          <p:nvPr>
            <p:ph idx="1"/>
          </p:nvPr>
        </p:nvSpPr>
        <p:spPr/>
        <p:txBody>
          <a:bodyPr>
            <a:normAutofit fontScale="92500" lnSpcReduction="20000"/>
          </a:bodyPr>
          <a:lstStyle/>
          <a:p>
            <a:r>
              <a:rPr lang="en-GB" b="1" dirty="0" smtClean="0">
                <a:solidFill>
                  <a:schemeClr val="tx1"/>
                </a:solidFill>
                <a:latin typeface="Comic Sans MS" pitchFamily="66" charset="0"/>
              </a:rPr>
              <a:t>Nasal cavity </a:t>
            </a:r>
            <a:r>
              <a:rPr lang="en-GB" dirty="0" smtClean="0">
                <a:solidFill>
                  <a:schemeClr val="tx1"/>
                </a:solidFill>
                <a:latin typeface="Comic Sans MS" pitchFamily="66" charset="0"/>
              </a:rPr>
              <a:t>– warms and moistens the air breathed in. Fine cilia filter the air removing impurities (dust, carbon particles, pollen &amp; pathogens)</a:t>
            </a:r>
          </a:p>
          <a:p>
            <a:r>
              <a:rPr lang="en-GB" b="1" dirty="0" smtClean="0">
                <a:solidFill>
                  <a:schemeClr val="tx1"/>
                </a:solidFill>
                <a:latin typeface="Comic Sans MS" pitchFamily="66" charset="0"/>
              </a:rPr>
              <a:t>Trachea </a:t>
            </a:r>
            <a:r>
              <a:rPr lang="en-GB" dirty="0" smtClean="0">
                <a:solidFill>
                  <a:schemeClr val="tx1"/>
                </a:solidFill>
                <a:latin typeface="Comic Sans MS" pitchFamily="66" charset="0"/>
              </a:rPr>
              <a:t>– allows passage or air to &amp; from the lungs. Upper part of the trachea (larynx) produces sound (speech).</a:t>
            </a:r>
          </a:p>
          <a:p>
            <a:r>
              <a:rPr lang="en-GB" b="1" dirty="0" smtClean="0">
                <a:solidFill>
                  <a:schemeClr val="tx1"/>
                </a:solidFill>
                <a:latin typeface="Comic Sans MS" pitchFamily="66" charset="0"/>
              </a:rPr>
              <a:t>Bronchi </a:t>
            </a:r>
            <a:r>
              <a:rPr lang="en-GB" dirty="0" smtClean="0">
                <a:solidFill>
                  <a:schemeClr val="tx1"/>
                </a:solidFill>
                <a:latin typeface="Comic Sans MS" pitchFamily="66" charset="0"/>
              </a:rPr>
              <a:t>– each lung is supplied by a bronchus that allows air to enter and leave each lung.</a:t>
            </a:r>
          </a:p>
          <a:p>
            <a:r>
              <a:rPr lang="en-GB" b="1" dirty="0" smtClean="0">
                <a:solidFill>
                  <a:schemeClr val="tx1"/>
                </a:solidFill>
                <a:latin typeface="Comic Sans MS" pitchFamily="66" charset="0"/>
              </a:rPr>
              <a:t>Bronchioles –</a:t>
            </a:r>
            <a:r>
              <a:rPr lang="en-GB" dirty="0" smtClean="0">
                <a:solidFill>
                  <a:schemeClr val="tx1"/>
                </a:solidFill>
                <a:latin typeface="Comic Sans MS" pitchFamily="66" charset="0"/>
              </a:rPr>
              <a:t> the sub divisions of the bronchus which supply air to the alveoli (air sacs) with in the lungs.</a:t>
            </a:r>
          </a:p>
          <a:p>
            <a:r>
              <a:rPr lang="en-GB" b="1" dirty="0" smtClean="0">
                <a:solidFill>
                  <a:schemeClr val="tx1"/>
                </a:solidFill>
                <a:latin typeface="Comic Sans MS" pitchFamily="66" charset="0"/>
              </a:rPr>
              <a:t>Lungs – </a:t>
            </a:r>
            <a:r>
              <a:rPr lang="en-GB" dirty="0" smtClean="0">
                <a:solidFill>
                  <a:schemeClr val="tx1"/>
                </a:solidFill>
                <a:latin typeface="Comic Sans MS" pitchFamily="66" charset="0"/>
              </a:rPr>
              <a:t>contains the alveoli where gaseous exchange takes place allowing oxygen to be transferred into the body and carbon dioxide to be excreted.</a:t>
            </a:r>
          </a:p>
          <a:p>
            <a:r>
              <a:rPr lang="en-GB" b="1" dirty="0" smtClean="0">
                <a:solidFill>
                  <a:schemeClr val="tx1"/>
                </a:solidFill>
                <a:latin typeface="Comic Sans MS" pitchFamily="66" charset="0"/>
              </a:rPr>
              <a:t>Diaphragm – </a:t>
            </a:r>
            <a:r>
              <a:rPr lang="en-GB" dirty="0" smtClean="0">
                <a:solidFill>
                  <a:schemeClr val="tx1"/>
                </a:solidFill>
                <a:latin typeface="Comic Sans MS" pitchFamily="66" charset="0"/>
              </a:rPr>
              <a:t>contracts and relaxes to force air in and out of the lungs.</a:t>
            </a:r>
            <a:endParaRPr lang="en-GB" dirty="0">
              <a:solidFill>
                <a:schemeClr val="tx1"/>
              </a:solidFill>
              <a:latin typeface="Comic Sans MS" pitchFamily="66" charset="0"/>
            </a:endParaRPr>
          </a:p>
        </p:txBody>
      </p:sp>
    </p:spTree>
    <p:extLst>
      <p:ext uri="{BB962C8B-B14F-4D97-AF65-F5344CB8AC3E}">
        <p14:creationId xmlns:p14="http://schemas.microsoft.com/office/powerpoint/2010/main" val="573901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Digestive System</a:t>
            </a:r>
            <a:endParaRPr lang="en-GB" dirty="0"/>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www.youtube.com/watch?v=yIoTRGfcMqM</a:t>
            </a:r>
            <a:r>
              <a:rPr lang="en-GB" dirty="0" smtClean="0"/>
              <a:t> </a:t>
            </a:r>
          </a:p>
          <a:p>
            <a:endParaRPr lang="en-GB" dirty="0"/>
          </a:p>
          <a:p>
            <a:r>
              <a:rPr lang="en-GB" dirty="0">
                <a:hlinkClick r:id="rId3"/>
              </a:rPr>
              <a:t>https://</a:t>
            </a:r>
            <a:r>
              <a:rPr lang="en-GB" dirty="0" smtClean="0">
                <a:hlinkClick r:id="rId3"/>
              </a:rPr>
              <a:t>www.youtube.com/watch?v=pqgcEIaXGME</a:t>
            </a:r>
            <a:endParaRPr lang="en-GB" dirty="0" smtClean="0"/>
          </a:p>
          <a:p>
            <a:endParaRPr lang="en-GB" dirty="0"/>
          </a:p>
          <a:p>
            <a:r>
              <a:rPr lang="en-GB" dirty="0">
                <a:hlinkClick r:id="rId4"/>
              </a:rPr>
              <a:t>https://</a:t>
            </a:r>
            <a:r>
              <a:rPr lang="en-GB" dirty="0" smtClean="0">
                <a:hlinkClick r:id="rId4"/>
              </a:rPr>
              <a:t>www.youtube.com/watch?v=jGme7BRkpuQ</a:t>
            </a:r>
            <a:endParaRPr lang="en-GB" dirty="0" smtClean="0"/>
          </a:p>
          <a:p>
            <a:endParaRPr lang="en-GB" dirty="0"/>
          </a:p>
        </p:txBody>
      </p:sp>
    </p:spTree>
    <p:extLst>
      <p:ext uri="{BB962C8B-B14F-4D97-AF65-F5344CB8AC3E}">
        <p14:creationId xmlns:p14="http://schemas.microsoft.com/office/powerpoint/2010/main" val="2109086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latin typeface="Comic Sans MS" pitchFamily="66" charset="0"/>
            </a:endParaRPr>
          </a:p>
        </p:txBody>
      </p:sp>
      <p:sp>
        <p:nvSpPr>
          <p:cNvPr id="3" name="Content Placeholder 2"/>
          <p:cNvSpPr>
            <a:spLocks noGrp="1"/>
          </p:cNvSpPr>
          <p:nvPr>
            <p:ph idx="1"/>
          </p:nvPr>
        </p:nvSpPr>
        <p:spPr/>
        <p:txBody>
          <a:bodyPr/>
          <a:lstStyle/>
          <a:p>
            <a:pPr marL="0" indent="0">
              <a:buNone/>
            </a:pPr>
            <a:r>
              <a:rPr lang="en-GB" b="1" dirty="0" smtClean="0">
                <a:solidFill>
                  <a:schemeClr val="tx1"/>
                </a:solidFill>
                <a:latin typeface="Comic Sans MS" pitchFamily="66" charset="0"/>
              </a:rPr>
              <a:t>Structures</a:t>
            </a:r>
          </a:p>
          <a:p>
            <a:r>
              <a:rPr lang="en-GB" dirty="0" smtClean="0">
                <a:solidFill>
                  <a:schemeClr val="tx1"/>
                </a:solidFill>
                <a:latin typeface="Comic Sans MS" pitchFamily="66" charset="0"/>
              </a:rPr>
              <a:t>Mouth &amp; Salivary Glands</a:t>
            </a:r>
          </a:p>
          <a:p>
            <a:r>
              <a:rPr lang="en-GB" dirty="0" smtClean="0">
                <a:solidFill>
                  <a:schemeClr val="tx1"/>
                </a:solidFill>
                <a:latin typeface="Comic Sans MS" pitchFamily="66" charset="0"/>
              </a:rPr>
              <a:t>Oesophagus</a:t>
            </a:r>
          </a:p>
          <a:p>
            <a:r>
              <a:rPr lang="en-GB" dirty="0" smtClean="0">
                <a:solidFill>
                  <a:schemeClr val="tx1"/>
                </a:solidFill>
                <a:latin typeface="Comic Sans MS" pitchFamily="66" charset="0"/>
              </a:rPr>
              <a:t>Stomach </a:t>
            </a:r>
          </a:p>
          <a:p>
            <a:r>
              <a:rPr lang="en-GB" dirty="0" smtClean="0">
                <a:solidFill>
                  <a:schemeClr val="tx1"/>
                </a:solidFill>
                <a:latin typeface="Comic Sans MS" pitchFamily="66" charset="0"/>
              </a:rPr>
              <a:t>Small Intestine – Duodenum, Jejunum &amp; Ileum</a:t>
            </a:r>
            <a:endParaRPr lang="en-GB" dirty="0">
              <a:solidFill>
                <a:schemeClr val="tx1"/>
              </a:solidFill>
              <a:latin typeface="Comic Sans MS" pitchFamily="66" charset="0"/>
            </a:endParaRPr>
          </a:p>
          <a:p>
            <a:r>
              <a:rPr lang="en-GB" dirty="0" smtClean="0">
                <a:solidFill>
                  <a:schemeClr val="tx1"/>
                </a:solidFill>
                <a:latin typeface="Comic Sans MS" pitchFamily="66" charset="0"/>
              </a:rPr>
              <a:t>Liver</a:t>
            </a:r>
          </a:p>
          <a:p>
            <a:r>
              <a:rPr lang="en-GB" dirty="0" smtClean="0">
                <a:solidFill>
                  <a:schemeClr val="tx1"/>
                </a:solidFill>
                <a:latin typeface="Comic Sans MS" pitchFamily="66" charset="0"/>
              </a:rPr>
              <a:t>Gallbladder</a:t>
            </a:r>
          </a:p>
          <a:p>
            <a:r>
              <a:rPr lang="en-GB" dirty="0" smtClean="0">
                <a:solidFill>
                  <a:schemeClr val="tx1"/>
                </a:solidFill>
                <a:latin typeface="Comic Sans MS" pitchFamily="66" charset="0"/>
              </a:rPr>
              <a:t>Pancreas</a:t>
            </a:r>
          </a:p>
          <a:p>
            <a:r>
              <a:rPr lang="en-GB" dirty="0" smtClean="0">
                <a:solidFill>
                  <a:schemeClr val="tx1"/>
                </a:solidFill>
                <a:latin typeface="Comic Sans MS" pitchFamily="66" charset="0"/>
              </a:rPr>
              <a:t>Large Intestine – Colon &amp; Rectum</a:t>
            </a:r>
          </a:p>
          <a:p>
            <a:r>
              <a:rPr lang="en-GB" dirty="0" smtClean="0">
                <a:solidFill>
                  <a:schemeClr val="tx1"/>
                </a:solidFill>
                <a:latin typeface="Comic Sans MS" pitchFamily="66" charset="0"/>
              </a:rPr>
              <a:t>Anus</a:t>
            </a:r>
            <a:endParaRPr lang="en-GB" dirty="0">
              <a:solidFill>
                <a:schemeClr val="tx1"/>
              </a:solidFill>
              <a:latin typeface="Comic Sans MS" pitchFamily="66" charset="0"/>
            </a:endParaRPr>
          </a:p>
        </p:txBody>
      </p:sp>
    </p:spTree>
    <p:extLst>
      <p:ext uri="{BB962C8B-B14F-4D97-AF65-F5344CB8AC3E}">
        <p14:creationId xmlns:p14="http://schemas.microsoft.com/office/powerpoint/2010/main" val="168267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Digestive System</a:t>
            </a:r>
            <a:endParaRPr lang="en-GB" dirty="0">
              <a:latin typeface="Comic Sans MS" pitchFamily="66" charset="0"/>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27584" y="1700808"/>
            <a:ext cx="7272808" cy="4752528"/>
          </a:xfrm>
        </p:spPr>
      </p:pic>
    </p:spTree>
    <p:extLst>
      <p:ext uri="{BB962C8B-B14F-4D97-AF65-F5344CB8AC3E}">
        <p14:creationId xmlns:p14="http://schemas.microsoft.com/office/powerpoint/2010/main" val="918700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9144000" cy="1600200"/>
          </a:xfrm>
        </p:spPr>
        <p:txBody>
          <a:bodyPr/>
          <a:lstStyle/>
          <a:p>
            <a:r>
              <a:rPr lang="en-GB" sz="4400" dirty="0" smtClean="0">
                <a:latin typeface="Comic Sans MS" pitchFamily="66" charset="0"/>
              </a:rPr>
              <a:t>What do I need to produce to meet P3?</a:t>
            </a:r>
            <a:endParaRPr lang="en-GB" sz="4400" dirty="0">
              <a:latin typeface="Comic Sans MS" pitchFamily="66" charset="0"/>
            </a:endParaRPr>
          </a:p>
        </p:txBody>
      </p:sp>
      <p:sp>
        <p:nvSpPr>
          <p:cNvPr id="4" name="TextBox 3"/>
          <p:cNvSpPr txBox="1"/>
          <p:nvPr/>
        </p:nvSpPr>
        <p:spPr>
          <a:xfrm>
            <a:off x="539552" y="1916832"/>
            <a:ext cx="8280920" cy="1200329"/>
          </a:xfrm>
          <a:prstGeom prst="rect">
            <a:avLst/>
          </a:prstGeom>
          <a:noFill/>
        </p:spPr>
        <p:txBody>
          <a:bodyPr wrap="square" rtlCol="0">
            <a:spAutoFit/>
          </a:bodyPr>
          <a:lstStyle/>
          <a:p>
            <a:r>
              <a:rPr lang="en-GB" dirty="0" smtClean="0">
                <a:latin typeface="Comic Sans MS" pitchFamily="66" charset="0"/>
              </a:rPr>
              <a:t>Produce a labelled diagram of each Body system, which identifies the main organs. </a:t>
            </a:r>
          </a:p>
          <a:p>
            <a:r>
              <a:rPr lang="en-GB" dirty="0" smtClean="0">
                <a:latin typeface="Comic Sans MS" pitchFamily="66" charset="0"/>
              </a:rPr>
              <a:t>Write an explanation of the functions of the system and the structures within it.</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608" y="3012793"/>
            <a:ext cx="3168352" cy="3168931"/>
          </a:xfrm>
          <a:prstGeom prst="rect">
            <a:avLst/>
          </a:prstGeom>
        </p:spPr>
      </p:pic>
      <p:sp>
        <p:nvSpPr>
          <p:cNvPr id="9" name="TextBox 8"/>
          <p:cNvSpPr txBox="1"/>
          <p:nvPr/>
        </p:nvSpPr>
        <p:spPr>
          <a:xfrm>
            <a:off x="4211960" y="3134827"/>
            <a:ext cx="4608512" cy="3693319"/>
          </a:xfrm>
          <a:prstGeom prst="rect">
            <a:avLst/>
          </a:prstGeom>
          <a:noFill/>
        </p:spPr>
        <p:txBody>
          <a:bodyPr wrap="square" rtlCol="0">
            <a:spAutoFit/>
          </a:bodyPr>
          <a:lstStyle/>
          <a:p>
            <a:r>
              <a:rPr lang="en-GB" b="1" u="sng" dirty="0" smtClean="0">
                <a:latin typeface="Comic Sans MS" pitchFamily="66" charset="0"/>
              </a:rPr>
              <a:t>Functions of the Digestive system</a:t>
            </a:r>
          </a:p>
          <a:p>
            <a:endParaRPr lang="en-GB" b="1" u="sng" dirty="0">
              <a:latin typeface="Comic Sans MS" pitchFamily="66" charset="0"/>
            </a:endParaRPr>
          </a:p>
          <a:p>
            <a:r>
              <a:rPr lang="en-GB" dirty="0" smtClean="0">
                <a:latin typeface="Comic Sans MS" pitchFamily="66" charset="0"/>
              </a:rPr>
              <a:t>The main function of the digestive system is to break down food so that the components can be used by the body. It also removes undigested waste found the body and is key in the production of chemicals from the liver. (Stretch &amp; Whitehouse 2010, BBC Health 2012)</a:t>
            </a:r>
          </a:p>
          <a:p>
            <a:endParaRPr lang="en-GB" dirty="0" smtClean="0">
              <a:latin typeface="Comic Sans MS" pitchFamily="66" charset="0"/>
            </a:endParaRPr>
          </a:p>
          <a:p>
            <a:r>
              <a:rPr lang="en-GB" u="sng" dirty="0" smtClean="0">
                <a:latin typeface="Comic Sans MS" pitchFamily="66" charset="0"/>
              </a:rPr>
              <a:t>The teeth </a:t>
            </a:r>
            <a:r>
              <a:rPr lang="en-GB" dirty="0" smtClean="0">
                <a:latin typeface="Comic Sans MS" pitchFamily="66" charset="0"/>
              </a:rPr>
              <a:t>– tear and grind food to begin the digestive process ................................</a:t>
            </a:r>
          </a:p>
          <a:p>
            <a:endParaRPr lang="en-GB" dirty="0">
              <a:latin typeface="Comic Sans MS" pitchFamily="66" charset="0"/>
            </a:endParaRPr>
          </a:p>
        </p:txBody>
      </p:sp>
    </p:spTree>
    <p:extLst>
      <p:ext uri="{BB962C8B-B14F-4D97-AF65-F5344CB8AC3E}">
        <p14:creationId xmlns:p14="http://schemas.microsoft.com/office/powerpoint/2010/main" val="3283953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Functions of the Digestive System</a:t>
            </a:r>
            <a:endParaRPr lang="en-GB" dirty="0">
              <a:latin typeface="Comic Sans MS" pitchFamily="66" charset="0"/>
            </a:endParaRPr>
          </a:p>
        </p:txBody>
      </p:sp>
      <p:sp>
        <p:nvSpPr>
          <p:cNvPr id="3" name="Content Placeholder 2"/>
          <p:cNvSpPr>
            <a:spLocks noGrp="1"/>
          </p:cNvSpPr>
          <p:nvPr>
            <p:ph idx="1"/>
          </p:nvPr>
        </p:nvSpPr>
        <p:spPr/>
        <p:txBody>
          <a:bodyPr/>
          <a:lstStyle/>
          <a:p>
            <a:endParaRPr lang="en-GB" sz="3200" dirty="0" smtClean="0">
              <a:solidFill>
                <a:schemeClr val="tx1"/>
              </a:solidFill>
              <a:latin typeface="Comic Sans MS" pitchFamily="66" charset="0"/>
            </a:endParaRPr>
          </a:p>
          <a:p>
            <a:r>
              <a:rPr lang="en-GB" sz="3200" dirty="0" smtClean="0">
                <a:solidFill>
                  <a:schemeClr val="tx1"/>
                </a:solidFill>
                <a:latin typeface="Comic Sans MS" pitchFamily="66" charset="0"/>
              </a:rPr>
              <a:t>Breaks down complex food molecules to simple substances that can be absorbed and delivered to the cells via the blood</a:t>
            </a:r>
          </a:p>
          <a:p>
            <a:r>
              <a:rPr lang="en-GB" sz="3200" dirty="0" smtClean="0">
                <a:solidFill>
                  <a:schemeClr val="tx1"/>
                </a:solidFill>
                <a:latin typeface="Comic Sans MS" pitchFamily="66" charset="0"/>
              </a:rPr>
              <a:t>Removes undigested waste</a:t>
            </a:r>
          </a:p>
          <a:p>
            <a:r>
              <a:rPr lang="en-GB" sz="3200" dirty="0" smtClean="0">
                <a:solidFill>
                  <a:schemeClr val="tx1"/>
                </a:solidFill>
                <a:latin typeface="Comic Sans MS" pitchFamily="66" charset="0"/>
              </a:rPr>
              <a:t>Production of chemicals required by the body (mainly by the liver)</a:t>
            </a:r>
          </a:p>
          <a:p>
            <a:pPr>
              <a:buNone/>
            </a:pPr>
            <a:endParaRPr lang="en-GB" dirty="0" smtClean="0"/>
          </a:p>
          <a:p>
            <a:pPr>
              <a:buNone/>
            </a:pP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710" y="1556792"/>
            <a:ext cx="7560840" cy="4752528"/>
          </a:xfrm>
          <a:prstGeom prst="rect">
            <a:avLst/>
          </a:prstGeom>
        </p:spPr>
      </p:pic>
      <p:sp>
        <p:nvSpPr>
          <p:cNvPr id="6" name="Title 5"/>
          <p:cNvSpPr>
            <a:spLocks noGrp="1"/>
          </p:cNvSpPr>
          <p:nvPr>
            <p:ph type="title"/>
          </p:nvPr>
        </p:nvSpPr>
        <p:spPr>
          <a:xfrm>
            <a:off x="457200" y="0"/>
            <a:ext cx="8229600" cy="1268760"/>
          </a:xfrm>
        </p:spPr>
        <p:txBody>
          <a:bodyPr/>
          <a:lstStyle/>
          <a:p>
            <a:r>
              <a:rPr lang="en-GB" sz="2000" dirty="0">
                <a:latin typeface="Comic Sans MS" pitchFamily="66" charset="0"/>
              </a:rPr>
              <a:t>Diagram </a:t>
            </a:r>
            <a:r>
              <a:rPr lang="en-GB" sz="2000" dirty="0" smtClean="0">
                <a:latin typeface="Comic Sans MS" pitchFamily="66" charset="0"/>
              </a:rPr>
              <a:t>from : http</a:t>
            </a:r>
            <a:r>
              <a:rPr lang="en-GB" sz="2000" dirty="0">
                <a:latin typeface="Comic Sans MS" pitchFamily="66" charset="0"/>
              </a:rPr>
              <a:t>://science8digestivesystem.wordpress.com/key-parts/</a:t>
            </a:r>
          </a:p>
        </p:txBody>
      </p:sp>
      <p:sp>
        <p:nvSpPr>
          <p:cNvPr id="7" name="Content Placeholder 6"/>
          <p:cNvSpPr>
            <a:spLocks noGrp="1"/>
          </p:cNvSpPr>
          <p:nvPr>
            <p:ph idx="1"/>
          </p:nvPr>
        </p:nvSpPr>
        <p:spPr/>
        <p:txBody>
          <a:bodyPr/>
          <a:lstStyle/>
          <a:p>
            <a:endParaRPr lang="en-GB" dirty="0"/>
          </a:p>
        </p:txBody>
      </p:sp>
    </p:spTree>
    <p:extLst>
      <p:ext uri="{BB962C8B-B14F-4D97-AF65-F5344CB8AC3E}">
        <p14:creationId xmlns:p14="http://schemas.microsoft.com/office/powerpoint/2010/main" val="32225976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latin typeface="Comic Sans MS" pitchFamily="66" charset="0"/>
              </a:rPr>
              <a:t>The Mouth - </a:t>
            </a:r>
            <a:r>
              <a:rPr lang="en-GB" sz="4000" dirty="0" smtClean="0">
                <a:latin typeface="Comic Sans MS" pitchFamily="66" charset="0"/>
              </a:rPr>
              <a:t>Functions</a:t>
            </a:r>
            <a:endParaRPr lang="en-GB" sz="4000" dirty="0">
              <a:latin typeface="Comic Sans MS" pitchFamily="66" charset="0"/>
            </a:endParaRPr>
          </a:p>
        </p:txBody>
      </p:sp>
      <p:sp>
        <p:nvSpPr>
          <p:cNvPr id="3" name="Content Placeholder 2"/>
          <p:cNvSpPr>
            <a:spLocks noGrp="1"/>
          </p:cNvSpPr>
          <p:nvPr>
            <p:ph sz="half" idx="2"/>
          </p:nvPr>
        </p:nvSpPr>
        <p:spPr/>
        <p:txBody>
          <a:bodyPr>
            <a:normAutofit/>
          </a:bodyPr>
          <a:lstStyle/>
          <a:p>
            <a:pPr marL="0" indent="0">
              <a:buNone/>
            </a:pPr>
            <a:r>
              <a:rPr lang="en-GB" dirty="0" smtClean="0">
                <a:solidFill>
                  <a:schemeClr val="tx1"/>
                </a:solidFill>
                <a:latin typeface="Comic Sans MS" pitchFamily="66" charset="0"/>
              </a:rPr>
              <a:t>The </a:t>
            </a:r>
            <a:r>
              <a:rPr lang="en-GB" dirty="0">
                <a:solidFill>
                  <a:schemeClr val="tx1"/>
                </a:solidFill>
                <a:latin typeface="Comic Sans MS" pitchFamily="66" charset="0"/>
              </a:rPr>
              <a:t>beginning of the digestive </a:t>
            </a:r>
            <a:r>
              <a:rPr lang="en-GB" dirty="0" smtClean="0">
                <a:solidFill>
                  <a:schemeClr val="tx1"/>
                </a:solidFill>
                <a:latin typeface="Comic Sans MS" pitchFamily="66" charset="0"/>
              </a:rPr>
              <a:t>tract, </a:t>
            </a:r>
            <a:r>
              <a:rPr lang="en-GB" dirty="0">
                <a:solidFill>
                  <a:schemeClr val="tx1"/>
                </a:solidFill>
                <a:latin typeface="Comic Sans MS" pitchFamily="66" charset="0"/>
              </a:rPr>
              <a:t>digestion starts </a:t>
            </a:r>
            <a:r>
              <a:rPr lang="en-GB" dirty="0" smtClean="0">
                <a:solidFill>
                  <a:schemeClr val="tx1"/>
                </a:solidFill>
                <a:latin typeface="Comic Sans MS" pitchFamily="66" charset="0"/>
              </a:rPr>
              <a:t>here.</a:t>
            </a:r>
          </a:p>
          <a:p>
            <a:r>
              <a:rPr lang="en-GB" dirty="0" smtClean="0">
                <a:solidFill>
                  <a:schemeClr val="tx1"/>
                </a:solidFill>
                <a:latin typeface="Comic Sans MS" pitchFamily="66" charset="0"/>
              </a:rPr>
              <a:t>The </a:t>
            </a:r>
            <a:r>
              <a:rPr lang="en-GB" b="1" dirty="0" smtClean="0">
                <a:solidFill>
                  <a:schemeClr val="tx1"/>
                </a:solidFill>
                <a:latin typeface="Comic Sans MS" pitchFamily="66" charset="0"/>
              </a:rPr>
              <a:t>teeth</a:t>
            </a:r>
            <a:r>
              <a:rPr lang="en-GB" dirty="0" smtClean="0">
                <a:solidFill>
                  <a:schemeClr val="tx1"/>
                </a:solidFill>
                <a:latin typeface="Comic Sans MS" pitchFamily="66" charset="0"/>
              </a:rPr>
              <a:t> break </a:t>
            </a:r>
            <a:r>
              <a:rPr lang="en-GB" dirty="0">
                <a:solidFill>
                  <a:schemeClr val="tx1"/>
                </a:solidFill>
                <a:latin typeface="Comic Sans MS" pitchFamily="66" charset="0"/>
              </a:rPr>
              <a:t>the food into pieces that are more easily digested, </a:t>
            </a:r>
            <a:endParaRPr lang="en-GB" dirty="0" smtClean="0">
              <a:solidFill>
                <a:schemeClr val="tx1"/>
              </a:solidFill>
              <a:latin typeface="Comic Sans MS" pitchFamily="66" charset="0"/>
            </a:endParaRPr>
          </a:p>
          <a:p>
            <a:r>
              <a:rPr lang="en-GB" b="1" dirty="0" smtClean="0">
                <a:solidFill>
                  <a:schemeClr val="tx1"/>
                </a:solidFill>
                <a:latin typeface="Comic Sans MS" pitchFamily="66" charset="0"/>
              </a:rPr>
              <a:t>Salivary glands </a:t>
            </a:r>
            <a:r>
              <a:rPr lang="en-GB" dirty="0" smtClean="0">
                <a:solidFill>
                  <a:schemeClr val="tx1"/>
                </a:solidFill>
                <a:latin typeface="Comic Sans MS" pitchFamily="66" charset="0"/>
              </a:rPr>
              <a:t>produce  </a:t>
            </a:r>
            <a:r>
              <a:rPr lang="en-GB" dirty="0">
                <a:solidFill>
                  <a:schemeClr val="tx1"/>
                </a:solidFill>
                <a:latin typeface="Comic Sans MS" pitchFamily="66" charset="0"/>
              </a:rPr>
              <a:t>saliva </a:t>
            </a:r>
            <a:r>
              <a:rPr lang="en-GB" dirty="0" smtClean="0">
                <a:solidFill>
                  <a:schemeClr val="tx1"/>
                </a:solidFill>
                <a:latin typeface="Comic Sans MS" pitchFamily="66" charset="0"/>
              </a:rPr>
              <a:t>that mixes </a:t>
            </a:r>
            <a:r>
              <a:rPr lang="en-GB" dirty="0">
                <a:solidFill>
                  <a:schemeClr val="tx1"/>
                </a:solidFill>
                <a:latin typeface="Comic Sans MS" pitchFamily="66" charset="0"/>
              </a:rPr>
              <a:t>with food to begin the process of breaking </a:t>
            </a:r>
            <a:r>
              <a:rPr lang="en-GB" dirty="0" smtClean="0">
                <a:solidFill>
                  <a:schemeClr val="tx1"/>
                </a:solidFill>
                <a:latin typeface="Comic Sans MS" pitchFamily="66" charset="0"/>
              </a:rPr>
              <a:t>it</a:t>
            </a:r>
            <a:r>
              <a:rPr lang="en-GB" b="1" dirty="0" smtClean="0">
                <a:latin typeface="Comic Sans MS" pitchFamily="66" charset="0"/>
              </a:rPr>
              <a:t>.</a:t>
            </a:r>
            <a:endParaRPr lang="en-GB" b="1" dirty="0">
              <a:latin typeface="Comic Sans MS" pitchFamily="66" charset="0"/>
            </a:endParaRPr>
          </a:p>
        </p:txBody>
      </p:sp>
      <p:pic>
        <p:nvPicPr>
          <p:cNvPr id="6" name="Content Placeholder 5"/>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528637" y="2339181"/>
            <a:ext cx="3714750" cy="3048000"/>
          </a:xfrm>
        </p:spPr>
      </p:pic>
    </p:spTree>
    <p:extLst>
      <p:ext uri="{BB962C8B-B14F-4D97-AF65-F5344CB8AC3E}">
        <p14:creationId xmlns:p14="http://schemas.microsoft.com/office/powerpoint/2010/main" val="25210516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Oesophagus - </a:t>
            </a:r>
            <a:r>
              <a:rPr lang="en-GB" sz="4000" dirty="0" smtClean="0">
                <a:latin typeface="Comic Sans MS" pitchFamily="66" charset="0"/>
              </a:rPr>
              <a:t>Functions</a:t>
            </a:r>
            <a:endParaRPr lang="en-GB" sz="4000" dirty="0">
              <a:latin typeface="Comic Sans MS" pitchFamily="66" charset="0"/>
            </a:endParaRPr>
          </a:p>
        </p:txBody>
      </p:sp>
      <p:sp>
        <p:nvSpPr>
          <p:cNvPr id="3" name="Content Placeholder 2"/>
          <p:cNvSpPr>
            <a:spLocks noGrp="1"/>
          </p:cNvSpPr>
          <p:nvPr>
            <p:ph sz="half" idx="2"/>
          </p:nvPr>
        </p:nvSpPr>
        <p:spPr/>
        <p:txBody>
          <a:bodyPr>
            <a:normAutofit lnSpcReduction="10000"/>
          </a:bodyPr>
          <a:lstStyle/>
          <a:p>
            <a:r>
              <a:rPr lang="en-GB" sz="2800" dirty="0" smtClean="0">
                <a:solidFill>
                  <a:schemeClr val="tx1"/>
                </a:solidFill>
                <a:latin typeface="Comic Sans MS" pitchFamily="66" charset="0"/>
              </a:rPr>
              <a:t>The oesophagus </a:t>
            </a:r>
            <a:r>
              <a:rPr lang="en-GB" sz="2800" dirty="0">
                <a:solidFill>
                  <a:schemeClr val="tx1"/>
                </a:solidFill>
                <a:latin typeface="Comic Sans MS" pitchFamily="66" charset="0"/>
              </a:rPr>
              <a:t>receives food from </a:t>
            </a:r>
            <a:r>
              <a:rPr lang="en-GB" sz="2800" dirty="0" smtClean="0">
                <a:solidFill>
                  <a:schemeClr val="tx1"/>
                </a:solidFill>
                <a:latin typeface="Comic Sans MS" pitchFamily="66" charset="0"/>
              </a:rPr>
              <a:t>the </a:t>
            </a:r>
            <a:r>
              <a:rPr lang="en-GB" sz="2800" dirty="0">
                <a:solidFill>
                  <a:schemeClr val="tx1"/>
                </a:solidFill>
                <a:latin typeface="Comic Sans MS" pitchFamily="66" charset="0"/>
              </a:rPr>
              <a:t>mouth </a:t>
            </a:r>
            <a:r>
              <a:rPr lang="en-GB" sz="2800" dirty="0" smtClean="0">
                <a:solidFill>
                  <a:schemeClr val="tx1"/>
                </a:solidFill>
                <a:latin typeface="Comic Sans MS" pitchFamily="66" charset="0"/>
              </a:rPr>
              <a:t>during swallowing.</a:t>
            </a:r>
          </a:p>
          <a:p>
            <a:r>
              <a:rPr lang="en-GB" sz="2800" dirty="0" smtClean="0">
                <a:solidFill>
                  <a:schemeClr val="tx1"/>
                </a:solidFill>
                <a:latin typeface="Comic Sans MS" pitchFamily="66" charset="0"/>
              </a:rPr>
              <a:t> </a:t>
            </a:r>
            <a:r>
              <a:rPr lang="en-GB" sz="2800" dirty="0">
                <a:solidFill>
                  <a:schemeClr val="tx1"/>
                </a:solidFill>
                <a:latin typeface="Comic Sans MS" pitchFamily="66" charset="0"/>
              </a:rPr>
              <a:t>By means of a series of muscular contractions called peristalsis, the </a:t>
            </a:r>
            <a:r>
              <a:rPr lang="en-GB" sz="2800" dirty="0" smtClean="0">
                <a:solidFill>
                  <a:schemeClr val="tx1"/>
                </a:solidFill>
                <a:latin typeface="Comic Sans MS" pitchFamily="66" charset="0"/>
              </a:rPr>
              <a:t>oesophagus </a:t>
            </a:r>
            <a:r>
              <a:rPr lang="en-GB" sz="2800" b="1" dirty="0" smtClean="0">
                <a:solidFill>
                  <a:schemeClr val="tx1"/>
                </a:solidFill>
                <a:latin typeface="Comic Sans MS" pitchFamily="66" charset="0"/>
              </a:rPr>
              <a:t>transports</a:t>
            </a:r>
            <a:r>
              <a:rPr lang="en-GB" sz="2800" dirty="0" smtClean="0">
                <a:solidFill>
                  <a:schemeClr val="tx1"/>
                </a:solidFill>
                <a:latin typeface="Comic Sans MS" pitchFamily="66" charset="0"/>
              </a:rPr>
              <a:t> </a:t>
            </a:r>
            <a:r>
              <a:rPr lang="en-GB" sz="2800" dirty="0">
                <a:solidFill>
                  <a:schemeClr val="tx1"/>
                </a:solidFill>
                <a:latin typeface="Comic Sans MS" pitchFamily="66" charset="0"/>
              </a:rPr>
              <a:t>food to </a:t>
            </a:r>
            <a:r>
              <a:rPr lang="en-GB" sz="2800" dirty="0" smtClean="0">
                <a:solidFill>
                  <a:schemeClr val="tx1"/>
                </a:solidFill>
                <a:latin typeface="Comic Sans MS" pitchFamily="66" charset="0"/>
              </a:rPr>
              <a:t>the stomach</a:t>
            </a:r>
            <a:r>
              <a:rPr lang="en-GB" sz="2800" dirty="0">
                <a:latin typeface="Comic Sans MS" pitchFamily="66" charset="0"/>
              </a:rPr>
              <a:t>.</a:t>
            </a:r>
          </a:p>
        </p:txBody>
      </p:sp>
      <p:pic>
        <p:nvPicPr>
          <p:cNvPr id="5" name="Content Placeholder 4"/>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395536" y="1916832"/>
            <a:ext cx="4041775" cy="3960440"/>
          </a:xfrm>
        </p:spPr>
      </p:pic>
    </p:spTree>
    <p:extLst>
      <p:ext uri="{BB962C8B-B14F-4D97-AF65-F5344CB8AC3E}">
        <p14:creationId xmlns:p14="http://schemas.microsoft.com/office/powerpoint/2010/main" val="25012438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Stomach - </a:t>
            </a:r>
            <a:r>
              <a:rPr lang="en-GB" sz="4000" dirty="0" smtClean="0">
                <a:latin typeface="Comic Sans MS" pitchFamily="66" charset="0"/>
              </a:rPr>
              <a:t>functions</a:t>
            </a:r>
            <a:endParaRPr lang="en-GB" sz="4000" dirty="0">
              <a:latin typeface="Comic Sans MS" pitchFamily="66" charset="0"/>
            </a:endParaRPr>
          </a:p>
        </p:txBody>
      </p:sp>
      <p:sp>
        <p:nvSpPr>
          <p:cNvPr id="3" name="Content Placeholder 2"/>
          <p:cNvSpPr>
            <a:spLocks noGrp="1"/>
          </p:cNvSpPr>
          <p:nvPr>
            <p:ph sz="half" idx="2"/>
          </p:nvPr>
        </p:nvSpPr>
        <p:spPr>
          <a:xfrm>
            <a:off x="3563888" y="1600200"/>
            <a:ext cx="5122912" cy="4525963"/>
          </a:xfrm>
        </p:spPr>
        <p:txBody>
          <a:bodyPr>
            <a:noAutofit/>
          </a:bodyPr>
          <a:lstStyle/>
          <a:p>
            <a:r>
              <a:rPr lang="en-GB" sz="2000" dirty="0" smtClean="0">
                <a:solidFill>
                  <a:schemeClr val="tx1"/>
                </a:solidFill>
                <a:latin typeface="Comic Sans MS" pitchFamily="66" charset="0"/>
              </a:rPr>
              <a:t>A </a:t>
            </a:r>
            <a:r>
              <a:rPr lang="en-GB" sz="2000" dirty="0">
                <a:solidFill>
                  <a:schemeClr val="tx1"/>
                </a:solidFill>
                <a:latin typeface="Comic Sans MS" pitchFamily="66" charset="0"/>
              </a:rPr>
              <a:t>hollow bag like </a:t>
            </a:r>
            <a:r>
              <a:rPr lang="en-GB" sz="2000" dirty="0" smtClean="0">
                <a:solidFill>
                  <a:schemeClr val="tx1"/>
                </a:solidFill>
                <a:latin typeface="Comic Sans MS" pitchFamily="66" charset="0"/>
              </a:rPr>
              <a:t>organ that </a:t>
            </a:r>
            <a:r>
              <a:rPr lang="en-GB" sz="2000" dirty="0">
                <a:solidFill>
                  <a:schemeClr val="tx1"/>
                </a:solidFill>
                <a:latin typeface="Comic Sans MS" pitchFamily="66" charset="0"/>
              </a:rPr>
              <a:t>holds </a:t>
            </a:r>
            <a:r>
              <a:rPr lang="en-GB" sz="2000" dirty="0" smtClean="0">
                <a:solidFill>
                  <a:schemeClr val="tx1"/>
                </a:solidFill>
                <a:latin typeface="Comic Sans MS" pitchFamily="66" charset="0"/>
              </a:rPr>
              <a:t>food.</a:t>
            </a:r>
          </a:p>
          <a:p>
            <a:r>
              <a:rPr lang="en-GB" sz="2000" dirty="0" smtClean="0">
                <a:solidFill>
                  <a:schemeClr val="tx1"/>
                </a:solidFill>
                <a:latin typeface="Comic Sans MS" pitchFamily="66" charset="0"/>
              </a:rPr>
              <a:t>The muscles of the stomach contract to help to the food mix with </a:t>
            </a:r>
            <a:r>
              <a:rPr lang="en-GB" sz="2000" dirty="0">
                <a:solidFill>
                  <a:schemeClr val="tx1"/>
                </a:solidFill>
                <a:latin typeface="Comic Sans MS" pitchFamily="66" charset="0"/>
              </a:rPr>
              <a:t>enzymes </a:t>
            </a:r>
            <a:r>
              <a:rPr lang="en-GB" sz="2000" dirty="0" smtClean="0">
                <a:solidFill>
                  <a:schemeClr val="tx1"/>
                </a:solidFill>
                <a:latin typeface="Comic Sans MS" pitchFamily="66" charset="0"/>
              </a:rPr>
              <a:t>to  </a:t>
            </a:r>
            <a:r>
              <a:rPr lang="en-GB" sz="2000" dirty="0">
                <a:solidFill>
                  <a:schemeClr val="tx1"/>
                </a:solidFill>
                <a:latin typeface="Comic Sans MS" pitchFamily="66" charset="0"/>
              </a:rPr>
              <a:t>continue the process of breaking down food into a usable form. </a:t>
            </a:r>
            <a:endParaRPr lang="en-GB" sz="2000" dirty="0" smtClean="0">
              <a:solidFill>
                <a:schemeClr val="tx1"/>
              </a:solidFill>
              <a:latin typeface="Comic Sans MS" pitchFamily="66" charset="0"/>
            </a:endParaRPr>
          </a:p>
          <a:p>
            <a:r>
              <a:rPr lang="en-GB" sz="2000" dirty="0" smtClean="0">
                <a:solidFill>
                  <a:schemeClr val="tx1"/>
                </a:solidFill>
                <a:latin typeface="Comic Sans MS" pitchFamily="66" charset="0"/>
              </a:rPr>
              <a:t>Cells </a:t>
            </a:r>
            <a:r>
              <a:rPr lang="en-GB" sz="2000" dirty="0">
                <a:solidFill>
                  <a:schemeClr val="tx1"/>
                </a:solidFill>
                <a:latin typeface="Comic Sans MS" pitchFamily="66" charset="0"/>
              </a:rPr>
              <a:t>in the lining of the stomach secrete a strong acid and powerful enzymes that are responsible for the breakdown process. </a:t>
            </a:r>
            <a:endParaRPr lang="en-GB" sz="2000" dirty="0" smtClean="0">
              <a:solidFill>
                <a:schemeClr val="tx1"/>
              </a:solidFill>
              <a:latin typeface="Comic Sans MS" pitchFamily="66" charset="0"/>
            </a:endParaRPr>
          </a:p>
          <a:p>
            <a:r>
              <a:rPr lang="en-GB" sz="2000" dirty="0" smtClean="0">
                <a:solidFill>
                  <a:schemeClr val="tx1"/>
                </a:solidFill>
                <a:latin typeface="Comic Sans MS" pitchFamily="66" charset="0"/>
              </a:rPr>
              <a:t>When </a:t>
            </a:r>
            <a:r>
              <a:rPr lang="en-GB" sz="2000" dirty="0">
                <a:solidFill>
                  <a:schemeClr val="tx1"/>
                </a:solidFill>
                <a:latin typeface="Comic Sans MS" pitchFamily="66" charset="0"/>
              </a:rPr>
              <a:t>the contents of the stomach are sufficiently processed, they are released into the small intestine.</a:t>
            </a:r>
          </a:p>
        </p:txBody>
      </p:sp>
      <p:pic>
        <p:nvPicPr>
          <p:cNvPr id="5" name="Content Placeholder 4"/>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467544" y="1988840"/>
            <a:ext cx="2867025" cy="2952328"/>
          </a:xfrm>
        </p:spPr>
      </p:pic>
    </p:spTree>
    <p:extLst>
      <p:ext uri="{BB962C8B-B14F-4D97-AF65-F5344CB8AC3E}">
        <p14:creationId xmlns:p14="http://schemas.microsoft.com/office/powerpoint/2010/main" val="4056637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Small Intestine -Duodenum - </a:t>
            </a:r>
            <a:r>
              <a:rPr lang="en-GB" sz="4000" dirty="0" smtClean="0">
                <a:latin typeface="Comic Sans MS" pitchFamily="66" charset="0"/>
              </a:rPr>
              <a:t>functions</a:t>
            </a:r>
            <a:endParaRPr lang="en-GB" sz="4000" dirty="0">
              <a:latin typeface="Comic Sans MS" pitchFamily="66" charset="0"/>
            </a:endParaRPr>
          </a:p>
        </p:txBody>
      </p:sp>
      <p:sp>
        <p:nvSpPr>
          <p:cNvPr id="3" name="Content Placeholder 2"/>
          <p:cNvSpPr>
            <a:spLocks noGrp="1"/>
          </p:cNvSpPr>
          <p:nvPr>
            <p:ph sz="half" idx="2"/>
          </p:nvPr>
        </p:nvSpPr>
        <p:spPr/>
        <p:txBody>
          <a:bodyPr>
            <a:normAutofit fontScale="70000" lnSpcReduction="20000"/>
          </a:bodyPr>
          <a:lstStyle/>
          <a:p>
            <a:r>
              <a:rPr lang="en-GB" sz="4200" dirty="0" smtClean="0">
                <a:solidFill>
                  <a:schemeClr val="tx1"/>
                </a:solidFill>
                <a:latin typeface="Comic Sans MS" pitchFamily="66" charset="0"/>
              </a:rPr>
              <a:t>First part of the small intestine, the duodenum </a:t>
            </a:r>
            <a:r>
              <a:rPr lang="en-GB" sz="4200" dirty="0">
                <a:solidFill>
                  <a:schemeClr val="tx1"/>
                </a:solidFill>
                <a:latin typeface="Comic Sans MS" pitchFamily="66" charset="0"/>
              </a:rPr>
              <a:t>is largely responsible for the continuous breaking-down process, that breaks down food using enzymes released </a:t>
            </a:r>
            <a:r>
              <a:rPr lang="en-GB" sz="4200" dirty="0" smtClean="0">
                <a:solidFill>
                  <a:schemeClr val="tx1"/>
                </a:solidFill>
                <a:latin typeface="Comic Sans MS" pitchFamily="66" charset="0"/>
              </a:rPr>
              <a:t>into it by </a:t>
            </a:r>
            <a:r>
              <a:rPr lang="en-GB" sz="4200" dirty="0">
                <a:solidFill>
                  <a:schemeClr val="tx1"/>
                </a:solidFill>
                <a:latin typeface="Comic Sans MS" pitchFamily="66" charset="0"/>
              </a:rPr>
              <a:t>the pancreas and bile from the liver. </a:t>
            </a:r>
          </a:p>
          <a:p>
            <a:endParaRPr lang="en-GB" b="1" dirty="0"/>
          </a:p>
        </p:txBody>
      </p:sp>
      <p:pic>
        <p:nvPicPr>
          <p:cNvPr id="5" name="Content Placeholder 4"/>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610363" y="2204864"/>
            <a:ext cx="2856738" cy="3600400"/>
          </a:xfrm>
        </p:spPr>
      </p:pic>
    </p:spTree>
    <p:extLst>
      <p:ext uri="{BB962C8B-B14F-4D97-AF65-F5344CB8AC3E}">
        <p14:creationId xmlns:p14="http://schemas.microsoft.com/office/powerpoint/2010/main" val="518743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Pancreas –</a:t>
            </a:r>
            <a:r>
              <a:rPr lang="en-GB" sz="4000" dirty="0" smtClean="0">
                <a:latin typeface="Comic Sans MS" pitchFamily="66" charset="0"/>
              </a:rPr>
              <a:t> functions in the digestive system</a:t>
            </a:r>
            <a:endParaRPr lang="en-GB" dirty="0">
              <a:latin typeface="Comic Sans MS" pitchFamily="66" charset="0"/>
            </a:endParaRPr>
          </a:p>
        </p:txBody>
      </p:sp>
      <p:sp>
        <p:nvSpPr>
          <p:cNvPr id="3" name="Content Placeholder 2"/>
          <p:cNvSpPr>
            <a:spLocks noGrp="1"/>
          </p:cNvSpPr>
          <p:nvPr>
            <p:ph sz="half" idx="2"/>
          </p:nvPr>
        </p:nvSpPr>
        <p:spPr/>
        <p:txBody>
          <a:bodyPr>
            <a:normAutofit/>
          </a:bodyPr>
          <a:lstStyle/>
          <a:p>
            <a:r>
              <a:rPr lang="en-GB" dirty="0" smtClean="0">
                <a:solidFill>
                  <a:schemeClr val="tx1"/>
                </a:solidFill>
                <a:latin typeface="Comic Sans MS" pitchFamily="66" charset="0"/>
              </a:rPr>
              <a:t>Secretes </a:t>
            </a:r>
            <a:r>
              <a:rPr lang="en-GB" dirty="0">
                <a:solidFill>
                  <a:schemeClr val="tx1"/>
                </a:solidFill>
                <a:latin typeface="Comic Sans MS" pitchFamily="66" charset="0"/>
              </a:rPr>
              <a:t>digestive enzymes into the </a:t>
            </a:r>
            <a:r>
              <a:rPr lang="en-GB" dirty="0" smtClean="0">
                <a:solidFill>
                  <a:schemeClr val="tx1"/>
                </a:solidFill>
                <a:latin typeface="Comic Sans MS" pitchFamily="66" charset="0"/>
              </a:rPr>
              <a:t>duodenum </a:t>
            </a:r>
          </a:p>
          <a:p>
            <a:r>
              <a:rPr lang="en-GB" dirty="0" smtClean="0">
                <a:solidFill>
                  <a:schemeClr val="tx1"/>
                </a:solidFill>
                <a:latin typeface="Comic Sans MS" pitchFamily="66" charset="0"/>
              </a:rPr>
              <a:t>These </a:t>
            </a:r>
            <a:r>
              <a:rPr lang="en-GB" dirty="0">
                <a:solidFill>
                  <a:schemeClr val="tx1"/>
                </a:solidFill>
                <a:latin typeface="Comic Sans MS" pitchFamily="66" charset="0"/>
              </a:rPr>
              <a:t>enzymes break down protein, fats, and carbohydrates. </a:t>
            </a:r>
            <a:endParaRPr lang="en-GB" dirty="0" smtClean="0">
              <a:solidFill>
                <a:schemeClr val="tx1"/>
              </a:solidFill>
              <a:latin typeface="Comic Sans MS" pitchFamily="66" charset="0"/>
            </a:endParaRPr>
          </a:p>
        </p:txBody>
      </p:sp>
      <p:pic>
        <p:nvPicPr>
          <p:cNvPr id="5" name="Content Placeholder 4"/>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1166812" y="2132856"/>
            <a:ext cx="2438400" cy="3384376"/>
          </a:xfrm>
        </p:spPr>
      </p:pic>
    </p:spTree>
    <p:extLst>
      <p:ext uri="{BB962C8B-B14F-4D97-AF65-F5344CB8AC3E}">
        <p14:creationId xmlns:p14="http://schemas.microsoft.com/office/powerpoint/2010/main" val="2189992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Liver - </a:t>
            </a:r>
            <a:r>
              <a:rPr lang="en-GB" sz="4000" dirty="0" smtClean="0">
                <a:latin typeface="Comic Sans MS" pitchFamily="66" charset="0"/>
              </a:rPr>
              <a:t>functions</a:t>
            </a:r>
            <a:endParaRPr lang="en-GB" dirty="0">
              <a:latin typeface="Comic Sans MS" pitchFamily="66" charset="0"/>
            </a:endParaRPr>
          </a:p>
        </p:txBody>
      </p:sp>
      <p:sp>
        <p:nvSpPr>
          <p:cNvPr id="3" name="Content Placeholder 2"/>
          <p:cNvSpPr>
            <a:spLocks noGrp="1"/>
          </p:cNvSpPr>
          <p:nvPr>
            <p:ph sz="half" idx="2"/>
          </p:nvPr>
        </p:nvSpPr>
        <p:spPr/>
        <p:txBody>
          <a:bodyPr>
            <a:normAutofit/>
          </a:bodyPr>
          <a:lstStyle/>
          <a:p>
            <a:r>
              <a:rPr lang="en-GB" dirty="0">
                <a:solidFill>
                  <a:schemeClr val="tx1"/>
                </a:solidFill>
                <a:latin typeface="Comic Sans MS" pitchFamily="66" charset="0"/>
              </a:rPr>
              <a:t>Bile from the liver secreted into the small intestine also plays an important role in digesting fat</a:t>
            </a:r>
            <a:endParaRPr lang="en-GB" dirty="0">
              <a:solidFill>
                <a:schemeClr val="tx1"/>
              </a:solidFill>
            </a:endParaRPr>
          </a:p>
          <a:p>
            <a:r>
              <a:rPr lang="en-GB" dirty="0" smtClean="0">
                <a:solidFill>
                  <a:schemeClr val="tx1"/>
                </a:solidFill>
                <a:latin typeface="Comic Sans MS" pitchFamily="66" charset="0"/>
              </a:rPr>
              <a:t>Its </a:t>
            </a:r>
            <a:r>
              <a:rPr lang="en-GB" dirty="0">
                <a:solidFill>
                  <a:schemeClr val="tx1"/>
                </a:solidFill>
                <a:latin typeface="Comic Sans MS" pitchFamily="66" charset="0"/>
              </a:rPr>
              <a:t>main function within the digestive system is to process the nutrients absorbed from the small intestine. </a:t>
            </a:r>
            <a:endParaRPr lang="en-GB" dirty="0">
              <a:solidFill>
                <a:schemeClr val="tx1"/>
              </a:solidFill>
            </a:endParaRPr>
          </a:p>
        </p:txBody>
      </p:sp>
      <p:pic>
        <p:nvPicPr>
          <p:cNvPr id="5" name="Content Placeholder 4"/>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611560" y="2204864"/>
            <a:ext cx="3744415" cy="3672408"/>
          </a:xfrm>
        </p:spPr>
      </p:pic>
    </p:spTree>
    <p:extLst>
      <p:ext uri="{BB962C8B-B14F-4D97-AF65-F5344CB8AC3E}">
        <p14:creationId xmlns:p14="http://schemas.microsoft.com/office/powerpoint/2010/main" val="4186477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Gallbladder - functions</a:t>
            </a:r>
            <a:endParaRPr lang="en-GB" dirty="0">
              <a:latin typeface="Comic Sans MS" pitchFamily="66" charset="0"/>
            </a:endParaRPr>
          </a:p>
        </p:txBody>
      </p:sp>
      <p:sp>
        <p:nvSpPr>
          <p:cNvPr id="3" name="Content Placeholder 2"/>
          <p:cNvSpPr>
            <a:spLocks noGrp="1"/>
          </p:cNvSpPr>
          <p:nvPr>
            <p:ph sz="half" idx="2"/>
          </p:nvPr>
        </p:nvSpPr>
        <p:spPr/>
        <p:txBody>
          <a:bodyPr/>
          <a:lstStyle/>
          <a:p>
            <a:pPr marL="0" indent="0">
              <a:buNone/>
            </a:pPr>
            <a:r>
              <a:rPr lang="en-GB" dirty="0">
                <a:solidFill>
                  <a:schemeClr val="tx1"/>
                </a:solidFill>
                <a:latin typeface="Comic Sans MS" pitchFamily="66" charset="0"/>
              </a:rPr>
              <a:t/>
            </a:r>
            <a:br>
              <a:rPr lang="en-GB" dirty="0">
                <a:solidFill>
                  <a:schemeClr val="tx1"/>
                </a:solidFill>
                <a:latin typeface="Comic Sans MS" pitchFamily="66" charset="0"/>
              </a:rPr>
            </a:br>
            <a:r>
              <a:rPr lang="en-GB" sz="2800" dirty="0">
                <a:solidFill>
                  <a:schemeClr val="tx1"/>
                </a:solidFill>
                <a:latin typeface="Comic Sans MS" pitchFamily="66" charset="0"/>
              </a:rPr>
              <a:t>The gallbladder stores and concentrates bile, and then releases it into the duodenum to help absorb and digest fats.</a:t>
            </a:r>
          </a:p>
        </p:txBody>
      </p:sp>
      <p:pic>
        <p:nvPicPr>
          <p:cNvPr id="5" name="Content Placeholder 4"/>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971601" y="2042892"/>
            <a:ext cx="2495500" cy="2829939"/>
          </a:xfrm>
        </p:spPr>
      </p:pic>
    </p:spTree>
    <p:extLst>
      <p:ext uri="{BB962C8B-B14F-4D97-AF65-F5344CB8AC3E}">
        <p14:creationId xmlns:p14="http://schemas.microsoft.com/office/powerpoint/2010/main" val="42221539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a:latin typeface="Comic Sans MS" pitchFamily="66" charset="0"/>
              </a:rPr>
              <a:t>Small Intestine </a:t>
            </a:r>
            <a:r>
              <a:rPr lang="en-GB" sz="4000" dirty="0" smtClean="0">
                <a:latin typeface="Comic Sans MS" pitchFamily="66" charset="0"/>
              </a:rPr>
              <a:t> -Jejunum &amp; Ileum  - functions</a:t>
            </a:r>
            <a:endParaRPr lang="en-GB" sz="4000" dirty="0">
              <a:latin typeface="Comic Sans MS" pitchFamily="66" charset="0"/>
            </a:endParaRPr>
          </a:p>
        </p:txBody>
      </p:sp>
      <p:sp>
        <p:nvSpPr>
          <p:cNvPr id="3" name="Content Placeholder 2"/>
          <p:cNvSpPr>
            <a:spLocks noGrp="1"/>
          </p:cNvSpPr>
          <p:nvPr>
            <p:ph sz="half" idx="2"/>
          </p:nvPr>
        </p:nvSpPr>
        <p:spPr>
          <a:xfrm>
            <a:off x="4211960" y="1600200"/>
            <a:ext cx="4474840" cy="4525963"/>
          </a:xfrm>
        </p:spPr>
        <p:txBody>
          <a:bodyPr>
            <a:noAutofit/>
          </a:bodyPr>
          <a:lstStyle/>
          <a:p>
            <a:r>
              <a:rPr lang="en-GB" sz="2000" b="1" dirty="0" smtClean="0">
                <a:solidFill>
                  <a:schemeClr val="tx1"/>
                </a:solidFill>
                <a:latin typeface="Comic Sans MS" pitchFamily="66" charset="0"/>
              </a:rPr>
              <a:t>These two areas of the small intestine are responsible absorption of nutrients</a:t>
            </a:r>
          </a:p>
          <a:p>
            <a:r>
              <a:rPr lang="en-GB" sz="2000" dirty="0" smtClean="0">
                <a:solidFill>
                  <a:schemeClr val="tx1"/>
                </a:solidFill>
                <a:latin typeface="Comic Sans MS" pitchFamily="66" charset="0"/>
              </a:rPr>
              <a:t>The </a:t>
            </a:r>
            <a:r>
              <a:rPr lang="en-GB" sz="2000" b="1" dirty="0" smtClean="0">
                <a:solidFill>
                  <a:schemeClr val="tx1"/>
                </a:solidFill>
                <a:latin typeface="Comic Sans MS" pitchFamily="66" charset="0"/>
              </a:rPr>
              <a:t>jejunum</a:t>
            </a:r>
            <a:r>
              <a:rPr lang="en-GB" sz="2000" dirty="0" smtClean="0">
                <a:solidFill>
                  <a:schemeClr val="tx1"/>
                </a:solidFill>
                <a:latin typeface="Comic Sans MS" pitchFamily="66" charset="0"/>
              </a:rPr>
              <a:t> </a:t>
            </a:r>
            <a:r>
              <a:rPr lang="en-GB" sz="2000" dirty="0">
                <a:solidFill>
                  <a:schemeClr val="tx1"/>
                </a:solidFill>
                <a:latin typeface="Comic Sans MS" pitchFamily="66" charset="0"/>
              </a:rPr>
              <a:t>has a lining which is specialized in the absorption of carbohydrates and proteins. </a:t>
            </a:r>
            <a:endParaRPr lang="en-GB" sz="2000" dirty="0" smtClean="0">
              <a:solidFill>
                <a:schemeClr val="tx1"/>
              </a:solidFill>
              <a:latin typeface="Comic Sans MS" pitchFamily="66" charset="0"/>
            </a:endParaRPr>
          </a:p>
          <a:p>
            <a:pPr marL="0" indent="0">
              <a:buNone/>
            </a:pPr>
            <a:endParaRPr lang="en-GB" sz="2000" dirty="0" smtClean="0">
              <a:solidFill>
                <a:schemeClr val="tx1"/>
              </a:solidFill>
              <a:latin typeface="Comic Sans MS" pitchFamily="66" charset="0"/>
            </a:endParaRPr>
          </a:p>
          <a:p>
            <a:r>
              <a:rPr lang="en-GB" sz="2000" dirty="0" smtClean="0">
                <a:solidFill>
                  <a:schemeClr val="tx1"/>
                </a:solidFill>
                <a:latin typeface="Comic Sans MS" pitchFamily="66" charset="0"/>
              </a:rPr>
              <a:t>The </a:t>
            </a:r>
            <a:r>
              <a:rPr lang="en-GB" sz="2000" b="1" dirty="0">
                <a:solidFill>
                  <a:schemeClr val="tx1"/>
                </a:solidFill>
                <a:latin typeface="Comic Sans MS" pitchFamily="66" charset="0"/>
              </a:rPr>
              <a:t>ileum</a:t>
            </a:r>
            <a:r>
              <a:rPr lang="en-GB" sz="2000" dirty="0">
                <a:solidFill>
                  <a:schemeClr val="tx1"/>
                </a:solidFill>
                <a:latin typeface="Comic Sans MS" pitchFamily="66" charset="0"/>
              </a:rPr>
              <a:t> is the last portion of the small intestine, and it is responsible for absorption of fats, </a:t>
            </a:r>
            <a:r>
              <a:rPr lang="en-GB" sz="2000" dirty="0" smtClean="0">
                <a:solidFill>
                  <a:schemeClr val="tx1"/>
                </a:solidFill>
                <a:latin typeface="Comic Sans MS" pitchFamily="66" charset="0"/>
              </a:rPr>
              <a:t>vitamins and </a:t>
            </a:r>
            <a:r>
              <a:rPr lang="en-GB" sz="2000" dirty="0">
                <a:solidFill>
                  <a:schemeClr val="tx1"/>
                </a:solidFill>
                <a:latin typeface="Comic Sans MS" pitchFamily="66" charset="0"/>
              </a:rPr>
              <a:t>bile salts </a:t>
            </a:r>
            <a:endParaRPr lang="en-GB" sz="2000" dirty="0" smtClean="0">
              <a:solidFill>
                <a:schemeClr val="tx1"/>
              </a:solidFill>
              <a:latin typeface="Comic Sans MS" pitchFamily="66" charset="0"/>
            </a:endParaRPr>
          </a:p>
          <a:p>
            <a:endParaRPr lang="en-GB" sz="2000" dirty="0">
              <a:solidFill>
                <a:schemeClr val="tx1"/>
              </a:solidFill>
              <a:latin typeface="Comic Sans MS" pitchFamily="66" charset="0"/>
            </a:endParaRPr>
          </a:p>
          <a:p>
            <a:pPr marL="0" indent="0">
              <a:buNone/>
            </a:pPr>
            <a:r>
              <a:rPr lang="en-GB" sz="2000" dirty="0" smtClean="0">
                <a:solidFill>
                  <a:schemeClr val="tx1"/>
                </a:solidFill>
                <a:latin typeface="Comic Sans MS" pitchFamily="66" charset="0"/>
              </a:rPr>
              <a:t>http</a:t>
            </a:r>
            <a:r>
              <a:rPr lang="en-GB" sz="2000" dirty="0">
                <a:solidFill>
                  <a:schemeClr val="tx1"/>
                </a:solidFill>
                <a:latin typeface="Comic Sans MS" pitchFamily="66" charset="0"/>
              </a:rPr>
              <a:t>://library.thinkquest.org/J0112390/digestive_system.htm</a:t>
            </a:r>
          </a:p>
          <a:p>
            <a:endParaRPr lang="en-GB" sz="2000" dirty="0"/>
          </a:p>
        </p:txBody>
      </p:sp>
      <p:pic>
        <p:nvPicPr>
          <p:cNvPr id="6" name="Content Placeholder 5"/>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481012" y="1700808"/>
            <a:ext cx="3298900" cy="4320480"/>
          </a:xfrm>
        </p:spPr>
      </p:pic>
    </p:spTree>
    <p:extLst>
      <p:ext uri="{BB962C8B-B14F-4D97-AF65-F5344CB8AC3E}">
        <p14:creationId xmlns:p14="http://schemas.microsoft.com/office/powerpoint/2010/main" val="3493174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Cardiovascular System</a:t>
            </a:r>
            <a:endParaRPr lang="en-GB" dirty="0"/>
          </a:p>
        </p:txBody>
      </p:sp>
      <p:sp>
        <p:nvSpPr>
          <p:cNvPr id="3" name="Content Placeholder 2"/>
          <p:cNvSpPr>
            <a:spLocks noGrp="1"/>
          </p:cNvSpPr>
          <p:nvPr>
            <p:ph idx="1"/>
          </p:nvPr>
        </p:nvSpPr>
        <p:spPr/>
        <p:txBody>
          <a:bodyPr/>
          <a:lstStyle/>
          <a:p>
            <a:endParaRPr lang="en-GB" b="1" dirty="0" smtClean="0">
              <a:solidFill>
                <a:schemeClr val="tx1"/>
              </a:solidFill>
              <a:latin typeface="Comic Sans MS" pitchFamily="66" charset="0"/>
              <a:hlinkClick r:id="rId2"/>
            </a:endParaRPr>
          </a:p>
          <a:p>
            <a:endParaRPr lang="en-GB" b="1" dirty="0">
              <a:solidFill>
                <a:schemeClr val="tx1"/>
              </a:solidFill>
              <a:latin typeface="Comic Sans MS" pitchFamily="66" charset="0"/>
              <a:hlinkClick r:id="rId2"/>
            </a:endParaRPr>
          </a:p>
          <a:p>
            <a:endParaRPr lang="en-GB" b="1" dirty="0" smtClean="0">
              <a:solidFill>
                <a:schemeClr val="tx1"/>
              </a:solidFill>
              <a:latin typeface="Comic Sans MS" pitchFamily="66" charset="0"/>
              <a:hlinkClick r:id="rId2"/>
            </a:endParaRPr>
          </a:p>
          <a:p>
            <a:r>
              <a:rPr lang="en-GB" b="1" dirty="0" smtClean="0">
                <a:solidFill>
                  <a:schemeClr val="tx1"/>
                </a:solidFill>
                <a:latin typeface="Comic Sans MS" pitchFamily="66" charset="0"/>
                <a:hlinkClick r:id="rId2"/>
              </a:rPr>
              <a:t>https</a:t>
            </a:r>
            <a:r>
              <a:rPr lang="en-GB" b="1" dirty="0">
                <a:solidFill>
                  <a:schemeClr val="tx1"/>
                </a:solidFill>
                <a:latin typeface="Comic Sans MS" pitchFamily="66" charset="0"/>
                <a:hlinkClick r:id="rId2"/>
              </a:rPr>
              <a:t>://www.youtube.com/watch?v=_lgd03h3te8</a:t>
            </a:r>
            <a:r>
              <a:rPr lang="en-GB" b="1" dirty="0">
                <a:solidFill>
                  <a:schemeClr val="tx1"/>
                </a:solidFill>
                <a:latin typeface="Comic Sans MS" pitchFamily="66" charset="0"/>
              </a:rPr>
              <a:t> </a:t>
            </a:r>
          </a:p>
          <a:p>
            <a:pPr marL="0" indent="0">
              <a:buNone/>
            </a:pPr>
            <a:endParaRPr lang="en-GB" dirty="0"/>
          </a:p>
        </p:txBody>
      </p:sp>
    </p:spTree>
    <p:extLst>
      <p:ext uri="{BB962C8B-B14F-4D97-AF65-F5344CB8AC3E}">
        <p14:creationId xmlns:p14="http://schemas.microsoft.com/office/powerpoint/2010/main" val="2040819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Colon -function</a:t>
            </a:r>
            <a:endParaRPr lang="en-GB" dirty="0">
              <a:latin typeface="Comic Sans MS" pitchFamily="66" charset="0"/>
            </a:endParaRPr>
          </a:p>
        </p:txBody>
      </p:sp>
      <p:sp>
        <p:nvSpPr>
          <p:cNvPr id="3" name="Content Placeholder 2"/>
          <p:cNvSpPr>
            <a:spLocks noGrp="1"/>
          </p:cNvSpPr>
          <p:nvPr>
            <p:ph sz="half" idx="2"/>
          </p:nvPr>
        </p:nvSpPr>
        <p:spPr/>
        <p:txBody>
          <a:bodyPr>
            <a:normAutofit/>
          </a:bodyPr>
          <a:lstStyle/>
          <a:p>
            <a:r>
              <a:rPr lang="en-GB" dirty="0" smtClean="0">
                <a:solidFill>
                  <a:schemeClr val="tx1"/>
                </a:solidFill>
                <a:latin typeface="Comic Sans MS" pitchFamily="66" charset="0"/>
              </a:rPr>
              <a:t>To </a:t>
            </a:r>
            <a:r>
              <a:rPr lang="en-GB" dirty="0">
                <a:solidFill>
                  <a:schemeClr val="tx1"/>
                </a:solidFill>
                <a:latin typeface="Comic Sans MS" pitchFamily="66" charset="0"/>
              </a:rPr>
              <a:t>remove water from the waste products as they pass through and recycle this water back </a:t>
            </a:r>
            <a:r>
              <a:rPr lang="en-GB" dirty="0" smtClean="0">
                <a:solidFill>
                  <a:schemeClr val="tx1"/>
                </a:solidFill>
                <a:latin typeface="Comic Sans MS" pitchFamily="66" charset="0"/>
              </a:rPr>
              <a:t>into the </a:t>
            </a:r>
            <a:r>
              <a:rPr lang="en-GB" dirty="0">
                <a:solidFill>
                  <a:schemeClr val="tx1"/>
                </a:solidFill>
                <a:latin typeface="Comic Sans MS" pitchFamily="66" charset="0"/>
              </a:rPr>
              <a:t>body</a:t>
            </a:r>
            <a:r>
              <a:rPr lang="en-GB" dirty="0" smtClean="0">
                <a:solidFill>
                  <a:schemeClr val="tx1"/>
                </a:solidFill>
                <a:latin typeface="Comic Sans MS" pitchFamily="66" charset="0"/>
              </a:rPr>
              <a:t>.</a:t>
            </a:r>
          </a:p>
          <a:p>
            <a:r>
              <a:rPr lang="en-GB" dirty="0" smtClean="0">
                <a:solidFill>
                  <a:schemeClr val="tx1"/>
                </a:solidFill>
                <a:latin typeface="Comic Sans MS" pitchFamily="66" charset="0"/>
              </a:rPr>
              <a:t>The faeces (waste) becomes semi solid depending on the speed of peristalsis (movement) through the colon. </a:t>
            </a:r>
            <a:endParaRPr lang="en-GB" dirty="0">
              <a:solidFill>
                <a:schemeClr val="tx1"/>
              </a:solidFill>
              <a:latin typeface="Comic Sans MS" pitchFamily="66" charset="0"/>
            </a:endParaRPr>
          </a:p>
          <a:p>
            <a:endParaRPr lang="en-GB" dirty="0"/>
          </a:p>
        </p:txBody>
      </p:sp>
      <p:pic>
        <p:nvPicPr>
          <p:cNvPr id="5" name="Content Placeholder 4"/>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82327" y="1916832"/>
            <a:ext cx="4057625" cy="3960439"/>
          </a:xfrm>
        </p:spPr>
      </p:pic>
    </p:spTree>
    <p:extLst>
      <p:ext uri="{BB962C8B-B14F-4D97-AF65-F5344CB8AC3E}">
        <p14:creationId xmlns:p14="http://schemas.microsoft.com/office/powerpoint/2010/main" val="14109924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Rectum &amp; Anus -</a:t>
            </a:r>
            <a:r>
              <a:rPr lang="en-GB" sz="4000" dirty="0" smtClean="0">
                <a:latin typeface="Comic Sans MS" pitchFamily="66" charset="0"/>
              </a:rPr>
              <a:t>functions</a:t>
            </a:r>
            <a:endParaRPr lang="en-GB" sz="4000" dirty="0">
              <a:latin typeface="Comic Sans MS" pitchFamily="66" charset="0"/>
            </a:endParaRPr>
          </a:p>
        </p:txBody>
      </p:sp>
      <p:sp>
        <p:nvSpPr>
          <p:cNvPr id="3" name="Content Placeholder 2"/>
          <p:cNvSpPr>
            <a:spLocks noGrp="1"/>
          </p:cNvSpPr>
          <p:nvPr>
            <p:ph sz="half" idx="2"/>
          </p:nvPr>
        </p:nvSpPr>
        <p:spPr/>
        <p:txBody>
          <a:bodyPr>
            <a:noAutofit/>
          </a:bodyPr>
          <a:lstStyle/>
          <a:p>
            <a:pPr marL="0" indent="0">
              <a:buNone/>
            </a:pPr>
            <a:r>
              <a:rPr lang="en-GB" sz="2000" b="1" dirty="0" smtClean="0">
                <a:solidFill>
                  <a:schemeClr val="tx1"/>
                </a:solidFill>
                <a:latin typeface="Comic Sans MS" pitchFamily="66" charset="0"/>
              </a:rPr>
              <a:t>Rectum.</a:t>
            </a:r>
            <a:r>
              <a:rPr lang="en-GB" sz="2000" dirty="0" smtClean="0">
                <a:solidFill>
                  <a:schemeClr val="tx1"/>
                </a:solidFill>
                <a:latin typeface="Comic Sans MS" pitchFamily="66" charset="0"/>
              </a:rPr>
              <a:t> </a:t>
            </a:r>
          </a:p>
          <a:p>
            <a:r>
              <a:rPr lang="en-GB" sz="2000" dirty="0" smtClean="0">
                <a:solidFill>
                  <a:schemeClr val="tx1"/>
                </a:solidFill>
                <a:latin typeface="Comic Sans MS" pitchFamily="66" charset="0"/>
              </a:rPr>
              <a:t>Receives the faeces </a:t>
            </a:r>
            <a:r>
              <a:rPr lang="en-GB" sz="2000" dirty="0">
                <a:solidFill>
                  <a:schemeClr val="tx1"/>
                </a:solidFill>
                <a:latin typeface="Comic Sans MS" pitchFamily="66" charset="0"/>
              </a:rPr>
              <a:t>from the </a:t>
            </a:r>
            <a:r>
              <a:rPr lang="en-GB" sz="2000" dirty="0" smtClean="0">
                <a:solidFill>
                  <a:schemeClr val="tx1"/>
                </a:solidFill>
                <a:latin typeface="Comic Sans MS" pitchFamily="66" charset="0"/>
              </a:rPr>
              <a:t>colon and holds </a:t>
            </a:r>
            <a:r>
              <a:rPr lang="en-GB" sz="2000" dirty="0">
                <a:solidFill>
                  <a:schemeClr val="tx1"/>
                </a:solidFill>
                <a:latin typeface="Comic Sans MS" pitchFamily="66" charset="0"/>
              </a:rPr>
              <a:t>the stool until evacuation happens. </a:t>
            </a:r>
            <a:endParaRPr lang="en-GB" sz="2000" dirty="0" smtClean="0">
              <a:solidFill>
                <a:schemeClr val="tx1"/>
              </a:solidFill>
              <a:latin typeface="Comic Sans MS" pitchFamily="66" charset="0"/>
            </a:endParaRPr>
          </a:p>
          <a:p>
            <a:pPr marL="0" indent="0">
              <a:buNone/>
            </a:pPr>
            <a:r>
              <a:rPr lang="en-GB" sz="2000" b="1" dirty="0" smtClean="0">
                <a:solidFill>
                  <a:schemeClr val="tx1"/>
                </a:solidFill>
                <a:latin typeface="Comic Sans MS" pitchFamily="66" charset="0"/>
              </a:rPr>
              <a:t>Anus </a:t>
            </a:r>
          </a:p>
          <a:p>
            <a:r>
              <a:rPr lang="en-GB" sz="2000" dirty="0" smtClean="0">
                <a:solidFill>
                  <a:schemeClr val="tx1"/>
                </a:solidFill>
                <a:latin typeface="Comic Sans MS" pitchFamily="66" charset="0"/>
              </a:rPr>
              <a:t>Last </a:t>
            </a:r>
            <a:r>
              <a:rPr lang="en-GB" sz="2000" dirty="0">
                <a:solidFill>
                  <a:schemeClr val="tx1"/>
                </a:solidFill>
                <a:latin typeface="Comic Sans MS" pitchFamily="66" charset="0"/>
              </a:rPr>
              <a:t>part of the digestive </a:t>
            </a:r>
            <a:r>
              <a:rPr lang="en-GB" sz="2000" dirty="0" smtClean="0">
                <a:solidFill>
                  <a:schemeClr val="tx1"/>
                </a:solidFill>
                <a:latin typeface="Comic Sans MS" pitchFamily="66" charset="0"/>
              </a:rPr>
              <a:t>tract. </a:t>
            </a:r>
          </a:p>
          <a:p>
            <a:r>
              <a:rPr lang="en-GB" sz="2000" dirty="0" smtClean="0">
                <a:solidFill>
                  <a:schemeClr val="tx1"/>
                </a:solidFill>
                <a:latin typeface="Comic Sans MS" pitchFamily="66" charset="0"/>
              </a:rPr>
              <a:t>The </a:t>
            </a:r>
            <a:r>
              <a:rPr lang="en-GB" sz="2000" dirty="0">
                <a:solidFill>
                  <a:schemeClr val="tx1"/>
                </a:solidFill>
                <a:latin typeface="Comic Sans MS" pitchFamily="66" charset="0"/>
              </a:rPr>
              <a:t>anus is surrounded by sphincter muscles that </a:t>
            </a:r>
            <a:r>
              <a:rPr lang="en-GB" sz="2000" dirty="0" smtClean="0">
                <a:solidFill>
                  <a:schemeClr val="tx1"/>
                </a:solidFill>
                <a:latin typeface="Comic Sans MS" pitchFamily="66" charset="0"/>
              </a:rPr>
              <a:t>stops the faeces from </a:t>
            </a:r>
            <a:r>
              <a:rPr lang="en-GB" sz="2000" dirty="0">
                <a:solidFill>
                  <a:schemeClr val="tx1"/>
                </a:solidFill>
                <a:latin typeface="Comic Sans MS" pitchFamily="66" charset="0"/>
              </a:rPr>
              <a:t>coming out when it is not supposed to. </a:t>
            </a:r>
            <a:r>
              <a:rPr lang="en-GB" sz="2000" dirty="0" smtClean="0">
                <a:solidFill>
                  <a:schemeClr val="tx1"/>
                </a:solidFill>
                <a:latin typeface="Comic Sans MS" pitchFamily="66" charset="0"/>
              </a:rPr>
              <a:t>When sphincter ‘s relax the faeces are released.</a:t>
            </a:r>
            <a:endParaRPr lang="en-GB" sz="2000" dirty="0">
              <a:solidFill>
                <a:schemeClr val="tx1"/>
              </a:solidFill>
              <a:latin typeface="Comic Sans MS" pitchFamily="66" charset="0"/>
            </a:endParaRPr>
          </a:p>
          <a:p>
            <a:endParaRPr lang="en-GB" sz="2000" dirty="0">
              <a:solidFill>
                <a:schemeClr val="tx1"/>
              </a:solidFill>
            </a:endParaRPr>
          </a:p>
        </p:txBody>
      </p:sp>
      <p:pic>
        <p:nvPicPr>
          <p:cNvPr id="5" name="Content Placeholder 4"/>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683568" y="2276872"/>
            <a:ext cx="3168352" cy="3168933"/>
          </a:xfrm>
        </p:spPr>
      </p:pic>
    </p:spTree>
    <p:extLst>
      <p:ext uri="{BB962C8B-B14F-4D97-AF65-F5344CB8AC3E}">
        <p14:creationId xmlns:p14="http://schemas.microsoft.com/office/powerpoint/2010/main" val="3925831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Cardiovascular System</a:t>
            </a:r>
            <a:endParaRPr lang="en-GB" dirty="0">
              <a:latin typeface="Comic Sans MS" pitchFamily="66" charset="0"/>
            </a:endParaRPr>
          </a:p>
        </p:txBody>
      </p:sp>
      <p:sp>
        <p:nvSpPr>
          <p:cNvPr id="7" name="Content Placeholder 6"/>
          <p:cNvSpPr>
            <a:spLocks noGrp="1"/>
          </p:cNvSpPr>
          <p:nvPr>
            <p:ph idx="1"/>
          </p:nvPr>
        </p:nvSpPr>
        <p:spPr/>
        <p:txBody>
          <a:bodyPr>
            <a:normAutofit/>
          </a:bodyPr>
          <a:lstStyle/>
          <a:p>
            <a:pPr marL="0" indent="0">
              <a:buNone/>
            </a:pPr>
            <a:r>
              <a:rPr lang="en-GB" b="1" dirty="0" smtClean="0">
                <a:solidFill>
                  <a:schemeClr val="tx1"/>
                </a:solidFill>
                <a:latin typeface="Comic Sans MS" pitchFamily="66" charset="0"/>
              </a:rPr>
              <a:t>Structures</a:t>
            </a:r>
            <a:endParaRPr lang="en-GB" b="1" dirty="0" smtClean="0">
              <a:solidFill>
                <a:schemeClr val="tx1"/>
              </a:solidFill>
              <a:latin typeface="Comic Sans MS" pitchFamily="66" charset="0"/>
            </a:endParaRPr>
          </a:p>
          <a:p>
            <a:pPr marL="0" indent="0">
              <a:buNone/>
            </a:pPr>
            <a:r>
              <a:rPr lang="en-GB" dirty="0">
                <a:solidFill>
                  <a:schemeClr val="tx1"/>
                </a:solidFill>
                <a:latin typeface="Comic Sans MS" pitchFamily="66" charset="0"/>
              </a:rPr>
              <a:t>The three components are:</a:t>
            </a:r>
          </a:p>
          <a:p>
            <a:r>
              <a:rPr lang="en-GB" dirty="0">
                <a:solidFill>
                  <a:schemeClr val="tx1"/>
                </a:solidFill>
                <a:latin typeface="Comic Sans MS" pitchFamily="66" charset="0"/>
              </a:rPr>
              <a:t>The heart</a:t>
            </a:r>
          </a:p>
          <a:p>
            <a:r>
              <a:rPr lang="en-GB" dirty="0">
                <a:solidFill>
                  <a:schemeClr val="tx1"/>
                </a:solidFill>
                <a:latin typeface="Comic Sans MS" pitchFamily="66" charset="0"/>
              </a:rPr>
              <a:t>Blood vessels </a:t>
            </a:r>
          </a:p>
          <a:p>
            <a:r>
              <a:rPr lang="en-GB" dirty="0">
                <a:solidFill>
                  <a:schemeClr val="tx1"/>
                </a:solidFill>
                <a:latin typeface="Comic Sans MS" pitchFamily="66" charset="0"/>
              </a:rPr>
              <a:t>Blood</a:t>
            </a:r>
          </a:p>
          <a:p>
            <a:pPr marL="0" indent="0">
              <a:buNone/>
            </a:pPr>
            <a:r>
              <a:rPr lang="en-GB" dirty="0">
                <a:solidFill>
                  <a:schemeClr val="tx1"/>
                </a:solidFill>
                <a:latin typeface="Comic Sans MS" pitchFamily="66" charset="0"/>
              </a:rPr>
              <a:t>It is a double circulatory system. It comprises two separate circuits and blood passes through the heart twice</a:t>
            </a:r>
            <a:r>
              <a:rPr lang="en-GB" dirty="0" smtClean="0">
                <a:solidFill>
                  <a:schemeClr val="tx1"/>
                </a:solidFill>
                <a:latin typeface="Comic Sans MS" pitchFamily="66" charset="0"/>
              </a:rPr>
              <a:t>.</a:t>
            </a:r>
            <a:endParaRPr lang="en-GB" dirty="0">
              <a:solidFill>
                <a:schemeClr val="tx1"/>
              </a:solidFill>
              <a:latin typeface="Comic Sans MS" pitchFamily="66" charset="0"/>
            </a:endParaRPr>
          </a:p>
        </p:txBody>
      </p:sp>
    </p:spTree>
    <p:extLst>
      <p:ext uri="{BB962C8B-B14F-4D97-AF65-F5344CB8AC3E}">
        <p14:creationId xmlns:p14="http://schemas.microsoft.com/office/powerpoint/2010/main" val="2394580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473505"/>
            <a:ext cx="7920880" cy="5763807"/>
          </a:xfrm>
          <a:prstGeom prst="rect">
            <a:avLst/>
          </a:prstGeom>
        </p:spPr>
      </p:pic>
    </p:spTree>
    <p:extLst>
      <p:ext uri="{BB962C8B-B14F-4D97-AF65-F5344CB8AC3E}">
        <p14:creationId xmlns:p14="http://schemas.microsoft.com/office/powerpoint/2010/main" val="105485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Functions of the Cardio Vascular System</a:t>
            </a:r>
            <a:endParaRPr lang="en-GB" dirty="0">
              <a:latin typeface="Comic Sans MS" pitchFamily="66" charset="0"/>
            </a:endParaRPr>
          </a:p>
        </p:txBody>
      </p:sp>
      <p:sp>
        <p:nvSpPr>
          <p:cNvPr id="3" name="Content Placeholder 2"/>
          <p:cNvSpPr>
            <a:spLocks noGrp="1"/>
          </p:cNvSpPr>
          <p:nvPr>
            <p:ph idx="1"/>
          </p:nvPr>
        </p:nvSpPr>
        <p:spPr/>
        <p:txBody>
          <a:bodyPr/>
          <a:lstStyle/>
          <a:p>
            <a:pPr marL="0" indent="0">
              <a:buNone/>
            </a:pPr>
            <a:endParaRPr lang="en-GB" b="1" dirty="0" smtClean="0">
              <a:solidFill>
                <a:schemeClr val="tx1"/>
              </a:solidFill>
              <a:latin typeface="Comic Sans MS" pitchFamily="66" charset="0"/>
            </a:endParaRPr>
          </a:p>
          <a:p>
            <a:r>
              <a:rPr lang="en-GB" dirty="0" smtClean="0">
                <a:solidFill>
                  <a:schemeClr val="tx1"/>
                </a:solidFill>
                <a:latin typeface="Comic Sans MS" pitchFamily="66" charset="0"/>
              </a:rPr>
              <a:t>The transport and supply of oxygen and other materials to the cells of the body.</a:t>
            </a:r>
          </a:p>
          <a:p>
            <a:r>
              <a:rPr lang="en-GB" dirty="0" smtClean="0">
                <a:solidFill>
                  <a:schemeClr val="tx1"/>
                </a:solidFill>
                <a:latin typeface="Comic Sans MS" pitchFamily="66" charset="0"/>
              </a:rPr>
              <a:t>Distributes heat around the body and assists in temperature regulation</a:t>
            </a:r>
          </a:p>
          <a:p>
            <a:r>
              <a:rPr lang="en-GB" dirty="0" smtClean="0">
                <a:solidFill>
                  <a:schemeClr val="tx1"/>
                </a:solidFill>
                <a:latin typeface="Comic Sans MS" pitchFamily="66" charset="0"/>
              </a:rPr>
              <a:t>Acts in the defence of the body – White Blood Cells</a:t>
            </a:r>
          </a:p>
          <a:p>
            <a:r>
              <a:rPr lang="en-GB" dirty="0" smtClean="0">
                <a:solidFill>
                  <a:schemeClr val="tx1"/>
                </a:solidFill>
                <a:latin typeface="Comic Sans MS" pitchFamily="66" charset="0"/>
              </a:rPr>
              <a:t>Regulates water within the body.</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The Heart</a:t>
            </a:r>
            <a:endParaRPr lang="en-GB" dirty="0">
              <a:latin typeface="Comic Sans MS" pitchFamily="66" charset="0"/>
            </a:endParaRPr>
          </a:p>
        </p:txBody>
      </p:sp>
      <p:sp>
        <p:nvSpPr>
          <p:cNvPr id="3" name="Content Placeholder 2"/>
          <p:cNvSpPr>
            <a:spLocks noGrp="1"/>
          </p:cNvSpPr>
          <p:nvPr>
            <p:ph idx="1"/>
          </p:nvPr>
        </p:nvSpPr>
        <p:spPr/>
        <p:txBody>
          <a:bodyPr>
            <a:normAutofit fontScale="92500" lnSpcReduction="10000"/>
          </a:bodyPr>
          <a:lstStyle/>
          <a:p>
            <a:r>
              <a:rPr lang="en-GB" dirty="0" smtClean="0">
                <a:solidFill>
                  <a:schemeClr val="tx1"/>
                </a:solidFill>
                <a:latin typeface="Comic Sans MS" pitchFamily="66" charset="0"/>
              </a:rPr>
              <a:t>A </a:t>
            </a:r>
            <a:r>
              <a:rPr lang="en-GB" dirty="0">
                <a:solidFill>
                  <a:schemeClr val="tx1"/>
                </a:solidFill>
                <a:latin typeface="Comic Sans MS" pitchFamily="66" charset="0"/>
              </a:rPr>
              <a:t>muscular pumping organ </a:t>
            </a:r>
            <a:r>
              <a:rPr lang="en-GB" dirty="0" smtClean="0">
                <a:solidFill>
                  <a:schemeClr val="tx1"/>
                </a:solidFill>
                <a:latin typeface="Comic Sans MS" pitchFamily="66" charset="0"/>
              </a:rPr>
              <a:t>composed of cardiac muscle about </a:t>
            </a:r>
            <a:r>
              <a:rPr lang="en-GB" dirty="0">
                <a:solidFill>
                  <a:schemeClr val="tx1"/>
                </a:solidFill>
                <a:latin typeface="Comic Sans MS" pitchFamily="66" charset="0"/>
              </a:rPr>
              <a:t>the size of a closed </a:t>
            </a:r>
            <a:r>
              <a:rPr lang="en-GB" dirty="0" smtClean="0">
                <a:solidFill>
                  <a:schemeClr val="tx1"/>
                </a:solidFill>
                <a:latin typeface="Comic Sans MS" pitchFamily="66" charset="0"/>
              </a:rPr>
              <a:t>fist.</a:t>
            </a:r>
          </a:p>
          <a:p>
            <a:r>
              <a:rPr lang="en-GB" dirty="0" smtClean="0">
                <a:solidFill>
                  <a:schemeClr val="tx1"/>
                </a:solidFill>
                <a:latin typeface="Comic Sans MS" pitchFamily="66" charset="0"/>
              </a:rPr>
              <a:t>Located </a:t>
            </a:r>
            <a:r>
              <a:rPr lang="en-GB" dirty="0">
                <a:solidFill>
                  <a:schemeClr val="tx1"/>
                </a:solidFill>
                <a:latin typeface="Comic Sans MS" pitchFamily="66" charset="0"/>
              </a:rPr>
              <a:t>medial to the lungs along the body’s midline in the thoracic region. </a:t>
            </a:r>
            <a:endParaRPr lang="en-GB" dirty="0" smtClean="0">
              <a:solidFill>
                <a:schemeClr val="tx1"/>
              </a:solidFill>
              <a:latin typeface="Comic Sans MS" pitchFamily="66" charset="0"/>
            </a:endParaRPr>
          </a:p>
          <a:p>
            <a:r>
              <a:rPr lang="en-GB" dirty="0" smtClean="0">
                <a:solidFill>
                  <a:schemeClr val="tx1"/>
                </a:solidFill>
                <a:latin typeface="Comic Sans MS" pitchFamily="66" charset="0"/>
              </a:rPr>
              <a:t>The Apex (bottom </a:t>
            </a:r>
            <a:r>
              <a:rPr lang="en-GB" dirty="0">
                <a:solidFill>
                  <a:schemeClr val="tx1"/>
                </a:solidFill>
                <a:latin typeface="Comic Sans MS" pitchFamily="66" charset="0"/>
              </a:rPr>
              <a:t>tip of the </a:t>
            </a:r>
            <a:r>
              <a:rPr lang="en-GB" dirty="0" smtClean="0">
                <a:solidFill>
                  <a:schemeClr val="tx1"/>
                </a:solidFill>
                <a:latin typeface="Comic Sans MS" pitchFamily="66" charset="0"/>
              </a:rPr>
              <a:t>heart) </a:t>
            </a:r>
            <a:r>
              <a:rPr lang="en-GB" dirty="0">
                <a:solidFill>
                  <a:schemeClr val="tx1"/>
                </a:solidFill>
                <a:latin typeface="Comic Sans MS" pitchFamily="66" charset="0"/>
              </a:rPr>
              <a:t>is turned to the left, so that about 2/3 of the heart is located on the body’s left side with the other 1/3 on right. </a:t>
            </a:r>
            <a:endParaRPr lang="en-GB" dirty="0" smtClean="0">
              <a:solidFill>
                <a:schemeClr val="tx1"/>
              </a:solidFill>
              <a:latin typeface="Comic Sans MS" pitchFamily="66" charset="0"/>
            </a:endParaRPr>
          </a:p>
          <a:p>
            <a:r>
              <a:rPr lang="en-GB" dirty="0" smtClean="0">
                <a:solidFill>
                  <a:schemeClr val="tx1"/>
                </a:solidFill>
                <a:latin typeface="Comic Sans MS" pitchFamily="66" charset="0"/>
              </a:rPr>
              <a:t>The </a:t>
            </a:r>
            <a:r>
              <a:rPr lang="en-GB" dirty="0">
                <a:solidFill>
                  <a:schemeClr val="tx1"/>
                </a:solidFill>
                <a:latin typeface="Comic Sans MS" pitchFamily="66" charset="0"/>
              </a:rPr>
              <a:t>top of the </a:t>
            </a:r>
            <a:r>
              <a:rPr lang="en-GB" dirty="0" smtClean="0">
                <a:solidFill>
                  <a:schemeClr val="tx1"/>
                </a:solidFill>
                <a:latin typeface="Comic Sans MS" pitchFamily="66" charset="0"/>
              </a:rPr>
              <a:t>heart connects </a:t>
            </a:r>
            <a:r>
              <a:rPr lang="en-GB" dirty="0">
                <a:solidFill>
                  <a:schemeClr val="tx1"/>
                </a:solidFill>
                <a:latin typeface="Comic Sans MS" pitchFamily="66" charset="0"/>
              </a:rPr>
              <a:t>to the </a:t>
            </a:r>
            <a:r>
              <a:rPr lang="en-GB" dirty="0" smtClean="0">
                <a:solidFill>
                  <a:schemeClr val="tx1"/>
                </a:solidFill>
                <a:latin typeface="Comic Sans MS" pitchFamily="66" charset="0"/>
              </a:rPr>
              <a:t>main </a:t>
            </a:r>
            <a:r>
              <a:rPr lang="en-GB" dirty="0">
                <a:solidFill>
                  <a:schemeClr val="tx1"/>
                </a:solidFill>
                <a:latin typeface="Comic Sans MS" pitchFamily="66" charset="0"/>
              </a:rPr>
              <a:t>blood vessels of the body: the aorta, vena cava, pulmonary trunk, and pulmonary veins</a:t>
            </a:r>
            <a:r>
              <a:rPr lang="en-GB" dirty="0" smtClean="0">
                <a:solidFill>
                  <a:schemeClr val="tx1"/>
                </a:solidFill>
                <a:latin typeface="Comic Sans MS" pitchFamily="66" charset="0"/>
              </a:rPr>
              <a:t>.</a:t>
            </a:r>
          </a:p>
          <a:p>
            <a:pPr>
              <a:buNone/>
            </a:pPr>
            <a:r>
              <a:rPr lang="en-GB" b="1" dirty="0" smtClean="0">
                <a:solidFill>
                  <a:schemeClr val="tx1"/>
                </a:solidFill>
                <a:latin typeface="Comic Sans MS" pitchFamily="66" charset="0"/>
              </a:rPr>
              <a:t>Function</a:t>
            </a:r>
          </a:p>
          <a:p>
            <a:r>
              <a:rPr lang="en-GB" dirty="0" smtClean="0">
                <a:solidFill>
                  <a:schemeClr val="tx1"/>
                </a:solidFill>
                <a:latin typeface="Comic Sans MS" pitchFamily="66" charset="0"/>
              </a:rPr>
              <a:t>Pumps the blood around the body</a:t>
            </a:r>
          </a:p>
          <a:p>
            <a:pPr marL="0" indent="0">
              <a:buNone/>
            </a:pPr>
            <a:r>
              <a:rPr lang="en-GB" dirty="0" smtClean="0">
                <a:solidFill>
                  <a:schemeClr val="tx1"/>
                </a:solidFill>
                <a:latin typeface="Comic Sans MS" pitchFamily="66" charset="0"/>
                <a:hlinkClick r:id="rId2"/>
              </a:rPr>
              <a:t> https</a:t>
            </a:r>
            <a:r>
              <a:rPr lang="en-GB" dirty="0">
                <a:solidFill>
                  <a:schemeClr val="tx1"/>
                </a:solidFill>
                <a:latin typeface="Comic Sans MS" pitchFamily="66" charset="0"/>
                <a:hlinkClick r:id="rId2"/>
              </a:rPr>
              <a:t>://</a:t>
            </a:r>
            <a:r>
              <a:rPr lang="en-GB" dirty="0" smtClean="0">
                <a:solidFill>
                  <a:schemeClr val="tx1"/>
                </a:solidFill>
                <a:latin typeface="Comic Sans MS" pitchFamily="66" charset="0"/>
                <a:hlinkClick r:id="rId2"/>
              </a:rPr>
              <a:t>www.youtube.com/watch?v=KOB79RxDjNw</a:t>
            </a:r>
            <a:r>
              <a:rPr lang="en-GB" dirty="0" smtClean="0">
                <a:solidFill>
                  <a:schemeClr val="tx1"/>
                </a:solidFill>
                <a:latin typeface="Comic Sans MS" pitchFamily="66" charset="0"/>
              </a:rPr>
              <a:t> </a:t>
            </a:r>
          </a:p>
          <a:p>
            <a:endParaRPr lang="en-GB" dirty="0">
              <a:solidFill>
                <a:schemeClr val="tx1"/>
              </a:solidFill>
              <a:latin typeface="Comic Sans MS" pitchFamily="66" charset="0"/>
            </a:endParaRPr>
          </a:p>
        </p:txBody>
      </p:sp>
    </p:spTree>
    <p:extLst>
      <p:ext uri="{BB962C8B-B14F-4D97-AF65-F5344CB8AC3E}">
        <p14:creationId xmlns:p14="http://schemas.microsoft.com/office/powerpoint/2010/main" val="2151312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dirty="0" smtClean="0">
                <a:latin typeface="Comic Sans MS" pitchFamily="66" charset="0"/>
              </a:rPr>
              <a:t>The Heart </a:t>
            </a:r>
            <a:r>
              <a:rPr lang="en-GB" sz="2000" dirty="0" smtClean="0">
                <a:latin typeface="Comic Sans MS" pitchFamily="66" charset="0"/>
              </a:rPr>
              <a:t>(you do not need to identify the structures within the heart in this criteria)</a:t>
            </a:r>
            <a:endParaRPr lang="en-US" sz="2000" dirty="0" smtClean="0">
              <a:latin typeface="Comic Sans MS" pitchFamily="66" charset="0"/>
            </a:endParaRPr>
          </a:p>
        </p:txBody>
      </p:sp>
      <p:pic>
        <p:nvPicPr>
          <p:cNvPr id="5123" name="Picture 4" descr="1056"/>
          <p:cNvPicPr>
            <a:picLocks noGrp="1" noChangeAspect="1" noChangeArrowheads="1"/>
          </p:cNvPicPr>
          <p:nvPr>
            <p:ph type="body" idx="1"/>
          </p:nvPr>
        </p:nvPicPr>
        <p:blipFill>
          <a:blip r:embed="rId2" cstate="print">
            <a:extLst>
              <a:ext uri="{28A0092B-C50C-407E-A947-70E740481C1C}">
                <a14:useLocalDpi xmlns:a14="http://schemas.microsoft.com/office/drawing/2010/main" val="0"/>
              </a:ext>
            </a:extLst>
          </a:blip>
          <a:srcRect/>
          <a:stretch>
            <a:fillRect/>
          </a:stretch>
        </p:blipFill>
        <p:spPr>
          <a:xfrm>
            <a:off x="1115616" y="1772816"/>
            <a:ext cx="7494984" cy="455178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256553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latin typeface="Comic Sans MS" pitchFamily="66" charset="0"/>
              </a:rPr>
              <a:t>Blood Vessels</a:t>
            </a:r>
            <a:endParaRPr lang="en-GB" dirty="0">
              <a:latin typeface="Comic Sans MS" pitchFamily="66" charset="0"/>
            </a:endParaRPr>
          </a:p>
        </p:txBody>
      </p:sp>
      <p:sp>
        <p:nvSpPr>
          <p:cNvPr id="4" name="Content Placeholder 3"/>
          <p:cNvSpPr>
            <a:spLocks noGrp="1"/>
          </p:cNvSpPr>
          <p:nvPr>
            <p:ph idx="1"/>
          </p:nvPr>
        </p:nvSpPr>
        <p:spPr>
          <a:xfrm>
            <a:off x="395536" y="1556792"/>
            <a:ext cx="6480720" cy="4853136"/>
          </a:xfrm>
        </p:spPr>
        <p:txBody>
          <a:bodyPr>
            <a:normAutofit fontScale="32500" lnSpcReduction="20000"/>
          </a:bodyPr>
          <a:lstStyle/>
          <a:p>
            <a:pPr marL="0" indent="0">
              <a:buNone/>
            </a:pPr>
            <a:r>
              <a:rPr lang="en-GB" sz="7200" b="1" dirty="0" smtClean="0">
                <a:solidFill>
                  <a:schemeClr val="tx1"/>
                </a:solidFill>
                <a:latin typeface="Comic Sans MS" pitchFamily="66" charset="0"/>
              </a:rPr>
              <a:t>Arteries </a:t>
            </a:r>
          </a:p>
          <a:p>
            <a:r>
              <a:rPr lang="en-GB" sz="7200" dirty="0" smtClean="0">
                <a:solidFill>
                  <a:schemeClr val="tx1"/>
                </a:solidFill>
                <a:latin typeface="Comic Sans MS" pitchFamily="66" charset="0"/>
              </a:rPr>
              <a:t>Have </a:t>
            </a:r>
            <a:r>
              <a:rPr lang="en-GB" sz="7200" dirty="0">
                <a:solidFill>
                  <a:schemeClr val="tx1"/>
                </a:solidFill>
                <a:latin typeface="Comic Sans MS" pitchFamily="66" charset="0"/>
              </a:rPr>
              <a:t>thick muscular walls and small passageways for blood (internal </a:t>
            </a:r>
            <a:r>
              <a:rPr lang="en-GB" sz="7200" b="1" dirty="0">
                <a:solidFill>
                  <a:schemeClr val="tx1"/>
                </a:solidFill>
                <a:latin typeface="Comic Sans MS" pitchFamily="66" charset="0"/>
              </a:rPr>
              <a:t>lumen</a:t>
            </a:r>
            <a:r>
              <a:rPr lang="en-GB" sz="7200" dirty="0">
                <a:solidFill>
                  <a:schemeClr val="tx1"/>
                </a:solidFill>
                <a:latin typeface="Comic Sans MS" pitchFamily="66" charset="0"/>
              </a:rPr>
              <a:t>)</a:t>
            </a:r>
          </a:p>
          <a:p>
            <a:r>
              <a:rPr lang="en-GB" sz="7200" dirty="0">
                <a:solidFill>
                  <a:schemeClr val="tx1"/>
                </a:solidFill>
                <a:latin typeface="Comic Sans MS" pitchFamily="66" charset="0"/>
              </a:rPr>
              <a:t>Contain blood under high pressure</a:t>
            </a:r>
          </a:p>
          <a:p>
            <a:r>
              <a:rPr lang="en-GB" sz="7200" dirty="0">
                <a:solidFill>
                  <a:schemeClr val="tx1"/>
                </a:solidFill>
                <a:latin typeface="Comic Sans MS" pitchFamily="66" charset="0"/>
              </a:rPr>
              <a:t>Arterioles branch off from the arteries and carry blood to the capillaries. </a:t>
            </a:r>
            <a:endParaRPr lang="en-GB" sz="7200" dirty="0" smtClean="0">
              <a:solidFill>
                <a:schemeClr val="tx1"/>
              </a:solidFill>
              <a:latin typeface="Comic Sans MS" pitchFamily="66" charset="0"/>
            </a:endParaRPr>
          </a:p>
          <a:p>
            <a:r>
              <a:rPr lang="en-GB" sz="7200" b="1" dirty="0" smtClean="0">
                <a:solidFill>
                  <a:schemeClr val="tx1"/>
                </a:solidFill>
                <a:latin typeface="Comic Sans MS" pitchFamily="66" charset="0"/>
              </a:rPr>
              <a:t>Function</a:t>
            </a:r>
          </a:p>
          <a:p>
            <a:r>
              <a:rPr lang="en-GB" sz="7200" dirty="0" smtClean="0">
                <a:solidFill>
                  <a:schemeClr val="tx1"/>
                </a:solidFill>
                <a:latin typeface="Comic Sans MS" pitchFamily="66" charset="0"/>
              </a:rPr>
              <a:t>Arteries </a:t>
            </a:r>
            <a:r>
              <a:rPr lang="en-GB" sz="7200" dirty="0">
                <a:solidFill>
                  <a:schemeClr val="tx1"/>
                </a:solidFill>
                <a:latin typeface="Comic Sans MS" pitchFamily="66" charset="0"/>
              </a:rPr>
              <a:t>are blood vessels that carry Oxygenated blood away from the heart. </a:t>
            </a:r>
            <a:endParaRPr lang="en-GB" sz="7200" dirty="0" smtClean="0">
              <a:solidFill>
                <a:schemeClr val="tx1"/>
              </a:solidFill>
              <a:latin typeface="Comic Sans MS" pitchFamily="66" charset="0"/>
            </a:endParaRPr>
          </a:p>
          <a:p>
            <a:r>
              <a:rPr lang="en-GB" sz="7200" dirty="0" smtClean="0">
                <a:solidFill>
                  <a:schemeClr val="tx1"/>
                </a:solidFill>
                <a:latin typeface="Comic Sans MS" pitchFamily="66" charset="0"/>
              </a:rPr>
              <a:t>(The </a:t>
            </a:r>
            <a:r>
              <a:rPr lang="en-GB" sz="7200" dirty="0">
                <a:solidFill>
                  <a:schemeClr val="tx1"/>
                </a:solidFill>
                <a:latin typeface="Comic Sans MS" pitchFamily="66" charset="0"/>
              </a:rPr>
              <a:t>pulmonary arteries are the  exception to this rule – these arteries carry deoxygenated blood from the heart to the lungs to be oxygenated</a:t>
            </a:r>
            <a:r>
              <a:rPr lang="en-GB" sz="7200" dirty="0" smtClean="0">
                <a:solidFill>
                  <a:schemeClr val="tx1"/>
                </a:solidFill>
                <a:latin typeface="Comic Sans MS" pitchFamily="66" charset="0"/>
              </a:rPr>
              <a:t>.)</a:t>
            </a:r>
            <a:endParaRPr lang="en-GB" sz="7200" dirty="0">
              <a:solidFill>
                <a:schemeClr val="tx1"/>
              </a:solidFill>
              <a:latin typeface="Comic Sans MS" pitchFamily="66" charset="0"/>
            </a:endParaRPr>
          </a:p>
          <a:p>
            <a:endParaRPr lang="en-GB" sz="7200" dirty="0" smtClean="0">
              <a:solidFill>
                <a:schemeClr val="tx1"/>
              </a:solidFill>
              <a:latin typeface="Comic Sans MS" pitchFamily="66" charset="0"/>
            </a:endParaRPr>
          </a:p>
          <a:p>
            <a:pPr marL="0" indent="0">
              <a:buNone/>
            </a:pPr>
            <a:endParaRPr lang="en-GB" sz="7200" dirty="0" smtClean="0">
              <a:solidFill>
                <a:schemeClr val="tx1"/>
              </a:solidFill>
              <a:latin typeface="Comic Sans MS" pitchFamily="66" charset="0"/>
            </a:endParaRPr>
          </a:p>
          <a:p>
            <a:endParaRPr lang="en-GB" dirty="0" smtClean="0">
              <a:solidFill>
                <a:schemeClr val="tx1"/>
              </a:solidFill>
              <a:latin typeface="Comic Sans MS" pitchFamily="66" charset="0"/>
            </a:endParaRPr>
          </a:p>
          <a:p>
            <a:endParaRPr lang="en-GB" dirty="0">
              <a:solidFill>
                <a:schemeClr val="tx1"/>
              </a:solidFill>
              <a:latin typeface="Comic Sans MS" pitchFamily="66" charset="0"/>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41018" y="1484784"/>
            <a:ext cx="2123470" cy="3024336"/>
          </a:xfrm>
          <a:prstGeom prst="rect">
            <a:avLst/>
          </a:prstGeom>
        </p:spPr>
      </p:pic>
    </p:spTree>
    <p:extLst>
      <p:ext uri="{BB962C8B-B14F-4D97-AF65-F5344CB8AC3E}">
        <p14:creationId xmlns:p14="http://schemas.microsoft.com/office/powerpoint/2010/main" val="2956327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640</TotalTime>
  <Words>1351</Words>
  <Application>Microsoft Office PowerPoint</Application>
  <PresentationFormat>On-screen Show (4:3)</PresentationFormat>
  <Paragraphs>155</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Century Gothic</vt:lpstr>
      <vt:lpstr>Comic Sans MS</vt:lpstr>
      <vt:lpstr>Courier New</vt:lpstr>
      <vt:lpstr>Palatino Linotype</vt:lpstr>
      <vt:lpstr>Executive</vt:lpstr>
      <vt:lpstr>An Outline of the Gross Structure and functions of the Body Systems</vt:lpstr>
      <vt:lpstr>What do I need to produce to meet P3?</vt:lpstr>
      <vt:lpstr>Cardiovascular System</vt:lpstr>
      <vt:lpstr>Cardiovascular System</vt:lpstr>
      <vt:lpstr>PowerPoint Presentation</vt:lpstr>
      <vt:lpstr>Functions of the Cardio Vascular System</vt:lpstr>
      <vt:lpstr>The Heart</vt:lpstr>
      <vt:lpstr>The Heart (you do not need to identify the structures within the heart in this criteria)</vt:lpstr>
      <vt:lpstr>Blood Vessels</vt:lpstr>
      <vt:lpstr>PowerPoint Presentation</vt:lpstr>
      <vt:lpstr>PowerPoint Presentation</vt:lpstr>
      <vt:lpstr>Double pump</vt:lpstr>
      <vt:lpstr>Respiratory System</vt:lpstr>
      <vt:lpstr>Respiratory System</vt:lpstr>
      <vt:lpstr>Functions Of the Respiratory System.</vt:lpstr>
      <vt:lpstr>Functions of the structures.</vt:lpstr>
      <vt:lpstr>Digestive System</vt:lpstr>
      <vt:lpstr>PowerPoint Presentation</vt:lpstr>
      <vt:lpstr>Digestive System</vt:lpstr>
      <vt:lpstr>Functions of the Digestive System</vt:lpstr>
      <vt:lpstr>Diagram from : http://science8digestivesystem.wordpress.com/key-parts/</vt:lpstr>
      <vt:lpstr>The Mouth - Functions</vt:lpstr>
      <vt:lpstr>Oesophagus - Functions</vt:lpstr>
      <vt:lpstr>Stomach - functions</vt:lpstr>
      <vt:lpstr>Small Intestine -Duodenum - functions</vt:lpstr>
      <vt:lpstr>Pancreas – functions in the digestive system</vt:lpstr>
      <vt:lpstr>Liver - functions</vt:lpstr>
      <vt:lpstr>Gallbladder - functions</vt:lpstr>
      <vt:lpstr>Small Intestine  -Jejunum &amp; Ileum  - functions</vt:lpstr>
      <vt:lpstr>Colon -function</vt:lpstr>
      <vt:lpstr>Rectum &amp; Anus -functions</vt:lpstr>
    </vt:vector>
  </TitlesOfParts>
  <Company>Carmel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Outline of the Gross Structure and functions of the Body Systems</dc:title>
  <dc:creator>Carmel College</dc:creator>
  <cp:lastModifiedBy>Ann Hodson</cp:lastModifiedBy>
  <cp:revision>75</cp:revision>
  <dcterms:created xsi:type="dcterms:W3CDTF">2012-11-29T12:42:41Z</dcterms:created>
  <dcterms:modified xsi:type="dcterms:W3CDTF">2016-10-31T14:28:58Z</dcterms:modified>
</cp:coreProperties>
</file>