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70" r:id="rId3"/>
    <p:sldId id="301" r:id="rId4"/>
    <p:sldId id="284" r:id="rId5"/>
    <p:sldId id="302" r:id="rId6"/>
    <p:sldId id="303" r:id="rId7"/>
    <p:sldId id="264" r:id="rId8"/>
    <p:sldId id="304" r:id="rId9"/>
    <p:sldId id="305" r:id="rId10"/>
    <p:sldId id="306" r:id="rId11"/>
    <p:sldId id="265" r:id="rId12"/>
    <p:sldId id="307" r:id="rId13"/>
    <p:sldId id="308" r:id="rId14"/>
    <p:sldId id="309" r:id="rId15"/>
    <p:sldId id="310" r:id="rId16"/>
    <p:sldId id="266" r:id="rId17"/>
    <p:sldId id="311" r:id="rId18"/>
    <p:sldId id="274" r:id="rId19"/>
    <p:sldId id="275" r:id="rId20"/>
    <p:sldId id="312" r:id="rId21"/>
    <p:sldId id="267" r:id="rId22"/>
    <p:sldId id="313" r:id="rId23"/>
    <p:sldId id="314" r:id="rId24"/>
    <p:sldId id="318" r:id="rId25"/>
    <p:sldId id="268" r:id="rId26"/>
    <p:sldId id="316" r:id="rId27"/>
    <p:sldId id="317" r:id="rId28"/>
    <p:sldId id="315" r:id="rId29"/>
    <p:sldId id="26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45" autoAdjust="0"/>
    <p:restoredTop sz="94660"/>
  </p:normalViewPr>
  <p:slideViewPr>
    <p:cSldViewPr>
      <p:cViewPr varScale="1">
        <p:scale>
          <a:sx n="105" d="100"/>
          <a:sy n="105" d="100"/>
        </p:scale>
        <p:origin x="-16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91FCCD-E943-43DA-8A91-6C8889D91EBD}" type="datetimeFigureOut">
              <a:rPr lang="en-GB" smtClean="0"/>
              <a:pPr/>
              <a:t>13/12/2012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FB68ED-E79C-4806-93D7-BF09358CC12F}" type="slidenum">
              <a:rPr lang="en-GB" smtClean="0"/>
              <a:pPr/>
              <a:t>‹#›</a:t>
            </a:fld>
            <a:endParaRPr lang="en-GB"/>
          </a:p>
        </p:txBody>
      </p:sp>
    </p:spTree>
    <p:extLst>
      <p:ext uri="{BB962C8B-B14F-4D97-AF65-F5344CB8AC3E}">
        <p14:creationId xmlns:p14="http://schemas.microsoft.com/office/powerpoint/2010/main" val="203163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FBEF243B-92E4-4280-A9FE-09D113C7FFCC}" type="datetimeFigureOut">
              <a:rPr lang="en-GB" smtClean="0"/>
              <a:pPr/>
              <a:t>13/12/2012</a:t>
            </a:fld>
            <a:endParaRPr lang="en-GB"/>
          </a:p>
        </p:txBody>
      </p:sp>
      <p:sp>
        <p:nvSpPr>
          <p:cNvPr id="8" name="Slide Number Placeholder 7"/>
          <p:cNvSpPr>
            <a:spLocks noGrp="1"/>
          </p:cNvSpPr>
          <p:nvPr>
            <p:ph type="sldNum" sz="quarter" idx="11"/>
          </p:nvPr>
        </p:nvSpPr>
        <p:spPr/>
        <p:txBody>
          <a:bodyPr/>
          <a:lstStyle/>
          <a:p>
            <a:fld id="{99819716-8E36-4A07-9C8A-7C635DE5E19E}" type="slidenum">
              <a:rPr lang="en-GB" smtClean="0"/>
              <a:pPr/>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EF243B-92E4-4280-A9FE-09D113C7FFCC}" type="datetimeFigureOut">
              <a:rPr lang="en-GB" smtClean="0"/>
              <a:pPr/>
              <a:t>13/12/2012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819716-8E36-4A07-9C8A-7C635DE5E19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EF243B-92E4-4280-A9FE-09D113C7FFCC}" type="datetimeFigureOut">
              <a:rPr lang="en-GB" smtClean="0"/>
              <a:pPr/>
              <a:t>13/12/2012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819716-8E36-4A07-9C8A-7C635DE5E19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FBEF243B-92E4-4280-A9FE-09D113C7FFCC}" type="datetimeFigureOut">
              <a:rPr lang="en-GB" smtClean="0"/>
              <a:pPr/>
              <a:t>13/12/2012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819716-8E36-4A07-9C8A-7C635DE5E19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EF243B-92E4-4280-A9FE-09D113C7FFCC}" type="datetimeFigureOut">
              <a:rPr lang="en-GB" smtClean="0"/>
              <a:pPr/>
              <a:t>13/12/2012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819716-8E36-4A07-9C8A-7C635DE5E19E}" type="slidenum">
              <a:rPr lang="en-GB" smtClean="0"/>
              <a:pPr/>
              <a:t>‹#›</a:t>
            </a:fld>
            <a:endParaRPr lang="en-GB"/>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FBEF243B-92E4-4280-A9FE-09D113C7FFCC}" type="datetimeFigureOut">
              <a:rPr lang="en-GB" smtClean="0"/>
              <a:pPr/>
              <a:t>13/12/2012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819716-8E36-4A07-9C8A-7C635DE5E19E}" type="slidenum">
              <a:rPr lang="en-GB" smtClean="0"/>
              <a:pPr/>
              <a:t>‹#›</a:t>
            </a:fld>
            <a:endParaRPr lang="en-GB"/>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BEF243B-92E4-4280-A9FE-09D113C7FFCC}" type="datetimeFigureOut">
              <a:rPr lang="en-GB" smtClean="0"/>
              <a:pPr/>
              <a:t>13/12/2012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9819716-8E36-4A07-9C8A-7C635DE5E19E}" type="slidenum">
              <a:rPr lang="en-GB" smtClean="0"/>
              <a:pPr/>
              <a:t>‹#›</a:t>
            </a:fld>
            <a:endParaRPr lang="en-GB"/>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BEF243B-92E4-4280-A9FE-09D113C7FFCC}" type="datetimeFigureOut">
              <a:rPr lang="en-GB" smtClean="0"/>
              <a:pPr/>
              <a:t>13/12/2012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9819716-8E36-4A07-9C8A-7C635DE5E19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EF243B-92E4-4280-A9FE-09D113C7FFCC}" type="datetimeFigureOut">
              <a:rPr lang="en-GB" smtClean="0"/>
              <a:pPr/>
              <a:t>13/12/2012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9819716-8E36-4A07-9C8A-7C635DE5E19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EF243B-92E4-4280-A9FE-09D113C7FFCC}" type="datetimeFigureOut">
              <a:rPr lang="en-GB" smtClean="0"/>
              <a:pPr/>
              <a:t>13/12/2012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819716-8E36-4A07-9C8A-7C635DE5E19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EF243B-92E4-4280-A9FE-09D113C7FFCC}" type="datetimeFigureOut">
              <a:rPr lang="en-GB" smtClean="0"/>
              <a:pPr/>
              <a:t>13/12/2012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819716-8E36-4A07-9C8A-7C635DE5E19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BEF243B-92E4-4280-A9FE-09D113C7FFCC}" type="datetimeFigureOut">
              <a:rPr lang="en-GB" smtClean="0"/>
              <a:pPr/>
              <a:t>13/12/2012</a:t>
            </a:fld>
            <a:endParaRPr lang="en-GB"/>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GB"/>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99819716-8E36-4A07-9C8A-7C635DE5E19E}" type="slidenum">
              <a:rPr lang="en-GB" smtClean="0"/>
              <a:pPr/>
              <a:t>‹#›</a:t>
            </a:fld>
            <a:endParaRPr lang="en-GB"/>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mXfvLmJ40HA&amp;feature=player_embedded" TargetMode="External"/><Relationship Id="rId2" Type="http://schemas.openxmlformats.org/officeDocument/2006/relationships/hyperlink" Target="http://www.ccmtutorials.com/renal/pathphys/page_02.htm" TargetMode="Externa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400" dirty="0" smtClean="0">
                <a:latin typeface="Comic Sans MS" pitchFamily="66" charset="0"/>
              </a:rPr>
              <a:t>An Outline of the Gross Structure and functions of the Body Systems 2</a:t>
            </a:r>
            <a:endParaRPr lang="en-GB" sz="4400" dirty="0">
              <a:latin typeface="Comic Sans MS" pitchFamily="66" charset="0"/>
            </a:endParaRPr>
          </a:p>
        </p:txBody>
      </p:sp>
      <p:sp>
        <p:nvSpPr>
          <p:cNvPr id="3" name="Subtitle 2"/>
          <p:cNvSpPr>
            <a:spLocks noGrp="1"/>
          </p:cNvSpPr>
          <p:nvPr>
            <p:ph type="subTitle" idx="1"/>
          </p:nvPr>
        </p:nvSpPr>
        <p:spPr/>
        <p:txBody>
          <a:bodyPr>
            <a:normAutofit/>
          </a:bodyPr>
          <a:lstStyle/>
          <a:p>
            <a:r>
              <a:rPr lang="en-GB" dirty="0" smtClean="0">
                <a:solidFill>
                  <a:schemeClr val="tx1"/>
                </a:solidFill>
                <a:latin typeface="Comic Sans MS" pitchFamily="66" charset="0"/>
              </a:rPr>
              <a:t>Renal, Nervous, Endocrine, </a:t>
            </a:r>
            <a:r>
              <a:rPr lang="en-GB" dirty="0" smtClean="0">
                <a:solidFill>
                  <a:schemeClr val="tx1"/>
                </a:solidFill>
                <a:latin typeface="Comic Sans MS" pitchFamily="66" charset="0"/>
              </a:rPr>
              <a:t>Reproductive, Lymphatic, Musculoskeletal and </a:t>
            </a:r>
            <a:r>
              <a:rPr lang="en-GB" smtClean="0">
                <a:solidFill>
                  <a:schemeClr val="tx1"/>
                </a:solidFill>
                <a:latin typeface="Comic Sans MS" pitchFamily="66" charset="0"/>
              </a:rPr>
              <a:t>Immune Systems.</a:t>
            </a:r>
            <a:endParaRPr lang="en-GB" dirty="0">
              <a:solidFill>
                <a:schemeClr val="tx1"/>
              </a:solidFill>
              <a:latin typeface="Comic Sans MS" pitchFamily="66" charset="0"/>
            </a:endParaRPr>
          </a:p>
        </p:txBody>
      </p:sp>
    </p:spTree>
    <p:extLst>
      <p:ext uri="{BB962C8B-B14F-4D97-AF65-F5344CB8AC3E}">
        <p14:creationId xmlns:p14="http://schemas.microsoft.com/office/powerpoint/2010/main" val="2953973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The Endocrine System</a:t>
            </a:r>
            <a:endParaRPr lang="en-GB" dirty="0">
              <a:latin typeface="Comic Sans MS" pitchFamily="66" charset="0"/>
            </a:endParaRPr>
          </a:p>
        </p:txBody>
      </p:sp>
      <p:sp>
        <p:nvSpPr>
          <p:cNvPr id="3" name="Content Placeholder 2"/>
          <p:cNvSpPr>
            <a:spLocks noGrp="1"/>
          </p:cNvSpPr>
          <p:nvPr>
            <p:ph idx="1"/>
          </p:nvPr>
        </p:nvSpPr>
        <p:spPr/>
        <p:txBody>
          <a:bodyPr>
            <a:normAutofit fontScale="92500" lnSpcReduction="10000"/>
          </a:bodyPr>
          <a:lstStyle/>
          <a:p>
            <a:r>
              <a:rPr lang="en-GB" dirty="0" smtClean="0">
                <a:solidFill>
                  <a:schemeClr val="tx1"/>
                </a:solidFill>
                <a:latin typeface="Comic Sans MS" pitchFamily="66" charset="0"/>
              </a:rPr>
              <a:t>The endocrine system is a collection of glands that secrete different hormones for the various functions and chemical reactions occurring within the body; these control how the body functions. </a:t>
            </a:r>
          </a:p>
          <a:p>
            <a:pPr>
              <a:buNone/>
            </a:pPr>
            <a:r>
              <a:rPr lang="en-GB" b="1" dirty="0" smtClean="0">
                <a:solidFill>
                  <a:schemeClr val="tx1"/>
                </a:solidFill>
                <a:latin typeface="Comic Sans MS" pitchFamily="66" charset="0"/>
              </a:rPr>
              <a:t>Functions</a:t>
            </a:r>
          </a:p>
          <a:p>
            <a:r>
              <a:rPr lang="en-GB" dirty="0" smtClean="0">
                <a:solidFill>
                  <a:schemeClr val="tx1"/>
                </a:solidFill>
                <a:latin typeface="Comic Sans MS" pitchFamily="66" charset="0"/>
              </a:rPr>
              <a:t>The main function is to maintain a stable environment within the body </a:t>
            </a:r>
          </a:p>
          <a:p>
            <a:r>
              <a:rPr lang="en-GB" dirty="0" smtClean="0">
                <a:solidFill>
                  <a:schemeClr val="tx1"/>
                </a:solidFill>
                <a:latin typeface="Comic Sans MS" pitchFamily="66" charset="0"/>
              </a:rPr>
              <a:t>It controls and co- ordinates organs</a:t>
            </a:r>
          </a:p>
          <a:p>
            <a:r>
              <a:rPr lang="en-GB" dirty="0" smtClean="0">
                <a:solidFill>
                  <a:schemeClr val="tx1"/>
                </a:solidFill>
                <a:latin typeface="Comic Sans MS" pitchFamily="66" charset="0"/>
              </a:rPr>
              <a:t>Maintains blood glucose, water and salt levels according to changes occurring in the body </a:t>
            </a:r>
          </a:p>
          <a:p>
            <a:r>
              <a:rPr lang="en-GB" dirty="0" smtClean="0">
                <a:solidFill>
                  <a:schemeClr val="tx1"/>
                </a:solidFill>
                <a:latin typeface="Comic Sans MS" pitchFamily="66" charset="0"/>
              </a:rPr>
              <a:t>It promotes the structural changes of the body such as changes in  height and the development of sexual organs.</a:t>
            </a:r>
          </a:p>
          <a:p>
            <a:r>
              <a:rPr lang="en-GB" dirty="0" smtClean="0">
                <a:solidFill>
                  <a:schemeClr val="tx1"/>
                </a:solidFill>
                <a:latin typeface="Comic Sans MS" pitchFamily="66" charset="0"/>
              </a:rPr>
              <a:t>Assists in reproduction</a:t>
            </a:r>
            <a:endParaRPr lang="en-GB" dirty="0" smtClean="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Endocrine System</a:t>
            </a:r>
            <a:endParaRPr lang="en-GB" dirty="0">
              <a:latin typeface="Comic Sans MS" pitchFamily="66" charset="0"/>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87624" y="1628800"/>
            <a:ext cx="6624736" cy="4536503"/>
          </a:xfrm>
        </p:spPr>
      </p:pic>
    </p:spTree>
    <p:extLst>
      <p:ext uri="{BB962C8B-B14F-4D97-AF65-F5344CB8AC3E}">
        <p14:creationId xmlns:p14="http://schemas.microsoft.com/office/powerpoint/2010/main" val="1782282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0"/>
            <a:ext cx="8229600" cy="1268760"/>
          </a:xfrm>
        </p:spPr>
        <p:txBody>
          <a:bodyPr/>
          <a:lstStyle/>
          <a:p>
            <a:r>
              <a:rPr lang="en-GB" sz="4000" dirty="0" smtClean="0">
                <a:latin typeface="Comic Sans MS" pitchFamily="66" charset="0"/>
              </a:rPr>
              <a:t>Endocrine Glands &amp; their </a:t>
            </a:r>
            <a:r>
              <a:rPr lang="en-GB" sz="4000" dirty="0" err="1" smtClean="0">
                <a:latin typeface="Comic Sans MS" pitchFamily="66" charset="0"/>
              </a:rPr>
              <a:t>fuction</a:t>
            </a:r>
            <a:endParaRPr lang="en-GB" sz="4000" dirty="0">
              <a:latin typeface="Comic Sans MS" pitchFamily="66" charset="0"/>
            </a:endParaRPr>
          </a:p>
        </p:txBody>
      </p:sp>
      <p:sp>
        <p:nvSpPr>
          <p:cNvPr id="6" name="Content Placeholder 5"/>
          <p:cNvSpPr>
            <a:spLocks noGrp="1"/>
          </p:cNvSpPr>
          <p:nvPr>
            <p:ph idx="1"/>
          </p:nvPr>
        </p:nvSpPr>
        <p:spPr>
          <a:xfrm>
            <a:off x="457200" y="1412776"/>
            <a:ext cx="8229600" cy="4713387"/>
          </a:xfrm>
        </p:spPr>
        <p:txBody>
          <a:bodyPr>
            <a:noAutofit/>
          </a:bodyPr>
          <a:lstStyle/>
          <a:p>
            <a:r>
              <a:rPr lang="en-GB" sz="2000" b="1" dirty="0" smtClean="0">
                <a:solidFill>
                  <a:schemeClr val="tx1"/>
                </a:solidFill>
                <a:latin typeface="Comic Sans MS" pitchFamily="66" charset="0"/>
              </a:rPr>
              <a:t>Pineal gland – </a:t>
            </a:r>
            <a:r>
              <a:rPr lang="en-GB" sz="2000" dirty="0" smtClean="0">
                <a:solidFill>
                  <a:schemeClr val="tx1"/>
                </a:solidFill>
                <a:latin typeface="Comic Sans MS" pitchFamily="66" charset="0"/>
              </a:rPr>
              <a:t>secretes  </a:t>
            </a:r>
            <a:r>
              <a:rPr lang="en-GB" sz="2000" i="1" u="sng" dirty="0" smtClean="0">
                <a:solidFill>
                  <a:schemeClr val="tx1"/>
                </a:solidFill>
                <a:latin typeface="Comic Sans MS" pitchFamily="66" charset="0"/>
              </a:rPr>
              <a:t>Melatonin</a:t>
            </a:r>
            <a:r>
              <a:rPr lang="en-GB" sz="2000" dirty="0" smtClean="0">
                <a:solidFill>
                  <a:schemeClr val="tx1"/>
                </a:solidFill>
                <a:latin typeface="Comic Sans MS" pitchFamily="66" charset="0"/>
              </a:rPr>
              <a:t> that helps regulate the sleeping cycle of a person.</a:t>
            </a:r>
          </a:p>
          <a:p>
            <a:r>
              <a:rPr lang="en-GB" sz="2000" b="1" dirty="0" smtClean="0">
                <a:solidFill>
                  <a:schemeClr val="tx1"/>
                </a:solidFill>
                <a:latin typeface="Comic Sans MS" pitchFamily="66" charset="0"/>
              </a:rPr>
              <a:t>Hypothalamus</a:t>
            </a:r>
            <a:r>
              <a:rPr lang="en-GB" sz="2000" dirty="0" smtClean="0">
                <a:solidFill>
                  <a:schemeClr val="tx1"/>
                </a:solidFill>
                <a:latin typeface="Comic Sans MS" pitchFamily="66" charset="0"/>
              </a:rPr>
              <a:t> – secretes releasing hormones which control the anterior pituitary gland.</a:t>
            </a:r>
          </a:p>
          <a:p>
            <a:r>
              <a:rPr lang="en-GB" sz="2000" b="1" dirty="0" smtClean="0">
                <a:solidFill>
                  <a:schemeClr val="tx1"/>
                </a:solidFill>
                <a:latin typeface="Comic Sans MS" pitchFamily="66" charset="0"/>
              </a:rPr>
              <a:t>Pituitary Gland</a:t>
            </a:r>
            <a:r>
              <a:rPr lang="en-GB" sz="2000" dirty="0" smtClean="0">
                <a:solidFill>
                  <a:schemeClr val="tx1"/>
                </a:solidFill>
                <a:latin typeface="Comic Sans MS" pitchFamily="66" charset="0"/>
              </a:rPr>
              <a:t> - secretes a range of hormones to control many other endocrine glands. </a:t>
            </a:r>
          </a:p>
          <a:p>
            <a:pPr>
              <a:buNone/>
            </a:pPr>
            <a:r>
              <a:rPr lang="en-GB" sz="2000" dirty="0" smtClean="0">
                <a:solidFill>
                  <a:schemeClr val="tx1"/>
                </a:solidFill>
                <a:latin typeface="Comic Sans MS" pitchFamily="66" charset="0"/>
              </a:rPr>
              <a:t>	The </a:t>
            </a:r>
            <a:r>
              <a:rPr lang="en-GB" sz="2000" i="1" dirty="0" smtClean="0">
                <a:solidFill>
                  <a:schemeClr val="tx1"/>
                </a:solidFill>
                <a:latin typeface="Comic Sans MS" pitchFamily="66" charset="0"/>
              </a:rPr>
              <a:t>anterior lobe</a:t>
            </a:r>
            <a:r>
              <a:rPr lang="en-GB" sz="2000" dirty="0" smtClean="0">
                <a:solidFill>
                  <a:schemeClr val="tx1"/>
                </a:solidFill>
                <a:latin typeface="Comic Sans MS" pitchFamily="66" charset="0"/>
              </a:rPr>
              <a:t> of the pituitary gland regulates the activity of the thyroid, adrenals, and the reproductive glands and produces growth hormone. It also plays a role in the body's absorption of nutrients and minerals. Endorphins are also secreted by the pituitary that acts on the nervous system and reduces the feeling of pain.</a:t>
            </a:r>
          </a:p>
          <a:p>
            <a:pPr>
              <a:buNone/>
            </a:pPr>
            <a:r>
              <a:rPr lang="en-GB" sz="2000" dirty="0" smtClean="0">
                <a:solidFill>
                  <a:schemeClr val="tx1"/>
                </a:solidFill>
                <a:latin typeface="Comic Sans MS" pitchFamily="66" charset="0"/>
              </a:rPr>
              <a:t>	The </a:t>
            </a:r>
            <a:r>
              <a:rPr lang="en-GB" sz="2000" i="1" dirty="0" smtClean="0">
                <a:solidFill>
                  <a:schemeClr val="tx1"/>
                </a:solidFill>
                <a:latin typeface="Comic Sans MS" pitchFamily="66" charset="0"/>
              </a:rPr>
              <a:t>posterior lobe</a:t>
            </a:r>
            <a:r>
              <a:rPr lang="en-GB" sz="2000" dirty="0" smtClean="0">
                <a:solidFill>
                  <a:schemeClr val="tx1"/>
                </a:solidFill>
                <a:latin typeface="Comic Sans MS" pitchFamily="66" charset="0"/>
              </a:rPr>
              <a:t> of the pituitary gland produces anti-diuretic hormone that helps to control the water balance in the body.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smtClean="0">
                <a:solidFill>
                  <a:schemeClr val="tx1"/>
                </a:solidFill>
                <a:latin typeface="Comic Sans MS" pitchFamily="66" charset="0"/>
              </a:rPr>
              <a:t>Thyroid Gland- </a:t>
            </a:r>
            <a:r>
              <a:rPr lang="en-GB" dirty="0" smtClean="0">
                <a:solidFill>
                  <a:schemeClr val="tx1"/>
                </a:solidFill>
                <a:latin typeface="Comic Sans MS" pitchFamily="66" charset="0"/>
              </a:rPr>
              <a:t>produces thyroid hormones, that controls the Metabolic rate (rate at which the cells use up energy from food for production of energy). The thyroid hormones are important in growth of bones and the development and growth of the brain and nervous system in children. </a:t>
            </a:r>
          </a:p>
          <a:p>
            <a:r>
              <a:rPr lang="en-GB" b="1" dirty="0" smtClean="0">
                <a:solidFill>
                  <a:schemeClr val="tx1"/>
                </a:solidFill>
                <a:latin typeface="Comic Sans MS" pitchFamily="66" charset="0"/>
              </a:rPr>
              <a:t>Parathyroid Gland- </a:t>
            </a:r>
            <a:r>
              <a:rPr lang="en-GB" dirty="0" smtClean="0">
                <a:solidFill>
                  <a:schemeClr val="tx1"/>
                </a:solidFill>
                <a:latin typeface="Comic Sans MS" pitchFamily="66" charset="0"/>
              </a:rPr>
              <a:t>regulates the amount of calcium in the blood.</a:t>
            </a:r>
          </a:p>
          <a:p>
            <a:r>
              <a:rPr lang="en-GB" b="1" dirty="0" smtClean="0">
                <a:solidFill>
                  <a:schemeClr val="tx1"/>
                </a:solidFill>
                <a:latin typeface="Comic Sans MS" pitchFamily="66" charset="0"/>
              </a:rPr>
              <a:t>Adrenal Glands – </a:t>
            </a:r>
            <a:r>
              <a:rPr lang="en-GB" dirty="0" smtClean="0">
                <a:solidFill>
                  <a:schemeClr val="tx1"/>
                </a:solidFill>
                <a:latin typeface="Comic Sans MS" pitchFamily="66" charset="0"/>
              </a:rPr>
              <a:t>secrete </a:t>
            </a:r>
            <a:r>
              <a:rPr lang="en-GB" i="1" u="sng" dirty="0" smtClean="0">
                <a:solidFill>
                  <a:schemeClr val="tx1"/>
                </a:solidFill>
                <a:latin typeface="Comic Sans MS" pitchFamily="66" charset="0"/>
              </a:rPr>
              <a:t>adrenaline</a:t>
            </a:r>
            <a:r>
              <a:rPr lang="en-GB" dirty="0" smtClean="0">
                <a:solidFill>
                  <a:schemeClr val="tx1"/>
                </a:solidFill>
                <a:latin typeface="Comic Sans MS" pitchFamily="66" charset="0"/>
              </a:rPr>
              <a:t> – prepares the body for action. Also secrete </a:t>
            </a:r>
            <a:r>
              <a:rPr lang="en-GB" i="1" u="sng" dirty="0" smtClean="0">
                <a:solidFill>
                  <a:schemeClr val="tx1"/>
                </a:solidFill>
                <a:latin typeface="Comic Sans MS" pitchFamily="66" charset="0"/>
              </a:rPr>
              <a:t>corticosteroids</a:t>
            </a:r>
            <a:r>
              <a:rPr lang="en-GB" dirty="0" smtClean="0">
                <a:solidFill>
                  <a:schemeClr val="tx1"/>
                </a:solidFill>
                <a:latin typeface="Comic Sans MS" pitchFamily="66" charset="0"/>
              </a:rPr>
              <a:t> which maintain chemical balance.</a:t>
            </a:r>
            <a:endParaRPr lang="en-GB" dirty="0" smtClean="0">
              <a:solidFill>
                <a:schemeClr val="tx1"/>
              </a:solidFill>
            </a:endParaRP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smtClean="0">
                <a:solidFill>
                  <a:schemeClr val="tx1"/>
                </a:solidFill>
                <a:latin typeface="Comic Sans MS" pitchFamily="66" charset="0"/>
              </a:rPr>
              <a:t>Pancreas - </a:t>
            </a:r>
            <a:r>
              <a:rPr lang="en-GB" dirty="0" smtClean="0">
                <a:solidFill>
                  <a:schemeClr val="tx1"/>
                </a:solidFill>
                <a:latin typeface="Comic Sans MS" pitchFamily="66" charset="0"/>
              </a:rPr>
              <a:t>makes </a:t>
            </a:r>
            <a:r>
              <a:rPr lang="en-GB" i="1" u="sng" dirty="0" smtClean="0">
                <a:solidFill>
                  <a:schemeClr val="tx1"/>
                </a:solidFill>
                <a:latin typeface="Comic Sans MS" pitchFamily="66" charset="0"/>
              </a:rPr>
              <a:t>insulin</a:t>
            </a:r>
            <a:r>
              <a:rPr lang="en-GB" dirty="0" smtClean="0">
                <a:solidFill>
                  <a:schemeClr val="tx1"/>
                </a:solidFill>
                <a:latin typeface="Comic Sans MS" pitchFamily="66" charset="0"/>
              </a:rPr>
              <a:t>, secreting it directly into the bloodstream to reduce the blood glucose level and </a:t>
            </a:r>
            <a:r>
              <a:rPr lang="en-GB" i="1" u="sng" dirty="0" smtClean="0">
                <a:solidFill>
                  <a:schemeClr val="tx1"/>
                </a:solidFill>
                <a:latin typeface="Comic Sans MS" pitchFamily="66" charset="0"/>
              </a:rPr>
              <a:t>glucagon</a:t>
            </a:r>
            <a:r>
              <a:rPr lang="en-GB" dirty="0" smtClean="0">
                <a:solidFill>
                  <a:schemeClr val="tx1"/>
                </a:solidFill>
                <a:latin typeface="Comic Sans MS" pitchFamily="66" charset="0"/>
              </a:rPr>
              <a:t> which raises the level of blood glucose.</a:t>
            </a:r>
          </a:p>
          <a:p>
            <a:r>
              <a:rPr lang="en-GB" b="1" dirty="0" smtClean="0">
                <a:solidFill>
                  <a:schemeClr val="tx1"/>
                </a:solidFill>
                <a:latin typeface="Comic Sans MS" pitchFamily="66" charset="0"/>
              </a:rPr>
              <a:t>Ovaries in the Female – </a:t>
            </a:r>
            <a:r>
              <a:rPr lang="en-GB" dirty="0" smtClean="0">
                <a:solidFill>
                  <a:schemeClr val="tx1"/>
                </a:solidFill>
                <a:latin typeface="Comic Sans MS" pitchFamily="66" charset="0"/>
              </a:rPr>
              <a:t>secrete </a:t>
            </a:r>
            <a:r>
              <a:rPr lang="en-GB" i="1" u="sng" dirty="0" smtClean="0">
                <a:solidFill>
                  <a:schemeClr val="tx1"/>
                </a:solidFill>
                <a:latin typeface="Comic Sans MS" pitchFamily="66" charset="0"/>
              </a:rPr>
              <a:t>oestrogen</a:t>
            </a:r>
            <a:r>
              <a:rPr lang="en-GB" dirty="0" smtClean="0">
                <a:solidFill>
                  <a:schemeClr val="tx1"/>
                </a:solidFill>
                <a:latin typeface="Comic Sans MS" pitchFamily="66" charset="0"/>
              </a:rPr>
              <a:t> which controls the development and functioning of the female sex organs. </a:t>
            </a:r>
            <a:r>
              <a:rPr lang="en-GB" i="1" u="sng" dirty="0" smtClean="0">
                <a:solidFill>
                  <a:schemeClr val="tx1"/>
                </a:solidFill>
                <a:latin typeface="Comic Sans MS" pitchFamily="66" charset="0"/>
              </a:rPr>
              <a:t>Progesterone</a:t>
            </a:r>
            <a:r>
              <a:rPr lang="en-GB" dirty="0" smtClean="0">
                <a:solidFill>
                  <a:schemeClr val="tx1"/>
                </a:solidFill>
                <a:latin typeface="Comic Sans MS" pitchFamily="66" charset="0"/>
              </a:rPr>
              <a:t>  prepares for and maintains pregnancy.</a:t>
            </a:r>
          </a:p>
          <a:p>
            <a:r>
              <a:rPr lang="en-GB" b="1" dirty="0" smtClean="0">
                <a:solidFill>
                  <a:schemeClr val="tx1"/>
                </a:solidFill>
                <a:latin typeface="Comic Sans MS" pitchFamily="66" charset="0"/>
              </a:rPr>
              <a:t>Testes in the Male –</a:t>
            </a:r>
            <a:r>
              <a:rPr lang="en-GB" dirty="0" smtClean="0">
                <a:solidFill>
                  <a:schemeClr val="tx1"/>
                </a:solidFill>
                <a:latin typeface="Comic Sans MS" pitchFamily="66" charset="0"/>
              </a:rPr>
              <a:t> secrete </a:t>
            </a:r>
            <a:r>
              <a:rPr lang="en-GB" i="1" u="sng" dirty="0" smtClean="0">
                <a:solidFill>
                  <a:schemeClr val="tx1"/>
                </a:solidFill>
                <a:latin typeface="Comic Sans MS" pitchFamily="66" charset="0"/>
              </a:rPr>
              <a:t>androgens</a:t>
            </a:r>
            <a:r>
              <a:rPr lang="en-GB" dirty="0" smtClean="0">
                <a:solidFill>
                  <a:schemeClr val="tx1"/>
                </a:solidFill>
                <a:latin typeface="Comic Sans MS" pitchFamily="66" charset="0"/>
              </a:rPr>
              <a:t>  which control the development &amp; functioning of the male sex organs </a:t>
            </a:r>
            <a:endParaRPr lang="en-GB" b="1" dirty="0">
              <a:solidFill>
                <a:schemeClr val="tx1"/>
              </a:solidFill>
              <a:latin typeface="Comic Sans MS" pitchFamily="66"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Reproductive System</a:t>
            </a:r>
            <a:endParaRPr lang="en-GB" dirty="0"/>
          </a:p>
        </p:txBody>
      </p:sp>
      <p:sp>
        <p:nvSpPr>
          <p:cNvPr id="4" name="Text Placeholder 3"/>
          <p:cNvSpPr>
            <a:spLocks noGrp="1"/>
          </p:cNvSpPr>
          <p:nvPr>
            <p:ph type="body" idx="1"/>
          </p:nvPr>
        </p:nvSpPr>
        <p:spPr/>
        <p:txBody>
          <a:bodyPr/>
          <a:lstStyle/>
          <a:p>
            <a:r>
              <a:rPr lang="en-GB" b="1" dirty="0" smtClean="0">
                <a:solidFill>
                  <a:schemeClr val="tx1"/>
                </a:solidFill>
                <a:latin typeface="Comic Sans MS" pitchFamily="66" charset="0"/>
              </a:rPr>
              <a:t>Male</a:t>
            </a:r>
            <a:endParaRPr lang="en-GB" b="1" dirty="0">
              <a:solidFill>
                <a:schemeClr val="tx1"/>
              </a:solidFill>
              <a:latin typeface="Comic Sans MS" pitchFamily="66" charset="0"/>
            </a:endParaRPr>
          </a:p>
        </p:txBody>
      </p:sp>
      <p:sp>
        <p:nvSpPr>
          <p:cNvPr id="5" name="Text Placeholder 4"/>
          <p:cNvSpPr>
            <a:spLocks noGrp="1"/>
          </p:cNvSpPr>
          <p:nvPr>
            <p:ph type="body" sz="quarter" idx="3"/>
          </p:nvPr>
        </p:nvSpPr>
        <p:spPr/>
        <p:txBody>
          <a:bodyPr/>
          <a:lstStyle/>
          <a:p>
            <a:r>
              <a:rPr lang="en-GB" b="1" dirty="0" smtClean="0">
                <a:solidFill>
                  <a:schemeClr val="tx1"/>
                </a:solidFill>
                <a:latin typeface="Comic Sans MS" pitchFamily="66" charset="0"/>
              </a:rPr>
              <a:t>Female</a:t>
            </a:r>
            <a:endParaRPr lang="en-GB" b="1" dirty="0">
              <a:solidFill>
                <a:schemeClr val="tx1"/>
              </a:solidFill>
              <a:latin typeface="Comic Sans MS" pitchFamily="66" charset="0"/>
            </a:endParaRPr>
          </a:p>
        </p:txBody>
      </p:sp>
      <p:sp>
        <p:nvSpPr>
          <p:cNvPr id="6" name="Content Placeholder 5"/>
          <p:cNvSpPr>
            <a:spLocks noGrp="1"/>
          </p:cNvSpPr>
          <p:nvPr>
            <p:ph sz="quarter" idx="13"/>
          </p:nvPr>
        </p:nvSpPr>
        <p:spPr/>
        <p:txBody>
          <a:bodyPr/>
          <a:lstStyle/>
          <a:p>
            <a:r>
              <a:rPr lang="en-GB" dirty="0" smtClean="0">
                <a:solidFill>
                  <a:schemeClr val="tx1"/>
                </a:solidFill>
                <a:latin typeface="Comic Sans MS" pitchFamily="66" charset="0"/>
              </a:rPr>
              <a:t>Scrotum</a:t>
            </a:r>
          </a:p>
          <a:p>
            <a:r>
              <a:rPr lang="en-GB" dirty="0" smtClean="0">
                <a:solidFill>
                  <a:schemeClr val="tx1"/>
                </a:solidFill>
                <a:latin typeface="Comic Sans MS" pitchFamily="66" charset="0"/>
              </a:rPr>
              <a:t>Testes</a:t>
            </a:r>
          </a:p>
          <a:p>
            <a:r>
              <a:rPr lang="en-GB" dirty="0" smtClean="0">
                <a:solidFill>
                  <a:schemeClr val="tx1"/>
                </a:solidFill>
                <a:latin typeface="Comic Sans MS" pitchFamily="66" charset="0"/>
              </a:rPr>
              <a:t>Vas Deferens</a:t>
            </a:r>
          </a:p>
          <a:p>
            <a:r>
              <a:rPr lang="en-GB" dirty="0" smtClean="0">
                <a:solidFill>
                  <a:schemeClr val="tx1"/>
                </a:solidFill>
                <a:latin typeface="Comic Sans MS" pitchFamily="66" charset="0"/>
              </a:rPr>
              <a:t>Seminal Vesicle &amp; Prostrate Gland</a:t>
            </a:r>
          </a:p>
          <a:p>
            <a:r>
              <a:rPr lang="en-GB" dirty="0" smtClean="0">
                <a:solidFill>
                  <a:schemeClr val="tx1"/>
                </a:solidFill>
                <a:latin typeface="Comic Sans MS" pitchFamily="66" charset="0"/>
              </a:rPr>
              <a:t>Penis</a:t>
            </a:r>
          </a:p>
          <a:p>
            <a:endParaRPr lang="en-GB" dirty="0">
              <a:solidFill>
                <a:schemeClr val="tx1"/>
              </a:solidFill>
              <a:latin typeface="Comic Sans MS" pitchFamily="66" charset="0"/>
            </a:endParaRPr>
          </a:p>
        </p:txBody>
      </p:sp>
      <p:sp>
        <p:nvSpPr>
          <p:cNvPr id="7" name="Content Placeholder 6"/>
          <p:cNvSpPr>
            <a:spLocks noGrp="1"/>
          </p:cNvSpPr>
          <p:nvPr>
            <p:ph sz="quarter" idx="14"/>
          </p:nvPr>
        </p:nvSpPr>
        <p:spPr/>
        <p:txBody>
          <a:bodyPr/>
          <a:lstStyle/>
          <a:p>
            <a:r>
              <a:rPr lang="en-GB" dirty="0" smtClean="0">
                <a:solidFill>
                  <a:schemeClr val="tx1"/>
                </a:solidFill>
                <a:latin typeface="Comic Sans MS" pitchFamily="66" charset="0"/>
              </a:rPr>
              <a:t>Ovaries</a:t>
            </a:r>
          </a:p>
          <a:p>
            <a:r>
              <a:rPr lang="en-GB" dirty="0" smtClean="0">
                <a:solidFill>
                  <a:schemeClr val="tx1"/>
                </a:solidFill>
                <a:latin typeface="Comic Sans MS" pitchFamily="66" charset="0"/>
              </a:rPr>
              <a:t>Fallopian Tubes</a:t>
            </a:r>
          </a:p>
          <a:p>
            <a:r>
              <a:rPr lang="en-GB" dirty="0" smtClean="0">
                <a:solidFill>
                  <a:schemeClr val="tx1"/>
                </a:solidFill>
                <a:latin typeface="Comic Sans MS" pitchFamily="66" charset="0"/>
              </a:rPr>
              <a:t>Uterus</a:t>
            </a:r>
          </a:p>
          <a:p>
            <a:r>
              <a:rPr lang="en-GB" dirty="0" smtClean="0">
                <a:solidFill>
                  <a:schemeClr val="tx1"/>
                </a:solidFill>
                <a:latin typeface="Comic Sans MS" pitchFamily="66" charset="0"/>
              </a:rPr>
              <a:t>Cervix</a:t>
            </a:r>
          </a:p>
          <a:p>
            <a:r>
              <a:rPr lang="en-GB" dirty="0" smtClean="0">
                <a:solidFill>
                  <a:schemeClr val="tx1"/>
                </a:solidFill>
                <a:latin typeface="Comic Sans MS" pitchFamily="66" charset="0"/>
              </a:rPr>
              <a:t>Vagina</a:t>
            </a:r>
            <a:endParaRPr lang="en-GB" dirty="0">
              <a:solidFill>
                <a:schemeClr val="tx1"/>
              </a:solidFill>
              <a:latin typeface="Comic Sans MS"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Reproductive System (male)</a:t>
            </a:r>
            <a:endParaRPr lang="en-GB" dirty="0">
              <a:latin typeface="Comic Sans MS" pitchFamily="66" charset="0"/>
            </a:endParaRPr>
          </a:p>
        </p:txBody>
      </p:sp>
      <p:pic>
        <p:nvPicPr>
          <p:cNvPr id="6" name="Content Placeholder 5" descr="anatomy.jpg"/>
          <p:cNvPicPr>
            <a:picLocks noGrp="1" noChangeAspect="1"/>
          </p:cNvPicPr>
          <p:nvPr>
            <p:ph idx="1"/>
          </p:nvPr>
        </p:nvPicPr>
        <p:blipFill>
          <a:blip r:embed="rId2" cstate="print"/>
          <a:stretch>
            <a:fillRect/>
          </a:stretch>
        </p:blipFill>
        <p:spPr>
          <a:xfrm>
            <a:off x="2195736" y="1611984"/>
            <a:ext cx="4392488" cy="4993810"/>
          </a:xfrm>
        </p:spPr>
      </p:pic>
    </p:spTree>
    <p:extLst>
      <p:ext uri="{BB962C8B-B14F-4D97-AF65-F5344CB8AC3E}">
        <p14:creationId xmlns:p14="http://schemas.microsoft.com/office/powerpoint/2010/main" val="239242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latin typeface="Comic Sans MS" pitchFamily="66" charset="0"/>
              </a:rPr>
              <a:t>Reproductive System (female)</a:t>
            </a:r>
            <a:endParaRPr lang="en-GB" dirty="0">
              <a:latin typeface="Comic Sans MS" pitchFamily="66" charset="0"/>
            </a:endParaRPr>
          </a:p>
        </p:txBody>
      </p:sp>
      <p:pic>
        <p:nvPicPr>
          <p:cNvPr id="9" name="Content Placeholder 8" descr="female-reproductive-system.jpg"/>
          <p:cNvPicPr>
            <a:picLocks noGrp="1" noChangeAspect="1"/>
          </p:cNvPicPr>
          <p:nvPr>
            <p:ph idx="1"/>
          </p:nvPr>
        </p:nvPicPr>
        <p:blipFill>
          <a:blip r:embed="rId2" cstate="print"/>
          <a:stretch>
            <a:fillRect/>
          </a:stretch>
        </p:blipFill>
        <p:spPr>
          <a:xfrm>
            <a:off x="1619672" y="1849869"/>
            <a:ext cx="6120680" cy="4173941"/>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Functions of the Reproductive System</a:t>
            </a:r>
            <a:endParaRPr lang="en-GB" dirty="0">
              <a:latin typeface="Comic Sans MS" pitchFamily="66" charset="0"/>
            </a:endParaRPr>
          </a:p>
        </p:txBody>
      </p:sp>
      <p:sp>
        <p:nvSpPr>
          <p:cNvPr id="3" name="Content Placeholder 2"/>
          <p:cNvSpPr>
            <a:spLocks noGrp="1"/>
          </p:cNvSpPr>
          <p:nvPr>
            <p:ph idx="1"/>
          </p:nvPr>
        </p:nvSpPr>
        <p:spPr/>
        <p:txBody>
          <a:bodyPr>
            <a:normAutofit lnSpcReduction="10000"/>
          </a:bodyPr>
          <a:lstStyle/>
          <a:p>
            <a:pPr>
              <a:buNone/>
            </a:pPr>
            <a:r>
              <a:rPr lang="en-GB" b="1" dirty="0" smtClean="0">
                <a:solidFill>
                  <a:schemeClr val="tx1"/>
                </a:solidFill>
                <a:latin typeface="Comic Sans MS" pitchFamily="66" charset="0"/>
              </a:rPr>
              <a:t>Male</a:t>
            </a:r>
          </a:p>
          <a:p>
            <a:r>
              <a:rPr lang="en-GB" dirty="0" smtClean="0">
                <a:solidFill>
                  <a:schemeClr val="tx1"/>
                </a:solidFill>
                <a:latin typeface="Comic Sans MS" pitchFamily="66" charset="0"/>
              </a:rPr>
              <a:t>The production </a:t>
            </a:r>
            <a:r>
              <a:rPr lang="en-GB" dirty="0">
                <a:solidFill>
                  <a:schemeClr val="tx1"/>
                </a:solidFill>
                <a:latin typeface="Comic Sans MS" pitchFamily="66" charset="0"/>
              </a:rPr>
              <a:t>of male</a:t>
            </a:r>
            <a:r>
              <a:rPr lang="en-GB" b="1" dirty="0">
                <a:solidFill>
                  <a:schemeClr val="tx1"/>
                </a:solidFill>
                <a:latin typeface="Comic Sans MS" pitchFamily="66" charset="0"/>
              </a:rPr>
              <a:t> gametes</a:t>
            </a:r>
            <a:r>
              <a:rPr lang="en-GB" dirty="0">
                <a:solidFill>
                  <a:schemeClr val="tx1"/>
                </a:solidFill>
                <a:latin typeface="Comic Sans MS" pitchFamily="66" charset="0"/>
              </a:rPr>
              <a:t> </a:t>
            </a:r>
            <a:r>
              <a:rPr lang="en-GB" dirty="0" smtClean="0">
                <a:solidFill>
                  <a:schemeClr val="tx1"/>
                </a:solidFill>
                <a:latin typeface="Comic Sans MS" pitchFamily="66" charset="0"/>
              </a:rPr>
              <a:t>-spermatozoa  (sperm)</a:t>
            </a:r>
          </a:p>
          <a:p>
            <a:r>
              <a:rPr lang="en-GB" dirty="0" smtClean="0">
                <a:solidFill>
                  <a:schemeClr val="tx1"/>
                </a:solidFill>
                <a:latin typeface="Comic Sans MS" pitchFamily="66" charset="0"/>
              </a:rPr>
              <a:t>Transportation </a:t>
            </a:r>
            <a:r>
              <a:rPr lang="en-GB" dirty="0">
                <a:solidFill>
                  <a:schemeClr val="tx1"/>
                </a:solidFill>
                <a:latin typeface="Comic Sans MS" pitchFamily="66" charset="0"/>
              </a:rPr>
              <a:t>of sperm to the female reproductive tract </a:t>
            </a:r>
            <a:endParaRPr lang="en-GB" dirty="0" smtClean="0">
              <a:solidFill>
                <a:schemeClr val="tx1"/>
              </a:solidFill>
              <a:latin typeface="Comic Sans MS" pitchFamily="66" charset="0"/>
            </a:endParaRPr>
          </a:p>
          <a:p>
            <a:r>
              <a:rPr lang="en-GB" dirty="0" smtClean="0">
                <a:solidFill>
                  <a:schemeClr val="tx1"/>
                </a:solidFill>
                <a:latin typeface="Comic Sans MS" pitchFamily="66" charset="0"/>
              </a:rPr>
              <a:t>Production </a:t>
            </a:r>
            <a:r>
              <a:rPr lang="en-GB" dirty="0">
                <a:solidFill>
                  <a:schemeClr val="tx1"/>
                </a:solidFill>
                <a:latin typeface="Comic Sans MS" pitchFamily="66" charset="0"/>
              </a:rPr>
              <a:t>of the male sex </a:t>
            </a:r>
            <a:r>
              <a:rPr lang="en-GB" dirty="0" smtClean="0">
                <a:solidFill>
                  <a:schemeClr val="tx1"/>
                </a:solidFill>
                <a:latin typeface="Comic Sans MS" pitchFamily="66" charset="0"/>
              </a:rPr>
              <a:t>hormone</a:t>
            </a:r>
          </a:p>
          <a:p>
            <a:pPr>
              <a:buNone/>
            </a:pPr>
            <a:r>
              <a:rPr lang="en-GB" b="1" dirty="0" smtClean="0">
                <a:solidFill>
                  <a:schemeClr val="tx1"/>
                </a:solidFill>
                <a:latin typeface="Comic Sans MS" pitchFamily="66" charset="0"/>
              </a:rPr>
              <a:t>Female</a:t>
            </a:r>
          </a:p>
          <a:p>
            <a:r>
              <a:rPr lang="en-GB" dirty="0" smtClean="0">
                <a:solidFill>
                  <a:schemeClr val="tx1"/>
                </a:solidFill>
                <a:latin typeface="Comic Sans MS" pitchFamily="66" charset="0"/>
              </a:rPr>
              <a:t>The production of female</a:t>
            </a:r>
            <a:r>
              <a:rPr lang="en-GB" b="1" dirty="0" smtClean="0">
                <a:solidFill>
                  <a:schemeClr val="tx1"/>
                </a:solidFill>
                <a:latin typeface="Comic Sans MS" pitchFamily="66" charset="0"/>
              </a:rPr>
              <a:t> gametes – </a:t>
            </a:r>
            <a:r>
              <a:rPr lang="en-GB" dirty="0" smtClean="0">
                <a:solidFill>
                  <a:schemeClr val="tx1"/>
                </a:solidFill>
                <a:latin typeface="Comic Sans MS" pitchFamily="66" charset="0"/>
              </a:rPr>
              <a:t>ova.</a:t>
            </a:r>
          </a:p>
          <a:p>
            <a:r>
              <a:rPr lang="en-GB" dirty="0" smtClean="0">
                <a:solidFill>
                  <a:schemeClr val="tx1"/>
                </a:solidFill>
                <a:latin typeface="Comic Sans MS" pitchFamily="66" charset="0"/>
              </a:rPr>
              <a:t>Production of the Female sex hormones.</a:t>
            </a:r>
          </a:p>
          <a:p>
            <a:r>
              <a:rPr lang="en-GB" dirty="0" smtClean="0">
                <a:solidFill>
                  <a:schemeClr val="tx1"/>
                </a:solidFill>
                <a:latin typeface="Comic Sans MS" pitchFamily="66" charset="0"/>
              </a:rPr>
              <a:t>Growth and protection of the embryo/ </a:t>
            </a:r>
            <a:r>
              <a:rPr lang="en-GB" dirty="0" err="1" smtClean="0">
                <a:solidFill>
                  <a:schemeClr val="tx1"/>
                </a:solidFill>
                <a:latin typeface="Comic Sans MS" pitchFamily="66" charset="0"/>
              </a:rPr>
              <a:t>fetus</a:t>
            </a:r>
            <a:r>
              <a:rPr lang="en-GB" dirty="0" smtClean="0">
                <a:solidFill>
                  <a:schemeClr val="tx1"/>
                </a:solidFill>
                <a:latin typeface="Comic Sans MS" pitchFamily="66" charset="0"/>
              </a:rPr>
              <a:t>  after fertilisation.</a:t>
            </a:r>
            <a:endParaRPr lang="en-GB" dirty="0">
              <a:solidFill>
                <a:schemeClr val="tx1"/>
              </a:solidFill>
              <a:latin typeface="Comic Sans MS" pitchFamily="66" charset="0"/>
            </a:endParaRPr>
          </a:p>
        </p:txBody>
      </p:sp>
    </p:spTree>
    <p:extLst>
      <p:ext uri="{BB962C8B-B14F-4D97-AF65-F5344CB8AC3E}">
        <p14:creationId xmlns:p14="http://schemas.microsoft.com/office/powerpoint/2010/main" val="3586280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0"/>
            <a:ext cx="8229600" cy="764704"/>
          </a:xfrm>
        </p:spPr>
        <p:txBody>
          <a:bodyPr/>
          <a:lstStyle/>
          <a:p>
            <a:r>
              <a:rPr lang="en-GB" sz="4000" dirty="0" smtClean="0">
                <a:latin typeface="Comic Sans MS" pitchFamily="66" charset="0"/>
              </a:rPr>
              <a:t>Functions of the structures</a:t>
            </a:r>
            <a:endParaRPr lang="en-GB" sz="4000" dirty="0">
              <a:latin typeface="Comic Sans MS" pitchFamily="66" charset="0"/>
            </a:endParaRPr>
          </a:p>
        </p:txBody>
      </p:sp>
      <p:sp>
        <p:nvSpPr>
          <p:cNvPr id="5" name="Content Placeholder 4"/>
          <p:cNvSpPr>
            <a:spLocks noGrp="1"/>
          </p:cNvSpPr>
          <p:nvPr>
            <p:ph sz="half" idx="2"/>
          </p:nvPr>
        </p:nvSpPr>
        <p:spPr>
          <a:xfrm>
            <a:off x="4648200" y="980728"/>
            <a:ext cx="4038600" cy="5145435"/>
          </a:xfrm>
        </p:spPr>
        <p:txBody>
          <a:bodyPr>
            <a:normAutofit fontScale="70000" lnSpcReduction="20000"/>
          </a:bodyPr>
          <a:lstStyle/>
          <a:p>
            <a:r>
              <a:rPr lang="en-GB" b="1" dirty="0" smtClean="0">
                <a:solidFill>
                  <a:schemeClr val="tx1"/>
                </a:solidFill>
                <a:latin typeface="Comic Sans MS" pitchFamily="66" charset="0"/>
              </a:rPr>
              <a:t>Ovaries - </a:t>
            </a:r>
            <a:r>
              <a:rPr lang="en-GB" dirty="0" smtClean="0">
                <a:solidFill>
                  <a:schemeClr val="tx1"/>
                </a:solidFill>
                <a:latin typeface="Comic Sans MS" pitchFamily="66" charset="0"/>
              </a:rPr>
              <a:t>produce ova and hormones.</a:t>
            </a:r>
          </a:p>
          <a:p>
            <a:r>
              <a:rPr lang="en-GB" b="1" dirty="0" smtClean="0">
                <a:solidFill>
                  <a:schemeClr val="tx1"/>
                </a:solidFill>
                <a:latin typeface="Comic Sans MS" pitchFamily="66" charset="0"/>
              </a:rPr>
              <a:t>Fallopian tubes- </a:t>
            </a:r>
            <a:r>
              <a:rPr lang="en-GB" dirty="0" smtClean="0">
                <a:solidFill>
                  <a:schemeClr val="tx1"/>
                </a:solidFill>
                <a:latin typeface="Comic Sans MS" pitchFamily="66" charset="0"/>
              </a:rPr>
              <a:t>serve as tunnels for the ova to travel from the ovaries to the uterus. Conception, the fertilization of an egg by a sperm, normally occurs in the fallopian tubes. The fertilized egg then moves along the fallopian tube to the uterus.</a:t>
            </a:r>
          </a:p>
          <a:p>
            <a:r>
              <a:rPr lang="en-GB" b="1" dirty="0" smtClean="0">
                <a:solidFill>
                  <a:schemeClr val="tx1"/>
                </a:solidFill>
                <a:latin typeface="Comic Sans MS" pitchFamily="66" charset="0"/>
              </a:rPr>
              <a:t>Uterus - </a:t>
            </a:r>
            <a:r>
              <a:rPr lang="en-GB" dirty="0" smtClean="0">
                <a:solidFill>
                  <a:schemeClr val="tx1"/>
                </a:solidFill>
                <a:latin typeface="Comic Sans MS" pitchFamily="66" charset="0"/>
              </a:rPr>
              <a:t>home to a developing </a:t>
            </a:r>
            <a:r>
              <a:rPr lang="en-GB" dirty="0" err="1" smtClean="0">
                <a:solidFill>
                  <a:schemeClr val="tx1"/>
                </a:solidFill>
                <a:latin typeface="Comic Sans MS" pitchFamily="66" charset="0"/>
              </a:rPr>
              <a:t>fetus</a:t>
            </a:r>
            <a:r>
              <a:rPr lang="en-GB" dirty="0" smtClean="0">
                <a:solidFill>
                  <a:schemeClr val="tx1"/>
                </a:solidFill>
                <a:latin typeface="Comic Sans MS" pitchFamily="66" charset="0"/>
              </a:rPr>
              <a:t>. </a:t>
            </a:r>
          </a:p>
          <a:p>
            <a:r>
              <a:rPr lang="en-GB" b="1" dirty="0" smtClean="0">
                <a:solidFill>
                  <a:schemeClr val="tx1"/>
                </a:solidFill>
                <a:latin typeface="Comic Sans MS" pitchFamily="66" charset="0"/>
              </a:rPr>
              <a:t>Cervix </a:t>
            </a:r>
            <a:r>
              <a:rPr lang="en-GB" dirty="0" smtClean="0">
                <a:solidFill>
                  <a:schemeClr val="tx1"/>
                </a:solidFill>
                <a:latin typeface="Comic Sans MS" pitchFamily="66" charset="0"/>
              </a:rPr>
              <a:t>- opens into the vagina, allows sperm to enter and menstrual blood to exit. Dilates during labour to allow the </a:t>
            </a:r>
            <a:r>
              <a:rPr lang="en-GB" dirty="0" err="1" smtClean="0">
                <a:solidFill>
                  <a:schemeClr val="tx1"/>
                </a:solidFill>
                <a:latin typeface="Comic Sans MS" pitchFamily="66" charset="0"/>
              </a:rPr>
              <a:t>fetus</a:t>
            </a:r>
            <a:r>
              <a:rPr lang="en-GB" dirty="0" smtClean="0">
                <a:solidFill>
                  <a:schemeClr val="tx1"/>
                </a:solidFill>
                <a:latin typeface="Comic Sans MS" pitchFamily="66" charset="0"/>
              </a:rPr>
              <a:t> to be expelled.</a:t>
            </a:r>
          </a:p>
          <a:p>
            <a:r>
              <a:rPr lang="en-GB" b="1" dirty="0" smtClean="0">
                <a:solidFill>
                  <a:schemeClr val="tx1"/>
                </a:solidFill>
                <a:latin typeface="Comic Sans MS" pitchFamily="66" charset="0"/>
              </a:rPr>
              <a:t>Vagina:</a:t>
            </a:r>
            <a:r>
              <a:rPr lang="en-GB" dirty="0" smtClean="0">
                <a:solidFill>
                  <a:schemeClr val="tx1"/>
                </a:solidFill>
                <a:latin typeface="Comic Sans MS" pitchFamily="66" charset="0"/>
              </a:rPr>
              <a:t> joins the cervix to the outside of the body. </a:t>
            </a:r>
            <a:r>
              <a:rPr lang="en-GB" dirty="0" smtClean="0"/>
              <a:t/>
            </a:r>
            <a:br>
              <a:rPr lang="en-GB" dirty="0" smtClean="0"/>
            </a:br>
            <a:endParaRPr lang="en-GB" dirty="0"/>
          </a:p>
        </p:txBody>
      </p:sp>
      <p:sp>
        <p:nvSpPr>
          <p:cNvPr id="7" name="Content Placeholder 6"/>
          <p:cNvSpPr>
            <a:spLocks noGrp="1"/>
          </p:cNvSpPr>
          <p:nvPr>
            <p:ph sz="quarter" idx="13"/>
          </p:nvPr>
        </p:nvSpPr>
        <p:spPr>
          <a:xfrm>
            <a:off x="365760" y="980728"/>
            <a:ext cx="4041648" cy="5616624"/>
          </a:xfrm>
        </p:spPr>
        <p:txBody>
          <a:bodyPr>
            <a:normAutofit fontScale="55000" lnSpcReduction="20000"/>
          </a:bodyPr>
          <a:lstStyle/>
          <a:p>
            <a:r>
              <a:rPr lang="en-GB" sz="3300" b="1" dirty="0" smtClean="0">
                <a:solidFill>
                  <a:schemeClr val="tx1"/>
                </a:solidFill>
                <a:latin typeface="Comic Sans MS" pitchFamily="66" charset="0"/>
              </a:rPr>
              <a:t>Scrotum</a:t>
            </a:r>
            <a:r>
              <a:rPr lang="en-GB" sz="3300" dirty="0" smtClean="0">
                <a:solidFill>
                  <a:schemeClr val="tx1"/>
                </a:solidFill>
                <a:latin typeface="Comic Sans MS" pitchFamily="66" charset="0"/>
              </a:rPr>
              <a:t> – Houses the testes and maintains their temperature at a level cooler than the body thus promoting normal sperm formation.</a:t>
            </a:r>
          </a:p>
          <a:p>
            <a:r>
              <a:rPr lang="en-GB" sz="3300" b="1" dirty="0" smtClean="0">
                <a:solidFill>
                  <a:schemeClr val="tx1"/>
                </a:solidFill>
                <a:latin typeface="Comic Sans MS" pitchFamily="66" charset="0"/>
              </a:rPr>
              <a:t>Testes</a:t>
            </a:r>
            <a:r>
              <a:rPr lang="en-GB" sz="3300" dirty="0" smtClean="0">
                <a:solidFill>
                  <a:schemeClr val="tx1"/>
                </a:solidFill>
                <a:latin typeface="Comic Sans MS" pitchFamily="66" charset="0"/>
              </a:rPr>
              <a:t> - secrete the primary male hormone, t</a:t>
            </a:r>
            <a:r>
              <a:rPr lang="en-GB" sz="3300" i="1" dirty="0" smtClean="0">
                <a:solidFill>
                  <a:schemeClr val="tx1"/>
                </a:solidFill>
                <a:latin typeface="Comic Sans MS" pitchFamily="66" charset="0"/>
              </a:rPr>
              <a:t>estosterone. </a:t>
            </a:r>
            <a:r>
              <a:rPr lang="en-GB" sz="3300" dirty="0" smtClean="0">
                <a:solidFill>
                  <a:schemeClr val="tx1"/>
                </a:solidFill>
                <a:latin typeface="Comic Sans MS" pitchFamily="66" charset="0"/>
              </a:rPr>
              <a:t>Production  &amp; storage of sperm</a:t>
            </a:r>
          </a:p>
          <a:p>
            <a:r>
              <a:rPr lang="en-GB" sz="3300" b="1" dirty="0" smtClean="0">
                <a:solidFill>
                  <a:schemeClr val="tx1"/>
                </a:solidFill>
                <a:latin typeface="Comic Sans MS" pitchFamily="66" charset="0"/>
              </a:rPr>
              <a:t>Vas Deferens - </a:t>
            </a:r>
            <a:r>
              <a:rPr lang="en-GB" sz="3300" dirty="0" smtClean="0">
                <a:solidFill>
                  <a:schemeClr val="tx1"/>
                </a:solidFill>
                <a:latin typeface="Comic Sans MS" pitchFamily="66" charset="0"/>
              </a:rPr>
              <a:t>Storage of sperm &amp; conduction of sperm from the Testes to the urethra.</a:t>
            </a:r>
          </a:p>
          <a:p>
            <a:r>
              <a:rPr lang="en-GB" sz="3300" b="1" dirty="0" smtClean="0">
                <a:solidFill>
                  <a:schemeClr val="tx1"/>
                </a:solidFill>
                <a:latin typeface="Comic Sans MS" pitchFamily="66" charset="0"/>
              </a:rPr>
              <a:t>Seminal Vesicle &amp; Prostrate Gland - </a:t>
            </a:r>
            <a:r>
              <a:rPr lang="en-GB" sz="3300" dirty="0" smtClean="0">
                <a:solidFill>
                  <a:schemeClr val="tx1"/>
                </a:solidFill>
                <a:latin typeface="Comic Sans MS" pitchFamily="66" charset="0"/>
              </a:rPr>
              <a:t>Secretion of seminal fluids that carry sperm. Washes the sperm from the urethra; provides  nourishment of sperm &amp;  protection of the sperm from hostile acidic environment of vagina</a:t>
            </a:r>
          </a:p>
          <a:p>
            <a:r>
              <a:rPr lang="en-GB" sz="3300" b="1" dirty="0" smtClean="0">
                <a:solidFill>
                  <a:schemeClr val="tx1"/>
                </a:solidFill>
                <a:latin typeface="Comic Sans MS" pitchFamily="66" charset="0"/>
              </a:rPr>
              <a:t>Penis</a:t>
            </a:r>
            <a:r>
              <a:rPr lang="nn-NO" sz="3300" dirty="0">
                <a:solidFill>
                  <a:schemeClr val="tx1"/>
                </a:solidFill>
                <a:latin typeface="Comic Sans MS" pitchFamily="66" charset="0"/>
              </a:rPr>
              <a:t> Male organ for sexual </a:t>
            </a:r>
            <a:r>
              <a:rPr lang="nn-NO" sz="3300" dirty="0" smtClean="0">
                <a:solidFill>
                  <a:schemeClr val="tx1"/>
                </a:solidFill>
                <a:latin typeface="Comic Sans MS" pitchFamily="66" charset="0"/>
              </a:rPr>
              <a:t>intercourse &amp; conduit for urine form bladder</a:t>
            </a:r>
            <a:r>
              <a:rPr lang="nn-NO" sz="2900" dirty="0" smtClean="0">
                <a:solidFill>
                  <a:schemeClr val="tx1"/>
                </a:solidFill>
                <a:latin typeface="Comic Sans MS" pitchFamily="66" charset="0"/>
              </a:rPr>
              <a:t/>
            </a:r>
            <a:br>
              <a:rPr lang="nn-NO" sz="2900" dirty="0" smtClean="0">
                <a:solidFill>
                  <a:schemeClr val="tx1"/>
                </a:solidFill>
                <a:latin typeface="Comic Sans MS" pitchFamily="66" charset="0"/>
              </a:rPr>
            </a:br>
            <a:r>
              <a:rPr lang="nn-NO" dirty="0" smtClean="0">
                <a:solidFill>
                  <a:schemeClr val="tx1"/>
                </a:solidFill>
                <a:latin typeface="Comic Sans MS" pitchFamily="66" charset="0"/>
              </a:rPr>
              <a:t> </a:t>
            </a:r>
            <a:endParaRPr lang="en-GB" dirty="0">
              <a:solidFill>
                <a:schemeClr val="tx1"/>
              </a:solidFill>
              <a:latin typeface="Comic Sans MS" pitchFamily="66" charset="0"/>
            </a:endParaRPr>
          </a:p>
        </p:txBody>
      </p:sp>
    </p:spTree>
    <p:extLst>
      <p:ext uri="{BB962C8B-B14F-4D97-AF65-F5344CB8AC3E}">
        <p14:creationId xmlns:p14="http://schemas.microsoft.com/office/powerpoint/2010/main" val="2788745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9144000" cy="1600200"/>
          </a:xfrm>
        </p:spPr>
        <p:txBody>
          <a:bodyPr/>
          <a:lstStyle/>
          <a:p>
            <a:r>
              <a:rPr lang="en-GB" sz="4400" dirty="0" smtClean="0">
                <a:latin typeface="Comic Sans MS" pitchFamily="66" charset="0"/>
              </a:rPr>
              <a:t>What do I need to produce to meet P3?</a:t>
            </a:r>
            <a:endParaRPr lang="en-GB" sz="4400" dirty="0">
              <a:latin typeface="Comic Sans MS" pitchFamily="66" charset="0"/>
            </a:endParaRPr>
          </a:p>
        </p:txBody>
      </p:sp>
      <p:sp>
        <p:nvSpPr>
          <p:cNvPr id="4" name="TextBox 3"/>
          <p:cNvSpPr txBox="1"/>
          <p:nvPr/>
        </p:nvSpPr>
        <p:spPr>
          <a:xfrm>
            <a:off x="539552" y="1916832"/>
            <a:ext cx="8280920" cy="1200329"/>
          </a:xfrm>
          <a:prstGeom prst="rect">
            <a:avLst/>
          </a:prstGeom>
          <a:noFill/>
        </p:spPr>
        <p:txBody>
          <a:bodyPr wrap="square" rtlCol="0">
            <a:spAutoFit/>
          </a:bodyPr>
          <a:lstStyle/>
          <a:p>
            <a:r>
              <a:rPr lang="en-GB" dirty="0" smtClean="0">
                <a:latin typeface="Comic Sans MS" pitchFamily="66" charset="0"/>
              </a:rPr>
              <a:t>Produce a labelled diagram of each Body system, which identifies the main organs. </a:t>
            </a:r>
          </a:p>
          <a:p>
            <a:r>
              <a:rPr lang="en-GB" dirty="0" smtClean="0">
                <a:latin typeface="Comic Sans MS" pitchFamily="66" charset="0"/>
              </a:rPr>
              <a:t>Write an explanation of the functions of the system and the structures within it.</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608" y="3012793"/>
            <a:ext cx="3168352" cy="3168931"/>
          </a:xfrm>
          <a:prstGeom prst="rect">
            <a:avLst/>
          </a:prstGeom>
        </p:spPr>
      </p:pic>
      <p:sp>
        <p:nvSpPr>
          <p:cNvPr id="9" name="TextBox 8"/>
          <p:cNvSpPr txBox="1"/>
          <p:nvPr/>
        </p:nvSpPr>
        <p:spPr>
          <a:xfrm>
            <a:off x="4211960" y="3134827"/>
            <a:ext cx="4608512" cy="3693319"/>
          </a:xfrm>
          <a:prstGeom prst="rect">
            <a:avLst/>
          </a:prstGeom>
          <a:noFill/>
        </p:spPr>
        <p:txBody>
          <a:bodyPr wrap="square" rtlCol="0">
            <a:spAutoFit/>
          </a:bodyPr>
          <a:lstStyle/>
          <a:p>
            <a:r>
              <a:rPr lang="en-GB" b="1" u="sng" dirty="0" smtClean="0">
                <a:latin typeface="Comic Sans MS" pitchFamily="66" charset="0"/>
              </a:rPr>
              <a:t>Functions of the Digestive system</a:t>
            </a:r>
          </a:p>
          <a:p>
            <a:endParaRPr lang="en-GB" b="1" u="sng" dirty="0">
              <a:latin typeface="Comic Sans MS" pitchFamily="66" charset="0"/>
            </a:endParaRPr>
          </a:p>
          <a:p>
            <a:r>
              <a:rPr lang="en-GB" dirty="0" smtClean="0">
                <a:latin typeface="Comic Sans MS" pitchFamily="66" charset="0"/>
              </a:rPr>
              <a:t>The main function of the digestive system is to break down food so that the components can be used by the body. It also removes undigested waste found the body and is key in the production of chemicals from the liver. (Stretch &amp; Whitehouse 2010, BBC Health 2012)</a:t>
            </a:r>
          </a:p>
          <a:p>
            <a:endParaRPr lang="en-GB" dirty="0" smtClean="0">
              <a:latin typeface="Comic Sans MS" pitchFamily="66" charset="0"/>
            </a:endParaRPr>
          </a:p>
          <a:p>
            <a:r>
              <a:rPr lang="en-GB" u="sng" dirty="0" smtClean="0">
                <a:latin typeface="Comic Sans MS" pitchFamily="66" charset="0"/>
              </a:rPr>
              <a:t>The teeth </a:t>
            </a:r>
            <a:r>
              <a:rPr lang="en-GB" dirty="0" smtClean="0">
                <a:latin typeface="Comic Sans MS" pitchFamily="66" charset="0"/>
              </a:rPr>
              <a:t>– tear and grind food to begin the digestive process ................................</a:t>
            </a:r>
          </a:p>
          <a:p>
            <a:endParaRPr lang="en-GB" dirty="0">
              <a:latin typeface="Comic Sans MS" pitchFamily="66" charset="0"/>
            </a:endParaRPr>
          </a:p>
        </p:txBody>
      </p:sp>
    </p:spTree>
    <p:extLst>
      <p:ext uri="{BB962C8B-B14F-4D97-AF65-F5344CB8AC3E}">
        <p14:creationId xmlns:p14="http://schemas.microsoft.com/office/powerpoint/2010/main" val="3283953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Lymphatic System</a:t>
            </a:r>
            <a:endParaRPr lang="en-GB" dirty="0"/>
          </a:p>
        </p:txBody>
      </p:sp>
      <p:sp>
        <p:nvSpPr>
          <p:cNvPr id="5" name="Content Placeholder 4"/>
          <p:cNvSpPr>
            <a:spLocks noGrp="1"/>
          </p:cNvSpPr>
          <p:nvPr>
            <p:ph idx="1"/>
          </p:nvPr>
        </p:nvSpPr>
        <p:spPr/>
        <p:txBody>
          <a:bodyPr>
            <a:normAutofit lnSpcReduction="10000"/>
          </a:bodyPr>
          <a:lstStyle/>
          <a:p>
            <a:pPr marL="0" indent="0">
              <a:buNone/>
            </a:pPr>
            <a:r>
              <a:rPr lang="en-GB" b="1" dirty="0" smtClean="0">
                <a:solidFill>
                  <a:schemeClr val="tx1"/>
                </a:solidFill>
                <a:latin typeface="Comic Sans MS" pitchFamily="66" charset="0"/>
              </a:rPr>
              <a:t>Structures</a:t>
            </a:r>
          </a:p>
          <a:p>
            <a:r>
              <a:rPr lang="en-GB" dirty="0" smtClean="0">
                <a:solidFill>
                  <a:schemeClr val="tx1"/>
                </a:solidFill>
                <a:latin typeface="Comic Sans MS" pitchFamily="66" charset="0"/>
              </a:rPr>
              <a:t>Lymphatic vessels</a:t>
            </a:r>
          </a:p>
          <a:p>
            <a:r>
              <a:rPr lang="en-GB" dirty="0" smtClean="0">
                <a:solidFill>
                  <a:schemeClr val="tx1"/>
                </a:solidFill>
                <a:latin typeface="Comic Sans MS" pitchFamily="66" charset="0"/>
              </a:rPr>
              <a:t>Lymph Nodes</a:t>
            </a:r>
          </a:p>
          <a:p>
            <a:r>
              <a:rPr lang="en-GB" dirty="0" smtClean="0">
                <a:solidFill>
                  <a:schemeClr val="tx1"/>
                </a:solidFill>
                <a:latin typeface="Comic Sans MS" pitchFamily="66" charset="0"/>
              </a:rPr>
              <a:t>Tonsils</a:t>
            </a:r>
          </a:p>
          <a:p>
            <a:r>
              <a:rPr lang="en-GB" dirty="0" smtClean="0">
                <a:solidFill>
                  <a:schemeClr val="tx1"/>
                </a:solidFill>
                <a:latin typeface="Comic Sans MS" pitchFamily="66" charset="0"/>
              </a:rPr>
              <a:t>Thymus gland</a:t>
            </a:r>
          </a:p>
          <a:p>
            <a:r>
              <a:rPr lang="en-GB" dirty="0" smtClean="0">
                <a:solidFill>
                  <a:schemeClr val="tx1"/>
                </a:solidFill>
                <a:latin typeface="Comic Sans MS" pitchFamily="66" charset="0"/>
              </a:rPr>
              <a:t>Spleen</a:t>
            </a:r>
          </a:p>
          <a:p>
            <a:pPr marL="0" indent="0">
              <a:buNone/>
            </a:pPr>
            <a:r>
              <a:rPr lang="en-GB" b="1" dirty="0" smtClean="0">
                <a:solidFill>
                  <a:schemeClr val="tx1"/>
                </a:solidFill>
                <a:latin typeface="Comic Sans MS" pitchFamily="66" charset="0"/>
              </a:rPr>
              <a:t>Functions</a:t>
            </a:r>
          </a:p>
          <a:p>
            <a:r>
              <a:rPr lang="en-GB" dirty="0" smtClean="0">
                <a:solidFill>
                  <a:schemeClr val="tx1"/>
                </a:solidFill>
                <a:latin typeface="Comic Sans MS" pitchFamily="66" charset="0"/>
              </a:rPr>
              <a:t>Removes excessive tissue fluid and proteins from the spaces between the cells</a:t>
            </a:r>
          </a:p>
          <a:p>
            <a:r>
              <a:rPr lang="en-GB" dirty="0" smtClean="0">
                <a:solidFill>
                  <a:schemeClr val="tx1"/>
                </a:solidFill>
                <a:latin typeface="Comic Sans MS" pitchFamily="66" charset="0"/>
              </a:rPr>
              <a:t>Defence of the body</a:t>
            </a:r>
          </a:p>
          <a:p>
            <a:r>
              <a:rPr lang="en-GB" dirty="0" smtClean="0">
                <a:solidFill>
                  <a:schemeClr val="tx1"/>
                </a:solidFill>
                <a:latin typeface="Comic Sans MS" pitchFamily="66" charset="0"/>
              </a:rPr>
              <a:t>Transport of fatty acids from the digestive system</a:t>
            </a:r>
            <a:endParaRPr lang="en-GB" dirty="0">
              <a:solidFill>
                <a:schemeClr val="tx1"/>
              </a:solidFill>
              <a:latin typeface="Comic Sans MS" pitchFamily="66" charset="0"/>
            </a:endParaRPr>
          </a:p>
        </p:txBody>
      </p:sp>
    </p:spTree>
    <p:extLst>
      <p:ext uri="{BB962C8B-B14F-4D97-AF65-F5344CB8AC3E}">
        <p14:creationId xmlns:p14="http://schemas.microsoft.com/office/powerpoint/2010/main" val="3609419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Lymphatic System</a:t>
            </a:r>
            <a:endParaRPr lang="en-GB" dirty="0">
              <a:latin typeface="Comic Sans MS" pitchFamily="66" charset="0"/>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523639" y="1600200"/>
            <a:ext cx="2776553" cy="4853136"/>
          </a:xfrm>
        </p:spPr>
      </p:pic>
    </p:spTree>
    <p:extLst>
      <p:ext uri="{BB962C8B-B14F-4D97-AF65-F5344CB8AC3E}">
        <p14:creationId xmlns:p14="http://schemas.microsoft.com/office/powerpoint/2010/main" val="22269004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4929411"/>
          </a:xfrm>
        </p:spPr>
        <p:txBody>
          <a:bodyPr>
            <a:noAutofit/>
          </a:bodyPr>
          <a:lstStyle/>
          <a:p>
            <a:r>
              <a:rPr lang="en-GB" sz="1800" b="1" dirty="0">
                <a:solidFill>
                  <a:schemeClr val="tx1"/>
                </a:solidFill>
                <a:latin typeface="Comic Sans MS" pitchFamily="66" charset="0"/>
              </a:rPr>
              <a:t>Lymphatic </a:t>
            </a:r>
            <a:r>
              <a:rPr lang="en-GB" sz="1800" b="1" dirty="0" smtClean="0">
                <a:solidFill>
                  <a:schemeClr val="tx1"/>
                </a:solidFill>
                <a:latin typeface="Comic Sans MS" pitchFamily="66" charset="0"/>
              </a:rPr>
              <a:t>vessels </a:t>
            </a:r>
            <a:r>
              <a:rPr lang="en-GB" sz="1800" dirty="0" smtClean="0">
                <a:solidFill>
                  <a:schemeClr val="tx1"/>
                </a:solidFill>
                <a:latin typeface="Comic Sans MS" pitchFamily="66" charset="0"/>
              </a:rPr>
              <a:t>-</a:t>
            </a:r>
            <a:r>
              <a:rPr lang="en-GB" sz="1800" dirty="0">
                <a:solidFill>
                  <a:schemeClr val="tx1"/>
                </a:solidFill>
                <a:latin typeface="Comic Sans MS" pitchFamily="66" charset="0"/>
              </a:rPr>
              <a:t>Transport </a:t>
            </a:r>
            <a:r>
              <a:rPr lang="en-GB" sz="1800" dirty="0" smtClean="0">
                <a:solidFill>
                  <a:schemeClr val="tx1"/>
                </a:solidFill>
                <a:latin typeface="Comic Sans MS" pitchFamily="66" charset="0"/>
              </a:rPr>
              <a:t>lymph (fluid containing </a:t>
            </a:r>
            <a:r>
              <a:rPr lang="en-GB" sz="1800" dirty="0">
                <a:solidFill>
                  <a:schemeClr val="tx1"/>
                </a:solidFill>
                <a:latin typeface="Comic Sans MS" pitchFamily="66" charset="0"/>
              </a:rPr>
              <a:t>nutrients, oxygen, hormones, and fatty acids, as well as toxins and cellular waste </a:t>
            </a:r>
            <a:r>
              <a:rPr lang="en-GB" sz="1800" dirty="0" smtClean="0">
                <a:solidFill>
                  <a:schemeClr val="tx1"/>
                </a:solidFill>
                <a:latin typeface="Comic Sans MS" pitchFamily="66" charset="0"/>
              </a:rPr>
              <a:t>products), from </a:t>
            </a:r>
            <a:r>
              <a:rPr lang="en-GB" sz="1800" dirty="0">
                <a:solidFill>
                  <a:schemeClr val="tx1"/>
                </a:solidFill>
                <a:latin typeface="Comic Sans MS" pitchFamily="66" charset="0"/>
              </a:rPr>
              <a:t>peripheral tissues to the veins of the cardiovascular </a:t>
            </a:r>
            <a:r>
              <a:rPr lang="en-GB" sz="1800" dirty="0" smtClean="0">
                <a:solidFill>
                  <a:schemeClr val="tx1"/>
                </a:solidFill>
                <a:latin typeface="Comic Sans MS" pitchFamily="66" charset="0"/>
              </a:rPr>
              <a:t>system </a:t>
            </a:r>
          </a:p>
          <a:p>
            <a:r>
              <a:rPr lang="en-GB" sz="1800" b="1" dirty="0" smtClean="0">
                <a:solidFill>
                  <a:schemeClr val="tx1"/>
                </a:solidFill>
                <a:latin typeface="Comic Sans MS" pitchFamily="66" charset="0"/>
              </a:rPr>
              <a:t>Lymph Nodes </a:t>
            </a:r>
            <a:r>
              <a:rPr lang="en-GB" sz="1800" dirty="0" smtClean="0">
                <a:solidFill>
                  <a:schemeClr val="tx1"/>
                </a:solidFill>
                <a:latin typeface="Comic Sans MS" pitchFamily="66" charset="0"/>
              </a:rPr>
              <a:t>– Act as a filter for lymph. Lymph </a:t>
            </a:r>
            <a:r>
              <a:rPr lang="en-GB" sz="1800" dirty="0">
                <a:solidFill>
                  <a:schemeClr val="tx1"/>
                </a:solidFill>
                <a:latin typeface="Comic Sans MS" pitchFamily="66" charset="0"/>
              </a:rPr>
              <a:t>nodes also contain small blood vessels </a:t>
            </a:r>
            <a:r>
              <a:rPr lang="en-GB" sz="1800" dirty="0" smtClean="0">
                <a:solidFill>
                  <a:schemeClr val="tx1"/>
                </a:solidFill>
                <a:latin typeface="Comic Sans MS" pitchFamily="66" charset="0"/>
              </a:rPr>
              <a:t>to </a:t>
            </a:r>
            <a:r>
              <a:rPr lang="en-GB" sz="1800" dirty="0">
                <a:solidFill>
                  <a:schemeClr val="tx1"/>
                </a:solidFill>
                <a:latin typeface="Comic Sans MS" pitchFamily="66" charset="0"/>
              </a:rPr>
              <a:t>ensure that </a:t>
            </a:r>
            <a:r>
              <a:rPr lang="en-GB" sz="1800" dirty="0" smtClean="0">
                <a:solidFill>
                  <a:schemeClr val="tx1"/>
                </a:solidFill>
                <a:latin typeface="Comic Sans MS" pitchFamily="66" charset="0"/>
              </a:rPr>
              <a:t>the lymphocytes </a:t>
            </a:r>
            <a:r>
              <a:rPr lang="en-GB" sz="1800" dirty="0">
                <a:solidFill>
                  <a:schemeClr val="tx1"/>
                </a:solidFill>
                <a:latin typeface="Comic Sans MS" pitchFamily="66" charset="0"/>
              </a:rPr>
              <a:t>produced in response to an infection can quickly enter the blood and be taken </a:t>
            </a:r>
            <a:r>
              <a:rPr lang="en-GB" sz="1800" dirty="0" smtClean="0">
                <a:solidFill>
                  <a:schemeClr val="tx1"/>
                </a:solidFill>
                <a:latin typeface="Comic Sans MS" pitchFamily="66" charset="0"/>
              </a:rPr>
              <a:t>to where </a:t>
            </a:r>
            <a:r>
              <a:rPr lang="en-GB" sz="1800" dirty="0">
                <a:solidFill>
                  <a:schemeClr val="tx1"/>
                </a:solidFill>
                <a:latin typeface="Comic Sans MS" pitchFamily="66" charset="0"/>
              </a:rPr>
              <a:t>they are </a:t>
            </a:r>
            <a:r>
              <a:rPr lang="en-GB" sz="1800" dirty="0" smtClean="0">
                <a:solidFill>
                  <a:schemeClr val="tx1"/>
                </a:solidFill>
                <a:latin typeface="Comic Sans MS" pitchFamily="66" charset="0"/>
              </a:rPr>
              <a:t>Tonsils - clusters </a:t>
            </a:r>
            <a:r>
              <a:rPr lang="en-GB" sz="1800" dirty="0">
                <a:solidFill>
                  <a:schemeClr val="tx1"/>
                </a:solidFill>
                <a:latin typeface="Comic Sans MS" pitchFamily="66" charset="0"/>
              </a:rPr>
              <a:t>of lymphatic tissue that are found in the pharynx, </a:t>
            </a:r>
            <a:r>
              <a:rPr lang="en-GB" sz="1800" dirty="0" smtClean="0">
                <a:solidFill>
                  <a:schemeClr val="tx1"/>
                </a:solidFill>
                <a:latin typeface="Comic Sans MS" pitchFamily="66" charset="0"/>
              </a:rPr>
              <a:t>as most </a:t>
            </a:r>
            <a:r>
              <a:rPr lang="en-GB" sz="1800" dirty="0">
                <a:solidFill>
                  <a:schemeClr val="tx1"/>
                </a:solidFill>
                <a:latin typeface="Comic Sans MS" pitchFamily="66" charset="0"/>
              </a:rPr>
              <a:t>potential infections will </a:t>
            </a:r>
            <a:r>
              <a:rPr lang="en-GB" sz="1800" dirty="0" smtClean="0">
                <a:solidFill>
                  <a:schemeClr val="tx1"/>
                </a:solidFill>
                <a:latin typeface="Comic Sans MS" pitchFamily="66" charset="0"/>
              </a:rPr>
              <a:t>enter the body </a:t>
            </a:r>
            <a:r>
              <a:rPr lang="en-GB" sz="1800" dirty="0">
                <a:solidFill>
                  <a:schemeClr val="tx1"/>
                </a:solidFill>
                <a:latin typeface="Comic Sans MS" pitchFamily="66" charset="0"/>
              </a:rPr>
              <a:t>through the mouth and </a:t>
            </a:r>
            <a:r>
              <a:rPr lang="en-GB" sz="1800" dirty="0" smtClean="0">
                <a:solidFill>
                  <a:schemeClr val="tx1"/>
                </a:solidFill>
                <a:latin typeface="Comic Sans MS" pitchFamily="66" charset="0"/>
              </a:rPr>
              <a:t>nose, they extra </a:t>
            </a:r>
            <a:r>
              <a:rPr lang="en-GB" sz="1800" dirty="0">
                <a:solidFill>
                  <a:schemeClr val="tx1"/>
                </a:solidFill>
                <a:latin typeface="Comic Sans MS" pitchFamily="66" charset="0"/>
              </a:rPr>
              <a:t>defence against infections at this ‘front line</a:t>
            </a:r>
            <a:r>
              <a:rPr lang="en-GB" sz="1800" dirty="0" smtClean="0">
                <a:solidFill>
                  <a:schemeClr val="tx1"/>
                </a:solidFill>
                <a:latin typeface="Comic Sans MS" pitchFamily="66" charset="0"/>
              </a:rPr>
              <a:t>’.</a:t>
            </a:r>
            <a:endParaRPr lang="en-GB" sz="1800" dirty="0">
              <a:solidFill>
                <a:schemeClr val="tx1"/>
              </a:solidFill>
              <a:latin typeface="Comic Sans MS" pitchFamily="66" charset="0"/>
            </a:endParaRPr>
          </a:p>
          <a:p>
            <a:r>
              <a:rPr lang="en-GB" sz="1800" b="1" dirty="0">
                <a:solidFill>
                  <a:schemeClr val="tx1"/>
                </a:solidFill>
                <a:latin typeface="Comic Sans MS" pitchFamily="66" charset="0"/>
              </a:rPr>
              <a:t>Thymus </a:t>
            </a:r>
            <a:r>
              <a:rPr lang="en-GB" sz="1800" b="1" dirty="0" smtClean="0">
                <a:solidFill>
                  <a:schemeClr val="tx1"/>
                </a:solidFill>
                <a:latin typeface="Comic Sans MS" pitchFamily="66" charset="0"/>
              </a:rPr>
              <a:t>gland </a:t>
            </a:r>
            <a:r>
              <a:rPr lang="en-GB" sz="1800" dirty="0" smtClean="0">
                <a:solidFill>
                  <a:schemeClr val="tx1"/>
                </a:solidFill>
                <a:latin typeface="Comic Sans MS" pitchFamily="66" charset="0"/>
              </a:rPr>
              <a:t>- The </a:t>
            </a:r>
            <a:r>
              <a:rPr lang="en-GB" sz="1800" dirty="0">
                <a:solidFill>
                  <a:schemeClr val="tx1"/>
                </a:solidFill>
                <a:latin typeface="Comic Sans MS" pitchFamily="66" charset="0"/>
              </a:rPr>
              <a:t>site of T-lymphocyte maturation, development, and control</a:t>
            </a:r>
            <a:r>
              <a:rPr lang="en-GB" sz="1800" dirty="0" smtClean="0">
                <a:solidFill>
                  <a:schemeClr val="tx1"/>
                </a:solidFill>
                <a:latin typeface="Comic Sans MS" pitchFamily="66" charset="0"/>
              </a:rPr>
              <a:t> </a:t>
            </a:r>
          </a:p>
          <a:p>
            <a:r>
              <a:rPr lang="en-GB" sz="1800" b="1" dirty="0" smtClean="0">
                <a:solidFill>
                  <a:schemeClr val="tx1"/>
                </a:solidFill>
                <a:latin typeface="Comic Sans MS" pitchFamily="66" charset="0"/>
              </a:rPr>
              <a:t>Spleen</a:t>
            </a:r>
            <a:r>
              <a:rPr lang="en-GB" sz="1800" dirty="0" smtClean="0">
                <a:solidFill>
                  <a:schemeClr val="tx1"/>
                </a:solidFill>
                <a:latin typeface="Comic Sans MS" pitchFamily="66" charset="0"/>
              </a:rPr>
              <a:t>– filters the blood. </a:t>
            </a:r>
            <a:r>
              <a:rPr lang="en-GB" sz="1800" dirty="0">
                <a:solidFill>
                  <a:schemeClr val="tx1"/>
                </a:solidFill>
                <a:latin typeface="Comic Sans MS" pitchFamily="66" charset="0"/>
              </a:rPr>
              <a:t>Lymphocytes in the spleen fight infections in </a:t>
            </a:r>
            <a:r>
              <a:rPr lang="en-GB" sz="1800" dirty="0" smtClean="0">
                <a:solidFill>
                  <a:schemeClr val="tx1"/>
                </a:solidFill>
                <a:latin typeface="Comic Sans MS" pitchFamily="66" charset="0"/>
              </a:rPr>
              <a:t>the blood </a:t>
            </a:r>
            <a:r>
              <a:rPr lang="en-GB" sz="1800" dirty="0">
                <a:solidFill>
                  <a:schemeClr val="tx1"/>
                </a:solidFill>
                <a:latin typeface="Comic Sans MS" pitchFamily="66" charset="0"/>
              </a:rPr>
              <a:t>and cells in the spleen called ‘macrophages’ dispose of debris</a:t>
            </a:r>
            <a:r>
              <a:rPr lang="en-GB" sz="1800" dirty="0" smtClean="0">
                <a:solidFill>
                  <a:schemeClr val="tx1"/>
                </a:solidFill>
                <a:latin typeface="Comic Sans MS" pitchFamily="66" charset="0"/>
              </a:rPr>
              <a:t>. It removes </a:t>
            </a:r>
            <a:r>
              <a:rPr lang="en-GB" sz="1800" dirty="0">
                <a:solidFill>
                  <a:schemeClr val="tx1"/>
                </a:solidFill>
                <a:latin typeface="Comic Sans MS" pitchFamily="66" charset="0"/>
              </a:rPr>
              <a:t>old and damaged red blood cells from the </a:t>
            </a:r>
            <a:r>
              <a:rPr lang="en-GB" sz="1800" dirty="0" smtClean="0">
                <a:solidFill>
                  <a:schemeClr val="tx1"/>
                </a:solidFill>
                <a:latin typeface="Comic Sans MS" pitchFamily="66" charset="0"/>
              </a:rPr>
              <a:t>circulation and acts as a store for platelets</a:t>
            </a:r>
            <a:r>
              <a:rPr lang="en-GB" sz="1800" dirty="0">
                <a:solidFill>
                  <a:schemeClr val="tx1"/>
                </a:solidFill>
                <a:latin typeface="Comic Sans MS" pitchFamily="66" charset="0"/>
              </a:rPr>
              <a:t>, which are tiny </a:t>
            </a:r>
            <a:r>
              <a:rPr lang="en-GB" sz="1800" dirty="0" smtClean="0">
                <a:solidFill>
                  <a:schemeClr val="tx1"/>
                </a:solidFill>
                <a:latin typeface="Comic Sans MS" pitchFamily="66" charset="0"/>
              </a:rPr>
              <a:t>cells that </a:t>
            </a:r>
            <a:r>
              <a:rPr lang="en-GB" sz="1800" dirty="0">
                <a:solidFill>
                  <a:schemeClr val="tx1"/>
                </a:solidFill>
                <a:latin typeface="Comic Sans MS" pitchFamily="66" charset="0"/>
              </a:rPr>
              <a:t>normally help with the clotting of our </a:t>
            </a:r>
            <a:r>
              <a:rPr lang="en-GB" sz="1800" dirty="0" smtClean="0">
                <a:solidFill>
                  <a:schemeClr val="tx1"/>
                </a:solidFill>
                <a:latin typeface="Comic Sans MS" pitchFamily="66" charset="0"/>
              </a:rPr>
              <a:t>blood.</a:t>
            </a:r>
            <a:endParaRPr lang="en-GB" sz="1800" dirty="0">
              <a:solidFill>
                <a:schemeClr val="tx1"/>
              </a:solidFill>
              <a:latin typeface="Comic Sans MS" pitchFamily="66" charset="0"/>
            </a:endParaRPr>
          </a:p>
        </p:txBody>
      </p:sp>
      <p:sp>
        <p:nvSpPr>
          <p:cNvPr id="2" name="Title 1"/>
          <p:cNvSpPr>
            <a:spLocks noGrp="1"/>
          </p:cNvSpPr>
          <p:nvPr>
            <p:ph type="title"/>
          </p:nvPr>
        </p:nvSpPr>
        <p:spPr>
          <a:xfrm>
            <a:off x="457200" y="0"/>
            <a:ext cx="8229600" cy="1124744"/>
          </a:xfrm>
        </p:spPr>
        <p:txBody>
          <a:bodyPr/>
          <a:lstStyle/>
          <a:p>
            <a:r>
              <a:rPr lang="en-GB" sz="4000" dirty="0" smtClean="0">
                <a:latin typeface="Comic Sans MS" pitchFamily="66" charset="0"/>
              </a:rPr>
              <a:t>Functions of the structures.</a:t>
            </a:r>
            <a:endParaRPr lang="en-GB" sz="4000" dirty="0">
              <a:latin typeface="Comic Sans MS" pitchFamily="66" charset="0"/>
            </a:endParaRPr>
          </a:p>
        </p:txBody>
      </p:sp>
    </p:spTree>
    <p:extLst>
      <p:ext uri="{BB962C8B-B14F-4D97-AF65-F5344CB8AC3E}">
        <p14:creationId xmlns:p14="http://schemas.microsoft.com/office/powerpoint/2010/main" val="16818118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latin typeface="Comic Sans MS" pitchFamily="66" charset="0"/>
              </a:rPr>
              <a:t>Musculo</a:t>
            </a:r>
            <a:r>
              <a:rPr lang="en-GB" dirty="0">
                <a:latin typeface="Comic Sans MS" pitchFamily="66" charset="0"/>
              </a:rPr>
              <a:t>-skeletal System</a:t>
            </a:r>
            <a:endParaRPr lang="en-GB" dirty="0"/>
          </a:p>
        </p:txBody>
      </p:sp>
      <p:sp>
        <p:nvSpPr>
          <p:cNvPr id="3" name="Content Placeholder 2"/>
          <p:cNvSpPr>
            <a:spLocks noGrp="1"/>
          </p:cNvSpPr>
          <p:nvPr>
            <p:ph sz="half" idx="2"/>
          </p:nvPr>
        </p:nvSpPr>
        <p:spPr>
          <a:xfrm>
            <a:off x="4648200" y="1700808"/>
            <a:ext cx="4038600" cy="4425355"/>
          </a:xfrm>
        </p:spPr>
        <p:txBody>
          <a:bodyPr>
            <a:normAutofit fontScale="47500" lnSpcReduction="20000"/>
          </a:bodyPr>
          <a:lstStyle/>
          <a:p>
            <a:pPr marL="0" indent="0">
              <a:buNone/>
            </a:pPr>
            <a:r>
              <a:rPr lang="en-GB" sz="3800" b="1" dirty="0" smtClean="0">
                <a:solidFill>
                  <a:schemeClr val="tx1"/>
                </a:solidFill>
                <a:latin typeface="Comic Sans MS" pitchFamily="66" charset="0"/>
              </a:rPr>
              <a:t>Function </a:t>
            </a:r>
            <a:r>
              <a:rPr lang="en-GB" sz="3800" b="1" dirty="0">
                <a:solidFill>
                  <a:schemeClr val="tx1"/>
                </a:solidFill>
                <a:latin typeface="Comic Sans MS" pitchFamily="66" charset="0"/>
              </a:rPr>
              <a:t>of the </a:t>
            </a:r>
            <a:r>
              <a:rPr lang="en-GB" sz="3800" b="1" dirty="0" smtClean="0">
                <a:solidFill>
                  <a:schemeClr val="tx1"/>
                </a:solidFill>
                <a:latin typeface="Comic Sans MS" pitchFamily="66" charset="0"/>
              </a:rPr>
              <a:t>Skeletal System</a:t>
            </a:r>
          </a:p>
          <a:p>
            <a:r>
              <a:rPr lang="en-GB" sz="3800" dirty="0" smtClean="0">
                <a:solidFill>
                  <a:schemeClr val="tx1"/>
                </a:solidFill>
                <a:latin typeface="Comic Sans MS" pitchFamily="66" charset="0"/>
              </a:rPr>
              <a:t>Provides the frame work of the body</a:t>
            </a:r>
          </a:p>
          <a:p>
            <a:r>
              <a:rPr lang="en-GB" sz="3800" dirty="0" smtClean="0">
                <a:solidFill>
                  <a:schemeClr val="tx1"/>
                </a:solidFill>
                <a:latin typeface="Comic Sans MS" pitchFamily="66" charset="0"/>
              </a:rPr>
              <a:t>Protect vital structures within a bony case.</a:t>
            </a:r>
          </a:p>
          <a:p>
            <a:pPr marL="0" indent="0">
              <a:buNone/>
            </a:pPr>
            <a:endParaRPr lang="en-GB" sz="3800" dirty="0">
              <a:solidFill>
                <a:schemeClr val="tx1"/>
              </a:solidFill>
              <a:latin typeface="Comic Sans MS" pitchFamily="66" charset="0"/>
            </a:endParaRPr>
          </a:p>
          <a:p>
            <a:pPr marL="0" indent="0">
              <a:buNone/>
            </a:pPr>
            <a:r>
              <a:rPr lang="en-GB" sz="3800" b="1" dirty="0" smtClean="0">
                <a:solidFill>
                  <a:schemeClr val="tx1"/>
                </a:solidFill>
                <a:latin typeface="Comic Sans MS" pitchFamily="66" charset="0"/>
              </a:rPr>
              <a:t>Function </a:t>
            </a:r>
            <a:r>
              <a:rPr lang="en-GB" sz="3800" b="1" dirty="0">
                <a:solidFill>
                  <a:schemeClr val="tx1"/>
                </a:solidFill>
                <a:latin typeface="Comic Sans MS" pitchFamily="66" charset="0"/>
              </a:rPr>
              <a:t>of </a:t>
            </a:r>
            <a:r>
              <a:rPr lang="en-GB" sz="3800" b="1" dirty="0" smtClean="0">
                <a:solidFill>
                  <a:schemeClr val="tx1"/>
                </a:solidFill>
                <a:latin typeface="Comic Sans MS" pitchFamily="66" charset="0"/>
              </a:rPr>
              <a:t>the Muscular System</a:t>
            </a:r>
          </a:p>
          <a:p>
            <a:r>
              <a:rPr lang="en-GB" sz="3800" dirty="0" smtClean="0">
                <a:solidFill>
                  <a:schemeClr val="tx1"/>
                </a:solidFill>
                <a:latin typeface="Comic Sans MS" pitchFamily="66" charset="0"/>
              </a:rPr>
              <a:t>Main </a:t>
            </a:r>
            <a:r>
              <a:rPr lang="en-GB" sz="3800" dirty="0">
                <a:solidFill>
                  <a:schemeClr val="tx1"/>
                </a:solidFill>
                <a:latin typeface="Comic Sans MS" pitchFamily="66" charset="0"/>
              </a:rPr>
              <a:t>function </a:t>
            </a:r>
            <a:r>
              <a:rPr lang="en-GB" sz="3800" dirty="0" smtClean="0">
                <a:solidFill>
                  <a:schemeClr val="tx1"/>
                </a:solidFill>
                <a:latin typeface="Comic Sans MS" pitchFamily="66" charset="0"/>
              </a:rPr>
              <a:t>is movement, muscles </a:t>
            </a:r>
            <a:r>
              <a:rPr lang="en-GB" sz="3800" dirty="0">
                <a:solidFill>
                  <a:schemeClr val="tx1"/>
                </a:solidFill>
                <a:latin typeface="Comic Sans MS" pitchFamily="66" charset="0"/>
              </a:rPr>
              <a:t>are the only tissue in the body that has the ability to contract and therefore move the other parts of the body. </a:t>
            </a:r>
          </a:p>
          <a:p>
            <a:r>
              <a:rPr lang="en-GB" sz="3800" dirty="0" smtClean="0">
                <a:solidFill>
                  <a:schemeClr val="tx1"/>
                </a:solidFill>
                <a:latin typeface="Comic Sans MS" pitchFamily="66" charset="0"/>
              </a:rPr>
              <a:t>The </a:t>
            </a:r>
            <a:r>
              <a:rPr lang="en-GB" sz="3800" dirty="0">
                <a:solidFill>
                  <a:schemeClr val="tx1"/>
                </a:solidFill>
                <a:latin typeface="Comic Sans MS" pitchFamily="66" charset="0"/>
              </a:rPr>
              <a:t>maintenance of posture and body position. Muscles often contract to hold the body still or in a particular position rather than to cause movement. </a:t>
            </a:r>
            <a:endParaRPr lang="en-GB" sz="3800" dirty="0" smtClean="0">
              <a:solidFill>
                <a:schemeClr val="tx1"/>
              </a:solidFill>
              <a:latin typeface="Comic Sans MS" pitchFamily="66" charset="0"/>
            </a:endParaRPr>
          </a:p>
          <a:p>
            <a:endParaRPr lang="en-GB" dirty="0">
              <a:solidFill>
                <a:schemeClr val="tx1"/>
              </a:solidFill>
              <a:latin typeface="Comic Sans MS" pitchFamily="66" charset="0"/>
            </a:endParaRPr>
          </a:p>
        </p:txBody>
      </p:sp>
      <p:sp>
        <p:nvSpPr>
          <p:cNvPr id="4" name="Content Placeholder 3"/>
          <p:cNvSpPr>
            <a:spLocks noGrp="1"/>
          </p:cNvSpPr>
          <p:nvPr>
            <p:ph sz="quarter" idx="13"/>
          </p:nvPr>
        </p:nvSpPr>
        <p:spPr/>
        <p:txBody>
          <a:bodyPr>
            <a:normAutofit fontScale="92500" lnSpcReduction="20000"/>
          </a:bodyPr>
          <a:lstStyle/>
          <a:p>
            <a:pPr marL="0" indent="0">
              <a:buNone/>
            </a:pPr>
            <a:r>
              <a:rPr lang="en-GB" dirty="0">
                <a:solidFill>
                  <a:schemeClr val="tx1"/>
                </a:solidFill>
                <a:latin typeface="Comic Sans MS" pitchFamily="66" charset="0"/>
              </a:rPr>
              <a:t>This system comprises of the bones of the </a:t>
            </a:r>
            <a:r>
              <a:rPr lang="en-GB" b="1" dirty="0">
                <a:solidFill>
                  <a:schemeClr val="tx1"/>
                </a:solidFill>
                <a:latin typeface="Comic Sans MS" pitchFamily="66" charset="0"/>
              </a:rPr>
              <a:t>skeleton</a:t>
            </a:r>
            <a:r>
              <a:rPr lang="en-GB" dirty="0">
                <a:solidFill>
                  <a:schemeClr val="tx1"/>
                </a:solidFill>
                <a:latin typeface="Comic Sans MS" pitchFamily="66" charset="0"/>
              </a:rPr>
              <a:t> and its associated tissues that stabilize or connect the bones (</a:t>
            </a:r>
            <a:r>
              <a:rPr lang="en-GB" b="1" dirty="0">
                <a:solidFill>
                  <a:schemeClr val="tx1"/>
                </a:solidFill>
                <a:latin typeface="Comic Sans MS" pitchFamily="66" charset="0"/>
              </a:rPr>
              <a:t>Skeletal System</a:t>
            </a:r>
            <a:r>
              <a:rPr lang="en-GB" dirty="0">
                <a:solidFill>
                  <a:schemeClr val="tx1"/>
                </a:solidFill>
                <a:latin typeface="Comic Sans MS" pitchFamily="66" charset="0"/>
              </a:rPr>
              <a:t>) and the </a:t>
            </a:r>
            <a:r>
              <a:rPr lang="en-GB" b="1" dirty="0">
                <a:solidFill>
                  <a:schemeClr val="tx1"/>
                </a:solidFill>
                <a:latin typeface="Comic Sans MS" pitchFamily="66" charset="0"/>
              </a:rPr>
              <a:t>Muscular System</a:t>
            </a:r>
            <a:r>
              <a:rPr lang="en-GB" dirty="0">
                <a:solidFill>
                  <a:schemeClr val="tx1"/>
                </a:solidFill>
                <a:latin typeface="Comic Sans MS" pitchFamily="66" charset="0"/>
              </a:rPr>
              <a:t> which is made up of some 700 different voluntary (striated) muscles.</a:t>
            </a:r>
          </a:p>
          <a:p>
            <a:pPr marL="0" indent="0">
              <a:buNone/>
            </a:pPr>
            <a:endParaRPr lang="en-GB" dirty="0">
              <a:solidFill>
                <a:schemeClr val="tx1"/>
              </a:solidFill>
              <a:latin typeface="Comic Sans MS" pitchFamily="66" charset="0"/>
            </a:endParaRPr>
          </a:p>
          <a:p>
            <a:pPr marL="0" indent="0">
              <a:buNone/>
            </a:pPr>
            <a:r>
              <a:rPr lang="en-GB" b="1" dirty="0">
                <a:solidFill>
                  <a:schemeClr val="tx1"/>
                </a:solidFill>
                <a:latin typeface="Comic Sans MS" pitchFamily="66" charset="0"/>
              </a:rPr>
              <a:t>Structures</a:t>
            </a:r>
          </a:p>
          <a:p>
            <a:r>
              <a:rPr lang="en-GB" dirty="0">
                <a:solidFill>
                  <a:schemeClr val="tx1"/>
                </a:solidFill>
                <a:latin typeface="Comic Sans MS" pitchFamily="66" charset="0"/>
              </a:rPr>
              <a:t>Bones</a:t>
            </a:r>
          </a:p>
          <a:p>
            <a:r>
              <a:rPr lang="en-GB" dirty="0">
                <a:solidFill>
                  <a:schemeClr val="tx1"/>
                </a:solidFill>
                <a:latin typeface="Comic Sans MS" pitchFamily="66" charset="0"/>
              </a:rPr>
              <a:t>Tendons</a:t>
            </a:r>
          </a:p>
          <a:p>
            <a:r>
              <a:rPr lang="en-GB" dirty="0">
                <a:solidFill>
                  <a:schemeClr val="tx1"/>
                </a:solidFill>
                <a:latin typeface="Comic Sans MS" pitchFamily="66" charset="0"/>
              </a:rPr>
              <a:t>Ligaments</a:t>
            </a:r>
          </a:p>
          <a:p>
            <a:r>
              <a:rPr lang="en-GB" dirty="0">
                <a:solidFill>
                  <a:schemeClr val="tx1"/>
                </a:solidFill>
                <a:latin typeface="Comic Sans MS" pitchFamily="66" charset="0"/>
              </a:rPr>
              <a:t>Muscles</a:t>
            </a:r>
          </a:p>
          <a:p>
            <a:endParaRPr lang="en-GB" dirty="0"/>
          </a:p>
        </p:txBody>
      </p:sp>
    </p:spTree>
    <p:extLst>
      <p:ext uri="{BB962C8B-B14F-4D97-AF65-F5344CB8AC3E}">
        <p14:creationId xmlns:p14="http://schemas.microsoft.com/office/powerpoint/2010/main" val="26470686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latin typeface="Comic Sans MS" pitchFamily="66" charset="0"/>
              </a:rPr>
              <a:t>Functions of the </a:t>
            </a:r>
            <a:r>
              <a:rPr lang="en-GB" sz="4000" dirty="0" err="1" smtClean="0">
                <a:latin typeface="Comic Sans MS" pitchFamily="66" charset="0"/>
              </a:rPr>
              <a:t>Musculo</a:t>
            </a:r>
            <a:r>
              <a:rPr lang="en-GB" sz="4000" dirty="0" smtClean="0">
                <a:latin typeface="Comic Sans MS" pitchFamily="66" charset="0"/>
              </a:rPr>
              <a:t>-skeletal system</a:t>
            </a:r>
            <a:endParaRPr lang="en-GB" sz="4000" dirty="0">
              <a:latin typeface="Comic Sans MS" pitchFamily="66" charset="0"/>
            </a:endParaRPr>
          </a:p>
        </p:txBody>
      </p:sp>
      <p:sp>
        <p:nvSpPr>
          <p:cNvPr id="3" name="Content Placeholder 2"/>
          <p:cNvSpPr>
            <a:spLocks noGrp="1"/>
          </p:cNvSpPr>
          <p:nvPr>
            <p:ph idx="1"/>
          </p:nvPr>
        </p:nvSpPr>
        <p:spPr/>
        <p:txBody>
          <a:bodyPr/>
          <a:lstStyle/>
          <a:p>
            <a:pPr marL="0" indent="0">
              <a:buNone/>
            </a:pPr>
            <a:r>
              <a:rPr lang="en-GB" b="1" dirty="0" smtClean="0">
                <a:solidFill>
                  <a:schemeClr val="tx1"/>
                </a:solidFill>
                <a:latin typeface="Comic Sans MS" pitchFamily="66" charset="0"/>
              </a:rPr>
              <a:t>So if we combine these two systems the functions are:</a:t>
            </a:r>
            <a:endParaRPr lang="en-GB" b="1" dirty="0">
              <a:solidFill>
                <a:schemeClr val="tx1"/>
              </a:solidFill>
              <a:latin typeface="Comic Sans MS" pitchFamily="66" charset="0"/>
            </a:endParaRPr>
          </a:p>
          <a:p>
            <a:r>
              <a:rPr lang="en-GB" dirty="0">
                <a:solidFill>
                  <a:schemeClr val="tx1"/>
                </a:solidFill>
                <a:latin typeface="Comic Sans MS" pitchFamily="66" charset="0"/>
              </a:rPr>
              <a:t>Enables movement in combination with the nervous system.</a:t>
            </a:r>
          </a:p>
          <a:p>
            <a:r>
              <a:rPr lang="en-GB" dirty="0">
                <a:solidFill>
                  <a:schemeClr val="tx1"/>
                </a:solidFill>
                <a:latin typeface="Comic Sans MS" pitchFamily="66" charset="0"/>
              </a:rPr>
              <a:t>Protects vital organs</a:t>
            </a:r>
          </a:p>
          <a:p>
            <a:r>
              <a:rPr lang="en-GB" dirty="0">
                <a:solidFill>
                  <a:schemeClr val="tx1"/>
                </a:solidFill>
                <a:latin typeface="Comic Sans MS" pitchFamily="66" charset="0"/>
              </a:rPr>
              <a:t>Supports organs</a:t>
            </a:r>
          </a:p>
          <a:p>
            <a:r>
              <a:rPr lang="en-GB" dirty="0">
                <a:solidFill>
                  <a:schemeClr val="tx1"/>
                </a:solidFill>
                <a:latin typeface="Comic Sans MS" pitchFamily="66" charset="0"/>
              </a:rPr>
              <a:t>Manufactures many of the blood cells</a:t>
            </a:r>
          </a:p>
          <a:p>
            <a:r>
              <a:rPr lang="en-GB" dirty="0">
                <a:solidFill>
                  <a:schemeClr val="tx1"/>
                </a:solidFill>
                <a:latin typeface="Comic Sans MS" pitchFamily="66" charset="0"/>
              </a:rPr>
              <a:t>Stores calcium</a:t>
            </a:r>
            <a:endParaRPr lang="en-GB" dirty="0">
              <a:solidFill>
                <a:schemeClr val="tx1"/>
              </a:solidFill>
              <a:latin typeface="Comic Sans MS" pitchFamily="66" charset="0"/>
            </a:endParaRPr>
          </a:p>
        </p:txBody>
      </p:sp>
    </p:spTree>
    <p:extLst>
      <p:ext uri="{BB962C8B-B14F-4D97-AF65-F5344CB8AC3E}">
        <p14:creationId xmlns:p14="http://schemas.microsoft.com/office/powerpoint/2010/main" val="29381426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Comic Sans MS" pitchFamily="66" charset="0"/>
              </a:rPr>
              <a:t>Musculo</a:t>
            </a:r>
            <a:r>
              <a:rPr lang="en-GB" dirty="0" smtClean="0">
                <a:latin typeface="Comic Sans MS" pitchFamily="66" charset="0"/>
              </a:rPr>
              <a:t>-skeletal System</a:t>
            </a:r>
            <a:endParaRPr lang="en-GB" dirty="0">
              <a:latin typeface="Comic Sans MS" pitchFamily="66" charset="0"/>
            </a:endParaRPr>
          </a:p>
        </p:txBody>
      </p:sp>
      <p:pic>
        <p:nvPicPr>
          <p:cNvPr id="7" name="Content Placeholder 6"/>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076056" y="1916833"/>
            <a:ext cx="3296689" cy="3816424"/>
          </a:xfrm>
        </p:spPr>
      </p:pic>
      <p:pic>
        <p:nvPicPr>
          <p:cNvPr id="6" name="Content Placeholder 5"/>
          <p:cNvPicPr>
            <a:picLocks noGrp="1" noChangeAspect="1"/>
          </p:cNvPicPr>
          <p:nvPr>
            <p:ph sz="quarter" idx="13"/>
          </p:nvPr>
        </p:nvPicPr>
        <p:blipFill>
          <a:blip r:embed="rId3" cstate="print">
            <a:extLst>
              <a:ext uri="{28A0092B-C50C-407E-A947-70E740481C1C}">
                <a14:useLocalDpi xmlns:a14="http://schemas.microsoft.com/office/drawing/2010/main" val="0"/>
              </a:ext>
            </a:extLst>
          </a:blip>
          <a:stretch>
            <a:fillRect/>
          </a:stretch>
        </p:blipFill>
        <p:spPr>
          <a:xfrm>
            <a:off x="481012" y="1958181"/>
            <a:ext cx="3810000" cy="3631059"/>
          </a:xfrm>
        </p:spPr>
      </p:pic>
      <p:sp>
        <p:nvSpPr>
          <p:cNvPr id="3" name="TextBox 2"/>
          <p:cNvSpPr txBox="1"/>
          <p:nvPr/>
        </p:nvSpPr>
        <p:spPr>
          <a:xfrm>
            <a:off x="179512" y="6165304"/>
            <a:ext cx="8712968" cy="369332"/>
          </a:xfrm>
          <a:prstGeom prst="rect">
            <a:avLst/>
          </a:prstGeom>
          <a:noFill/>
        </p:spPr>
        <p:txBody>
          <a:bodyPr wrap="square" rtlCol="0">
            <a:spAutoFit/>
          </a:bodyPr>
          <a:lstStyle/>
          <a:p>
            <a:r>
              <a:rPr lang="en-GB" b="1" dirty="0" smtClean="0">
                <a:latin typeface="Comic Sans MS" pitchFamily="66" charset="0"/>
              </a:rPr>
              <a:t>You do not  have to name all the individual names of the bones and muscles!</a:t>
            </a:r>
            <a:endParaRPr lang="en-GB" b="1" dirty="0">
              <a:latin typeface="Comic Sans MS" pitchFamily="66" charset="0"/>
            </a:endParaRPr>
          </a:p>
        </p:txBody>
      </p:sp>
    </p:spTree>
    <p:extLst>
      <p:ext uri="{BB962C8B-B14F-4D97-AF65-F5344CB8AC3E}">
        <p14:creationId xmlns:p14="http://schemas.microsoft.com/office/powerpoint/2010/main" val="30741882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sz="3600" dirty="0" smtClean="0">
                <a:latin typeface="Comic Sans MS" pitchFamily="66" charset="0"/>
              </a:rPr>
              <a:t>Functions of the structures within the Muscular Skeletal System</a:t>
            </a:r>
            <a:endParaRPr lang="en-GB" sz="3600" dirty="0">
              <a:latin typeface="Comic Sans MS" pitchFamily="66" charset="0"/>
            </a:endParaRPr>
          </a:p>
        </p:txBody>
      </p:sp>
      <p:sp>
        <p:nvSpPr>
          <p:cNvPr id="6" name="Content Placeholder 5"/>
          <p:cNvSpPr>
            <a:spLocks noGrp="1"/>
          </p:cNvSpPr>
          <p:nvPr>
            <p:ph idx="1"/>
          </p:nvPr>
        </p:nvSpPr>
        <p:spPr/>
        <p:txBody>
          <a:bodyPr>
            <a:normAutofit fontScale="77500" lnSpcReduction="20000"/>
          </a:bodyPr>
          <a:lstStyle/>
          <a:p>
            <a:pPr marL="0" indent="0">
              <a:buNone/>
            </a:pPr>
            <a:r>
              <a:rPr lang="en-GB" b="1" dirty="0" smtClean="0">
                <a:solidFill>
                  <a:schemeClr val="tx1"/>
                </a:solidFill>
                <a:latin typeface="Comic Sans MS" pitchFamily="66" charset="0"/>
              </a:rPr>
              <a:t>Bones - </a:t>
            </a:r>
            <a:r>
              <a:rPr lang="en-GB" dirty="0" smtClean="0">
                <a:solidFill>
                  <a:schemeClr val="tx1"/>
                </a:solidFill>
                <a:latin typeface="Comic Sans MS" pitchFamily="66" charset="0"/>
              </a:rPr>
              <a:t>perform </a:t>
            </a:r>
            <a:r>
              <a:rPr lang="en-GB" dirty="0">
                <a:solidFill>
                  <a:schemeClr val="tx1"/>
                </a:solidFill>
                <a:latin typeface="Comic Sans MS" pitchFamily="66" charset="0"/>
              </a:rPr>
              <a:t>five main functions.</a:t>
            </a:r>
          </a:p>
          <a:p>
            <a:r>
              <a:rPr lang="en-GB" b="1" dirty="0">
                <a:solidFill>
                  <a:schemeClr val="tx1"/>
                </a:solidFill>
                <a:latin typeface="Comic Sans MS" pitchFamily="66" charset="0"/>
              </a:rPr>
              <a:t>Provide support for the body — </a:t>
            </a:r>
            <a:r>
              <a:rPr lang="en-GB" dirty="0">
                <a:solidFill>
                  <a:schemeClr val="tx1"/>
                </a:solidFill>
                <a:latin typeface="Comic Sans MS" pitchFamily="66" charset="0"/>
              </a:rPr>
              <a:t>The skeletal system provides structural support for the entire body. Individual bones or groups of bones provide a framework for the attachment of soft tissues and organs.</a:t>
            </a:r>
          </a:p>
          <a:p>
            <a:r>
              <a:rPr lang="en-GB" b="1" dirty="0">
                <a:solidFill>
                  <a:schemeClr val="tx1"/>
                </a:solidFill>
                <a:latin typeface="Comic Sans MS" pitchFamily="66" charset="0"/>
              </a:rPr>
              <a:t>Store minerals and lipids — </a:t>
            </a:r>
            <a:r>
              <a:rPr lang="en-GB" dirty="0">
                <a:solidFill>
                  <a:schemeClr val="tx1"/>
                </a:solidFill>
                <a:latin typeface="Comic Sans MS" pitchFamily="66" charset="0"/>
              </a:rPr>
              <a:t>Calcium is the most abundant mineral in the </a:t>
            </a:r>
            <a:r>
              <a:rPr lang="en-GB" dirty="0" smtClean="0">
                <a:solidFill>
                  <a:schemeClr val="tx1"/>
                </a:solidFill>
                <a:latin typeface="Comic Sans MS" pitchFamily="66" charset="0"/>
              </a:rPr>
              <a:t>body and 99% of this is </a:t>
            </a:r>
            <a:r>
              <a:rPr lang="en-GB" dirty="0">
                <a:solidFill>
                  <a:schemeClr val="tx1"/>
                </a:solidFill>
                <a:latin typeface="Comic Sans MS" pitchFamily="66" charset="0"/>
              </a:rPr>
              <a:t>found in the skeleton</a:t>
            </a:r>
            <a:r>
              <a:rPr lang="en-GB" dirty="0" smtClean="0">
                <a:solidFill>
                  <a:schemeClr val="tx1"/>
                </a:solidFill>
                <a:latin typeface="Comic Sans MS" pitchFamily="66" charset="0"/>
              </a:rPr>
              <a:t>. The </a:t>
            </a:r>
            <a:r>
              <a:rPr lang="en-GB" dirty="0">
                <a:solidFill>
                  <a:schemeClr val="tx1"/>
                </a:solidFill>
                <a:latin typeface="Comic Sans MS" pitchFamily="66" charset="0"/>
              </a:rPr>
              <a:t>bones </a:t>
            </a:r>
            <a:r>
              <a:rPr lang="en-GB" dirty="0" smtClean="0">
                <a:solidFill>
                  <a:schemeClr val="tx1"/>
                </a:solidFill>
                <a:latin typeface="Comic Sans MS" pitchFamily="66" charset="0"/>
              </a:rPr>
              <a:t>also </a:t>
            </a:r>
            <a:r>
              <a:rPr lang="en-GB" dirty="0">
                <a:solidFill>
                  <a:schemeClr val="tx1"/>
                </a:solidFill>
                <a:latin typeface="Comic Sans MS" pitchFamily="66" charset="0"/>
              </a:rPr>
              <a:t>store energy reserves as lipids in areas filled with yellow marrow.</a:t>
            </a:r>
          </a:p>
          <a:p>
            <a:r>
              <a:rPr lang="en-GB" b="1" dirty="0">
                <a:solidFill>
                  <a:schemeClr val="tx1"/>
                </a:solidFill>
                <a:latin typeface="Comic Sans MS" pitchFamily="66" charset="0"/>
              </a:rPr>
              <a:t>Produce blood cells — </a:t>
            </a:r>
            <a:r>
              <a:rPr lang="en-GB" dirty="0">
                <a:solidFill>
                  <a:schemeClr val="tx1"/>
                </a:solidFill>
                <a:latin typeface="Comic Sans MS" pitchFamily="66" charset="0"/>
              </a:rPr>
              <a:t>Red blood cells, white blood cells, and other blood elements are produced in the red marrow, which fills the internal cavities of many bones.</a:t>
            </a:r>
          </a:p>
          <a:p>
            <a:r>
              <a:rPr lang="en-GB" b="1" dirty="0">
                <a:solidFill>
                  <a:schemeClr val="tx1"/>
                </a:solidFill>
                <a:latin typeface="Comic Sans MS" pitchFamily="66" charset="0"/>
              </a:rPr>
              <a:t>Protect body organs —</a:t>
            </a:r>
            <a:r>
              <a:rPr lang="en-GB" dirty="0">
                <a:solidFill>
                  <a:schemeClr val="tx1"/>
                </a:solidFill>
                <a:latin typeface="Comic Sans MS" pitchFamily="66" charset="0"/>
              </a:rPr>
              <a:t> Many soft tissues and organs are surrounded by skeletal elements. </a:t>
            </a:r>
            <a:endParaRPr lang="en-GB" dirty="0" smtClean="0">
              <a:solidFill>
                <a:schemeClr val="tx1"/>
              </a:solidFill>
              <a:latin typeface="Comic Sans MS" pitchFamily="66" charset="0"/>
            </a:endParaRPr>
          </a:p>
          <a:p>
            <a:r>
              <a:rPr lang="en-GB" b="1" dirty="0" smtClean="0">
                <a:solidFill>
                  <a:schemeClr val="tx1"/>
                </a:solidFill>
                <a:latin typeface="Comic Sans MS" pitchFamily="66" charset="0"/>
              </a:rPr>
              <a:t>Provide </a:t>
            </a:r>
            <a:r>
              <a:rPr lang="en-GB" b="1" dirty="0">
                <a:solidFill>
                  <a:schemeClr val="tx1"/>
                </a:solidFill>
                <a:latin typeface="Comic Sans MS" pitchFamily="66" charset="0"/>
              </a:rPr>
              <a:t>leverage and movement — </a:t>
            </a:r>
            <a:r>
              <a:rPr lang="en-GB" dirty="0">
                <a:solidFill>
                  <a:schemeClr val="tx1"/>
                </a:solidFill>
                <a:latin typeface="Comic Sans MS" pitchFamily="66" charset="0"/>
              </a:rPr>
              <a:t>Many bones function as levers that can change the magnitude and direction of the forces generated by muscles.</a:t>
            </a:r>
          </a:p>
          <a:p>
            <a:endParaRPr lang="en-GB" dirty="0">
              <a:solidFill>
                <a:schemeClr val="tx1"/>
              </a:solidFill>
            </a:endParaRPr>
          </a:p>
        </p:txBody>
      </p:sp>
    </p:spTree>
    <p:extLst>
      <p:ext uri="{BB962C8B-B14F-4D97-AF65-F5344CB8AC3E}">
        <p14:creationId xmlns:p14="http://schemas.microsoft.com/office/powerpoint/2010/main" val="17168752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b="1" dirty="0" smtClean="0">
                <a:solidFill>
                  <a:schemeClr val="tx1"/>
                </a:solidFill>
                <a:latin typeface="Comic Sans MS" pitchFamily="66" charset="0"/>
              </a:rPr>
              <a:t>Tendons — </a:t>
            </a:r>
            <a:r>
              <a:rPr lang="en-GB" dirty="0" smtClean="0">
                <a:solidFill>
                  <a:schemeClr val="tx1"/>
                </a:solidFill>
                <a:latin typeface="Comic Sans MS" pitchFamily="66" charset="0"/>
              </a:rPr>
              <a:t>attach </a:t>
            </a:r>
            <a:r>
              <a:rPr lang="en-GB" dirty="0">
                <a:solidFill>
                  <a:schemeClr val="tx1"/>
                </a:solidFill>
                <a:latin typeface="Comic Sans MS" pitchFamily="66" charset="0"/>
              </a:rPr>
              <a:t>muscle to bone.</a:t>
            </a:r>
          </a:p>
          <a:p>
            <a:r>
              <a:rPr lang="en-GB" b="1" dirty="0">
                <a:solidFill>
                  <a:schemeClr val="tx1"/>
                </a:solidFill>
                <a:latin typeface="Comic Sans MS" pitchFamily="66" charset="0"/>
              </a:rPr>
              <a:t>Ligaments — </a:t>
            </a:r>
            <a:r>
              <a:rPr lang="en-GB" dirty="0" smtClean="0">
                <a:solidFill>
                  <a:schemeClr val="tx1"/>
                </a:solidFill>
                <a:latin typeface="Comic Sans MS" pitchFamily="66" charset="0"/>
              </a:rPr>
              <a:t>attach </a:t>
            </a:r>
            <a:r>
              <a:rPr lang="en-GB" dirty="0">
                <a:solidFill>
                  <a:schemeClr val="tx1"/>
                </a:solidFill>
                <a:latin typeface="Comic Sans MS" pitchFamily="66" charset="0"/>
              </a:rPr>
              <a:t>bone to bone.</a:t>
            </a:r>
          </a:p>
          <a:p>
            <a:r>
              <a:rPr lang="en-GB" b="1" dirty="0">
                <a:solidFill>
                  <a:schemeClr val="tx1"/>
                </a:solidFill>
                <a:latin typeface="Comic Sans MS" pitchFamily="66" charset="0"/>
              </a:rPr>
              <a:t>Skeletal muscles —</a:t>
            </a:r>
            <a:r>
              <a:rPr lang="en-GB" dirty="0">
                <a:solidFill>
                  <a:schemeClr val="tx1"/>
                </a:solidFill>
                <a:latin typeface="Comic Sans MS" pitchFamily="66" charset="0"/>
              </a:rPr>
              <a:t> These muscles contract to pull on tendons and move the bones of the skeleton</a:t>
            </a:r>
            <a:r>
              <a:rPr lang="en-GB" dirty="0" smtClean="0">
                <a:solidFill>
                  <a:schemeClr val="tx1"/>
                </a:solidFill>
                <a:latin typeface="Comic Sans MS" pitchFamily="66" charset="0"/>
              </a:rPr>
              <a:t>.</a:t>
            </a:r>
          </a:p>
          <a:p>
            <a:pPr marL="0" indent="0">
              <a:buNone/>
            </a:pPr>
            <a:r>
              <a:rPr lang="en-GB" dirty="0" smtClean="0">
                <a:solidFill>
                  <a:schemeClr val="tx1"/>
                </a:solidFill>
                <a:latin typeface="Comic Sans MS" pitchFamily="66" charset="0"/>
              </a:rPr>
              <a:t>    M</a:t>
            </a:r>
            <a:r>
              <a:rPr lang="en-GB" dirty="0" smtClean="0">
                <a:solidFill>
                  <a:schemeClr val="tx1"/>
                </a:solidFill>
                <a:latin typeface="Comic Sans MS" pitchFamily="66" charset="0"/>
              </a:rPr>
              <a:t>uscles </a:t>
            </a:r>
            <a:r>
              <a:rPr lang="en-GB" dirty="0">
                <a:solidFill>
                  <a:schemeClr val="tx1"/>
                </a:solidFill>
                <a:latin typeface="Comic Sans MS" pitchFamily="66" charset="0"/>
              </a:rPr>
              <a:t>also maintain posture and body position, </a:t>
            </a:r>
            <a:endParaRPr lang="en-GB" dirty="0" smtClean="0">
              <a:solidFill>
                <a:schemeClr val="tx1"/>
              </a:solidFill>
              <a:latin typeface="Comic Sans MS" pitchFamily="66" charset="0"/>
            </a:endParaRPr>
          </a:p>
          <a:p>
            <a:pPr marL="0" indent="0">
              <a:buNone/>
            </a:pPr>
            <a:r>
              <a:rPr lang="en-GB" dirty="0">
                <a:solidFill>
                  <a:schemeClr val="tx1"/>
                </a:solidFill>
                <a:latin typeface="Comic Sans MS" pitchFamily="66" charset="0"/>
              </a:rPr>
              <a:t> </a:t>
            </a:r>
            <a:r>
              <a:rPr lang="en-GB" dirty="0" smtClean="0">
                <a:solidFill>
                  <a:schemeClr val="tx1"/>
                </a:solidFill>
                <a:latin typeface="Comic Sans MS" pitchFamily="66" charset="0"/>
              </a:rPr>
              <a:t>   </a:t>
            </a:r>
            <a:r>
              <a:rPr lang="en-GB" dirty="0" smtClean="0">
                <a:solidFill>
                  <a:schemeClr val="tx1"/>
                </a:solidFill>
                <a:latin typeface="Comic Sans MS" pitchFamily="66" charset="0"/>
              </a:rPr>
              <a:t>support </a:t>
            </a:r>
            <a:r>
              <a:rPr lang="en-GB" dirty="0">
                <a:solidFill>
                  <a:schemeClr val="tx1"/>
                </a:solidFill>
                <a:latin typeface="Comic Sans MS" pitchFamily="66" charset="0"/>
              </a:rPr>
              <a:t>soft tissues</a:t>
            </a:r>
            <a:r>
              <a:rPr lang="en-GB" dirty="0" smtClean="0">
                <a:solidFill>
                  <a:schemeClr val="tx1"/>
                </a:solidFill>
                <a:latin typeface="Comic Sans MS" pitchFamily="66" charset="0"/>
              </a:rPr>
              <a:t>, guard </a:t>
            </a:r>
            <a:r>
              <a:rPr lang="en-GB" dirty="0">
                <a:solidFill>
                  <a:schemeClr val="tx1"/>
                </a:solidFill>
                <a:latin typeface="Comic Sans MS" pitchFamily="66" charset="0"/>
              </a:rPr>
              <a:t>entrances and exits to </a:t>
            </a:r>
            <a:endParaRPr lang="en-GB" dirty="0" smtClean="0">
              <a:solidFill>
                <a:schemeClr val="tx1"/>
              </a:solidFill>
              <a:latin typeface="Comic Sans MS" pitchFamily="66" charset="0"/>
            </a:endParaRPr>
          </a:p>
          <a:p>
            <a:pPr marL="0" indent="0">
              <a:buNone/>
            </a:pPr>
            <a:r>
              <a:rPr lang="en-GB" dirty="0">
                <a:solidFill>
                  <a:schemeClr val="tx1"/>
                </a:solidFill>
                <a:latin typeface="Comic Sans MS" pitchFamily="66" charset="0"/>
              </a:rPr>
              <a:t> </a:t>
            </a:r>
            <a:r>
              <a:rPr lang="en-GB" dirty="0" smtClean="0">
                <a:solidFill>
                  <a:schemeClr val="tx1"/>
                </a:solidFill>
                <a:latin typeface="Comic Sans MS" pitchFamily="66" charset="0"/>
              </a:rPr>
              <a:t>   </a:t>
            </a:r>
            <a:r>
              <a:rPr lang="en-GB" dirty="0" smtClean="0">
                <a:solidFill>
                  <a:schemeClr val="tx1"/>
                </a:solidFill>
                <a:latin typeface="Comic Sans MS" pitchFamily="66" charset="0"/>
              </a:rPr>
              <a:t>the </a:t>
            </a:r>
            <a:r>
              <a:rPr lang="en-GB" dirty="0">
                <a:solidFill>
                  <a:schemeClr val="tx1"/>
                </a:solidFill>
                <a:latin typeface="Comic Sans MS" pitchFamily="66" charset="0"/>
              </a:rPr>
              <a:t>digestive and urinary tracts, and </a:t>
            </a:r>
            <a:r>
              <a:rPr lang="en-GB" dirty="0" smtClean="0">
                <a:solidFill>
                  <a:schemeClr val="tx1"/>
                </a:solidFill>
                <a:latin typeface="Comic Sans MS" pitchFamily="66" charset="0"/>
              </a:rPr>
              <a:t>maintain </a:t>
            </a:r>
            <a:r>
              <a:rPr lang="en-GB" dirty="0" smtClean="0">
                <a:solidFill>
                  <a:schemeClr val="tx1"/>
                </a:solidFill>
                <a:latin typeface="Comic Sans MS" pitchFamily="66" charset="0"/>
              </a:rPr>
              <a:t>body</a:t>
            </a:r>
          </a:p>
          <a:p>
            <a:pPr marL="0" indent="0">
              <a:buNone/>
            </a:pPr>
            <a:r>
              <a:rPr lang="en-GB" dirty="0" smtClean="0">
                <a:solidFill>
                  <a:schemeClr val="tx1"/>
                </a:solidFill>
                <a:latin typeface="Comic Sans MS" pitchFamily="66" charset="0"/>
              </a:rPr>
              <a:t>    temperature.</a:t>
            </a:r>
            <a:endParaRPr lang="en-GB" dirty="0">
              <a:solidFill>
                <a:schemeClr val="tx1"/>
              </a:solidFill>
              <a:latin typeface="Comic Sans MS" pitchFamily="66" charset="0"/>
            </a:endParaRPr>
          </a:p>
        </p:txBody>
      </p:sp>
    </p:spTree>
    <p:extLst>
      <p:ext uri="{BB962C8B-B14F-4D97-AF65-F5344CB8AC3E}">
        <p14:creationId xmlns:p14="http://schemas.microsoft.com/office/powerpoint/2010/main" val="19583636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Immune System</a:t>
            </a:r>
            <a:endParaRPr lang="en-GB" dirty="0">
              <a:latin typeface="Comic Sans MS" pitchFamily="66" charset="0"/>
            </a:endParaRPr>
          </a:p>
        </p:txBody>
      </p:sp>
      <p:sp>
        <p:nvSpPr>
          <p:cNvPr id="5" name="Content Placeholder 4"/>
          <p:cNvSpPr>
            <a:spLocks noGrp="1"/>
          </p:cNvSpPr>
          <p:nvPr>
            <p:ph idx="1"/>
          </p:nvPr>
        </p:nvSpPr>
        <p:spPr/>
        <p:txBody>
          <a:bodyPr>
            <a:normAutofit fontScale="92500"/>
          </a:bodyPr>
          <a:lstStyle/>
          <a:p>
            <a:pPr marL="0" indent="0">
              <a:buNone/>
            </a:pPr>
            <a:r>
              <a:rPr lang="en-GB" b="1" dirty="0" smtClean="0">
                <a:solidFill>
                  <a:schemeClr val="tx1"/>
                </a:solidFill>
                <a:latin typeface="Comic Sans MS" pitchFamily="66" charset="0"/>
              </a:rPr>
              <a:t>Often not included as a main system, it is a collection of cells tissues &amp; organs involved in other body systems</a:t>
            </a:r>
            <a:r>
              <a:rPr lang="en-GB" sz="1800" b="1" dirty="0" smtClean="0">
                <a:solidFill>
                  <a:schemeClr val="tx1"/>
                </a:solidFill>
                <a:latin typeface="Comic Sans MS" pitchFamily="66" charset="0"/>
              </a:rPr>
              <a:t>.</a:t>
            </a:r>
            <a:r>
              <a:rPr lang="en-GB" sz="1800" dirty="0" smtClean="0">
                <a:solidFill>
                  <a:schemeClr val="tx1"/>
                </a:solidFill>
                <a:latin typeface="Comic Sans MS" pitchFamily="66" charset="0"/>
              </a:rPr>
              <a:t>(Stretch &amp; Whitehouse 2010) </a:t>
            </a:r>
            <a:endParaRPr lang="en-GB" sz="1800" b="1" dirty="0" smtClean="0">
              <a:solidFill>
                <a:schemeClr val="tx1"/>
              </a:solidFill>
              <a:latin typeface="Comic Sans MS" pitchFamily="66" charset="0"/>
            </a:endParaRPr>
          </a:p>
          <a:p>
            <a:pPr marL="0" indent="0">
              <a:buNone/>
            </a:pPr>
            <a:endParaRPr lang="en-GB" dirty="0">
              <a:solidFill>
                <a:schemeClr val="tx1"/>
              </a:solidFill>
              <a:latin typeface="Comic Sans MS" pitchFamily="66" charset="0"/>
            </a:endParaRPr>
          </a:p>
          <a:p>
            <a:pPr marL="0" indent="0">
              <a:buNone/>
            </a:pPr>
            <a:r>
              <a:rPr lang="en-GB" b="1" dirty="0" smtClean="0">
                <a:solidFill>
                  <a:schemeClr val="tx1"/>
                </a:solidFill>
                <a:latin typeface="Comic Sans MS" pitchFamily="66" charset="0"/>
              </a:rPr>
              <a:t>Function of the </a:t>
            </a:r>
            <a:r>
              <a:rPr lang="en-GB" b="1" dirty="0" smtClean="0">
                <a:solidFill>
                  <a:schemeClr val="tx1"/>
                </a:solidFill>
                <a:latin typeface="Comic Sans MS" pitchFamily="66" charset="0"/>
              </a:rPr>
              <a:t>Immune system</a:t>
            </a:r>
            <a:endParaRPr lang="en-GB" b="1" dirty="0" smtClean="0">
              <a:solidFill>
                <a:schemeClr val="tx1"/>
              </a:solidFill>
              <a:latin typeface="Comic Sans MS" pitchFamily="66" charset="0"/>
            </a:endParaRPr>
          </a:p>
          <a:p>
            <a:r>
              <a:rPr lang="en-GB" dirty="0" smtClean="0">
                <a:solidFill>
                  <a:schemeClr val="tx1"/>
                </a:solidFill>
                <a:latin typeface="Comic Sans MS" pitchFamily="66" charset="0"/>
              </a:rPr>
              <a:t>Defends the body against invasion by micro-organisms</a:t>
            </a:r>
          </a:p>
          <a:p>
            <a:r>
              <a:rPr lang="en-GB" dirty="0" smtClean="0">
                <a:solidFill>
                  <a:schemeClr val="tx1"/>
                </a:solidFill>
                <a:latin typeface="Comic Sans MS" pitchFamily="66" charset="0"/>
              </a:rPr>
              <a:t>Rejects material perceived as foreign – immune response</a:t>
            </a:r>
          </a:p>
          <a:p>
            <a:r>
              <a:rPr lang="en-GB" dirty="0" smtClean="0">
                <a:solidFill>
                  <a:schemeClr val="tx1"/>
                </a:solidFill>
                <a:latin typeface="Comic Sans MS" pitchFamily="66" charset="0"/>
              </a:rPr>
              <a:t>Has an anticancer role</a:t>
            </a:r>
            <a:r>
              <a:rPr lang="en-GB" dirty="0" smtClean="0">
                <a:solidFill>
                  <a:schemeClr val="tx1"/>
                </a:solidFill>
                <a:latin typeface="Comic Sans MS" pitchFamily="66" charset="0"/>
              </a:rPr>
              <a:t>.</a:t>
            </a:r>
          </a:p>
          <a:p>
            <a:pPr marL="0" indent="0">
              <a:buNone/>
            </a:pPr>
            <a:endParaRPr lang="en-GB" dirty="0" smtClean="0">
              <a:solidFill>
                <a:schemeClr val="tx1"/>
              </a:solidFill>
              <a:latin typeface="Comic Sans MS" pitchFamily="66" charset="0"/>
            </a:endParaRPr>
          </a:p>
          <a:p>
            <a:pPr marL="0" indent="0">
              <a:buNone/>
            </a:pPr>
            <a:r>
              <a:rPr lang="en-GB" b="1" dirty="0" smtClean="0">
                <a:solidFill>
                  <a:schemeClr val="tx1"/>
                </a:solidFill>
                <a:latin typeface="Comic Sans MS" pitchFamily="66" charset="0"/>
              </a:rPr>
              <a:t>Functions of the individual structures have been covered in the relevant body systems</a:t>
            </a:r>
            <a:endParaRPr lang="en-GB" b="1" dirty="0">
              <a:solidFill>
                <a:schemeClr val="tx1"/>
              </a:solidFill>
              <a:latin typeface="Comic Sans MS" pitchFamily="66" charset="0"/>
            </a:endParaRPr>
          </a:p>
        </p:txBody>
      </p:sp>
    </p:spTree>
    <p:extLst>
      <p:ext uri="{BB962C8B-B14F-4D97-AF65-F5344CB8AC3E}">
        <p14:creationId xmlns:p14="http://schemas.microsoft.com/office/powerpoint/2010/main" val="35314486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Immune System.</a:t>
            </a:r>
            <a:endParaRPr lang="en-GB" dirty="0">
              <a:latin typeface="Comic Sans MS" pitchFamily="66" charset="0"/>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15009" y="1600200"/>
            <a:ext cx="3913982" cy="4525963"/>
          </a:xfrm>
        </p:spPr>
      </p:pic>
    </p:spTree>
    <p:extLst>
      <p:ext uri="{BB962C8B-B14F-4D97-AF65-F5344CB8AC3E}">
        <p14:creationId xmlns:p14="http://schemas.microsoft.com/office/powerpoint/2010/main" val="89713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latin typeface="Comic Sans MS" pitchFamily="66" charset="0"/>
              </a:rPr>
              <a:t>Renal System</a:t>
            </a:r>
            <a:endParaRPr lang="en-GB" dirty="0">
              <a:latin typeface="Comic Sans MS" pitchFamily="66" charset="0"/>
            </a:endParaRPr>
          </a:p>
        </p:txBody>
      </p:sp>
      <p:sp>
        <p:nvSpPr>
          <p:cNvPr id="6" name="Content Placeholder 5"/>
          <p:cNvSpPr>
            <a:spLocks noGrp="1"/>
          </p:cNvSpPr>
          <p:nvPr>
            <p:ph sz="half" idx="2"/>
          </p:nvPr>
        </p:nvSpPr>
        <p:spPr/>
        <p:txBody>
          <a:bodyPr/>
          <a:lstStyle/>
          <a:p>
            <a:pPr marL="0" indent="0">
              <a:buNone/>
            </a:pPr>
            <a:r>
              <a:rPr lang="en-GB" b="1" dirty="0" smtClean="0">
                <a:solidFill>
                  <a:schemeClr val="tx1"/>
                </a:solidFill>
                <a:latin typeface="Comic Sans MS" pitchFamily="66" charset="0"/>
              </a:rPr>
              <a:t>Structures</a:t>
            </a:r>
          </a:p>
          <a:p>
            <a:r>
              <a:rPr lang="en-GB" dirty="0" smtClean="0">
                <a:solidFill>
                  <a:schemeClr val="tx1"/>
                </a:solidFill>
                <a:latin typeface="Comic Sans MS" pitchFamily="66" charset="0"/>
              </a:rPr>
              <a:t>Kidneys</a:t>
            </a:r>
          </a:p>
          <a:p>
            <a:r>
              <a:rPr lang="en-GB" dirty="0" smtClean="0">
                <a:solidFill>
                  <a:schemeClr val="tx1"/>
                </a:solidFill>
                <a:latin typeface="Comic Sans MS" pitchFamily="66" charset="0"/>
              </a:rPr>
              <a:t>Ureters</a:t>
            </a:r>
          </a:p>
          <a:p>
            <a:r>
              <a:rPr lang="en-GB" dirty="0" smtClean="0">
                <a:solidFill>
                  <a:schemeClr val="tx1"/>
                </a:solidFill>
                <a:latin typeface="Comic Sans MS" pitchFamily="66" charset="0"/>
              </a:rPr>
              <a:t>Bladder</a:t>
            </a:r>
          </a:p>
          <a:p>
            <a:r>
              <a:rPr lang="en-GB" dirty="0" smtClean="0">
                <a:solidFill>
                  <a:schemeClr val="tx1"/>
                </a:solidFill>
                <a:latin typeface="Comic Sans MS" pitchFamily="66" charset="0"/>
              </a:rPr>
              <a:t>Urethra</a:t>
            </a:r>
            <a:endParaRPr lang="en-GB" dirty="0">
              <a:solidFill>
                <a:schemeClr val="tx1"/>
              </a:solidFill>
              <a:latin typeface="Comic Sans MS" pitchFamily="66" charset="0"/>
            </a:endParaRPr>
          </a:p>
        </p:txBody>
      </p:sp>
      <p:pic>
        <p:nvPicPr>
          <p:cNvPr id="8" name="Content Placeholder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365125" y="1772816"/>
            <a:ext cx="4041775" cy="4608511"/>
          </a:xfrm>
        </p:spPr>
      </p:pic>
    </p:spTree>
    <p:extLst>
      <p:ext uri="{BB962C8B-B14F-4D97-AF65-F5344CB8AC3E}">
        <p14:creationId xmlns:p14="http://schemas.microsoft.com/office/powerpoint/2010/main" val="2452730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Functions of the Renal System.</a:t>
            </a:r>
            <a:endParaRPr lang="en-GB" dirty="0">
              <a:latin typeface="Comic Sans MS" pitchFamily="66" charset="0"/>
            </a:endParaRPr>
          </a:p>
        </p:txBody>
      </p:sp>
      <p:sp>
        <p:nvSpPr>
          <p:cNvPr id="3" name="Content Placeholder 2"/>
          <p:cNvSpPr>
            <a:spLocks noGrp="1"/>
          </p:cNvSpPr>
          <p:nvPr>
            <p:ph idx="1"/>
          </p:nvPr>
        </p:nvSpPr>
        <p:spPr/>
        <p:txBody>
          <a:bodyPr/>
          <a:lstStyle/>
          <a:p>
            <a:endParaRPr lang="en-GB" dirty="0" smtClean="0">
              <a:solidFill>
                <a:schemeClr val="tx1"/>
              </a:solidFill>
              <a:latin typeface="Comic Sans MS" pitchFamily="66" charset="0"/>
            </a:endParaRPr>
          </a:p>
          <a:p>
            <a:r>
              <a:rPr lang="en-GB" dirty="0" smtClean="0">
                <a:solidFill>
                  <a:schemeClr val="tx1"/>
                </a:solidFill>
                <a:latin typeface="Comic Sans MS" pitchFamily="66" charset="0"/>
              </a:rPr>
              <a:t>Removes excess water and salts from the body</a:t>
            </a:r>
          </a:p>
          <a:p>
            <a:r>
              <a:rPr lang="en-GB" dirty="0" smtClean="0">
                <a:solidFill>
                  <a:schemeClr val="tx1"/>
                </a:solidFill>
                <a:latin typeface="Comic Sans MS" pitchFamily="66" charset="0"/>
              </a:rPr>
              <a:t>Eliminates nitrogen containing waste</a:t>
            </a:r>
          </a:p>
          <a:p>
            <a:r>
              <a:rPr lang="en-GB" dirty="0" smtClean="0">
                <a:solidFill>
                  <a:schemeClr val="tx1"/>
                </a:solidFill>
                <a:latin typeface="Comic Sans MS" pitchFamily="66" charset="0"/>
              </a:rPr>
              <a:t>Involved in maintaining blood pressure</a:t>
            </a:r>
          </a:p>
          <a:p>
            <a:r>
              <a:rPr lang="en-GB" dirty="0" smtClean="0">
                <a:solidFill>
                  <a:schemeClr val="tx1"/>
                </a:solidFill>
                <a:latin typeface="Comic Sans MS" pitchFamily="66" charset="0"/>
              </a:rPr>
              <a:t>Involved in the production of hormones and the production of Red Blood Cells.</a:t>
            </a:r>
          </a:p>
          <a:p>
            <a:endParaRPr lang="en-GB" dirty="0">
              <a:solidFill>
                <a:schemeClr val="tx1"/>
              </a:solidFill>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The Kidneys - </a:t>
            </a:r>
            <a:r>
              <a:rPr lang="en-GB" sz="4000" dirty="0" smtClean="0">
                <a:latin typeface="Comic Sans MS" pitchFamily="66" charset="0"/>
              </a:rPr>
              <a:t>function</a:t>
            </a:r>
            <a:endParaRPr lang="en-GB" sz="4000" dirty="0">
              <a:latin typeface="Comic Sans MS" pitchFamily="66" charset="0"/>
            </a:endParaRPr>
          </a:p>
        </p:txBody>
      </p:sp>
      <p:sp>
        <p:nvSpPr>
          <p:cNvPr id="4" name="Content Placeholder 3"/>
          <p:cNvSpPr>
            <a:spLocks noGrp="1"/>
          </p:cNvSpPr>
          <p:nvPr>
            <p:ph sz="half" idx="2"/>
          </p:nvPr>
        </p:nvSpPr>
        <p:spPr>
          <a:xfrm>
            <a:off x="3851920" y="1600200"/>
            <a:ext cx="4834880" cy="4997152"/>
          </a:xfrm>
        </p:spPr>
        <p:txBody>
          <a:bodyPr>
            <a:normAutofit fontScale="25000" lnSpcReduction="20000"/>
          </a:bodyPr>
          <a:lstStyle/>
          <a:p>
            <a:endParaRPr lang="en-GB" dirty="0"/>
          </a:p>
          <a:p>
            <a:r>
              <a:rPr lang="en-GB" sz="7200" dirty="0" smtClean="0">
                <a:solidFill>
                  <a:schemeClr val="tx1"/>
                </a:solidFill>
                <a:latin typeface="Comic Sans MS" pitchFamily="66" charset="0"/>
              </a:rPr>
              <a:t>Removing waste products and water from the blood. </a:t>
            </a:r>
          </a:p>
          <a:p>
            <a:r>
              <a:rPr lang="en-GB" sz="7200" dirty="0" smtClean="0">
                <a:solidFill>
                  <a:schemeClr val="tx1"/>
                </a:solidFill>
                <a:latin typeface="Comic Sans MS" pitchFamily="66" charset="0"/>
              </a:rPr>
              <a:t>Controlling blood pressure</a:t>
            </a:r>
          </a:p>
          <a:p>
            <a:r>
              <a:rPr lang="en-GB" sz="7200" dirty="0" smtClean="0">
                <a:solidFill>
                  <a:schemeClr val="tx1"/>
                </a:solidFill>
                <a:latin typeface="Comic Sans MS" pitchFamily="66" charset="0"/>
              </a:rPr>
              <a:t>Hormone Production</a:t>
            </a:r>
          </a:p>
          <a:p>
            <a:pPr marL="0" indent="0">
              <a:buNone/>
            </a:pPr>
            <a:r>
              <a:rPr lang="en-GB" sz="7200" dirty="0">
                <a:solidFill>
                  <a:schemeClr val="tx1"/>
                </a:solidFill>
                <a:latin typeface="Comic Sans MS" pitchFamily="66" charset="0"/>
              </a:rPr>
              <a:t>	</a:t>
            </a:r>
            <a:r>
              <a:rPr lang="en-GB" sz="7200" dirty="0" smtClean="0">
                <a:solidFill>
                  <a:schemeClr val="tx1"/>
                </a:solidFill>
                <a:latin typeface="Comic Sans MS" pitchFamily="66" charset="0"/>
              </a:rPr>
              <a:t>Healthy </a:t>
            </a:r>
            <a:r>
              <a:rPr lang="en-GB" sz="7200" dirty="0">
                <a:solidFill>
                  <a:schemeClr val="tx1"/>
                </a:solidFill>
                <a:latin typeface="Comic Sans MS" pitchFamily="66" charset="0"/>
              </a:rPr>
              <a:t>kidneys </a:t>
            </a:r>
            <a:r>
              <a:rPr lang="en-GB" sz="7200" dirty="0" smtClean="0">
                <a:solidFill>
                  <a:schemeClr val="tx1"/>
                </a:solidFill>
                <a:latin typeface="Comic Sans MS" pitchFamily="66" charset="0"/>
              </a:rPr>
              <a:t>make hormones </a:t>
            </a:r>
          </a:p>
          <a:p>
            <a:pPr marL="0" indent="0">
              <a:buNone/>
            </a:pPr>
            <a:r>
              <a:rPr lang="en-GB" sz="7200" b="1" dirty="0" smtClean="0">
                <a:solidFill>
                  <a:schemeClr val="tx1"/>
                </a:solidFill>
                <a:latin typeface="Comic Sans MS" pitchFamily="66" charset="0"/>
              </a:rPr>
              <a:t>	Renin</a:t>
            </a:r>
            <a:r>
              <a:rPr lang="en-GB" sz="7200" dirty="0" smtClean="0">
                <a:solidFill>
                  <a:schemeClr val="tx1"/>
                </a:solidFill>
                <a:latin typeface="Comic Sans MS" pitchFamily="66" charset="0"/>
              </a:rPr>
              <a:t> </a:t>
            </a:r>
            <a:r>
              <a:rPr lang="en-GB" sz="7200" dirty="0">
                <a:solidFill>
                  <a:schemeClr val="tx1"/>
                </a:solidFill>
                <a:latin typeface="Comic Sans MS" pitchFamily="66" charset="0"/>
              </a:rPr>
              <a:t>and </a:t>
            </a:r>
            <a:r>
              <a:rPr lang="en-GB" sz="7200" b="1" dirty="0" smtClean="0">
                <a:solidFill>
                  <a:schemeClr val="tx1"/>
                </a:solidFill>
                <a:latin typeface="Comic Sans MS" pitchFamily="66" charset="0"/>
              </a:rPr>
              <a:t>angiotensin</a:t>
            </a:r>
            <a:r>
              <a:rPr lang="en-GB" sz="7200" dirty="0" smtClean="0">
                <a:solidFill>
                  <a:schemeClr val="tx1"/>
                </a:solidFill>
                <a:latin typeface="Comic Sans MS" pitchFamily="66" charset="0"/>
              </a:rPr>
              <a:t> to regulate</a:t>
            </a:r>
          </a:p>
          <a:p>
            <a:pPr marL="0" indent="0">
              <a:buNone/>
            </a:pPr>
            <a:r>
              <a:rPr lang="en-GB" sz="7200" dirty="0">
                <a:solidFill>
                  <a:schemeClr val="tx1"/>
                </a:solidFill>
                <a:latin typeface="Comic Sans MS" pitchFamily="66" charset="0"/>
              </a:rPr>
              <a:t>	</a:t>
            </a:r>
            <a:r>
              <a:rPr lang="en-GB" sz="7200" dirty="0" smtClean="0">
                <a:solidFill>
                  <a:schemeClr val="tx1"/>
                </a:solidFill>
                <a:latin typeface="Comic Sans MS" pitchFamily="66" charset="0"/>
              </a:rPr>
              <a:t>how </a:t>
            </a:r>
            <a:r>
              <a:rPr lang="en-GB" sz="7200" dirty="0">
                <a:solidFill>
                  <a:schemeClr val="tx1"/>
                </a:solidFill>
                <a:latin typeface="Comic Sans MS" pitchFamily="66" charset="0"/>
              </a:rPr>
              <a:t>much </a:t>
            </a:r>
            <a:r>
              <a:rPr lang="en-GB" sz="7200" dirty="0" smtClean="0">
                <a:solidFill>
                  <a:schemeClr val="tx1"/>
                </a:solidFill>
                <a:latin typeface="Comic Sans MS" pitchFamily="66" charset="0"/>
              </a:rPr>
              <a:t>sodium (</a:t>
            </a:r>
            <a:r>
              <a:rPr lang="en-GB" sz="7200" dirty="0">
                <a:solidFill>
                  <a:schemeClr val="tx1"/>
                </a:solidFill>
                <a:latin typeface="Comic Sans MS" pitchFamily="66" charset="0"/>
              </a:rPr>
              <a:t>salt</a:t>
            </a:r>
            <a:r>
              <a:rPr lang="en-GB" sz="7200" dirty="0" smtClean="0">
                <a:solidFill>
                  <a:schemeClr val="tx1"/>
                </a:solidFill>
                <a:latin typeface="Comic Sans MS" pitchFamily="66" charset="0"/>
              </a:rPr>
              <a:t>) and </a:t>
            </a:r>
            <a:r>
              <a:rPr lang="en-GB" sz="7200" dirty="0">
                <a:solidFill>
                  <a:schemeClr val="tx1"/>
                </a:solidFill>
                <a:latin typeface="Comic Sans MS" pitchFamily="66" charset="0"/>
              </a:rPr>
              <a:t>fluid </a:t>
            </a:r>
            <a:endParaRPr lang="en-GB" sz="7200" dirty="0" smtClean="0">
              <a:solidFill>
                <a:schemeClr val="tx1"/>
              </a:solidFill>
              <a:latin typeface="Comic Sans MS" pitchFamily="66" charset="0"/>
            </a:endParaRPr>
          </a:p>
          <a:p>
            <a:pPr marL="0" indent="0">
              <a:buNone/>
            </a:pPr>
            <a:r>
              <a:rPr lang="en-GB" sz="7200" dirty="0">
                <a:solidFill>
                  <a:schemeClr val="tx1"/>
                </a:solidFill>
                <a:latin typeface="Comic Sans MS" pitchFamily="66" charset="0"/>
              </a:rPr>
              <a:t>	</a:t>
            </a:r>
            <a:r>
              <a:rPr lang="en-GB" sz="7200" dirty="0" smtClean="0">
                <a:solidFill>
                  <a:schemeClr val="tx1"/>
                </a:solidFill>
                <a:latin typeface="Comic Sans MS" pitchFamily="66" charset="0"/>
              </a:rPr>
              <a:t>the body keeps.  </a:t>
            </a:r>
          </a:p>
          <a:p>
            <a:pPr marL="0" indent="0">
              <a:buNone/>
            </a:pPr>
            <a:r>
              <a:rPr lang="en-GB" sz="7200" b="1" dirty="0">
                <a:solidFill>
                  <a:schemeClr val="tx1"/>
                </a:solidFill>
                <a:latin typeface="Comic Sans MS" pitchFamily="66" charset="0"/>
              </a:rPr>
              <a:t>	</a:t>
            </a:r>
            <a:r>
              <a:rPr lang="en-GB" sz="7200" b="1" dirty="0" err="1" smtClean="0">
                <a:solidFill>
                  <a:schemeClr val="tx1"/>
                </a:solidFill>
                <a:latin typeface="Comic Sans MS" pitchFamily="66" charset="0"/>
              </a:rPr>
              <a:t>Calcitriol</a:t>
            </a:r>
            <a:r>
              <a:rPr lang="en-GB" sz="7200" dirty="0" smtClean="0">
                <a:solidFill>
                  <a:schemeClr val="tx1"/>
                </a:solidFill>
                <a:latin typeface="Comic Sans MS" pitchFamily="66" charset="0"/>
              </a:rPr>
              <a:t> to maintain the </a:t>
            </a:r>
            <a:r>
              <a:rPr lang="en-GB" sz="7200" dirty="0">
                <a:solidFill>
                  <a:schemeClr val="tx1"/>
                </a:solidFill>
                <a:latin typeface="Comic Sans MS" pitchFamily="66" charset="0"/>
              </a:rPr>
              <a:t>	</a:t>
            </a:r>
            <a:r>
              <a:rPr lang="en-GB" sz="7200" dirty="0" smtClean="0">
                <a:solidFill>
                  <a:schemeClr val="tx1"/>
                </a:solidFill>
                <a:latin typeface="Comic Sans MS" pitchFamily="66" charset="0"/>
              </a:rPr>
              <a:t>levels of</a:t>
            </a:r>
          </a:p>
          <a:p>
            <a:pPr marL="0" indent="0">
              <a:buNone/>
            </a:pPr>
            <a:r>
              <a:rPr lang="en-GB" sz="7200" dirty="0">
                <a:solidFill>
                  <a:schemeClr val="tx1"/>
                </a:solidFill>
                <a:latin typeface="Comic Sans MS" pitchFamily="66" charset="0"/>
              </a:rPr>
              <a:t> </a:t>
            </a:r>
            <a:r>
              <a:rPr lang="en-GB" sz="7200" dirty="0" smtClean="0">
                <a:solidFill>
                  <a:schemeClr val="tx1"/>
                </a:solidFill>
                <a:latin typeface="Comic Sans MS" pitchFamily="66" charset="0"/>
              </a:rPr>
              <a:t>    	calcium and phosphate </a:t>
            </a:r>
            <a:r>
              <a:rPr lang="en-GB" sz="7200" dirty="0">
                <a:solidFill>
                  <a:schemeClr val="tx1"/>
                </a:solidFill>
                <a:latin typeface="Comic Sans MS" pitchFamily="66" charset="0"/>
              </a:rPr>
              <a:t>in </a:t>
            </a:r>
            <a:r>
              <a:rPr lang="en-GB" sz="7200" dirty="0" smtClean="0">
                <a:solidFill>
                  <a:schemeClr val="tx1"/>
                </a:solidFill>
                <a:latin typeface="Comic Sans MS" pitchFamily="66" charset="0"/>
              </a:rPr>
              <a:t>the blood</a:t>
            </a:r>
          </a:p>
          <a:p>
            <a:pPr marL="0" indent="0">
              <a:buNone/>
            </a:pPr>
            <a:r>
              <a:rPr lang="en-GB" sz="7200" dirty="0">
                <a:solidFill>
                  <a:schemeClr val="tx1"/>
                </a:solidFill>
                <a:latin typeface="Comic Sans MS" pitchFamily="66" charset="0"/>
              </a:rPr>
              <a:t>	</a:t>
            </a:r>
            <a:r>
              <a:rPr lang="en-GB" sz="7200" dirty="0" smtClean="0">
                <a:solidFill>
                  <a:schemeClr val="tx1"/>
                </a:solidFill>
                <a:latin typeface="Comic Sans MS" pitchFamily="66" charset="0"/>
              </a:rPr>
              <a:t>and bones</a:t>
            </a:r>
            <a:r>
              <a:rPr lang="en-GB" sz="7200" dirty="0">
                <a:solidFill>
                  <a:schemeClr val="tx1"/>
                </a:solidFill>
                <a:latin typeface="Comic Sans MS" pitchFamily="66" charset="0"/>
              </a:rPr>
              <a:t>. </a:t>
            </a:r>
            <a:endParaRPr lang="en-GB" sz="7200" dirty="0" smtClean="0">
              <a:solidFill>
                <a:schemeClr val="tx1"/>
              </a:solidFill>
              <a:latin typeface="Comic Sans MS" pitchFamily="66" charset="0"/>
            </a:endParaRPr>
          </a:p>
          <a:p>
            <a:pPr marL="0" indent="0">
              <a:buNone/>
            </a:pPr>
            <a:r>
              <a:rPr lang="en-GB" sz="7200" b="1" dirty="0" smtClean="0">
                <a:solidFill>
                  <a:schemeClr val="tx1"/>
                </a:solidFill>
                <a:latin typeface="Comic Sans MS" pitchFamily="66" charset="0"/>
              </a:rPr>
              <a:t>	</a:t>
            </a:r>
            <a:r>
              <a:rPr lang="en-GB" sz="7200" b="1" dirty="0" err="1" smtClean="0">
                <a:solidFill>
                  <a:schemeClr val="tx1"/>
                </a:solidFill>
                <a:latin typeface="Comic Sans MS" pitchFamily="66" charset="0"/>
              </a:rPr>
              <a:t>Erythropoeitin</a:t>
            </a:r>
            <a:r>
              <a:rPr lang="en-GB" sz="7200" b="1" dirty="0" smtClean="0">
                <a:solidFill>
                  <a:schemeClr val="tx1"/>
                </a:solidFill>
                <a:latin typeface="Comic Sans MS" pitchFamily="66" charset="0"/>
              </a:rPr>
              <a:t> </a:t>
            </a:r>
            <a:r>
              <a:rPr lang="en-GB" sz="7200" b="1" dirty="0">
                <a:solidFill>
                  <a:schemeClr val="tx1"/>
                </a:solidFill>
                <a:latin typeface="Comic Sans MS" pitchFamily="66" charset="0"/>
              </a:rPr>
              <a:t>(EPO</a:t>
            </a:r>
            <a:r>
              <a:rPr lang="en-GB" sz="7200" dirty="0" smtClean="0">
                <a:solidFill>
                  <a:schemeClr val="tx1"/>
                </a:solidFill>
                <a:latin typeface="Comic Sans MS" pitchFamily="66" charset="0"/>
              </a:rPr>
              <a:t>) –this is 	carried </a:t>
            </a:r>
            <a:r>
              <a:rPr lang="en-GB" sz="7200" dirty="0">
                <a:solidFill>
                  <a:schemeClr val="tx1"/>
                </a:solidFill>
                <a:latin typeface="Comic Sans MS" pitchFamily="66" charset="0"/>
              </a:rPr>
              <a:t>in the blood </a:t>
            </a:r>
            <a:r>
              <a:rPr lang="en-GB" sz="7200" dirty="0" smtClean="0">
                <a:solidFill>
                  <a:schemeClr val="tx1"/>
                </a:solidFill>
                <a:latin typeface="Comic Sans MS" pitchFamily="66" charset="0"/>
              </a:rPr>
              <a:t>to the bone</a:t>
            </a:r>
          </a:p>
          <a:p>
            <a:pPr marL="0" indent="0">
              <a:buNone/>
            </a:pPr>
            <a:r>
              <a:rPr lang="en-GB" sz="7200" dirty="0">
                <a:solidFill>
                  <a:schemeClr val="tx1"/>
                </a:solidFill>
                <a:latin typeface="Comic Sans MS" pitchFamily="66" charset="0"/>
              </a:rPr>
              <a:t>	</a:t>
            </a:r>
            <a:r>
              <a:rPr lang="en-GB" sz="7200" dirty="0" smtClean="0">
                <a:solidFill>
                  <a:schemeClr val="tx1"/>
                </a:solidFill>
                <a:latin typeface="Comic Sans MS" pitchFamily="66" charset="0"/>
              </a:rPr>
              <a:t>marrow </a:t>
            </a:r>
            <a:r>
              <a:rPr lang="en-GB" sz="7200" dirty="0">
                <a:solidFill>
                  <a:schemeClr val="tx1"/>
                </a:solidFill>
                <a:latin typeface="Comic Sans MS" pitchFamily="66" charset="0"/>
              </a:rPr>
              <a:t>where it 	</a:t>
            </a:r>
            <a:r>
              <a:rPr lang="en-GB" sz="7200" dirty="0" smtClean="0">
                <a:solidFill>
                  <a:schemeClr val="tx1"/>
                </a:solidFill>
                <a:latin typeface="Comic Sans MS" pitchFamily="66" charset="0"/>
              </a:rPr>
              <a:t>stimulates the </a:t>
            </a:r>
            <a:r>
              <a:rPr lang="en-GB" sz="7200" dirty="0">
                <a:solidFill>
                  <a:schemeClr val="tx1"/>
                </a:solidFill>
                <a:latin typeface="Comic Sans MS" pitchFamily="66" charset="0"/>
              </a:rPr>
              <a:t>	</a:t>
            </a:r>
            <a:r>
              <a:rPr lang="en-GB" sz="7200" dirty="0" smtClean="0">
                <a:solidFill>
                  <a:schemeClr val="tx1"/>
                </a:solidFill>
                <a:latin typeface="Comic Sans MS" pitchFamily="66" charset="0"/>
              </a:rPr>
              <a:t>production </a:t>
            </a:r>
            <a:r>
              <a:rPr lang="en-GB" sz="7200" dirty="0">
                <a:solidFill>
                  <a:schemeClr val="tx1"/>
                </a:solidFill>
                <a:latin typeface="Comic Sans MS" pitchFamily="66" charset="0"/>
              </a:rPr>
              <a:t>of red blood cells</a:t>
            </a:r>
            <a:r>
              <a:rPr lang="en-GB" sz="3800" dirty="0"/>
              <a:t>. </a:t>
            </a:r>
            <a:endParaRPr lang="en-GB" sz="3800" dirty="0" smtClean="0"/>
          </a:p>
          <a:p>
            <a:pPr marL="0" indent="0">
              <a:buNone/>
            </a:pPr>
            <a:endParaRPr lang="en-GB" sz="3800" dirty="0">
              <a:solidFill>
                <a:schemeClr val="tx1"/>
              </a:solidFill>
            </a:endParaRPr>
          </a:p>
          <a:p>
            <a:pPr marL="0" indent="0">
              <a:buNone/>
            </a:pPr>
            <a:r>
              <a:rPr lang="en-GB" sz="5600" dirty="0" smtClean="0">
                <a:solidFill>
                  <a:schemeClr val="tx1"/>
                </a:solidFill>
                <a:latin typeface="Comic Sans MS" pitchFamily="66" charset="0"/>
              </a:rPr>
              <a:t>Ref: </a:t>
            </a:r>
            <a:r>
              <a:rPr lang="en-GB" sz="5600" dirty="0" smtClean="0">
                <a:latin typeface="Comic Sans MS" pitchFamily="66" charset="0"/>
                <a:hlinkClick r:id="rId2"/>
              </a:rPr>
              <a:t>http</a:t>
            </a:r>
            <a:r>
              <a:rPr lang="en-GB" sz="5600" dirty="0">
                <a:latin typeface="Comic Sans MS" pitchFamily="66" charset="0"/>
                <a:hlinkClick r:id="rId2"/>
              </a:rPr>
              <a:t>://</a:t>
            </a:r>
            <a:r>
              <a:rPr lang="en-GB" sz="5600" dirty="0" smtClean="0">
                <a:latin typeface="Comic Sans MS" pitchFamily="66" charset="0"/>
                <a:hlinkClick r:id="rId2"/>
              </a:rPr>
              <a:t>www.ccmtutorials.com/renal/pathphys/page_02.htm</a:t>
            </a:r>
            <a:r>
              <a:rPr lang="en-GB" sz="5600" dirty="0" smtClean="0">
                <a:latin typeface="Comic Sans MS" pitchFamily="66" charset="0"/>
              </a:rPr>
              <a:t> </a:t>
            </a:r>
            <a:endParaRPr lang="en-GB" sz="5600" dirty="0">
              <a:latin typeface="Comic Sans MS" pitchFamily="66" charset="0"/>
            </a:endParaRPr>
          </a:p>
        </p:txBody>
      </p:sp>
      <p:sp>
        <p:nvSpPr>
          <p:cNvPr id="5" name="Content Placeholder 4"/>
          <p:cNvSpPr>
            <a:spLocks noGrp="1"/>
          </p:cNvSpPr>
          <p:nvPr>
            <p:ph sz="quarter" idx="13"/>
          </p:nvPr>
        </p:nvSpPr>
        <p:spPr>
          <a:xfrm>
            <a:off x="365760" y="1600200"/>
            <a:ext cx="3486160" cy="4526280"/>
          </a:xfrm>
        </p:spPr>
        <p:txBody>
          <a:bodyPr>
            <a:normAutofit fontScale="92500" lnSpcReduction="10000"/>
          </a:bodyPr>
          <a:lstStyle/>
          <a:p>
            <a:endParaRPr lang="en-GB" dirty="0" smtClean="0">
              <a:hlinkClick r:id="rId3"/>
            </a:endParaRPr>
          </a:p>
          <a:p>
            <a:endParaRPr lang="en-GB" dirty="0">
              <a:hlinkClick r:id="rId3"/>
            </a:endParaRPr>
          </a:p>
          <a:p>
            <a:endParaRPr lang="en-GB" dirty="0" smtClean="0">
              <a:hlinkClick r:id="rId3"/>
            </a:endParaRPr>
          </a:p>
          <a:p>
            <a:endParaRPr lang="en-GB" dirty="0">
              <a:hlinkClick r:id="rId3"/>
            </a:endParaRPr>
          </a:p>
          <a:p>
            <a:endParaRPr lang="en-GB" dirty="0" smtClean="0">
              <a:hlinkClick r:id="rId3"/>
            </a:endParaRPr>
          </a:p>
          <a:p>
            <a:endParaRPr lang="en-GB" dirty="0">
              <a:hlinkClick r:id="rId3"/>
            </a:endParaRPr>
          </a:p>
          <a:p>
            <a:endParaRPr lang="en-GB" dirty="0" smtClean="0">
              <a:hlinkClick r:id="rId3"/>
            </a:endParaRPr>
          </a:p>
          <a:p>
            <a:r>
              <a:rPr lang="en-GB" dirty="0" smtClean="0">
                <a:hlinkClick r:id="rId3"/>
              </a:rPr>
              <a:t>http</a:t>
            </a:r>
            <a:r>
              <a:rPr lang="en-GB" dirty="0">
                <a:hlinkClick r:id="rId3"/>
              </a:rPr>
              <a:t>://</a:t>
            </a:r>
            <a:r>
              <a:rPr lang="en-GB" dirty="0" smtClean="0">
                <a:hlinkClick r:id="rId3"/>
              </a:rPr>
              <a:t>www.youtube.com/watch?v=mXfvLmJ40HA&amp;feature=player_embedded</a:t>
            </a:r>
            <a:r>
              <a:rPr lang="en-GB" dirty="0" smtClean="0"/>
              <a:t> </a:t>
            </a:r>
            <a:r>
              <a:rPr lang="en-GB" dirty="0" smtClean="0">
                <a:solidFill>
                  <a:schemeClr val="tx1"/>
                </a:solidFill>
                <a:latin typeface="Comic Sans MS" pitchFamily="66" charset="0"/>
              </a:rPr>
              <a:t>(Watch this video clip)</a:t>
            </a:r>
            <a:endParaRPr lang="en-GB" dirty="0">
              <a:solidFill>
                <a:schemeClr val="tx1"/>
              </a:solidFill>
              <a:latin typeface="Comic Sans MS" pitchFamily="66" charset="0"/>
            </a:endParaRPr>
          </a:p>
          <a:p>
            <a:endParaRPr lang="en-GB"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3528" y="1628800"/>
            <a:ext cx="3062378" cy="2156836"/>
          </a:xfrm>
          <a:prstGeom prst="rect">
            <a:avLst/>
          </a:prstGeom>
        </p:spPr>
      </p:pic>
    </p:spTree>
    <p:extLst>
      <p:ext uri="{BB962C8B-B14F-4D97-AF65-F5344CB8AC3E}">
        <p14:creationId xmlns:p14="http://schemas.microsoft.com/office/powerpoint/2010/main" val="1610054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latin typeface="Comic Sans MS" pitchFamily="66" charset="0"/>
              </a:rPr>
              <a:t>Functions of the other structures within the urinary System.</a:t>
            </a:r>
            <a:endParaRPr lang="en-GB" sz="3600" dirty="0">
              <a:latin typeface="Comic Sans MS" pitchFamily="66" charset="0"/>
            </a:endParaRPr>
          </a:p>
        </p:txBody>
      </p:sp>
      <p:sp>
        <p:nvSpPr>
          <p:cNvPr id="3" name="Content Placeholder 2"/>
          <p:cNvSpPr>
            <a:spLocks noGrp="1"/>
          </p:cNvSpPr>
          <p:nvPr>
            <p:ph sz="half" idx="2"/>
          </p:nvPr>
        </p:nvSpPr>
        <p:spPr>
          <a:xfrm>
            <a:off x="3923928" y="1600200"/>
            <a:ext cx="4762872" cy="4525963"/>
          </a:xfrm>
        </p:spPr>
        <p:txBody>
          <a:bodyPr>
            <a:normAutofit/>
          </a:bodyPr>
          <a:lstStyle/>
          <a:p>
            <a:pPr marL="0" indent="0">
              <a:buNone/>
            </a:pPr>
            <a:r>
              <a:rPr lang="en-GB" b="1" dirty="0" smtClean="0">
                <a:solidFill>
                  <a:schemeClr val="tx1"/>
                </a:solidFill>
                <a:latin typeface="Comic Sans MS" pitchFamily="66" charset="0"/>
              </a:rPr>
              <a:t>The Ureter’s</a:t>
            </a:r>
          </a:p>
          <a:p>
            <a:r>
              <a:rPr lang="en-GB" dirty="0" smtClean="0">
                <a:solidFill>
                  <a:schemeClr val="tx1"/>
                </a:solidFill>
                <a:latin typeface="Comic Sans MS" pitchFamily="66" charset="0"/>
              </a:rPr>
              <a:t>Funnel </a:t>
            </a:r>
            <a:r>
              <a:rPr lang="en-GB" dirty="0">
                <a:solidFill>
                  <a:schemeClr val="tx1"/>
                </a:solidFill>
                <a:latin typeface="Comic Sans MS" pitchFamily="66" charset="0"/>
              </a:rPr>
              <a:t>the urine down into the </a:t>
            </a:r>
            <a:r>
              <a:rPr lang="en-GB" dirty="0" smtClean="0">
                <a:solidFill>
                  <a:schemeClr val="tx1"/>
                </a:solidFill>
                <a:latin typeface="Comic Sans MS" pitchFamily="66" charset="0"/>
              </a:rPr>
              <a:t>bladder.</a:t>
            </a:r>
          </a:p>
          <a:p>
            <a:pPr marL="0" indent="0">
              <a:buNone/>
            </a:pPr>
            <a:r>
              <a:rPr lang="en-GB" b="1" dirty="0" smtClean="0">
                <a:solidFill>
                  <a:schemeClr val="tx1"/>
                </a:solidFill>
                <a:latin typeface="Comic Sans MS" pitchFamily="66" charset="0"/>
              </a:rPr>
              <a:t>The bladder</a:t>
            </a:r>
          </a:p>
          <a:p>
            <a:r>
              <a:rPr lang="en-GB" dirty="0" smtClean="0">
                <a:solidFill>
                  <a:schemeClr val="tx1"/>
                </a:solidFill>
                <a:latin typeface="Comic Sans MS" pitchFamily="66" charset="0"/>
              </a:rPr>
              <a:t>To </a:t>
            </a:r>
            <a:r>
              <a:rPr lang="en-GB" dirty="0">
                <a:solidFill>
                  <a:schemeClr val="tx1"/>
                </a:solidFill>
                <a:latin typeface="Comic Sans MS" pitchFamily="66" charset="0"/>
              </a:rPr>
              <a:t>hold urine. </a:t>
            </a:r>
            <a:endParaRPr lang="en-GB" dirty="0" smtClean="0">
              <a:solidFill>
                <a:schemeClr val="tx1"/>
              </a:solidFill>
              <a:latin typeface="Comic Sans MS" pitchFamily="66" charset="0"/>
            </a:endParaRPr>
          </a:p>
          <a:p>
            <a:pPr marL="0" indent="0">
              <a:buNone/>
            </a:pPr>
            <a:r>
              <a:rPr lang="en-GB" b="1" dirty="0" smtClean="0">
                <a:solidFill>
                  <a:schemeClr val="tx1"/>
                </a:solidFill>
                <a:latin typeface="Comic Sans MS" pitchFamily="66" charset="0"/>
              </a:rPr>
              <a:t>The Urethra</a:t>
            </a:r>
            <a:endParaRPr lang="en-GB" b="1" dirty="0">
              <a:solidFill>
                <a:schemeClr val="tx1"/>
              </a:solidFill>
              <a:latin typeface="Comic Sans MS" pitchFamily="66" charset="0"/>
            </a:endParaRPr>
          </a:p>
          <a:p>
            <a:r>
              <a:rPr lang="en-GB" dirty="0" smtClean="0">
                <a:solidFill>
                  <a:schemeClr val="tx1"/>
                </a:solidFill>
                <a:latin typeface="Comic Sans MS" pitchFamily="66" charset="0"/>
              </a:rPr>
              <a:t>To </a:t>
            </a:r>
            <a:r>
              <a:rPr lang="en-GB" dirty="0">
                <a:solidFill>
                  <a:schemeClr val="tx1"/>
                </a:solidFill>
                <a:latin typeface="Comic Sans MS" pitchFamily="66" charset="0"/>
              </a:rPr>
              <a:t>expel urine from the body.</a:t>
            </a:r>
          </a:p>
        </p:txBody>
      </p:sp>
      <p:pic>
        <p:nvPicPr>
          <p:cNvPr id="5" name="Content Placeholder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395536" y="1916832"/>
            <a:ext cx="3126755" cy="3179653"/>
          </a:xfrm>
        </p:spPr>
      </p:pic>
    </p:spTree>
    <p:extLst>
      <p:ext uri="{BB962C8B-B14F-4D97-AF65-F5344CB8AC3E}">
        <p14:creationId xmlns:p14="http://schemas.microsoft.com/office/powerpoint/2010/main" val="163984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Nervous System</a:t>
            </a:r>
            <a:endParaRPr lang="en-GB" dirty="0">
              <a:latin typeface="Comic Sans MS" pitchFamily="66" charset="0"/>
            </a:endParaRPr>
          </a:p>
        </p:txBody>
      </p:sp>
      <p:pic>
        <p:nvPicPr>
          <p:cNvPr id="3" name="Content Placeholder 2"/>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076056" y="1628800"/>
            <a:ext cx="3096344" cy="4680519"/>
          </a:xfrm>
        </p:spPr>
      </p:pic>
      <p:sp>
        <p:nvSpPr>
          <p:cNvPr id="4" name="Content Placeholder 3"/>
          <p:cNvSpPr>
            <a:spLocks noGrp="1"/>
          </p:cNvSpPr>
          <p:nvPr>
            <p:ph sz="quarter" idx="13"/>
          </p:nvPr>
        </p:nvSpPr>
        <p:spPr/>
        <p:txBody>
          <a:bodyPr>
            <a:normAutofit/>
          </a:bodyPr>
          <a:lstStyle/>
          <a:p>
            <a:pPr marL="0" indent="0">
              <a:buNone/>
            </a:pPr>
            <a:r>
              <a:rPr lang="en-GB" b="1" dirty="0" smtClean="0">
                <a:solidFill>
                  <a:schemeClr val="tx1"/>
                </a:solidFill>
                <a:latin typeface="Comic Sans MS" pitchFamily="66" charset="0"/>
              </a:rPr>
              <a:t>Structures</a:t>
            </a:r>
          </a:p>
          <a:p>
            <a:pPr marL="0" indent="0">
              <a:buNone/>
            </a:pPr>
            <a:endParaRPr lang="en-GB" b="1" dirty="0" smtClean="0">
              <a:solidFill>
                <a:schemeClr val="tx1"/>
              </a:solidFill>
              <a:latin typeface="Comic Sans MS" pitchFamily="66" charset="0"/>
            </a:endParaRPr>
          </a:p>
          <a:p>
            <a:r>
              <a:rPr lang="en-GB" b="1" dirty="0">
                <a:solidFill>
                  <a:schemeClr val="tx1"/>
                </a:solidFill>
                <a:latin typeface="Comic Sans MS" pitchFamily="66" charset="0"/>
              </a:rPr>
              <a:t>CENTRAL NERVOUS SYSTEM (CNS) </a:t>
            </a:r>
            <a:endParaRPr lang="en-GB" b="1" dirty="0" smtClean="0">
              <a:solidFill>
                <a:schemeClr val="tx1"/>
              </a:solidFill>
              <a:latin typeface="Comic Sans MS" pitchFamily="66" charset="0"/>
            </a:endParaRPr>
          </a:p>
          <a:p>
            <a:pPr marL="0" indent="0">
              <a:buNone/>
            </a:pPr>
            <a:r>
              <a:rPr lang="en-GB" dirty="0" smtClean="0">
                <a:solidFill>
                  <a:schemeClr val="tx1"/>
                </a:solidFill>
                <a:latin typeface="Comic Sans MS" pitchFamily="66" charset="0"/>
              </a:rPr>
              <a:t>	- brain </a:t>
            </a:r>
          </a:p>
          <a:p>
            <a:pPr marL="0" indent="0">
              <a:buNone/>
            </a:pPr>
            <a:r>
              <a:rPr lang="en-GB" dirty="0">
                <a:solidFill>
                  <a:schemeClr val="tx1"/>
                </a:solidFill>
                <a:latin typeface="Comic Sans MS" pitchFamily="66" charset="0"/>
              </a:rPr>
              <a:t>	</a:t>
            </a:r>
            <a:r>
              <a:rPr lang="en-GB" dirty="0" smtClean="0">
                <a:solidFill>
                  <a:schemeClr val="tx1"/>
                </a:solidFill>
                <a:latin typeface="Comic Sans MS" pitchFamily="66" charset="0"/>
              </a:rPr>
              <a:t>- spinal </a:t>
            </a:r>
            <a:r>
              <a:rPr lang="en-GB" dirty="0">
                <a:solidFill>
                  <a:schemeClr val="tx1"/>
                </a:solidFill>
                <a:latin typeface="Comic Sans MS" pitchFamily="66" charset="0"/>
              </a:rPr>
              <a:t>cord</a:t>
            </a:r>
            <a:r>
              <a:rPr lang="en-GB" dirty="0" smtClean="0">
                <a:solidFill>
                  <a:schemeClr val="tx1"/>
                </a:solidFill>
                <a:latin typeface="Comic Sans MS" pitchFamily="66" charset="0"/>
              </a:rPr>
              <a:t>.</a:t>
            </a:r>
          </a:p>
          <a:p>
            <a:pPr marL="0" indent="0">
              <a:buNone/>
            </a:pPr>
            <a:r>
              <a:rPr lang="en-GB" dirty="0">
                <a:solidFill>
                  <a:schemeClr val="tx1"/>
                </a:solidFill>
                <a:latin typeface="Comic Sans MS" pitchFamily="66" charset="0"/>
              </a:rPr>
              <a:t/>
            </a:r>
            <a:br>
              <a:rPr lang="en-GB" dirty="0">
                <a:solidFill>
                  <a:schemeClr val="tx1"/>
                </a:solidFill>
                <a:latin typeface="Comic Sans MS" pitchFamily="66" charset="0"/>
              </a:rPr>
            </a:br>
            <a:r>
              <a:rPr lang="en-GB" b="1" dirty="0">
                <a:solidFill>
                  <a:schemeClr val="tx1"/>
                </a:solidFill>
                <a:latin typeface="Comic Sans MS" pitchFamily="66" charset="0"/>
              </a:rPr>
              <a:t>PERIPHERAL NERVOUS SYSTEM (PNS) :</a:t>
            </a:r>
            <a:r>
              <a:rPr lang="en-GB" dirty="0">
                <a:solidFill>
                  <a:schemeClr val="tx1"/>
                </a:solidFill>
                <a:latin typeface="Comic Sans MS" pitchFamily="66" charset="0"/>
              </a:rPr>
              <a:t> </a:t>
            </a:r>
            <a:endParaRPr lang="en-GB" dirty="0" smtClean="0">
              <a:solidFill>
                <a:schemeClr val="tx1"/>
              </a:solidFill>
              <a:latin typeface="Comic Sans MS" pitchFamily="66" charset="0"/>
            </a:endParaRPr>
          </a:p>
          <a:p>
            <a:pPr marL="0" indent="0">
              <a:buNone/>
            </a:pPr>
            <a:r>
              <a:rPr lang="en-GB" dirty="0">
                <a:solidFill>
                  <a:schemeClr val="tx1"/>
                </a:solidFill>
                <a:latin typeface="Comic Sans MS" pitchFamily="66" charset="0"/>
              </a:rPr>
              <a:t>	</a:t>
            </a:r>
            <a:r>
              <a:rPr lang="en-GB" dirty="0" smtClean="0">
                <a:solidFill>
                  <a:schemeClr val="tx1"/>
                </a:solidFill>
                <a:latin typeface="Comic Sans MS" pitchFamily="66" charset="0"/>
              </a:rPr>
              <a:t>- nerves</a:t>
            </a:r>
            <a:endParaRPr lang="en-GB" dirty="0">
              <a:solidFill>
                <a:schemeClr val="tx1"/>
              </a:solidFill>
              <a:latin typeface="Comic Sans MS" pitchFamily="66" charset="0"/>
            </a:endParaRPr>
          </a:p>
        </p:txBody>
      </p:sp>
    </p:spTree>
    <p:extLst>
      <p:ext uri="{BB962C8B-B14F-4D97-AF65-F5344CB8AC3E}">
        <p14:creationId xmlns:p14="http://schemas.microsoft.com/office/powerpoint/2010/main" val="1966446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latin typeface="Comic Sans MS" pitchFamily="66" charset="0"/>
              </a:rPr>
              <a:t>Functions of the Nervous System</a:t>
            </a:r>
            <a:endParaRPr lang="en-GB" dirty="0">
              <a:latin typeface="Comic Sans MS" pitchFamily="66" charset="0"/>
            </a:endParaRPr>
          </a:p>
        </p:txBody>
      </p:sp>
      <p:sp>
        <p:nvSpPr>
          <p:cNvPr id="6" name="Content Placeholder 5"/>
          <p:cNvSpPr>
            <a:spLocks noGrp="1"/>
          </p:cNvSpPr>
          <p:nvPr>
            <p:ph idx="1"/>
          </p:nvPr>
        </p:nvSpPr>
        <p:spPr/>
        <p:txBody>
          <a:bodyPr>
            <a:normAutofit fontScale="85000" lnSpcReduction="10000"/>
          </a:bodyPr>
          <a:lstStyle/>
          <a:p>
            <a:r>
              <a:rPr lang="en-GB" b="1" dirty="0" smtClean="0">
                <a:solidFill>
                  <a:schemeClr val="tx1"/>
                </a:solidFill>
                <a:latin typeface="Comic Sans MS" pitchFamily="66" charset="0"/>
              </a:rPr>
              <a:t>Receives and interprets information from the environment.</a:t>
            </a:r>
          </a:p>
          <a:p>
            <a:r>
              <a:rPr lang="en-GB" b="1" dirty="0" smtClean="0">
                <a:solidFill>
                  <a:schemeClr val="tx1"/>
                </a:solidFill>
                <a:latin typeface="Comic Sans MS" pitchFamily="66" charset="0"/>
              </a:rPr>
              <a:t>It </a:t>
            </a:r>
            <a:r>
              <a:rPr lang="en-GB" b="1" dirty="0">
                <a:solidFill>
                  <a:schemeClr val="tx1"/>
                </a:solidFill>
                <a:latin typeface="Comic Sans MS" pitchFamily="66" charset="0"/>
              </a:rPr>
              <a:t>controls and regulates all voluntary and involuntary activities of human </a:t>
            </a:r>
            <a:r>
              <a:rPr lang="en-GB" b="1" dirty="0" smtClean="0">
                <a:solidFill>
                  <a:schemeClr val="tx1"/>
                </a:solidFill>
                <a:latin typeface="Comic Sans MS" pitchFamily="66" charset="0"/>
              </a:rPr>
              <a:t>body. </a:t>
            </a:r>
          </a:p>
          <a:p>
            <a:pPr marL="0" indent="0">
              <a:buNone/>
            </a:pPr>
            <a:r>
              <a:rPr lang="en-GB" dirty="0" smtClean="0">
                <a:solidFill>
                  <a:schemeClr val="tx1"/>
                </a:solidFill>
                <a:latin typeface="Comic Sans MS" pitchFamily="66" charset="0"/>
              </a:rPr>
              <a:t>     Not only does it control the </a:t>
            </a:r>
            <a:r>
              <a:rPr lang="en-GB" dirty="0">
                <a:solidFill>
                  <a:schemeClr val="tx1"/>
                </a:solidFill>
                <a:latin typeface="Comic Sans MS" pitchFamily="66" charset="0"/>
              </a:rPr>
              <a:t>voluntary functions of human body </a:t>
            </a:r>
            <a:endParaRPr lang="en-GB" dirty="0" smtClean="0">
              <a:solidFill>
                <a:schemeClr val="tx1"/>
              </a:solidFill>
              <a:latin typeface="Comic Sans MS" pitchFamily="66" charset="0"/>
            </a:endParaRPr>
          </a:p>
          <a:p>
            <a:pPr marL="0" indent="0">
              <a:buNone/>
            </a:pPr>
            <a:r>
              <a:rPr lang="en-GB" dirty="0" smtClean="0">
                <a:solidFill>
                  <a:schemeClr val="tx1"/>
                </a:solidFill>
                <a:latin typeface="Comic Sans MS" pitchFamily="66" charset="0"/>
              </a:rPr>
              <a:t>     that </a:t>
            </a:r>
            <a:r>
              <a:rPr lang="en-GB" dirty="0">
                <a:solidFill>
                  <a:schemeClr val="tx1"/>
                </a:solidFill>
                <a:latin typeface="Comic Sans MS" pitchFamily="66" charset="0"/>
              </a:rPr>
              <a:t>are directed by human </a:t>
            </a:r>
            <a:r>
              <a:rPr lang="en-GB" dirty="0" smtClean="0">
                <a:solidFill>
                  <a:schemeClr val="tx1"/>
                </a:solidFill>
                <a:latin typeface="Comic Sans MS" pitchFamily="66" charset="0"/>
              </a:rPr>
              <a:t>will; it </a:t>
            </a:r>
            <a:r>
              <a:rPr lang="en-GB" dirty="0">
                <a:solidFill>
                  <a:schemeClr val="tx1"/>
                </a:solidFill>
                <a:latin typeface="Comic Sans MS" pitchFamily="66" charset="0"/>
              </a:rPr>
              <a:t>also controls those </a:t>
            </a:r>
            <a:r>
              <a:rPr lang="en-GB" dirty="0" smtClean="0">
                <a:solidFill>
                  <a:schemeClr val="tx1"/>
                </a:solidFill>
                <a:latin typeface="Comic Sans MS" pitchFamily="66" charset="0"/>
              </a:rPr>
              <a:t>functions</a:t>
            </a:r>
          </a:p>
          <a:p>
            <a:pPr marL="0" indent="0">
              <a:buNone/>
            </a:pPr>
            <a:r>
              <a:rPr lang="en-GB" dirty="0">
                <a:solidFill>
                  <a:schemeClr val="tx1"/>
                </a:solidFill>
                <a:latin typeface="Comic Sans MS" pitchFamily="66" charset="0"/>
              </a:rPr>
              <a:t> </a:t>
            </a:r>
            <a:r>
              <a:rPr lang="en-GB" dirty="0" smtClean="0">
                <a:solidFill>
                  <a:schemeClr val="tx1"/>
                </a:solidFill>
                <a:latin typeface="Comic Sans MS" pitchFamily="66" charset="0"/>
              </a:rPr>
              <a:t>    </a:t>
            </a:r>
            <a:r>
              <a:rPr lang="en-GB" dirty="0">
                <a:solidFill>
                  <a:schemeClr val="tx1"/>
                </a:solidFill>
                <a:latin typeface="Comic Sans MS" pitchFamily="66" charset="0"/>
              </a:rPr>
              <a:t>that are below the level of consciousness of human beings. </a:t>
            </a:r>
            <a:endParaRPr lang="en-GB" dirty="0" smtClean="0">
              <a:solidFill>
                <a:schemeClr val="tx1"/>
              </a:solidFill>
              <a:latin typeface="Comic Sans MS" pitchFamily="66" charset="0"/>
            </a:endParaRPr>
          </a:p>
          <a:p>
            <a:pPr marL="0" indent="0">
              <a:buNone/>
            </a:pPr>
            <a:r>
              <a:rPr lang="en-GB" dirty="0" smtClean="0">
                <a:solidFill>
                  <a:schemeClr val="tx1"/>
                </a:solidFill>
                <a:latin typeface="Comic Sans MS" pitchFamily="66" charset="0"/>
              </a:rPr>
              <a:t>     Control </a:t>
            </a:r>
            <a:r>
              <a:rPr lang="en-GB" dirty="0">
                <a:solidFill>
                  <a:schemeClr val="tx1"/>
                </a:solidFill>
                <a:latin typeface="Comic Sans MS" pitchFamily="66" charset="0"/>
              </a:rPr>
              <a:t>of a function means that the intensity of that </a:t>
            </a:r>
            <a:r>
              <a:rPr lang="en-GB" dirty="0" smtClean="0">
                <a:solidFill>
                  <a:schemeClr val="tx1"/>
                </a:solidFill>
                <a:latin typeface="Comic Sans MS" pitchFamily="66" charset="0"/>
              </a:rPr>
              <a:t>function </a:t>
            </a:r>
          </a:p>
          <a:p>
            <a:pPr marL="0" indent="0">
              <a:buNone/>
            </a:pPr>
            <a:r>
              <a:rPr lang="en-GB" dirty="0">
                <a:solidFill>
                  <a:schemeClr val="tx1"/>
                </a:solidFill>
                <a:latin typeface="Comic Sans MS" pitchFamily="66" charset="0"/>
              </a:rPr>
              <a:t> </a:t>
            </a:r>
            <a:r>
              <a:rPr lang="en-GB" dirty="0" smtClean="0">
                <a:solidFill>
                  <a:schemeClr val="tx1"/>
                </a:solidFill>
                <a:latin typeface="Comic Sans MS" pitchFamily="66" charset="0"/>
              </a:rPr>
              <a:t>    can </a:t>
            </a:r>
            <a:r>
              <a:rPr lang="en-GB" dirty="0">
                <a:solidFill>
                  <a:schemeClr val="tx1"/>
                </a:solidFill>
                <a:latin typeface="Comic Sans MS" pitchFamily="66" charset="0"/>
              </a:rPr>
              <a:t>be increase or decreased according to the demands </a:t>
            </a:r>
            <a:r>
              <a:rPr lang="en-GB" dirty="0" smtClean="0">
                <a:solidFill>
                  <a:schemeClr val="tx1"/>
                </a:solidFill>
                <a:latin typeface="Comic Sans MS" pitchFamily="66" charset="0"/>
              </a:rPr>
              <a:t>of the </a:t>
            </a:r>
          </a:p>
          <a:p>
            <a:pPr marL="0" indent="0">
              <a:buNone/>
            </a:pPr>
            <a:r>
              <a:rPr lang="en-GB" dirty="0">
                <a:solidFill>
                  <a:schemeClr val="tx1"/>
                </a:solidFill>
                <a:latin typeface="Comic Sans MS" pitchFamily="66" charset="0"/>
              </a:rPr>
              <a:t> </a:t>
            </a:r>
            <a:r>
              <a:rPr lang="en-GB" dirty="0" smtClean="0">
                <a:solidFill>
                  <a:schemeClr val="tx1"/>
                </a:solidFill>
                <a:latin typeface="Comic Sans MS" pitchFamily="66" charset="0"/>
              </a:rPr>
              <a:t>    </a:t>
            </a:r>
            <a:r>
              <a:rPr lang="en-GB" dirty="0">
                <a:solidFill>
                  <a:schemeClr val="tx1"/>
                </a:solidFill>
                <a:latin typeface="Comic Sans MS" pitchFamily="66" charset="0"/>
              </a:rPr>
              <a:t>human body.</a:t>
            </a:r>
          </a:p>
          <a:p>
            <a:r>
              <a:rPr lang="en-GB" b="1" dirty="0" smtClean="0">
                <a:solidFill>
                  <a:schemeClr val="tx1"/>
                </a:solidFill>
                <a:latin typeface="Comic Sans MS" pitchFamily="66" charset="0"/>
              </a:rPr>
              <a:t>Coordination of the different systems &amp; organs of the body</a:t>
            </a:r>
          </a:p>
          <a:p>
            <a:pPr marL="0" indent="0">
              <a:buNone/>
            </a:pPr>
            <a:r>
              <a:rPr lang="en-GB" b="1" dirty="0" smtClean="0">
                <a:solidFill>
                  <a:schemeClr val="tx1"/>
                </a:solidFill>
                <a:latin typeface="Comic Sans MS" pitchFamily="66" charset="0"/>
              </a:rPr>
              <a:t>    </a:t>
            </a:r>
            <a:r>
              <a:rPr lang="en-GB" dirty="0" smtClean="0">
                <a:solidFill>
                  <a:schemeClr val="tx1"/>
                </a:solidFill>
                <a:latin typeface="Comic Sans MS" pitchFamily="66" charset="0"/>
              </a:rPr>
              <a:t>Not </a:t>
            </a:r>
            <a:r>
              <a:rPr lang="en-GB" dirty="0">
                <a:solidFill>
                  <a:schemeClr val="tx1"/>
                </a:solidFill>
                <a:latin typeface="Comic Sans MS" pitchFamily="66" charset="0"/>
              </a:rPr>
              <a:t>only </a:t>
            </a:r>
            <a:r>
              <a:rPr lang="en-GB" dirty="0" smtClean="0">
                <a:solidFill>
                  <a:schemeClr val="tx1"/>
                </a:solidFill>
                <a:latin typeface="Comic Sans MS" pitchFamily="66" charset="0"/>
              </a:rPr>
              <a:t>does it produce </a:t>
            </a:r>
            <a:r>
              <a:rPr lang="en-GB" dirty="0">
                <a:solidFill>
                  <a:schemeClr val="tx1"/>
                </a:solidFill>
                <a:latin typeface="Comic Sans MS" pitchFamily="66" charset="0"/>
              </a:rPr>
              <a:t>coordination between </a:t>
            </a:r>
            <a:r>
              <a:rPr lang="en-GB" dirty="0" smtClean="0">
                <a:solidFill>
                  <a:schemeClr val="tx1"/>
                </a:solidFill>
                <a:latin typeface="Comic Sans MS" pitchFamily="66" charset="0"/>
              </a:rPr>
              <a:t>different</a:t>
            </a:r>
          </a:p>
          <a:p>
            <a:pPr marL="0" indent="0">
              <a:buNone/>
            </a:pPr>
            <a:r>
              <a:rPr lang="en-GB" dirty="0" smtClean="0">
                <a:solidFill>
                  <a:schemeClr val="tx1"/>
                </a:solidFill>
                <a:latin typeface="Comic Sans MS" pitchFamily="66" charset="0"/>
              </a:rPr>
              <a:t>      systems, it also coordinates the different </a:t>
            </a:r>
            <a:r>
              <a:rPr lang="en-GB" dirty="0">
                <a:solidFill>
                  <a:schemeClr val="tx1"/>
                </a:solidFill>
                <a:latin typeface="Comic Sans MS" pitchFamily="66" charset="0"/>
              </a:rPr>
              <a:t>organs of a system</a:t>
            </a:r>
            <a:r>
              <a:rPr lang="en-GB" dirty="0" smtClean="0">
                <a:solidFill>
                  <a:schemeClr val="tx1"/>
                </a:solidFill>
                <a:latin typeface="Comic Sans MS" pitchFamily="66" charset="0"/>
              </a:rPr>
              <a:t>.</a:t>
            </a:r>
          </a:p>
          <a:p>
            <a:pPr marL="0" indent="0"/>
            <a:r>
              <a:rPr lang="en-GB" dirty="0" smtClean="0">
                <a:solidFill>
                  <a:schemeClr val="tx1"/>
                </a:solidFill>
                <a:latin typeface="Comic Sans MS" pitchFamily="66" charset="0"/>
              </a:rPr>
              <a:t>    </a:t>
            </a:r>
            <a:r>
              <a:rPr lang="en-GB" b="1" dirty="0" smtClean="0">
                <a:solidFill>
                  <a:schemeClr val="tx1"/>
                </a:solidFill>
                <a:latin typeface="Comic Sans MS" pitchFamily="66" charset="0"/>
              </a:rPr>
              <a:t>Reflex actions protect the body from injury.</a:t>
            </a:r>
            <a:endParaRPr lang="en-GB" b="1" dirty="0" smtClean="0"/>
          </a:p>
          <a:p>
            <a:pPr marL="0" indent="0"/>
            <a:endParaRPr lang="en-GB" dirty="0" smtClean="0"/>
          </a:p>
          <a:p>
            <a:endParaRPr lang="en-GB" dirty="0"/>
          </a:p>
        </p:txBody>
      </p:sp>
    </p:spTree>
    <p:extLst>
      <p:ext uri="{BB962C8B-B14F-4D97-AF65-F5344CB8AC3E}">
        <p14:creationId xmlns:p14="http://schemas.microsoft.com/office/powerpoint/2010/main" val="842721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latin typeface="Comic Sans MS" pitchFamily="66" charset="0"/>
              </a:rPr>
              <a:t>Functions of the structures</a:t>
            </a:r>
            <a:endParaRPr lang="en-GB" sz="4000" dirty="0">
              <a:latin typeface="Comic Sans MS" pitchFamily="66" charset="0"/>
            </a:endParaRPr>
          </a:p>
        </p:txBody>
      </p:sp>
      <p:sp>
        <p:nvSpPr>
          <p:cNvPr id="3" name="Content Placeholder 2"/>
          <p:cNvSpPr>
            <a:spLocks noGrp="1"/>
          </p:cNvSpPr>
          <p:nvPr>
            <p:ph idx="1"/>
          </p:nvPr>
        </p:nvSpPr>
        <p:spPr/>
        <p:txBody>
          <a:bodyPr>
            <a:normAutofit fontScale="92500" lnSpcReduction="10000"/>
          </a:bodyPr>
          <a:lstStyle/>
          <a:p>
            <a:pPr>
              <a:buNone/>
            </a:pPr>
            <a:r>
              <a:rPr lang="en-GB" b="1" dirty="0" smtClean="0">
                <a:solidFill>
                  <a:schemeClr val="tx1"/>
                </a:solidFill>
                <a:latin typeface="Comic Sans MS" pitchFamily="66" charset="0"/>
              </a:rPr>
              <a:t>The Brain </a:t>
            </a:r>
          </a:p>
          <a:p>
            <a:r>
              <a:rPr lang="en-GB" dirty="0" smtClean="0">
                <a:solidFill>
                  <a:schemeClr val="tx1"/>
                </a:solidFill>
                <a:latin typeface="Comic Sans MS" pitchFamily="66" charset="0"/>
              </a:rPr>
              <a:t>controls the </a:t>
            </a:r>
            <a:r>
              <a:rPr lang="en-GB" dirty="0">
                <a:solidFill>
                  <a:schemeClr val="tx1"/>
                </a:solidFill>
                <a:latin typeface="Comic Sans MS" pitchFamily="66" charset="0"/>
              </a:rPr>
              <a:t>body's autonomic functions </a:t>
            </a:r>
            <a:r>
              <a:rPr lang="en-GB" dirty="0" smtClean="0">
                <a:solidFill>
                  <a:schemeClr val="tx1"/>
                </a:solidFill>
                <a:latin typeface="Comic Sans MS" pitchFamily="66" charset="0"/>
              </a:rPr>
              <a:t>such as respiration</a:t>
            </a:r>
            <a:r>
              <a:rPr lang="en-GB" dirty="0">
                <a:solidFill>
                  <a:schemeClr val="tx1"/>
                </a:solidFill>
                <a:latin typeface="Comic Sans MS" pitchFamily="66" charset="0"/>
              </a:rPr>
              <a:t>, digestion and heart rate. </a:t>
            </a:r>
            <a:endParaRPr lang="en-GB" dirty="0" smtClean="0">
              <a:solidFill>
                <a:schemeClr val="tx1"/>
              </a:solidFill>
              <a:latin typeface="Comic Sans MS" pitchFamily="66" charset="0"/>
            </a:endParaRPr>
          </a:p>
          <a:p>
            <a:r>
              <a:rPr lang="en-GB" dirty="0" smtClean="0">
                <a:solidFill>
                  <a:schemeClr val="tx1"/>
                </a:solidFill>
                <a:latin typeface="Comic Sans MS" pitchFamily="66" charset="0"/>
              </a:rPr>
              <a:t>It also processes all the messages transmitted via the nerves from the sensory organs.</a:t>
            </a:r>
          </a:p>
          <a:p>
            <a:pPr>
              <a:buNone/>
            </a:pPr>
            <a:r>
              <a:rPr lang="en-GB" b="1" dirty="0" smtClean="0">
                <a:solidFill>
                  <a:schemeClr val="tx1"/>
                </a:solidFill>
                <a:latin typeface="Comic Sans MS" pitchFamily="66" charset="0"/>
              </a:rPr>
              <a:t>Spinal cord</a:t>
            </a:r>
          </a:p>
          <a:p>
            <a:r>
              <a:rPr lang="en-GB" dirty="0">
                <a:solidFill>
                  <a:schemeClr val="tx1"/>
                </a:solidFill>
                <a:latin typeface="Comic Sans MS" pitchFamily="66" charset="0"/>
              </a:rPr>
              <a:t>This is the </a:t>
            </a:r>
            <a:r>
              <a:rPr lang="en-GB" dirty="0" smtClean="0">
                <a:solidFill>
                  <a:schemeClr val="tx1"/>
                </a:solidFill>
                <a:latin typeface="Comic Sans MS" pitchFamily="66" charset="0"/>
              </a:rPr>
              <a:t>information </a:t>
            </a:r>
            <a:r>
              <a:rPr lang="en-GB" dirty="0">
                <a:solidFill>
                  <a:schemeClr val="tx1"/>
                </a:solidFill>
                <a:latin typeface="Comic Sans MS" pitchFamily="66" charset="0"/>
              </a:rPr>
              <a:t>superhighway of the body. It carries information up to the brain and instructions back down</a:t>
            </a:r>
            <a:r>
              <a:rPr lang="en-GB" dirty="0" smtClean="0">
                <a:solidFill>
                  <a:schemeClr val="tx1"/>
                </a:solidFill>
                <a:latin typeface="Comic Sans MS" pitchFamily="66" charset="0"/>
              </a:rPr>
              <a:t>.</a:t>
            </a:r>
          </a:p>
          <a:p>
            <a:pPr>
              <a:buNone/>
            </a:pPr>
            <a:r>
              <a:rPr lang="en-GB" b="1" dirty="0" smtClean="0">
                <a:solidFill>
                  <a:schemeClr val="tx1"/>
                </a:solidFill>
                <a:latin typeface="Comic Sans MS" pitchFamily="66" charset="0"/>
              </a:rPr>
              <a:t>Nerves</a:t>
            </a:r>
            <a:endParaRPr lang="en-GB" b="1" dirty="0">
              <a:solidFill>
                <a:schemeClr val="tx1"/>
              </a:solidFill>
              <a:latin typeface="Comic Sans MS" pitchFamily="66" charset="0"/>
            </a:endParaRPr>
          </a:p>
          <a:p>
            <a:r>
              <a:rPr lang="en-GB" dirty="0" smtClean="0">
                <a:solidFill>
                  <a:schemeClr val="tx1"/>
                </a:solidFill>
                <a:latin typeface="Comic Sans MS" pitchFamily="66" charset="0"/>
              </a:rPr>
              <a:t>Nerves conduct impulses from the receptor organs to the spinal cord and the brain. They also conduct impulses from the brain to the receptor organs </a:t>
            </a:r>
          </a:p>
          <a:p>
            <a:endParaRPr lang="en-GB" dirty="0" smtClean="0">
              <a:solidFill>
                <a:schemeClr val="tx1"/>
              </a:solidFill>
            </a:endParaRPr>
          </a:p>
          <a:p>
            <a:endParaRPr lang="en-GB" dirty="0"/>
          </a:p>
          <a:p>
            <a:endParaRPr lang="en-GB" dirty="0"/>
          </a:p>
        </p:txBody>
      </p:sp>
    </p:spTree>
    <p:extLst>
      <p:ext uri="{BB962C8B-B14F-4D97-AF65-F5344CB8AC3E}">
        <p14:creationId xmlns:p14="http://schemas.microsoft.com/office/powerpoint/2010/main" val="10582445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698</TotalTime>
  <Words>1773</Words>
  <Application>Microsoft Office PowerPoint</Application>
  <PresentationFormat>On-screen Show (4:3)</PresentationFormat>
  <Paragraphs>204</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Executive</vt:lpstr>
      <vt:lpstr>An Outline of the Gross Structure and functions of the Body Systems 2</vt:lpstr>
      <vt:lpstr>What do I need to produce to meet P3?</vt:lpstr>
      <vt:lpstr>Renal System</vt:lpstr>
      <vt:lpstr>Functions of the Renal System.</vt:lpstr>
      <vt:lpstr>The Kidneys - function</vt:lpstr>
      <vt:lpstr>Functions of the other structures within the urinary System.</vt:lpstr>
      <vt:lpstr>Nervous System</vt:lpstr>
      <vt:lpstr>Functions of the Nervous System</vt:lpstr>
      <vt:lpstr>Functions of the structures</vt:lpstr>
      <vt:lpstr>The Endocrine System</vt:lpstr>
      <vt:lpstr>Endocrine System</vt:lpstr>
      <vt:lpstr>Endocrine Glands &amp; their fuction</vt:lpstr>
      <vt:lpstr>PowerPoint Presentation</vt:lpstr>
      <vt:lpstr>PowerPoint Presentation</vt:lpstr>
      <vt:lpstr>Reproductive System</vt:lpstr>
      <vt:lpstr>Reproductive System (male)</vt:lpstr>
      <vt:lpstr>Reproductive System (female)</vt:lpstr>
      <vt:lpstr>Functions of the Reproductive System</vt:lpstr>
      <vt:lpstr>Functions of the structures</vt:lpstr>
      <vt:lpstr>Lymphatic System</vt:lpstr>
      <vt:lpstr>Lymphatic System</vt:lpstr>
      <vt:lpstr>Functions of the structures.</vt:lpstr>
      <vt:lpstr>Musculo-skeletal System</vt:lpstr>
      <vt:lpstr>Functions of the Musculo-skeletal system</vt:lpstr>
      <vt:lpstr>Musculo-skeletal System</vt:lpstr>
      <vt:lpstr>Functions of the structures within the Muscular Skeletal System</vt:lpstr>
      <vt:lpstr>PowerPoint Presentation</vt:lpstr>
      <vt:lpstr>Immune System</vt:lpstr>
      <vt:lpstr>Immune System.</vt:lpstr>
    </vt:vector>
  </TitlesOfParts>
  <Company>Carmel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Outline of the Gross Structure and functions of the Body Systems</dc:title>
  <dc:creator>Carmel College</dc:creator>
  <cp:lastModifiedBy>build</cp:lastModifiedBy>
  <cp:revision>82</cp:revision>
  <dcterms:created xsi:type="dcterms:W3CDTF">2012-11-29T12:42:41Z</dcterms:created>
  <dcterms:modified xsi:type="dcterms:W3CDTF">2012-12-13T12:12:06Z</dcterms:modified>
</cp:coreProperties>
</file>