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9" r:id="rId3"/>
    <p:sldId id="271" r:id="rId4"/>
    <p:sldId id="281" r:id="rId5"/>
    <p:sldId id="284" r:id="rId6"/>
    <p:sldId id="277" r:id="rId7"/>
    <p:sldId id="278" r:id="rId8"/>
    <p:sldId id="282" r:id="rId9"/>
    <p:sldId id="283" r:id="rId10"/>
    <p:sldId id="285" r:id="rId11"/>
    <p:sldId id="272" r:id="rId12"/>
    <p:sldId id="286" r:id="rId13"/>
    <p:sldId id="296" r:id="rId14"/>
    <p:sldId id="288" r:id="rId15"/>
    <p:sldId id="273" r:id="rId16"/>
    <p:sldId id="287" r:id="rId17"/>
    <p:sldId id="280" r:id="rId18"/>
    <p:sldId id="289" r:id="rId19"/>
    <p:sldId id="290" r:id="rId20"/>
    <p:sldId id="291" r:id="rId21"/>
    <p:sldId id="292" r:id="rId22"/>
    <p:sldId id="294" r:id="rId23"/>
    <p:sldId id="295" r:id="rId24"/>
    <p:sldId id="297" r:id="rId25"/>
    <p:sldId id="268" r:id="rId26"/>
    <p:sldId id="261" r:id="rId27"/>
    <p:sldId id="25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483AE0-AA70-4F31-990D-1645184947D4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EF8E0A69-76B4-41CE-941F-FCAD38F6E08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1</a:t>
          </a:r>
        </a:p>
      </dgm:t>
    </dgm:pt>
    <dgm:pt modelId="{7FC2B24B-E2DE-40D0-9B96-F92C3FBFA10C}" type="parTrans" cxnId="{8AE246A9-BCF6-45C9-83B0-08CD0C9D958C}">
      <dgm:prSet/>
      <dgm:spPr/>
    </dgm:pt>
    <dgm:pt modelId="{AA3DCB39-E509-44A3-A208-9066072908B5}" type="sibTrans" cxnId="{8AE246A9-BCF6-45C9-83B0-08CD0C9D958C}">
      <dgm:prSet/>
      <dgm:spPr/>
    </dgm:pt>
    <dgm:pt modelId="{015D6212-C2F8-4C2C-9550-4F954A04F09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2</a:t>
          </a:r>
        </a:p>
      </dgm:t>
    </dgm:pt>
    <dgm:pt modelId="{7A876BC3-6606-4F86-9634-2BF362AB0B22}" type="parTrans" cxnId="{9CEFB086-E727-4DC7-801F-9CBF3E5B354A}">
      <dgm:prSet/>
      <dgm:spPr/>
    </dgm:pt>
    <dgm:pt modelId="{FDC35249-2740-49FA-B753-8B1712FE4711}" type="sibTrans" cxnId="{9CEFB086-E727-4DC7-801F-9CBF3E5B354A}">
      <dgm:prSet/>
      <dgm:spPr/>
    </dgm:pt>
    <dgm:pt modelId="{261EB9FB-7F33-4AA7-82D8-B42234F997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3</a:t>
          </a:r>
        </a:p>
      </dgm:t>
    </dgm:pt>
    <dgm:pt modelId="{C957357F-5F46-47B2-BC38-63C48D91AC1B}" type="parTrans" cxnId="{F320B885-D963-4889-A52A-F0F83E932789}">
      <dgm:prSet/>
      <dgm:spPr/>
    </dgm:pt>
    <dgm:pt modelId="{C004F774-EA13-4F6B-B6AB-642CFD52B2A6}" type="sibTrans" cxnId="{F320B885-D963-4889-A52A-F0F83E932789}">
      <dgm:prSet/>
      <dgm:spPr/>
    </dgm:pt>
    <dgm:pt modelId="{89AF445F-C7F0-4762-976C-CB98659D2DE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4</a:t>
          </a:r>
        </a:p>
      </dgm:t>
    </dgm:pt>
    <dgm:pt modelId="{8B46DC0C-CA0A-40DF-9D1F-963EF1B032BB}" type="parTrans" cxnId="{06469337-BFB7-4030-9AE9-947E7920D3B6}">
      <dgm:prSet/>
      <dgm:spPr/>
    </dgm:pt>
    <dgm:pt modelId="{B7246D80-7DD8-41EA-8DEC-A0601871E18E}" type="sibTrans" cxnId="{06469337-BFB7-4030-9AE9-947E7920D3B6}">
      <dgm:prSet/>
      <dgm:spPr/>
    </dgm:pt>
    <dgm:pt modelId="{14380CD5-97D0-48BE-A3EC-FF8405A4610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5</a:t>
          </a:r>
        </a:p>
      </dgm:t>
    </dgm:pt>
    <dgm:pt modelId="{F076C3CF-47DD-4CB0-BF50-0256D3B9115F}" type="parTrans" cxnId="{9739244E-C9ED-40AA-A3DA-B6A2F317200E}">
      <dgm:prSet/>
      <dgm:spPr/>
    </dgm:pt>
    <dgm:pt modelId="{CC21EB49-77C3-43EB-86C9-A711DA26B7D7}" type="sibTrans" cxnId="{9739244E-C9ED-40AA-A3DA-B6A2F317200E}">
      <dgm:prSet/>
      <dgm:spPr/>
    </dgm:pt>
    <dgm:pt modelId="{B6FEEAA8-977D-4B28-A21B-F983C971CDB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6</a:t>
          </a:r>
        </a:p>
      </dgm:t>
    </dgm:pt>
    <dgm:pt modelId="{F7BC1076-B662-4B1F-94BD-FFE5C6AE4A71}" type="parTrans" cxnId="{E9A111E3-886E-463F-83BB-C30BF4E5E40A}">
      <dgm:prSet/>
      <dgm:spPr/>
    </dgm:pt>
    <dgm:pt modelId="{920B8C92-82AA-4230-9126-6AD26F44019D}" type="sibTrans" cxnId="{E9A111E3-886E-463F-83BB-C30BF4E5E40A}">
      <dgm:prSet/>
      <dgm:spPr/>
    </dgm:pt>
    <dgm:pt modelId="{7AE056BD-3D44-4836-A37B-F67D0BF39851}" type="pres">
      <dgm:prSet presAssocID="{76483AE0-AA70-4F31-990D-1645184947D4}" presName="cycle" presStyleCnt="0">
        <dgm:presLayoutVars>
          <dgm:dir/>
          <dgm:resizeHandles val="exact"/>
        </dgm:presLayoutVars>
      </dgm:prSet>
      <dgm:spPr/>
    </dgm:pt>
    <dgm:pt modelId="{2849EB7A-07F0-457B-BBAA-6A32DC103D35}" type="pres">
      <dgm:prSet presAssocID="{EF8E0A69-76B4-41CE-941F-FCAD38F6E084}" presName="dummy" presStyleCnt="0"/>
      <dgm:spPr/>
    </dgm:pt>
    <dgm:pt modelId="{A25CEE4A-8737-49B7-A643-B6E2843C781F}" type="pres">
      <dgm:prSet presAssocID="{EF8E0A69-76B4-41CE-941F-FCAD38F6E084}" presName="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5E295F-EC8B-4FE5-BB3A-78919350C24B}" type="pres">
      <dgm:prSet presAssocID="{AA3DCB39-E509-44A3-A208-9066072908B5}" presName="sibTrans" presStyleLbl="node1" presStyleIdx="0" presStyleCnt="6"/>
      <dgm:spPr/>
    </dgm:pt>
    <dgm:pt modelId="{C5021B07-5DF4-4546-8B31-82665182EF91}" type="pres">
      <dgm:prSet presAssocID="{015D6212-C2F8-4C2C-9550-4F954A04F09F}" presName="dummy" presStyleCnt="0"/>
      <dgm:spPr/>
    </dgm:pt>
    <dgm:pt modelId="{B2753D1C-C255-4908-840B-D76AFDEE728B}" type="pres">
      <dgm:prSet presAssocID="{015D6212-C2F8-4C2C-9550-4F954A04F09F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46BBA9-448B-4E6B-8A4A-D5387EF207FC}" type="pres">
      <dgm:prSet presAssocID="{FDC35249-2740-49FA-B753-8B1712FE4711}" presName="sibTrans" presStyleLbl="node1" presStyleIdx="1" presStyleCnt="6"/>
      <dgm:spPr/>
    </dgm:pt>
    <dgm:pt modelId="{7E3B9B5A-1242-42CF-A1B4-17FC184C445B}" type="pres">
      <dgm:prSet presAssocID="{261EB9FB-7F33-4AA7-82D8-B42234F9979E}" presName="dummy" presStyleCnt="0"/>
      <dgm:spPr/>
    </dgm:pt>
    <dgm:pt modelId="{F828D662-A3FA-49CD-9543-AC602B9CF479}" type="pres">
      <dgm:prSet presAssocID="{261EB9FB-7F33-4AA7-82D8-B42234F9979E}" presName="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136507-CAEF-4548-A5C1-6932002F2C6C}" type="pres">
      <dgm:prSet presAssocID="{C004F774-EA13-4F6B-B6AB-642CFD52B2A6}" presName="sibTrans" presStyleLbl="node1" presStyleIdx="2" presStyleCnt="6"/>
      <dgm:spPr/>
    </dgm:pt>
    <dgm:pt modelId="{AB0BECB4-32BF-4E72-8DD6-66F90F0CEEF3}" type="pres">
      <dgm:prSet presAssocID="{89AF445F-C7F0-4762-976C-CB98659D2DEC}" presName="dummy" presStyleCnt="0"/>
      <dgm:spPr/>
    </dgm:pt>
    <dgm:pt modelId="{068DF854-3559-41E7-8F31-2872B041FD3B}" type="pres">
      <dgm:prSet presAssocID="{89AF445F-C7F0-4762-976C-CB98659D2DEC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14714F-AAF7-462B-AEFD-47FBC09179B3}" type="pres">
      <dgm:prSet presAssocID="{B7246D80-7DD8-41EA-8DEC-A0601871E18E}" presName="sibTrans" presStyleLbl="node1" presStyleIdx="3" presStyleCnt="6"/>
      <dgm:spPr/>
    </dgm:pt>
    <dgm:pt modelId="{9996E34F-FDBA-4AB6-A2C2-50D6780593BB}" type="pres">
      <dgm:prSet presAssocID="{14380CD5-97D0-48BE-A3EC-FF8405A46102}" presName="dummy" presStyleCnt="0"/>
      <dgm:spPr/>
    </dgm:pt>
    <dgm:pt modelId="{74D448C7-21BE-4D73-9EE3-9A2B67BE72B6}" type="pres">
      <dgm:prSet presAssocID="{14380CD5-97D0-48BE-A3EC-FF8405A46102}" presName="node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DC878F-B08B-40FA-B2AB-F721122FAA29}" type="pres">
      <dgm:prSet presAssocID="{CC21EB49-77C3-43EB-86C9-A711DA26B7D7}" presName="sibTrans" presStyleLbl="node1" presStyleIdx="4" presStyleCnt="6"/>
      <dgm:spPr/>
    </dgm:pt>
    <dgm:pt modelId="{16881C65-C878-4212-AABE-4C614A6378A6}" type="pres">
      <dgm:prSet presAssocID="{B6FEEAA8-977D-4B28-A21B-F983C971CDBE}" presName="dummy" presStyleCnt="0"/>
      <dgm:spPr/>
    </dgm:pt>
    <dgm:pt modelId="{6097F2A2-0E53-4144-83A6-3FD8B66A9AAE}" type="pres">
      <dgm:prSet presAssocID="{B6FEEAA8-977D-4B28-A21B-F983C971CDBE}" presName="node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5FD38D-55F1-4C4A-8F1E-3033C072BA91}" type="pres">
      <dgm:prSet presAssocID="{920B8C92-82AA-4230-9126-6AD26F44019D}" presName="sibTrans" presStyleLbl="node1" presStyleIdx="5" presStyleCnt="6"/>
      <dgm:spPr/>
    </dgm:pt>
  </dgm:ptLst>
  <dgm:cxnLst>
    <dgm:cxn modelId="{F320B885-D963-4889-A52A-F0F83E932789}" srcId="{76483AE0-AA70-4F31-990D-1645184947D4}" destId="{261EB9FB-7F33-4AA7-82D8-B42234F9979E}" srcOrd="2" destOrd="0" parTransId="{C957357F-5F46-47B2-BC38-63C48D91AC1B}" sibTransId="{C004F774-EA13-4F6B-B6AB-642CFD52B2A6}"/>
    <dgm:cxn modelId="{DDA200ED-F064-45BD-A36B-6F7445C6CA9C}" type="presOf" srcId="{CC21EB49-77C3-43EB-86C9-A711DA26B7D7}" destId="{89DC878F-B08B-40FA-B2AB-F721122FAA29}" srcOrd="0" destOrd="0" presId="urn:microsoft.com/office/officeart/2005/8/layout/cycle1"/>
    <dgm:cxn modelId="{E3836BED-1006-4FD5-A01C-DF11D79378A0}" type="presOf" srcId="{015D6212-C2F8-4C2C-9550-4F954A04F09F}" destId="{B2753D1C-C255-4908-840B-D76AFDEE728B}" srcOrd="0" destOrd="0" presId="urn:microsoft.com/office/officeart/2005/8/layout/cycle1"/>
    <dgm:cxn modelId="{6861E91D-3A3C-42CE-9A19-A523ADF1F061}" type="presOf" srcId="{920B8C92-82AA-4230-9126-6AD26F44019D}" destId="{275FD38D-55F1-4C4A-8F1E-3033C072BA91}" srcOrd="0" destOrd="0" presId="urn:microsoft.com/office/officeart/2005/8/layout/cycle1"/>
    <dgm:cxn modelId="{8AE246A9-BCF6-45C9-83B0-08CD0C9D958C}" srcId="{76483AE0-AA70-4F31-990D-1645184947D4}" destId="{EF8E0A69-76B4-41CE-941F-FCAD38F6E084}" srcOrd="0" destOrd="0" parTransId="{7FC2B24B-E2DE-40D0-9B96-F92C3FBFA10C}" sibTransId="{AA3DCB39-E509-44A3-A208-9066072908B5}"/>
    <dgm:cxn modelId="{939EF922-995F-4E74-B5B4-1A2CBF8E1E4B}" type="presOf" srcId="{261EB9FB-7F33-4AA7-82D8-B42234F9979E}" destId="{F828D662-A3FA-49CD-9543-AC602B9CF479}" srcOrd="0" destOrd="0" presId="urn:microsoft.com/office/officeart/2005/8/layout/cycle1"/>
    <dgm:cxn modelId="{80EAA28C-059A-44B8-A804-4A36B9FB15F0}" type="presOf" srcId="{EF8E0A69-76B4-41CE-941F-FCAD38F6E084}" destId="{A25CEE4A-8737-49B7-A643-B6E2843C781F}" srcOrd="0" destOrd="0" presId="urn:microsoft.com/office/officeart/2005/8/layout/cycle1"/>
    <dgm:cxn modelId="{9739244E-C9ED-40AA-A3DA-B6A2F317200E}" srcId="{76483AE0-AA70-4F31-990D-1645184947D4}" destId="{14380CD5-97D0-48BE-A3EC-FF8405A46102}" srcOrd="4" destOrd="0" parTransId="{F076C3CF-47DD-4CB0-BF50-0256D3B9115F}" sibTransId="{CC21EB49-77C3-43EB-86C9-A711DA26B7D7}"/>
    <dgm:cxn modelId="{E9A111E3-886E-463F-83BB-C30BF4E5E40A}" srcId="{76483AE0-AA70-4F31-990D-1645184947D4}" destId="{B6FEEAA8-977D-4B28-A21B-F983C971CDBE}" srcOrd="5" destOrd="0" parTransId="{F7BC1076-B662-4B1F-94BD-FFE5C6AE4A71}" sibTransId="{920B8C92-82AA-4230-9126-6AD26F44019D}"/>
    <dgm:cxn modelId="{3DE09DE1-D4FD-4295-A9E8-286643B48EBB}" type="presOf" srcId="{76483AE0-AA70-4F31-990D-1645184947D4}" destId="{7AE056BD-3D44-4836-A37B-F67D0BF39851}" srcOrd="0" destOrd="0" presId="urn:microsoft.com/office/officeart/2005/8/layout/cycle1"/>
    <dgm:cxn modelId="{9E4CA704-7CC2-4252-B518-0B8CB8C0E507}" type="presOf" srcId="{B6FEEAA8-977D-4B28-A21B-F983C971CDBE}" destId="{6097F2A2-0E53-4144-83A6-3FD8B66A9AAE}" srcOrd="0" destOrd="0" presId="urn:microsoft.com/office/officeart/2005/8/layout/cycle1"/>
    <dgm:cxn modelId="{9CEFB086-E727-4DC7-801F-9CBF3E5B354A}" srcId="{76483AE0-AA70-4F31-990D-1645184947D4}" destId="{015D6212-C2F8-4C2C-9550-4F954A04F09F}" srcOrd="1" destOrd="0" parTransId="{7A876BC3-6606-4F86-9634-2BF362AB0B22}" sibTransId="{FDC35249-2740-49FA-B753-8B1712FE4711}"/>
    <dgm:cxn modelId="{ECE10108-DCF4-4403-A204-6C14E6E38D29}" type="presOf" srcId="{C004F774-EA13-4F6B-B6AB-642CFD52B2A6}" destId="{AF136507-CAEF-4548-A5C1-6932002F2C6C}" srcOrd="0" destOrd="0" presId="urn:microsoft.com/office/officeart/2005/8/layout/cycle1"/>
    <dgm:cxn modelId="{49589899-CDD9-4A46-A8D8-D13B4727BED2}" type="presOf" srcId="{AA3DCB39-E509-44A3-A208-9066072908B5}" destId="{E95E295F-EC8B-4FE5-BB3A-78919350C24B}" srcOrd="0" destOrd="0" presId="urn:microsoft.com/office/officeart/2005/8/layout/cycle1"/>
    <dgm:cxn modelId="{D3D95D0F-CD19-43B2-BAAA-3391D57B8497}" type="presOf" srcId="{14380CD5-97D0-48BE-A3EC-FF8405A46102}" destId="{74D448C7-21BE-4D73-9EE3-9A2B67BE72B6}" srcOrd="0" destOrd="0" presId="urn:microsoft.com/office/officeart/2005/8/layout/cycle1"/>
    <dgm:cxn modelId="{06469337-BFB7-4030-9AE9-947E7920D3B6}" srcId="{76483AE0-AA70-4F31-990D-1645184947D4}" destId="{89AF445F-C7F0-4762-976C-CB98659D2DEC}" srcOrd="3" destOrd="0" parTransId="{8B46DC0C-CA0A-40DF-9D1F-963EF1B032BB}" sibTransId="{B7246D80-7DD8-41EA-8DEC-A0601871E18E}"/>
    <dgm:cxn modelId="{1B8DB2C8-1CD0-4E22-A93A-264A7FC608BD}" type="presOf" srcId="{B7246D80-7DD8-41EA-8DEC-A0601871E18E}" destId="{C414714F-AAF7-462B-AEFD-47FBC09179B3}" srcOrd="0" destOrd="0" presId="urn:microsoft.com/office/officeart/2005/8/layout/cycle1"/>
    <dgm:cxn modelId="{2B6053E2-35F9-46B3-A3BA-DA2F0CA05D71}" type="presOf" srcId="{89AF445F-C7F0-4762-976C-CB98659D2DEC}" destId="{068DF854-3559-41E7-8F31-2872B041FD3B}" srcOrd="0" destOrd="0" presId="urn:microsoft.com/office/officeart/2005/8/layout/cycle1"/>
    <dgm:cxn modelId="{C76F7366-9021-46D2-92E1-5A7CAD53C29C}" type="presOf" srcId="{FDC35249-2740-49FA-B753-8B1712FE4711}" destId="{3446BBA9-448B-4E6B-8A4A-D5387EF207FC}" srcOrd="0" destOrd="0" presId="urn:microsoft.com/office/officeart/2005/8/layout/cycle1"/>
    <dgm:cxn modelId="{06B12F46-D124-4B25-8724-20045C6373CE}" type="presParOf" srcId="{7AE056BD-3D44-4836-A37B-F67D0BF39851}" destId="{2849EB7A-07F0-457B-BBAA-6A32DC103D35}" srcOrd="0" destOrd="0" presId="urn:microsoft.com/office/officeart/2005/8/layout/cycle1"/>
    <dgm:cxn modelId="{B6C5C5FF-3C72-49BA-ADA4-C7EF50178B7E}" type="presParOf" srcId="{7AE056BD-3D44-4836-A37B-F67D0BF39851}" destId="{A25CEE4A-8737-49B7-A643-B6E2843C781F}" srcOrd="1" destOrd="0" presId="urn:microsoft.com/office/officeart/2005/8/layout/cycle1"/>
    <dgm:cxn modelId="{F9326299-CBEF-4F8A-832E-6488C3E3F413}" type="presParOf" srcId="{7AE056BD-3D44-4836-A37B-F67D0BF39851}" destId="{E95E295F-EC8B-4FE5-BB3A-78919350C24B}" srcOrd="2" destOrd="0" presId="urn:microsoft.com/office/officeart/2005/8/layout/cycle1"/>
    <dgm:cxn modelId="{EA0DD1D6-EE56-4B86-A8D1-4B5B0AAC7096}" type="presParOf" srcId="{7AE056BD-3D44-4836-A37B-F67D0BF39851}" destId="{C5021B07-5DF4-4546-8B31-82665182EF91}" srcOrd="3" destOrd="0" presId="urn:microsoft.com/office/officeart/2005/8/layout/cycle1"/>
    <dgm:cxn modelId="{F888D364-4216-4D2E-AA13-38520ED935AC}" type="presParOf" srcId="{7AE056BD-3D44-4836-A37B-F67D0BF39851}" destId="{B2753D1C-C255-4908-840B-D76AFDEE728B}" srcOrd="4" destOrd="0" presId="urn:microsoft.com/office/officeart/2005/8/layout/cycle1"/>
    <dgm:cxn modelId="{12CCC7DD-EAC4-4BDD-8B83-3A2E321590AC}" type="presParOf" srcId="{7AE056BD-3D44-4836-A37B-F67D0BF39851}" destId="{3446BBA9-448B-4E6B-8A4A-D5387EF207FC}" srcOrd="5" destOrd="0" presId="urn:microsoft.com/office/officeart/2005/8/layout/cycle1"/>
    <dgm:cxn modelId="{29A0DB28-48D0-4AA5-8931-3879BB4B7912}" type="presParOf" srcId="{7AE056BD-3D44-4836-A37B-F67D0BF39851}" destId="{7E3B9B5A-1242-42CF-A1B4-17FC184C445B}" srcOrd="6" destOrd="0" presId="urn:microsoft.com/office/officeart/2005/8/layout/cycle1"/>
    <dgm:cxn modelId="{7C8F0326-87FE-4103-A8AD-256319817D86}" type="presParOf" srcId="{7AE056BD-3D44-4836-A37B-F67D0BF39851}" destId="{F828D662-A3FA-49CD-9543-AC602B9CF479}" srcOrd="7" destOrd="0" presId="urn:microsoft.com/office/officeart/2005/8/layout/cycle1"/>
    <dgm:cxn modelId="{024F2D73-ACCE-4A43-95DE-EF01307D002C}" type="presParOf" srcId="{7AE056BD-3D44-4836-A37B-F67D0BF39851}" destId="{AF136507-CAEF-4548-A5C1-6932002F2C6C}" srcOrd="8" destOrd="0" presId="urn:microsoft.com/office/officeart/2005/8/layout/cycle1"/>
    <dgm:cxn modelId="{F138A638-868B-4BE9-B5C3-9AAA559B7DD1}" type="presParOf" srcId="{7AE056BD-3D44-4836-A37B-F67D0BF39851}" destId="{AB0BECB4-32BF-4E72-8DD6-66F90F0CEEF3}" srcOrd="9" destOrd="0" presId="urn:microsoft.com/office/officeart/2005/8/layout/cycle1"/>
    <dgm:cxn modelId="{45817483-0992-4E42-A290-E599F20143E2}" type="presParOf" srcId="{7AE056BD-3D44-4836-A37B-F67D0BF39851}" destId="{068DF854-3559-41E7-8F31-2872B041FD3B}" srcOrd="10" destOrd="0" presId="urn:microsoft.com/office/officeart/2005/8/layout/cycle1"/>
    <dgm:cxn modelId="{02BD1FFB-01E3-468F-A8A4-0A762B91A089}" type="presParOf" srcId="{7AE056BD-3D44-4836-A37B-F67D0BF39851}" destId="{C414714F-AAF7-462B-AEFD-47FBC09179B3}" srcOrd="11" destOrd="0" presId="urn:microsoft.com/office/officeart/2005/8/layout/cycle1"/>
    <dgm:cxn modelId="{416DC9A1-9B5B-45B8-9BF1-19698C9D31BD}" type="presParOf" srcId="{7AE056BD-3D44-4836-A37B-F67D0BF39851}" destId="{9996E34F-FDBA-4AB6-A2C2-50D6780593BB}" srcOrd="12" destOrd="0" presId="urn:microsoft.com/office/officeart/2005/8/layout/cycle1"/>
    <dgm:cxn modelId="{1AA1614B-6E92-40B7-B0C7-168CC76895E7}" type="presParOf" srcId="{7AE056BD-3D44-4836-A37B-F67D0BF39851}" destId="{74D448C7-21BE-4D73-9EE3-9A2B67BE72B6}" srcOrd="13" destOrd="0" presId="urn:microsoft.com/office/officeart/2005/8/layout/cycle1"/>
    <dgm:cxn modelId="{94762DF2-6300-4ECB-98FD-D0640FFA553F}" type="presParOf" srcId="{7AE056BD-3D44-4836-A37B-F67D0BF39851}" destId="{89DC878F-B08B-40FA-B2AB-F721122FAA29}" srcOrd="14" destOrd="0" presId="urn:microsoft.com/office/officeart/2005/8/layout/cycle1"/>
    <dgm:cxn modelId="{6E6FD7A9-CA74-4875-9B87-41326F3370CB}" type="presParOf" srcId="{7AE056BD-3D44-4836-A37B-F67D0BF39851}" destId="{16881C65-C878-4212-AABE-4C614A6378A6}" srcOrd="15" destOrd="0" presId="urn:microsoft.com/office/officeart/2005/8/layout/cycle1"/>
    <dgm:cxn modelId="{F5BF0D1B-42BC-45BE-848B-4AB739321C2C}" type="presParOf" srcId="{7AE056BD-3D44-4836-A37B-F67D0BF39851}" destId="{6097F2A2-0E53-4144-83A6-3FD8B66A9AAE}" srcOrd="16" destOrd="0" presId="urn:microsoft.com/office/officeart/2005/8/layout/cycle1"/>
    <dgm:cxn modelId="{1A879950-C816-41CA-B24D-F1E7AEB4611D}" type="presParOf" srcId="{7AE056BD-3D44-4836-A37B-F67D0BF39851}" destId="{275FD38D-55F1-4C4A-8F1E-3033C072BA91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CEE4A-8737-49B7-A643-B6E2843C781F}">
      <dsp:nvSpPr>
        <dsp:cNvPr id="0" name=""/>
        <dsp:cNvSpPr/>
      </dsp:nvSpPr>
      <dsp:spPr>
        <a:xfrm>
          <a:off x="2470490" y="437812"/>
          <a:ext cx="737342" cy="737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4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1</a:t>
          </a:r>
        </a:p>
      </dsp:txBody>
      <dsp:txXfrm>
        <a:off x="2470490" y="437812"/>
        <a:ext cx="737342" cy="737342"/>
      </dsp:txXfrm>
    </dsp:sp>
    <dsp:sp modelId="{E95E295F-EC8B-4FE5-BB3A-78919350C24B}">
      <dsp:nvSpPr>
        <dsp:cNvPr id="0" name=""/>
        <dsp:cNvSpPr/>
      </dsp:nvSpPr>
      <dsp:spPr>
        <a:xfrm>
          <a:off x="214288" y="430188"/>
          <a:ext cx="3603673" cy="3603673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53D1C-C255-4908-840B-D76AFDEE728B}">
      <dsp:nvSpPr>
        <dsp:cNvPr id="0" name=""/>
        <dsp:cNvSpPr/>
      </dsp:nvSpPr>
      <dsp:spPr>
        <a:xfrm>
          <a:off x="3293526" y="1863353"/>
          <a:ext cx="737342" cy="737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4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2</a:t>
          </a:r>
        </a:p>
      </dsp:txBody>
      <dsp:txXfrm>
        <a:off x="3293526" y="1863353"/>
        <a:ext cx="737342" cy="737342"/>
      </dsp:txXfrm>
    </dsp:sp>
    <dsp:sp modelId="{3446BBA9-448B-4E6B-8A4A-D5387EF207FC}">
      <dsp:nvSpPr>
        <dsp:cNvPr id="0" name=""/>
        <dsp:cNvSpPr/>
      </dsp:nvSpPr>
      <dsp:spPr>
        <a:xfrm>
          <a:off x="214288" y="430188"/>
          <a:ext cx="3603673" cy="3603673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28D662-A3FA-49CD-9543-AC602B9CF479}">
      <dsp:nvSpPr>
        <dsp:cNvPr id="0" name=""/>
        <dsp:cNvSpPr/>
      </dsp:nvSpPr>
      <dsp:spPr>
        <a:xfrm>
          <a:off x="2470490" y="3288894"/>
          <a:ext cx="737342" cy="737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4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3</a:t>
          </a:r>
        </a:p>
      </dsp:txBody>
      <dsp:txXfrm>
        <a:off x="2470490" y="3288894"/>
        <a:ext cx="737342" cy="737342"/>
      </dsp:txXfrm>
    </dsp:sp>
    <dsp:sp modelId="{AF136507-CAEF-4548-A5C1-6932002F2C6C}">
      <dsp:nvSpPr>
        <dsp:cNvPr id="0" name=""/>
        <dsp:cNvSpPr/>
      </dsp:nvSpPr>
      <dsp:spPr>
        <a:xfrm>
          <a:off x="214288" y="430188"/>
          <a:ext cx="3603673" cy="3603673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DF854-3559-41E7-8F31-2872B041FD3B}">
      <dsp:nvSpPr>
        <dsp:cNvPr id="0" name=""/>
        <dsp:cNvSpPr/>
      </dsp:nvSpPr>
      <dsp:spPr>
        <a:xfrm>
          <a:off x="824417" y="3288894"/>
          <a:ext cx="737342" cy="737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4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4</a:t>
          </a:r>
        </a:p>
      </dsp:txBody>
      <dsp:txXfrm>
        <a:off x="824417" y="3288894"/>
        <a:ext cx="737342" cy="737342"/>
      </dsp:txXfrm>
    </dsp:sp>
    <dsp:sp modelId="{C414714F-AAF7-462B-AEFD-47FBC09179B3}">
      <dsp:nvSpPr>
        <dsp:cNvPr id="0" name=""/>
        <dsp:cNvSpPr/>
      </dsp:nvSpPr>
      <dsp:spPr>
        <a:xfrm>
          <a:off x="214288" y="430188"/>
          <a:ext cx="3603673" cy="3603673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D448C7-21BE-4D73-9EE3-9A2B67BE72B6}">
      <dsp:nvSpPr>
        <dsp:cNvPr id="0" name=""/>
        <dsp:cNvSpPr/>
      </dsp:nvSpPr>
      <dsp:spPr>
        <a:xfrm>
          <a:off x="1380" y="1863353"/>
          <a:ext cx="737342" cy="737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4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5</a:t>
          </a:r>
        </a:p>
      </dsp:txBody>
      <dsp:txXfrm>
        <a:off x="1380" y="1863353"/>
        <a:ext cx="737342" cy="737342"/>
      </dsp:txXfrm>
    </dsp:sp>
    <dsp:sp modelId="{89DC878F-B08B-40FA-B2AB-F721122FAA29}">
      <dsp:nvSpPr>
        <dsp:cNvPr id="0" name=""/>
        <dsp:cNvSpPr/>
      </dsp:nvSpPr>
      <dsp:spPr>
        <a:xfrm>
          <a:off x="214288" y="430188"/>
          <a:ext cx="3603673" cy="3603673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7F2A2-0E53-4144-83A6-3FD8B66A9AAE}">
      <dsp:nvSpPr>
        <dsp:cNvPr id="0" name=""/>
        <dsp:cNvSpPr/>
      </dsp:nvSpPr>
      <dsp:spPr>
        <a:xfrm>
          <a:off x="824417" y="437812"/>
          <a:ext cx="737342" cy="737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4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6</a:t>
          </a:r>
        </a:p>
      </dsp:txBody>
      <dsp:txXfrm>
        <a:off x="824417" y="437812"/>
        <a:ext cx="737342" cy="737342"/>
      </dsp:txXfrm>
    </dsp:sp>
    <dsp:sp modelId="{275FD38D-55F1-4C4A-8F1E-3033C072BA91}">
      <dsp:nvSpPr>
        <dsp:cNvPr id="0" name=""/>
        <dsp:cNvSpPr/>
      </dsp:nvSpPr>
      <dsp:spPr>
        <a:xfrm>
          <a:off x="214288" y="430188"/>
          <a:ext cx="3603673" cy="3603673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A2B26-340D-4D99-8718-8050AA5827FD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86F6B-9745-4C12-908C-CA3F152A28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2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69FED-03F3-4A9A-B16E-51DA384E9C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A8C95-D59D-4F22-A99F-D8955DEFD02F}" type="datetimeFigureOut">
              <a:rPr lang="en-GB" smtClean="0"/>
              <a:pPr/>
              <a:t>27/02/2016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81ECA-1F03-492D-85C5-F229BE878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ttp://www.bbc.co.uk/schools/gcsebitesize/pe/appliedanatomy/0_anatomy_circulatorysys_rev1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XOBJEXxNEo&amp;feature=related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c1YtXc_84A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ttp://www.bbc.co.uk/bitesize/ks3/science/organisms_behaviour_health/life_processes/revision/4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The physiology </a:t>
            </a:r>
            <a:r>
              <a:rPr lang="en-GB" dirty="0">
                <a:latin typeface="Comic Sans MS" pitchFamily="66" charset="0"/>
              </a:rPr>
              <a:t>of </a:t>
            </a:r>
            <a:r>
              <a:rPr lang="en-GB" dirty="0" smtClean="0">
                <a:latin typeface="Comic Sans MS" pitchFamily="66" charset="0"/>
              </a:rPr>
              <a:t>the respiratory &amp; cardiovascular systems in relation </a:t>
            </a:r>
            <a:r>
              <a:rPr lang="en-GB" dirty="0">
                <a:latin typeface="Comic Sans MS" pitchFamily="66" charset="0"/>
              </a:rPr>
              <a:t>to energy metabolism in the body.</a:t>
            </a:r>
            <a:r>
              <a:rPr lang="en-GB" dirty="0"/>
              <a:t/>
            </a:r>
            <a:br>
              <a:rPr lang="en-GB" dirty="0"/>
            </a:br>
            <a:endParaRPr lang="en-GB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437112"/>
            <a:ext cx="3109498" cy="223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Changes to the rate of breathing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0" hangingPunct="0">
              <a:spcBef>
                <a:spcPct val="30000"/>
              </a:spcBef>
              <a:buFontTx/>
              <a:buChar char="•"/>
            </a:pPr>
            <a:r>
              <a:rPr lang="en-GB" dirty="0" smtClean="0">
                <a:latin typeface="Comic Sans MS" pitchFamily="66" charset="0"/>
              </a:rPr>
              <a:t>Chemoreceptors </a:t>
            </a:r>
            <a:r>
              <a:rPr lang="en-GB" dirty="0">
                <a:latin typeface="Comic Sans MS" pitchFamily="66" charset="0"/>
              </a:rPr>
              <a:t>in the walls of the blood vessels that detect </a:t>
            </a:r>
            <a:r>
              <a:rPr lang="en-GB" dirty="0" smtClean="0">
                <a:latin typeface="Comic Sans MS" pitchFamily="66" charset="0"/>
              </a:rPr>
              <a:t>the levels of carbon dioxide in the blood. </a:t>
            </a:r>
          </a:p>
          <a:p>
            <a:pPr eaLnBrk="0" hangingPunct="0">
              <a:spcBef>
                <a:spcPct val="30000"/>
              </a:spcBef>
              <a:buFontTx/>
              <a:buChar char="•"/>
            </a:pPr>
            <a:r>
              <a:rPr lang="en-GB" dirty="0" smtClean="0">
                <a:latin typeface="Comic Sans MS" pitchFamily="66" charset="0"/>
              </a:rPr>
              <a:t>If </a:t>
            </a:r>
            <a:r>
              <a:rPr lang="en-GB" dirty="0">
                <a:latin typeface="Comic Sans MS" pitchFamily="66" charset="0"/>
              </a:rPr>
              <a:t>cellular respiration is </a:t>
            </a:r>
            <a:r>
              <a:rPr lang="en-GB" dirty="0" smtClean="0">
                <a:latin typeface="Comic Sans MS" pitchFamily="66" charset="0"/>
              </a:rPr>
              <a:t>increased, the rising levels of Carbon Dioxide triggers the chemoreceptors.</a:t>
            </a:r>
            <a:endParaRPr lang="en-GB" dirty="0">
              <a:latin typeface="Comic Sans MS" pitchFamily="66" charset="0"/>
            </a:endParaRPr>
          </a:p>
          <a:p>
            <a:pPr eaLnBrk="0" hangingPunct="0">
              <a:spcBef>
                <a:spcPct val="30000"/>
              </a:spcBef>
              <a:buFontTx/>
              <a:buChar char="•"/>
            </a:pPr>
            <a:r>
              <a:rPr lang="en-GB" dirty="0">
                <a:latin typeface="Comic Sans MS" pitchFamily="66" charset="0"/>
              </a:rPr>
              <a:t>This stimulates the Medulla of the Brain and nerve impulses to the diaphragm &amp; the intercostal muscles increase.</a:t>
            </a:r>
          </a:p>
          <a:p>
            <a:pPr eaLnBrk="0" hangingPunct="0">
              <a:spcBef>
                <a:spcPct val="30000"/>
              </a:spcBef>
              <a:buFontTx/>
              <a:buChar char="•"/>
            </a:pPr>
            <a:r>
              <a:rPr lang="en-GB" dirty="0">
                <a:latin typeface="Comic Sans MS" pitchFamily="66" charset="0"/>
              </a:rPr>
              <a:t>This causes the Breathing rate to increase, along with the depth of breathing.</a:t>
            </a:r>
          </a:p>
        </p:txBody>
      </p:sp>
    </p:spTree>
    <p:extLst>
      <p:ext uri="{BB962C8B-B14F-4D97-AF65-F5344CB8AC3E}">
        <p14:creationId xmlns:p14="http://schemas.microsoft.com/office/powerpoint/2010/main" val="9065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The Cardiovascular System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861048"/>
            <a:ext cx="3233936" cy="24254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Recap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latin typeface="Comic Sans MS" pitchFamily="66" charset="0"/>
              </a:rPr>
              <a:t>Gross Structures</a:t>
            </a:r>
          </a:p>
          <a:p>
            <a:r>
              <a:rPr lang="en-GB" dirty="0" smtClean="0">
                <a:latin typeface="Comic Sans MS" pitchFamily="66" charset="0"/>
              </a:rPr>
              <a:t>The </a:t>
            </a:r>
            <a:r>
              <a:rPr lang="en-GB" dirty="0">
                <a:latin typeface="Comic Sans MS" pitchFamily="66" charset="0"/>
              </a:rPr>
              <a:t>heart</a:t>
            </a:r>
          </a:p>
          <a:p>
            <a:r>
              <a:rPr lang="en-GB" dirty="0">
                <a:latin typeface="Comic Sans MS" pitchFamily="66" charset="0"/>
              </a:rPr>
              <a:t>Blood vessels </a:t>
            </a:r>
          </a:p>
          <a:p>
            <a:r>
              <a:rPr lang="en-GB" dirty="0" smtClean="0">
                <a:latin typeface="Comic Sans MS" pitchFamily="66" charset="0"/>
              </a:rPr>
              <a:t>Blood – Red Blood cells</a:t>
            </a: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A key function is the </a:t>
            </a:r>
            <a:r>
              <a:rPr lang="en-GB" dirty="0">
                <a:latin typeface="Comic Sans MS" pitchFamily="66" charset="0"/>
              </a:rPr>
              <a:t>transport and supply of oxygen and </a:t>
            </a:r>
            <a:r>
              <a:rPr lang="en-GB" dirty="0" smtClean="0">
                <a:latin typeface="Comic Sans MS" pitchFamily="66" charset="0"/>
              </a:rPr>
              <a:t>glucose to the cells </a:t>
            </a:r>
            <a:r>
              <a:rPr lang="en-GB" dirty="0">
                <a:latin typeface="Comic Sans MS" pitchFamily="66" charset="0"/>
              </a:rPr>
              <a:t>of the body</a:t>
            </a:r>
            <a:r>
              <a:rPr lang="en-GB" dirty="0" smtClean="0">
                <a:latin typeface="Comic Sans MS" pitchFamily="66" charset="0"/>
              </a:rPr>
              <a:t>. 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8640"/>
            <a:ext cx="2587282" cy="336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9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>
                <a:latin typeface="Comic Sans MS" pitchFamily="66" charset="0"/>
              </a:rPr>
              <a:t>Need to refresh your memory about the Cardiovascular System?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>
                <a:latin typeface="Comic Sans MS" pitchFamily="66" charset="0"/>
                <a:hlinkClick r:id="rId2"/>
              </a:rPr>
              <a:t>http://</a:t>
            </a:r>
            <a:r>
              <a:rPr lang="en-GB" dirty="0" smtClean="0">
                <a:latin typeface="Comic Sans MS" pitchFamily="66" charset="0"/>
                <a:hlinkClick r:id="rId2"/>
              </a:rPr>
              <a:t>www.bbc.co.uk/schools/gcsebitesize/pe/appliedanatomy/0_anatomy_circulatorysys_rev1.shtml</a:t>
            </a:r>
            <a:r>
              <a:rPr lang="en-GB" dirty="0" smtClean="0">
                <a:latin typeface="Comic Sans MS" pitchFamily="66" charset="0"/>
              </a:rPr>
              <a:t>  </a:t>
            </a:r>
            <a:endParaRPr lang="en-GB" dirty="0"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dirty="0"/>
              <a:t> </a:t>
            </a:r>
            <a:r>
              <a:rPr lang="en-GB" i="1" dirty="0">
                <a:latin typeface="Comic Sans MS" pitchFamily="66" charset="0"/>
              </a:rPr>
              <a:t>Use the above site to help you </a:t>
            </a:r>
            <a:endParaRPr lang="en-GB" i="1" dirty="0" smtClean="0"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i="1" dirty="0" smtClean="0"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i="1" dirty="0" smtClean="0"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dirty="0" smtClean="0">
                <a:latin typeface="Comic Sans MS" pitchFamily="66" charset="0"/>
              </a:rPr>
              <a:t>You should also read pages  199-206 of the </a:t>
            </a:r>
            <a:r>
              <a:rPr lang="en-GB" dirty="0" smtClean="0">
                <a:latin typeface="Comic Sans MS" pitchFamily="66" charset="0"/>
              </a:rPr>
              <a:t>Stretch &amp; Whitehouse text </a:t>
            </a:r>
            <a:r>
              <a:rPr lang="en-GB" dirty="0" smtClean="0">
                <a:latin typeface="Comic Sans MS" pitchFamily="66" charset="0"/>
              </a:rPr>
              <a:t>book.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latin typeface="Comic Sans MS" pitchFamily="66" charset="0"/>
            </a:endParaRPr>
          </a:p>
        </p:txBody>
      </p:sp>
      <p:pic>
        <p:nvPicPr>
          <p:cNvPr id="7" name="Picture 2" descr="C:\Users\annh.CARMEL_NT_DOM\AppData\Local\Microsoft\Windows\Temporary Internet Files\Content.IE5\8BE6EUM3\MC9004404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996952"/>
            <a:ext cx="1265067" cy="1332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nnh\AppData\Local\Microsoft\Windows\Temporary Internet Files\Content.IE5\OTYA6KE8\MC9004404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886" y="4941168"/>
            <a:ext cx="1827886" cy="15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67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The Heart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713387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Key to the effective transport of oxygen and other materials such as glucose to the cells.</a:t>
            </a:r>
          </a:p>
          <a:p>
            <a:r>
              <a:rPr lang="en-GB" dirty="0" smtClean="0">
                <a:latin typeface="Comic Sans MS" pitchFamily="66" charset="0"/>
              </a:rPr>
              <a:t>The </a:t>
            </a:r>
            <a:r>
              <a:rPr lang="en-GB" dirty="0">
                <a:latin typeface="Comic Sans MS" pitchFamily="66" charset="0"/>
              </a:rPr>
              <a:t>heart is a </a:t>
            </a:r>
            <a:r>
              <a:rPr lang="en-GB" b="1" dirty="0">
                <a:latin typeface="Comic Sans MS" pitchFamily="66" charset="0"/>
              </a:rPr>
              <a:t>pump</a:t>
            </a:r>
            <a:r>
              <a:rPr lang="en-GB" dirty="0">
                <a:latin typeface="Comic Sans MS" pitchFamily="66" charset="0"/>
              </a:rPr>
              <a:t> that sends some blood to the lungs and some blood to the rest of the body each time it </a:t>
            </a:r>
            <a:r>
              <a:rPr lang="en-GB" b="1" dirty="0">
                <a:latin typeface="Comic Sans MS" pitchFamily="66" charset="0"/>
              </a:rPr>
              <a:t>beats</a:t>
            </a:r>
            <a:r>
              <a:rPr lang="en-GB" dirty="0">
                <a:latin typeface="Comic Sans MS" pitchFamily="66" charset="0"/>
              </a:rPr>
              <a:t>. </a:t>
            </a:r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The </a:t>
            </a:r>
            <a:r>
              <a:rPr lang="en-GB" dirty="0">
                <a:latin typeface="Comic Sans MS" pitchFamily="66" charset="0"/>
              </a:rPr>
              <a:t>blood </a:t>
            </a:r>
            <a:r>
              <a:rPr lang="en-GB" dirty="0" smtClean="0">
                <a:latin typeface="Comic Sans MS" pitchFamily="66" charset="0"/>
              </a:rPr>
              <a:t>in on </a:t>
            </a:r>
            <a:r>
              <a:rPr lang="en-GB" dirty="0">
                <a:latin typeface="Comic Sans MS" pitchFamily="66" charset="0"/>
              </a:rPr>
              <a:t>the left side is kept </a:t>
            </a:r>
            <a:r>
              <a:rPr lang="en-GB" b="1" dirty="0">
                <a:latin typeface="Comic Sans MS" pitchFamily="66" charset="0"/>
              </a:rPr>
              <a:t>separate</a:t>
            </a:r>
            <a:r>
              <a:rPr lang="en-GB" dirty="0">
                <a:latin typeface="Comic Sans MS" pitchFamily="66" charset="0"/>
              </a:rPr>
              <a:t> from the blood on the right side. </a:t>
            </a:r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This </a:t>
            </a:r>
            <a:r>
              <a:rPr lang="en-GB" dirty="0">
                <a:latin typeface="Comic Sans MS" pitchFamily="66" charset="0"/>
              </a:rPr>
              <a:t>is called </a:t>
            </a:r>
            <a:r>
              <a:rPr lang="en-GB" b="1" dirty="0">
                <a:latin typeface="Comic Sans MS" pitchFamily="66" charset="0"/>
              </a:rPr>
              <a:t>double circulation</a:t>
            </a:r>
            <a:r>
              <a:rPr lang="en-GB" dirty="0">
                <a:latin typeface="Comic Sans MS" pitchFamily="66" charset="0"/>
              </a:rPr>
              <a:t> and is a more efficient way of delivering oxygen to the tissues than single circulation. 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endParaRPr lang="en-GB" dirty="0"/>
          </a:p>
        </p:txBody>
      </p:sp>
      <p:pic>
        <p:nvPicPr>
          <p:cNvPr id="6" name="Picture 4" descr="105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2500" y="1412776"/>
            <a:ext cx="3810000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35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Double Circulation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GB" sz="2400" u="sng" dirty="0" smtClean="0">
                <a:latin typeface="Comic Sans MS" pitchFamily="66" charset="0"/>
              </a:rPr>
              <a:t>Left side of the heart</a:t>
            </a:r>
            <a:r>
              <a:rPr lang="en-GB" sz="2400" dirty="0" smtClean="0">
                <a:latin typeface="Comic Sans MS" pitchFamily="66" charset="0"/>
              </a:rPr>
              <a:t> –</a:t>
            </a:r>
            <a:r>
              <a:rPr lang="en-GB" sz="2400" b="1" dirty="0" smtClean="0">
                <a:latin typeface="Comic Sans MS" pitchFamily="66" charset="0"/>
              </a:rPr>
              <a:t>SYSTEMIC CIRCULATION</a:t>
            </a:r>
          </a:p>
          <a:p>
            <a:pPr eaLnBrk="1" hangingPunct="1"/>
            <a:r>
              <a:rPr lang="en-GB" sz="2400" dirty="0" smtClean="0">
                <a:latin typeface="Comic Sans MS" pitchFamily="66" charset="0"/>
              </a:rPr>
              <a:t>Circulates oxygen rich blood through the body</a:t>
            </a:r>
          </a:p>
          <a:p>
            <a:pPr eaLnBrk="1" hangingPunct="1"/>
            <a:r>
              <a:rPr lang="en-GB" sz="2400" u="sng" dirty="0" smtClean="0">
                <a:latin typeface="Comic Sans MS" pitchFamily="66" charset="0"/>
              </a:rPr>
              <a:t>Right side of the heart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b="1" dirty="0" smtClean="0">
                <a:latin typeface="Comic Sans MS" pitchFamily="66" charset="0"/>
              </a:rPr>
              <a:t>PULMONARY CIRCULATION</a:t>
            </a:r>
          </a:p>
          <a:p>
            <a:pPr eaLnBrk="1" hangingPunct="1"/>
            <a:r>
              <a:rPr lang="en-GB" sz="2400" dirty="0" smtClean="0">
                <a:latin typeface="Comic Sans MS" pitchFamily="66" charset="0"/>
              </a:rPr>
              <a:t>Circulates oxygen poor blood back to the lungs to collect oxygen.</a:t>
            </a:r>
            <a:endParaRPr lang="en-US" sz="2400" dirty="0" smtClean="0">
              <a:latin typeface="Comic Sans MS" pitchFamily="66" charset="0"/>
            </a:endParaRPr>
          </a:p>
        </p:txBody>
      </p:sp>
      <p:pic>
        <p:nvPicPr>
          <p:cNvPr id="8196" name="Picture 7" descr="0140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24000"/>
            <a:ext cx="4038600" cy="4876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 Pulmonary Circulation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5112568" cy="532859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defRPr/>
            </a:pPr>
            <a:r>
              <a:rPr lang="en-GB" sz="2400" dirty="0" smtClean="0">
                <a:latin typeface="Comic Sans MS" pitchFamily="66" charset="0"/>
              </a:rPr>
              <a:t>Deoxygenated blood enters </a:t>
            </a:r>
            <a:r>
              <a:rPr lang="en-GB" sz="2400" dirty="0">
                <a:latin typeface="Comic Sans MS" pitchFamily="66" charset="0"/>
              </a:rPr>
              <a:t>the heart through </a:t>
            </a:r>
            <a:r>
              <a:rPr lang="en-GB" sz="2400" dirty="0" smtClean="0">
                <a:latin typeface="Comic Sans MS" pitchFamily="66" charset="0"/>
              </a:rPr>
              <a:t>the Vena Cava and  </a:t>
            </a:r>
            <a:r>
              <a:rPr lang="en-GB" sz="2400" dirty="0">
                <a:latin typeface="Comic Sans MS" pitchFamily="66" charset="0"/>
              </a:rPr>
              <a:t>collects in </a:t>
            </a:r>
            <a:r>
              <a:rPr lang="en-GB" sz="2400" dirty="0" smtClean="0">
                <a:latin typeface="Comic Sans MS" pitchFamily="66" charset="0"/>
              </a:rPr>
              <a:t>the right </a:t>
            </a:r>
            <a:r>
              <a:rPr lang="en-GB" sz="2400" b="1" dirty="0" smtClean="0">
                <a:latin typeface="Comic Sans MS" pitchFamily="66" charset="0"/>
              </a:rPr>
              <a:t>Atrium</a:t>
            </a:r>
            <a:r>
              <a:rPr lang="en-GB" sz="2400" dirty="0">
                <a:latin typeface="Comic Sans MS" pitchFamily="66" charset="0"/>
              </a:rPr>
              <a:t>. </a:t>
            </a:r>
            <a:endParaRPr lang="en-GB" sz="2400" dirty="0" smtClean="0"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defRPr/>
            </a:pPr>
            <a:r>
              <a:rPr lang="en-GB" sz="2400" dirty="0" smtClean="0">
                <a:latin typeface="Comic Sans MS" pitchFamily="66" charset="0"/>
              </a:rPr>
              <a:t>The </a:t>
            </a:r>
            <a:r>
              <a:rPr lang="en-GB" sz="2400" b="1" dirty="0" smtClean="0">
                <a:latin typeface="Comic Sans MS" pitchFamily="66" charset="0"/>
              </a:rPr>
              <a:t>Atrium </a:t>
            </a:r>
            <a:r>
              <a:rPr lang="en-GB" sz="2400" dirty="0" smtClean="0">
                <a:latin typeface="Comic Sans MS" pitchFamily="66" charset="0"/>
              </a:rPr>
              <a:t>contracts forcing the blood through the </a:t>
            </a:r>
            <a:r>
              <a:rPr lang="en-GB" sz="2400" b="1" dirty="0" smtClean="0">
                <a:latin typeface="Comic Sans MS" pitchFamily="66" charset="0"/>
              </a:rPr>
              <a:t>tricuspid valve </a:t>
            </a:r>
            <a:r>
              <a:rPr lang="en-GB" sz="2400" dirty="0">
                <a:latin typeface="Comic Sans MS" pitchFamily="66" charset="0"/>
              </a:rPr>
              <a:t>into </a:t>
            </a:r>
            <a:r>
              <a:rPr lang="en-GB" sz="2400" dirty="0" smtClean="0">
                <a:latin typeface="Comic Sans MS" pitchFamily="66" charset="0"/>
              </a:rPr>
              <a:t>the </a:t>
            </a:r>
            <a:r>
              <a:rPr lang="en-GB" sz="2400" b="1" dirty="0" smtClean="0">
                <a:latin typeface="Comic Sans MS" pitchFamily="66" charset="0"/>
              </a:rPr>
              <a:t>right ventricle</a:t>
            </a:r>
            <a:r>
              <a:rPr lang="en-GB" sz="2400" dirty="0" smtClean="0">
                <a:latin typeface="Comic Sans MS" pitchFamily="66" charset="0"/>
              </a:rPr>
              <a:t>.</a:t>
            </a:r>
          </a:p>
          <a:p>
            <a:pPr marL="0" indent="0">
              <a:lnSpc>
                <a:spcPct val="80000"/>
              </a:lnSpc>
              <a:defRPr/>
            </a:pPr>
            <a:r>
              <a:rPr lang="en-GB" sz="2400" dirty="0" smtClean="0">
                <a:latin typeface="Comic Sans MS" pitchFamily="66" charset="0"/>
              </a:rPr>
              <a:t>The </a:t>
            </a:r>
            <a:r>
              <a:rPr lang="en-GB" sz="2400" b="1" dirty="0" smtClean="0">
                <a:latin typeface="Comic Sans MS" pitchFamily="66" charset="0"/>
              </a:rPr>
              <a:t>Right ventricle contracts</a:t>
            </a:r>
            <a:r>
              <a:rPr lang="en-GB" sz="2400" dirty="0" smtClean="0">
                <a:latin typeface="Comic Sans MS" pitchFamily="66" charset="0"/>
              </a:rPr>
              <a:t> forcing blood through the </a:t>
            </a:r>
            <a:r>
              <a:rPr lang="en-GB" sz="2400" b="1" dirty="0" smtClean="0">
                <a:latin typeface="Comic Sans MS" pitchFamily="66" charset="0"/>
              </a:rPr>
              <a:t>semi-lunar valve/pulmonary valve </a:t>
            </a:r>
            <a:r>
              <a:rPr lang="en-GB" sz="2400" dirty="0" smtClean="0">
                <a:latin typeface="Comic Sans MS" pitchFamily="66" charset="0"/>
              </a:rPr>
              <a:t>into the pulmonary artery.</a:t>
            </a:r>
          </a:p>
          <a:p>
            <a:pPr marL="0" indent="0">
              <a:lnSpc>
                <a:spcPct val="80000"/>
              </a:lnSpc>
              <a:defRPr/>
            </a:pPr>
            <a:r>
              <a:rPr lang="en-GB" sz="2400" dirty="0" smtClean="0">
                <a:latin typeface="Comic Sans MS" pitchFamily="66" charset="0"/>
              </a:rPr>
              <a:t>The </a:t>
            </a:r>
            <a:r>
              <a:rPr lang="en-GB" sz="2400" b="1" dirty="0" smtClean="0">
                <a:latin typeface="Comic Sans MS" pitchFamily="66" charset="0"/>
              </a:rPr>
              <a:t>semi-lunar valve </a:t>
            </a:r>
            <a:r>
              <a:rPr lang="en-GB" sz="2400" dirty="0" smtClean="0">
                <a:latin typeface="Comic Sans MS" pitchFamily="66" charset="0"/>
              </a:rPr>
              <a:t>stops </a:t>
            </a:r>
            <a:r>
              <a:rPr lang="en-GB" sz="2400" dirty="0">
                <a:latin typeface="Comic Sans MS" pitchFamily="66" charset="0"/>
              </a:rPr>
              <a:t>blood flowing back </a:t>
            </a:r>
            <a:r>
              <a:rPr lang="en-GB" sz="2400" dirty="0" smtClean="0">
                <a:latin typeface="Comic Sans MS" pitchFamily="66" charset="0"/>
              </a:rPr>
              <a:t>into </a:t>
            </a:r>
            <a:r>
              <a:rPr lang="en-GB" sz="2400" dirty="0">
                <a:latin typeface="Comic Sans MS" pitchFamily="66" charset="0"/>
              </a:rPr>
              <a:t>the ventricle when the ventricle relaxes</a:t>
            </a:r>
            <a:r>
              <a:rPr lang="en-GB" sz="2400" dirty="0" smtClean="0">
                <a:latin typeface="Comic Sans MS" pitchFamily="66" charset="0"/>
              </a:rPr>
              <a:t>.</a:t>
            </a:r>
          </a:p>
          <a:p>
            <a:pPr marL="0" indent="0">
              <a:lnSpc>
                <a:spcPct val="80000"/>
              </a:lnSpc>
              <a:defRPr/>
            </a:pPr>
            <a:r>
              <a:rPr lang="en-GB" sz="2400" dirty="0" smtClean="0">
                <a:latin typeface="Comic Sans MS" pitchFamily="66" charset="0"/>
              </a:rPr>
              <a:t>Blood is moved through the </a:t>
            </a:r>
            <a:r>
              <a:rPr lang="en-GB" sz="2400" b="1" dirty="0" smtClean="0">
                <a:latin typeface="Comic Sans MS" pitchFamily="66" charset="0"/>
              </a:rPr>
              <a:t>pulmonary arteries </a:t>
            </a:r>
            <a:r>
              <a:rPr lang="en-GB" sz="2000" dirty="0" smtClean="0">
                <a:latin typeface="Comic Sans MS" pitchFamily="66" charset="0"/>
              </a:rPr>
              <a:t>(these are the only arteries to carry deoxygenated blood)</a:t>
            </a:r>
            <a:r>
              <a:rPr lang="en-GB" sz="2400" dirty="0" smtClean="0">
                <a:latin typeface="Comic Sans MS" pitchFamily="66" charset="0"/>
              </a:rPr>
              <a:t> to the </a:t>
            </a:r>
            <a:r>
              <a:rPr lang="en-GB" sz="2400" b="1" dirty="0" smtClean="0">
                <a:latin typeface="Comic Sans MS" pitchFamily="66" charset="0"/>
              </a:rPr>
              <a:t>pulmonary capillary system</a:t>
            </a:r>
            <a:endParaRPr lang="en-GB" sz="2400" b="1" dirty="0">
              <a:latin typeface="Comic Sans MS" pitchFamily="66" charset="0"/>
            </a:endParaRPr>
          </a:p>
        </p:txBody>
      </p:sp>
      <p:pic>
        <p:nvPicPr>
          <p:cNvPr id="5" name="Picture 7" descr="014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80112" y="1556792"/>
            <a:ext cx="3168352" cy="4752528"/>
          </a:xfrm>
          <a:noFill/>
        </p:spPr>
      </p:pic>
    </p:spTree>
    <p:extLst>
      <p:ext uri="{BB962C8B-B14F-4D97-AF65-F5344CB8AC3E}">
        <p14:creationId xmlns:p14="http://schemas.microsoft.com/office/powerpoint/2010/main" val="199552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latin typeface="Comic Sans MS" pitchFamily="66" charset="0"/>
              </a:rPr>
              <a:t>How oxygen starts its journey to the cells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http://www.youtube.com/watch?v=WXOBJEXxNEo&amp;feature=related</a:t>
            </a: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dirty="0" smtClean="0">
                <a:latin typeface="Comic Sans MS" pitchFamily="66" charset="0"/>
              </a:rPr>
              <a:t>Diffusion takes place in the pulmonary capillary system carbon dioxide is given off and oxygen is collected.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Oxygen diffused from the alveoli of the lungs into the blood and attaches to Haemoglobin of the erythrocytes (red blood cells) to form Oxyhaemoglobin.</a:t>
            </a:r>
          </a:p>
          <a:p>
            <a:r>
              <a:rPr lang="en-US" sz="2400" dirty="0" smtClean="0">
                <a:latin typeface="Comic Sans MS" pitchFamily="66" charset="0"/>
              </a:rPr>
              <a:t>Oxygenated erythrocytes are sent via the pulmonary veins back to the </a:t>
            </a:r>
            <a:r>
              <a:rPr lang="en-GB" sz="2400" dirty="0" smtClean="0">
                <a:latin typeface="Comic Sans MS" pitchFamily="66" charset="0"/>
              </a:rPr>
              <a:t>left atrium of the heart to be transport to the cells by the systematic circulation. </a:t>
            </a:r>
            <a:endParaRPr lang="en-GB" sz="2400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Systemic Circulation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3318"/>
            <a:ext cx="4038600" cy="478539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4400" dirty="0" smtClean="0">
                <a:latin typeface="Comic Sans MS" pitchFamily="66" charset="0"/>
              </a:rPr>
              <a:t>Freshly oxygenated  blood enters the </a:t>
            </a:r>
            <a:r>
              <a:rPr lang="en-US" sz="4400" b="1" dirty="0" smtClean="0">
                <a:latin typeface="Comic Sans MS" pitchFamily="66" charset="0"/>
              </a:rPr>
              <a:t>left atrium </a:t>
            </a:r>
            <a:r>
              <a:rPr lang="en-US" sz="4400" dirty="0" smtClean="0">
                <a:latin typeface="Comic Sans MS" pitchFamily="66" charset="0"/>
              </a:rPr>
              <a:t>via the </a:t>
            </a:r>
            <a:r>
              <a:rPr lang="en-US" sz="4400" b="1" dirty="0" smtClean="0">
                <a:latin typeface="Comic Sans MS" pitchFamily="66" charset="0"/>
              </a:rPr>
              <a:t>4 pulmonary veins.</a:t>
            </a:r>
          </a:p>
          <a:p>
            <a:pPr>
              <a:lnSpc>
                <a:spcPct val="80000"/>
              </a:lnSpc>
              <a:defRPr/>
            </a:pPr>
            <a:r>
              <a:rPr lang="en-US" sz="4400" dirty="0" smtClean="0">
                <a:latin typeface="Comic Sans MS" pitchFamily="66" charset="0"/>
              </a:rPr>
              <a:t>It is forced through the </a:t>
            </a:r>
            <a:r>
              <a:rPr lang="en-US" sz="4400" b="1" dirty="0" smtClean="0">
                <a:latin typeface="Comic Sans MS" pitchFamily="66" charset="0"/>
              </a:rPr>
              <a:t>mitral valve </a:t>
            </a:r>
            <a:r>
              <a:rPr lang="en-US" sz="4400" dirty="0" smtClean="0">
                <a:latin typeface="Comic Sans MS" pitchFamily="66" charset="0"/>
              </a:rPr>
              <a:t>into the </a:t>
            </a:r>
            <a:r>
              <a:rPr lang="en-US" sz="4400" b="1" dirty="0" smtClean="0">
                <a:latin typeface="Comic Sans MS" pitchFamily="66" charset="0"/>
              </a:rPr>
              <a:t>left ventricle</a:t>
            </a:r>
            <a:r>
              <a:rPr lang="en-US" sz="4400" dirty="0" smtClean="0">
                <a:latin typeface="Comic Sans MS" pitchFamily="66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en-US" sz="4400" dirty="0" smtClean="0">
                <a:latin typeface="Comic Sans MS" pitchFamily="66" charset="0"/>
              </a:rPr>
              <a:t>From there it is forced through the </a:t>
            </a:r>
            <a:r>
              <a:rPr lang="en-US" sz="4400" b="1" dirty="0" smtClean="0">
                <a:latin typeface="Comic Sans MS" pitchFamily="66" charset="0"/>
              </a:rPr>
              <a:t>aortic semi-lunar valve</a:t>
            </a:r>
            <a:r>
              <a:rPr lang="en-US" sz="4400" dirty="0" smtClean="0">
                <a:latin typeface="Comic Sans MS" pitchFamily="66" charset="0"/>
              </a:rPr>
              <a:t> into the </a:t>
            </a:r>
            <a:r>
              <a:rPr lang="en-US" sz="4400" b="1" dirty="0" smtClean="0">
                <a:latin typeface="Comic Sans MS" pitchFamily="66" charset="0"/>
              </a:rPr>
              <a:t>Aorta.</a:t>
            </a:r>
          </a:p>
          <a:p>
            <a:pPr>
              <a:lnSpc>
                <a:spcPct val="80000"/>
              </a:lnSpc>
              <a:defRPr/>
            </a:pPr>
            <a:r>
              <a:rPr lang="en-US" sz="4400" dirty="0" smtClean="0">
                <a:latin typeface="Comic Sans MS" pitchFamily="66" charset="0"/>
              </a:rPr>
              <a:t>The blood is then distributed around the body via the </a:t>
            </a:r>
            <a:r>
              <a:rPr lang="en-US" sz="4400" b="1" dirty="0" smtClean="0">
                <a:latin typeface="Comic Sans MS" pitchFamily="66" charset="0"/>
              </a:rPr>
              <a:t>arteries </a:t>
            </a:r>
            <a:r>
              <a:rPr lang="en-US" sz="4400" dirty="0" smtClean="0">
                <a:latin typeface="Comic Sans MS" pitchFamily="66" charset="0"/>
              </a:rPr>
              <a:t>and the finer </a:t>
            </a:r>
            <a:r>
              <a:rPr lang="en-US" sz="4400" b="1" dirty="0" smtClean="0">
                <a:latin typeface="Comic Sans MS" pitchFamily="66" charset="0"/>
              </a:rPr>
              <a:t>arterioles</a:t>
            </a:r>
            <a:r>
              <a:rPr lang="en-US" sz="4400" dirty="0" smtClean="0">
                <a:latin typeface="Comic Sans MS" pitchFamily="66" charset="0"/>
              </a:rPr>
              <a:t> to the </a:t>
            </a:r>
            <a:r>
              <a:rPr lang="en-US" sz="4400" b="1" dirty="0" smtClean="0">
                <a:latin typeface="Comic Sans MS" pitchFamily="66" charset="0"/>
              </a:rPr>
              <a:t>capillary network </a:t>
            </a:r>
            <a:r>
              <a:rPr lang="en-US" sz="4400" dirty="0" smtClean="0">
                <a:latin typeface="Comic Sans MS" pitchFamily="66" charset="0"/>
              </a:rPr>
              <a:t>of the to the systemic system to supply the cells with oxygen .</a:t>
            </a:r>
            <a:endParaRPr lang="en-US" sz="4400" dirty="0">
              <a:latin typeface="Comic Sans MS" pitchFamily="66" charset="0"/>
            </a:endParaRPr>
          </a:p>
          <a:p>
            <a:endParaRPr lang="en-GB" sz="3400" dirty="0"/>
          </a:p>
        </p:txBody>
      </p:sp>
      <p:pic>
        <p:nvPicPr>
          <p:cNvPr id="5" name="Picture 7" descr="014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1556792"/>
            <a:ext cx="4038600" cy="4752528"/>
          </a:xfrm>
          <a:noFill/>
        </p:spPr>
      </p:pic>
    </p:spTree>
    <p:extLst>
      <p:ext uri="{BB962C8B-B14F-4D97-AF65-F5344CB8AC3E}">
        <p14:creationId xmlns:p14="http://schemas.microsoft.com/office/powerpoint/2010/main" val="258591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The Cardiac Cycle.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95375" y="1701800"/>
            <a:ext cx="6428363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b="0" dirty="0">
                <a:latin typeface="Comic Sans MS" pitchFamily="66" charset="0"/>
              </a:rPr>
              <a:t>Cardiac muscle contracts and relaxes to force blood</a:t>
            </a:r>
          </a:p>
          <a:p>
            <a:r>
              <a:rPr lang="en-GB" sz="2000" b="0" dirty="0">
                <a:latin typeface="Comic Sans MS" pitchFamily="66" charset="0"/>
              </a:rPr>
              <a:t> from the heart and around the body.</a:t>
            </a:r>
          </a:p>
          <a:p>
            <a:endParaRPr lang="en-GB" sz="2000" b="0" dirty="0">
              <a:latin typeface="Comic Sans MS" pitchFamily="66" charset="0"/>
            </a:endParaRPr>
          </a:p>
          <a:p>
            <a:r>
              <a:rPr lang="en-GB" sz="2000" b="0" dirty="0">
                <a:latin typeface="Comic Sans MS" pitchFamily="66" charset="0"/>
              </a:rPr>
              <a:t>Systole or Systolic period – contraction phase </a:t>
            </a:r>
          </a:p>
          <a:p>
            <a:endParaRPr lang="en-GB" sz="2000" b="0" dirty="0">
              <a:latin typeface="Comic Sans MS" pitchFamily="66" charset="0"/>
            </a:endParaRPr>
          </a:p>
          <a:p>
            <a:r>
              <a:rPr lang="en-GB" sz="2000" b="0" dirty="0">
                <a:latin typeface="Comic Sans MS" pitchFamily="66" charset="0"/>
              </a:rPr>
              <a:t>Diastole or diastolic period – relaxation phase</a:t>
            </a:r>
          </a:p>
          <a:p>
            <a:endParaRPr lang="en-GB" sz="2000" b="0" dirty="0">
              <a:latin typeface="Comic Sans MS" pitchFamily="66" charset="0"/>
            </a:endParaRPr>
          </a:p>
          <a:p>
            <a:r>
              <a:rPr lang="en-GB" sz="2000" b="0" dirty="0">
                <a:latin typeface="Comic Sans MS" pitchFamily="66" charset="0"/>
              </a:rPr>
              <a:t>In the healthy heart both atria and the ventricles </a:t>
            </a:r>
          </a:p>
          <a:p>
            <a:r>
              <a:rPr lang="en-GB" sz="2000" b="0" dirty="0">
                <a:latin typeface="Comic Sans MS" pitchFamily="66" charset="0"/>
              </a:rPr>
              <a:t>contract simultaneously</a:t>
            </a:r>
            <a:r>
              <a:rPr lang="en-GB" sz="2000" b="0" dirty="0" smtClean="0">
                <a:latin typeface="Comic Sans MS" pitchFamily="66" charset="0"/>
              </a:rPr>
              <a:t>.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b="0" dirty="0" smtClean="0">
              <a:latin typeface="Comic Sans MS" pitchFamily="66" charset="0"/>
            </a:endParaRPr>
          </a:p>
          <a:p>
            <a:r>
              <a:rPr lang="en-GB" sz="2000" i="1" dirty="0" smtClean="0">
                <a:latin typeface="Comic Sans MS" pitchFamily="66" charset="0"/>
              </a:rPr>
              <a:t>See pages 202-203 in the </a:t>
            </a:r>
            <a:r>
              <a:rPr lang="en-GB" sz="2000" i="1" dirty="0" smtClean="0">
                <a:latin typeface="Comic Sans MS" pitchFamily="66" charset="0"/>
              </a:rPr>
              <a:t>Stretch &amp; </a:t>
            </a:r>
          </a:p>
          <a:p>
            <a:r>
              <a:rPr lang="en-GB" sz="2000" i="1" dirty="0" smtClean="0">
                <a:latin typeface="Comic Sans MS" pitchFamily="66" charset="0"/>
              </a:rPr>
              <a:t>Whitehouse textbook</a:t>
            </a:r>
            <a:endParaRPr lang="en-GB" sz="2000" b="0" i="1" dirty="0">
              <a:latin typeface="Comic Sans MS" pitchFamily="66" charset="0"/>
            </a:endParaRPr>
          </a:p>
          <a:p>
            <a:endParaRPr lang="en-GB" sz="2000" b="0" dirty="0">
              <a:latin typeface="Comic Sans MS" pitchFamily="66" charset="0"/>
            </a:endParaRPr>
          </a:p>
          <a:p>
            <a:endParaRPr lang="en-GB" sz="2000" b="0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175" y="4488516"/>
            <a:ext cx="2790825" cy="20764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Body Systems involved.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7715250" cy="4411662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Comic Sans MS" pitchFamily="66" charset="0"/>
              </a:rPr>
              <a:t>Respiratory System (taking in oxygen) </a:t>
            </a:r>
            <a:r>
              <a:rPr lang="en-GB" sz="2400" dirty="0" smtClean="0">
                <a:latin typeface="Comic Sans MS" pitchFamily="66" charset="0"/>
                <a:hlinkClick r:id="rId2"/>
              </a:rPr>
              <a:t>http://www.youtube.com/watch?v=hc1YtXc_84A</a:t>
            </a:r>
            <a:r>
              <a:rPr lang="en-GB" sz="2400" dirty="0" smtClean="0">
                <a:latin typeface="Comic Sans MS" pitchFamily="66" charset="0"/>
              </a:rPr>
              <a:t> </a:t>
            </a:r>
          </a:p>
          <a:p>
            <a:pPr eaLnBrk="1" hangingPunct="1"/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400" dirty="0" smtClean="0">
                <a:latin typeface="Comic Sans MS" pitchFamily="66" charset="0"/>
              </a:rPr>
              <a:t>	Cardio – vascular system (supplying oxygen to the cells of the body</a:t>
            </a:r>
            <a:r>
              <a:rPr lang="en-GB" sz="2400" dirty="0" smtClean="0">
                <a:latin typeface="Comic Sans MS" pitchFamily="66" charset="0"/>
              </a:rPr>
              <a:t>)</a:t>
            </a:r>
            <a:endParaRPr lang="en-GB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The Cardiac Cycle.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buFontTx/>
              <a:buAutoNum type="arabicPeriod"/>
            </a:pPr>
            <a:r>
              <a:rPr lang="en-GB" sz="2400" dirty="0">
                <a:latin typeface="Comic Sans MS" pitchFamily="66" charset="0"/>
              </a:rPr>
              <a:t>Atria </a:t>
            </a:r>
            <a:r>
              <a:rPr lang="en-GB" sz="2400" dirty="0" smtClean="0">
                <a:latin typeface="Comic Sans MS" pitchFamily="66" charset="0"/>
              </a:rPr>
              <a:t> (atrium) contract</a:t>
            </a:r>
            <a:endParaRPr lang="en-GB" sz="2400" dirty="0">
              <a:latin typeface="Comic Sans MS" pitchFamily="66" charset="0"/>
            </a:endParaRPr>
          </a:p>
          <a:p>
            <a:pPr marL="533400" indent="-533400">
              <a:buFontTx/>
              <a:buAutoNum type="arabicPeriod"/>
            </a:pPr>
            <a:r>
              <a:rPr lang="en-GB" sz="2400" dirty="0">
                <a:latin typeface="Comic Sans MS" pitchFamily="66" charset="0"/>
              </a:rPr>
              <a:t>Ventricles bulge</a:t>
            </a:r>
          </a:p>
          <a:p>
            <a:pPr marL="533400" indent="-533400">
              <a:buFontTx/>
              <a:buAutoNum type="arabicPeriod"/>
            </a:pPr>
            <a:r>
              <a:rPr lang="en-GB" sz="2400" dirty="0">
                <a:latin typeface="Comic Sans MS" pitchFamily="66" charset="0"/>
              </a:rPr>
              <a:t>Ventricles begin to contract</a:t>
            </a:r>
          </a:p>
          <a:p>
            <a:pPr marL="533400" indent="-533400">
              <a:buFontTx/>
              <a:buAutoNum type="arabicPeriod"/>
            </a:pPr>
            <a:r>
              <a:rPr lang="en-GB" sz="2400" dirty="0">
                <a:latin typeface="Comic Sans MS" pitchFamily="66" charset="0"/>
              </a:rPr>
              <a:t>Systole in the ventricles</a:t>
            </a:r>
          </a:p>
          <a:p>
            <a:pPr marL="533400" indent="-533400">
              <a:buFontTx/>
              <a:buAutoNum type="arabicPeriod"/>
            </a:pPr>
            <a:r>
              <a:rPr lang="en-GB" sz="2400" dirty="0">
                <a:latin typeface="Comic Sans MS" pitchFamily="66" charset="0"/>
              </a:rPr>
              <a:t>Ventricles relax</a:t>
            </a:r>
          </a:p>
          <a:p>
            <a:pPr marL="533400" indent="-533400">
              <a:buFontTx/>
              <a:buAutoNum type="arabicPeriod"/>
            </a:pPr>
            <a:r>
              <a:rPr lang="en-GB" sz="2400" dirty="0">
                <a:latin typeface="Comic Sans MS" pitchFamily="66" charset="0"/>
              </a:rPr>
              <a:t>Tricuspid &amp; Bicuspid valves are forced open. Blood fills the atria again.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616450" y="1585913"/>
          <a:ext cx="4032250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GB" sz="3200">
                <a:latin typeface="Comic Sans MS" pitchFamily="66" charset="0"/>
              </a:rPr>
              <a:t>Cardiac Cycle in more detail</a:t>
            </a:r>
            <a:r>
              <a:rPr lang="en-GB">
                <a:latin typeface="Comic Sans MS" pitchFamily="66" charset="0"/>
              </a:rPr>
              <a:t>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GB" sz="2000" i="1" dirty="0">
              <a:latin typeface="Comic Sans MS" pitchFamily="66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000" i="1" dirty="0">
                <a:latin typeface="Comic Sans MS" pitchFamily="66" charset="0"/>
              </a:rPr>
              <a:t>Atria contract –</a:t>
            </a:r>
            <a:r>
              <a:rPr lang="en-GB" sz="2000" dirty="0">
                <a:latin typeface="Comic Sans MS" pitchFamily="66" charset="0"/>
              </a:rPr>
              <a:t> blood is pushed into the ventricles under pressure.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000" i="1" dirty="0">
                <a:latin typeface="Comic Sans MS" pitchFamily="66" charset="0"/>
              </a:rPr>
              <a:t>Ventricles bulge –</a:t>
            </a:r>
            <a:r>
              <a:rPr lang="en-GB" sz="2000" dirty="0">
                <a:latin typeface="Comic Sans MS" pitchFamily="66" charset="0"/>
              </a:rPr>
              <a:t>pressure </a:t>
            </a:r>
            <a:r>
              <a:rPr lang="en-GB" sz="2000" dirty="0" smtClean="0">
                <a:latin typeface="Comic Sans MS" pitchFamily="66" charset="0"/>
              </a:rPr>
              <a:t>forcing </a:t>
            </a:r>
            <a:r>
              <a:rPr lang="en-GB" sz="2000" dirty="0">
                <a:latin typeface="Comic Sans MS" pitchFamily="66" charset="0"/>
              </a:rPr>
              <a:t>the </a:t>
            </a:r>
            <a:r>
              <a:rPr lang="en-GB" sz="2000" b="1" dirty="0">
                <a:latin typeface="Comic Sans MS" pitchFamily="66" charset="0"/>
              </a:rPr>
              <a:t>tricuspid &amp; bicuspid</a:t>
            </a:r>
            <a:r>
              <a:rPr lang="en-GB" sz="2000" u="sng" dirty="0">
                <a:latin typeface="Comic Sans MS" pitchFamily="66" charset="0"/>
              </a:rPr>
              <a:t> </a:t>
            </a:r>
            <a:r>
              <a:rPr lang="en-GB" sz="2000" b="1" dirty="0">
                <a:latin typeface="Comic Sans MS" pitchFamily="66" charset="0"/>
              </a:rPr>
              <a:t>valves</a:t>
            </a:r>
            <a:r>
              <a:rPr lang="en-GB" sz="2000" dirty="0">
                <a:latin typeface="Comic Sans MS" pitchFamily="66" charset="0"/>
              </a:rPr>
              <a:t> shut. </a:t>
            </a:r>
            <a:r>
              <a:rPr lang="en-GB" sz="2000" i="1" dirty="0">
                <a:latin typeface="Comic Sans MS" pitchFamily="66" charset="0"/>
              </a:rPr>
              <a:t>Atria relax </a:t>
            </a:r>
            <a:r>
              <a:rPr lang="en-GB" sz="2000" dirty="0">
                <a:latin typeface="Comic Sans MS" pitchFamily="66" charset="0"/>
              </a:rPr>
              <a:t>and begin to fill with blood.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000" i="1" dirty="0">
                <a:latin typeface="Comic Sans MS" pitchFamily="66" charset="0"/>
              </a:rPr>
              <a:t>Ventricles begin to contract</a:t>
            </a:r>
            <a:r>
              <a:rPr lang="en-GB" sz="2000" dirty="0">
                <a:latin typeface="Comic Sans MS" pitchFamily="66" charset="0"/>
              </a:rPr>
              <a:t> – pressure in the blood rises and forces open the </a:t>
            </a:r>
            <a:r>
              <a:rPr lang="en-GB" sz="2000" b="1" dirty="0">
                <a:latin typeface="Comic Sans MS" pitchFamily="66" charset="0"/>
              </a:rPr>
              <a:t>aorta &amp; pulmonary valves.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000" i="1" dirty="0">
                <a:latin typeface="Comic Sans MS" pitchFamily="66" charset="0"/>
              </a:rPr>
              <a:t>Systole in the ventricles</a:t>
            </a:r>
            <a:r>
              <a:rPr lang="en-GB" sz="2000" dirty="0">
                <a:latin typeface="Comic Sans MS" pitchFamily="66" charset="0"/>
              </a:rPr>
              <a:t> – blood is pushed into the </a:t>
            </a:r>
            <a:r>
              <a:rPr lang="en-GB" sz="2000" b="1" dirty="0">
                <a:latin typeface="Comic Sans MS" pitchFamily="66" charset="0"/>
              </a:rPr>
              <a:t>aorta and pulmonary artery</a:t>
            </a:r>
            <a:r>
              <a:rPr lang="en-GB" sz="2000" dirty="0">
                <a:latin typeface="Comic Sans MS" pitchFamily="66" charset="0"/>
              </a:rPr>
              <a:t>. These walls are elastic &amp; begin to expand.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000" i="1" dirty="0">
                <a:latin typeface="Comic Sans MS" pitchFamily="66" charset="0"/>
              </a:rPr>
              <a:t>Ventricles begin to relax </a:t>
            </a:r>
            <a:r>
              <a:rPr lang="en-GB" sz="2000" dirty="0">
                <a:latin typeface="Comic Sans MS" pitchFamily="66" charset="0"/>
              </a:rPr>
              <a:t>– blood falls back with the effect of gravity for a few moments and catches in the pockets  of the </a:t>
            </a:r>
            <a:r>
              <a:rPr lang="en-GB" sz="2000" b="1" dirty="0">
                <a:latin typeface="Comic Sans MS" pitchFamily="66" charset="0"/>
              </a:rPr>
              <a:t>semi-lunar valves</a:t>
            </a:r>
            <a:r>
              <a:rPr lang="en-GB" sz="2000" dirty="0">
                <a:latin typeface="Comic Sans MS" pitchFamily="66" charset="0"/>
              </a:rPr>
              <a:t>, pressing them together &amp; closing off the opening.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000" i="1" dirty="0">
                <a:latin typeface="Comic Sans MS" pitchFamily="66" charset="0"/>
              </a:rPr>
              <a:t>Tricuspid &amp; Bicuspid valves are forced  open </a:t>
            </a:r>
            <a:r>
              <a:rPr lang="en-GB" sz="2000" dirty="0">
                <a:latin typeface="Comic Sans MS" pitchFamily="66" charset="0"/>
              </a:rPr>
              <a:t>– blood rushes from the filled atria into the ventricles during their diastolic phase. On being filled to about 70%capacity, atrial systole occurs and the heart has completed it’s cycle.</a:t>
            </a:r>
            <a:endParaRPr lang="en-GB" sz="2000" i="1" dirty="0">
              <a:latin typeface="Comic Sans MS" pitchFamily="66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GB" sz="200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Cardiac Output.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GB" sz="2800" dirty="0" smtClean="0">
                <a:latin typeface="Comic Sans MS" pitchFamily="66" charset="0"/>
              </a:rPr>
              <a:t>Cardiac Output = volume of blood expelled in one minute.</a:t>
            </a:r>
          </a:p>
          <a:p>
            <a:pPr>
              <a:buFontTx/>
              <a:buNone/>
            </a:pPr>
            <a:r>
              <a:rPr lang="en-GB" sz="2800" dirty="0" smtClean="0">
                <a:latin typeface="Comic Sans MS" pitchFamily="66" charset="0"/>
              </a:rPr>
              <a:t>Therefore Cardiac Output </a:t>
            </a:r>
          </a:p>
          <a:p>
            <a:pPr>
              <a:buFontTx/>
              <a:buNone/>
            </a:pPr>
            <a:r>
              <a:rPr lang="en-GB" sz="2800" dirty="0" smtClean="0">
                <a:latin typeface="Comic Sans MS" pitchFamily="66" charset="0"/>
              </a:rPr>
              <a:t>		= heart rate x stroke volume.</a:t>
            </a:r>
          </a:p>
          <a:p>
            <a:pPr>
              <a:buFontTx/>
              <a:buNone/>
            </a:pPr>
            <a:r>
              <a:rPr lang="en-GB" sz="2800" i="1" dirty="0" smtClean="0">
                <a:latin typeface="Comic Sans MS" pitchFamily="66" charset="0"/>
              </a:rPr>
              <a:t>(</a:t>
            </a:r>
            <a:r>
              <a:rPr lang="en-GB" sz="2400" i="1" dirty="0" smtClean="0">
                <a:latin typeface="Comic Sans MS" pitchFamily="66" charset="0"/>
              </a:rPr>
              <a:t>Each ventricle has a capacity of 70 cubic </a:t>
            </a:r>
            <a:r>
              <a:rPr lang="en-GB" sz="2400" i="1" dirty="0" err="1" smtClean="0">
                <a:latin typeface="Comic Sans MS" pitchFamily="66" charset="0"/>
              </a:rPr>
              <a:t>Cmsof</a:t>
            </a:r>
            <a:r>
              <a:rPr lang="en-GB" sz="2400" i="1" dirty="0" smtClean="0">
                <a:latin typeface="Comic Sans MS" pitchFamily="66" charset="0"/>
              </a:rPr>
              <a:t> blood – this is</a:t>
            </a:r>
          </a:p>
          <a:p>
            <a:pPr>
              <a:buFontTx/>
              <a:buNone/>
            </a:pPr>
            <a:r>
              <a:rPr lang="en-GB" sz="2400" i="1" dirty="0" smtClean="0">
                <a:latin typeface="Comic Sans MS" pitchFamily="66" charset="0"/>
              </a:rPr>
              <a:t> Stroke Volume &amp; is the quantity of blood expelled at each beat of </a:t>
            </a:r>
          </a:p>
          <a:p>
            <a:pPr>
              <a:buFontTx/>
              <a:buNone/>
            </a:pPr>
            <a:r>
              <a:rPr lang="en-GB" sz="2400" i="1" dirty="0" smtClean="0">
                <a:latin typeface="Comic Sans MS" pitchFamily="66" charset="0"/>
              </a:rPr>
              <a:t>the heart) </a:t>
            </a:r>
          </a:p>
          <a:p>
            <a:pPr>
              <a:buNone/>
            </a:pPr>
            <a:endParaRPr lang="en-GB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GB" sz="2800" b="1" dirty="0" smtClean="0">
                <a:latin typeface="Comic Sans MS" pitchFamily="66" charset="0"/>
              </a:rPr>
              <a:t>Variations in Cardiac Output</a:t>
            </a:r>
          </a:p>
          <a:p>
            <a:r>
              <a:rPr lang="en-GB" sz="2800" dirty="0" smtClean="0">
                <a:latin typeface="Comic Sans MS" pitchFamily="66" charset="0"/>
              </a:rPr>
              <a:t>Exercise and stressful circumstances can increase the stroke volume to between 110 &amp; 140 cubic </a:t>
            </a:r>
            <a:r>
              <a:rPr lang="en-GB" sz="2800" dirty="0" err="1" smtClean="0">
                <a:latin typeface="Comic Sans MS" pitchFamily="66" charset="0"/>
              </a:rPr>
              <a:t>cms</a:t>
            </a:r>
            <a:r>
              <a:rPr lang="en-GB" sz="2800" dirty="0" smtClean="0">
                <a:latin typeface="Comic Sans MS" pitchFamily="66" charset="0"/>
              </a:rPr>
              <a:t> depending on the activity.</a:t>
            </a:r>
          </a:p>
          <a:p>
            <a:r>
              <a:rPr lang="en-GB" sz="2800" dirty="0" smtClean="0">
                <a:latin typeface="Comic Sans MS" pitchFamily="66" charset="0"/>
              </a:rPr>
              <a:t>Heart at rest varies but is usually between 60 &amp; 80 beats per minute.</a:t>
            </a:r>
          </a:p>
          <a:p>
            <a:pPr>
              <a:buFontTx/>
              <a:buNone/>
            </a:pPr>
            <a:endParaRPr lang="en-GB" i="1" dirty="0" smtClean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i="1" dirty="0" smtClean="0">
              <a:latin typeface="Comic Sans MS" pitchFamily="66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Oxygen's journey to the tissues &amp; cells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Oxygenated blood leaves the heart via the Aorta into the arteries under pressure.</a:t>
            </a:r>
          </a:p>
          <a:p>
            <a:r>
              <a:rPr lang="en-GB" sz="2000" dirty="0" smtClean="0">
                <a:latin typeface="Comic Sans MS" pitchFamily="66" charset="0"/>
              </a:rPr>
              <a:t>The arteries branch into arterioles.</a:t>
            </a:r>
          </a:p>
          <a:p>
            <a:r>
              <a:rPr lang="en-GB" sz="2000" dirty="0" smtClean="0">
                <a:latin typeface="Comic Sans MS" pitchFamily="66" charset="0"/>
              </a:rPr>
              <a:t>Eventually the blood enters the capillaries. </a:t>
            </a:r>
          </a:p>
          <a:p>
            <a:r>
              <a:rPr lang="en-GB" sz="2000" dirty="0" smtClean="0">
                <a:latin typeface="Comic Sans MS" pitchFamily="66" charset="0"/>
              </a:rPr>
              <a:t>The capillary network  connects the arteries to the veins.</a:t>
            </a:r>
          </a:p>
          <a:p>
            <a:r>
              <a:rPr lang="en-GB" sz="2000" dirty="0" smtClean="0">
                <a:latin typeface="Comic Sans MS" pitchFamily="66" charset="0"/>
              </a:rPr>
              <a:t>The capillary walls are a single layer of epithelium cells enabling molecules to cross easily to the tissues/cells.</a:t>
            </a:r>
          </a:p>
          <a:p>
            <a:r>
              <a:rPr lang="en-GB" sz="2000" dirty="0" smtClean="0">
                <a:latin typeface="Comic Sans MS" pitchFamily="66" charset="0"/>
              </a:rPr>
              <a:t>When the oxygenated blood reaches the working tissues that are producing carbon dioxide, the raised acidity level caused by the carbon dioxide and the low oxygen level cause the </a:t>
            </a:r>
            <a:r>
              <a:rPr lang="en-GB" sz="2000" dirty="0" err="1" smtClean="0">
                <a:latin typeface="Comic Sans MS" pitchFamily="66" charset="0"/>
              </a:rPr>
              <a:t>oxyhaemoglobin</a:t>
            </a:r>
            <a:r>
              <a:rPr lang="en-GB" sz="2000" dirty="0" smtClean="0">
                <a:latin typeface="Comic Sans MS" pitchFamily="66" charset="0"/>
              </a:rPr>
              <a:t> to be broken down and the oxygen is released to the tissues.</a:t>
            </a:r>
          </a:p>
        </p:txBody>
      </p:sp>
      <p:pic>
        <p:nvPicPr>
          <p:cNvPr id="8" name="Content Placeholder 3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085184"/>
            <a:ext cx="4510195" cy="158879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The transport of Carbon dioxide to the lungs.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>
                <a:latin typeface="Comic Sans MS" pitchFamily="66" charset="0"/>
              </a:rPr>
              <a:t>Deoxygenated blood with a higher concentration of carbon dioxide is transported back to the heart from the capillaries via the </a:t>
            </a:r>
            <a:r>
              <a:rPr lang="en-GB" dirty="0" err="1" smtClean="0">
                <a:latin typeface="Comic Sans MS" pitchFamily="66" charset="0"/>
              </a:rPr>
              <a:t>venules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>
                <a:latin typeface="Comic Sans MS" pitchFamily="66" charset="0"/>
              </a:rPr>
              <a:t>and the veins entering the heart via the vena </a:t>
            </a:r>
            <a:r>
              <a:rPr lang="en-GB" dirty="0" smtClean="0">
                <a:latin typeface="Comic Sans MS" pitchFamily="66" charset="0"/>
              </a:rPr>
              <a:t>cava.</a:t>
            </a:r>
          </a:p>
          <a:p>
            <a:r>
              <a:rPr lang="en-GB" dirty="0" smtClean="0">
                <a:latin typeface="Comic Sans MS" pitchFamily="66" charset="0"/>
              </a:rPr>
              <a:t>It then travels through the right side of the heart to the Pulmonary Artery and the lungs (pulmonary Circulation)</a:t>
            </a:r>
            <a:endParaRPr lang="en-GB" dirty="0">
              <a:latin typeface="Comic Sans MS" pitchFamily="66" charset="0"/>
            </a:endParaRPr>
          </a:p>
          <a:p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921435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39750" y="3357563"/>
            <a:ext cx="8064500" cy="1008062"/>
          </a:xfrm>
          <a:prstGeom prst="rect">
            <a:avLst/>
          </a:prstGeom>
          <a:solidFill>
            <a:srgbClr val="E1EDFF"/>
          </a:solidFill>
          <a:ln w="317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Cellular respiration</a:t>
            </a:r>
            <a:r>
              <a:rPr lang="en-GB" dirty="0" smtClean="0"/>
              <a:t> </a:t>
            </a:r>
            <a:endParaRPr lang="en-US" dirty="0" smtClean="0"/>
          </a:p>
        </p:txBody>
      </p:sp>
      <p:sp>
        <p:nvSpPr>
          <p:cNvPr id="16" name="Content Placeholder 15"/>
          <p:cNvSpPr>
            <a:spLocks noGrp="1"/>
          </p:cNvSpPr>
          <p:nvPr>
            <p:ph idx="4294967295"/>
          </p:nvPr>
        </p:nvSpPr>
        <p:spPr>
          <a:xfrm>
            <a:off x="323528" y="1557338"/>
            <a:ext cx="8820472" cy="4525962"/>
          </a:xfrm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Comic Sans MS" pitchFamily="66" charset="0"/>
              </a:rPr>
              <a:t>This usually occurs in the presence of oxygen</a:t>
            </a:r>
          </a:p>
          <a:p>
            <a:pPr algn="ctr">
              <a:buNone/>
            </a:pP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800" b="1" dirty="0" smtClean="0">
                <a:latin typeface="Comic Sans MS" pitchFamily="66" charset="0"/>
              </a:rPr>
              <a:t>Aerobic respiration</a:t>
            </a:r>
          </a:p>
          <a:p>
            <a:pPr>
              <a:buNone/>
            </a:pPr>
            <a:r>
              <a:rPr lang="en-GB" sz="2000" i="1" dirty="0" smtClean="0">
                <a:latin typeface="Comic Sans MS" pitchFamily="66" charset="0"/>
              </a:rPr>
              <a:t>(To refresh your memory see page 181 and the earlier power point)</a:t>
            </a:r>
            <a:endParaRPr lang="en-GB" sz="2000" i="1" dirty="0">
              <a:latin typeface="Comic Sans MS" pitchFamily="66" charset="0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755650" y="3611563"/>
            <a:ext cx="172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 i="1" dirty="0">
                <a:solidFill>
                  <a:schemeClr val="folHlink"/>
                </a:solidFill>
              </a:rPr>
              <a:t>glucose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2197100" y="3611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 i="1">
                <a:solidFill>
                  <a:schemeClr val="folHlink"/>
                </a:solidFill>
              </a:rPr>
              <a:t>+  oxygen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851275" y="3611563"/>
            <a:ext cx="172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 i="1">
                <a:solidFill>
                  <a:srgbClr val="FF6600"/>
                </a:solidFill>
              </a:rPr>
              <a:t>     energy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5507038" y="3429000"/>
            <a:ext cx="172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b="1" i="1"/>
              <a:t>carbon dioxide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5435600" y="3611563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 i="1">
                <a:solidFill>
                  <a:schemeClr val="folHlink"/>
                </a:solidFill>
              </a:rPr>
              <a:t>+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7091363" y="3611563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 i="1">
                <a:solidFill>
                  <a:srgbClr val="0033CC"/>
                </a:solidFill>
              </a:rPr>
              <a:t>+  water</a:t>
            </a:r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3851275" y="3732213"/>
            <a:ext cx="433388" cy="215900"/>
          </a:xfrm>
          <a:prstGeom prst="rightArrow">
            <a:avLst>
              <a:gd name="adj1" fmla="val 50000"/>
              <a:gd name="adj2" fmla="val 50184"/>
            </a:avLst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5536" y="4509120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If muscles cannot get an adequate oxygen supply </a:t>
            </a:r>
            <a:r>
              <a:rPr lang="en-US" sz="2400" b="1" dirty="0" smtClean="0">
                <a:latin typeface="Comic Sans MS" pitchFamily="66" charset="0"/>
              </a:rPr>
              <a:t>Anaerobic respiration </a:t>
            </a:r>
            <a:r>
              <a:rPr lang="en-US" sz="2400" dirty="0" smtClean="0">
                <a:latin typeface="Comic Sans MS" pitchFamily="66" charset="0"/>
              </a:rPr>
              <a:t>occurs within the cells of the muscles to supply oxygen</a:t>
            </a:r>
          </a:p>
          <a:p>
            <a:r>
              <a:rPr lang="en-US" sz="2400" dirty="0" smtClean="0">
                <a:latin typeface="Comic Sans MS" pitchFamily="66" charset="0"/>
              </a:rPr>
              <a:t>	(</a:t>
            </a:r>
            <a:r>
              <a:rPr lang="en-US" sz="2400" i="1" dirty="0" smtClean="0">
                <a:latin typeface="Comic Sans MS" pitchFamily="66" charset="0"/>
              </a:rPr>
              <a:t>An</a:t>
            </a:r>
            <a:r>
              <a:rPr lang="en-US" sz="2400" dirty="0" smtClean="0">
                <a:latin typeface="Comic Sans MS" pitchFamily="66" charset="0"/>
              </a:rPr>
              <a:t>-Aerobic = without Aerobic )</a:t>
            </a: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nimBg="1"/>
      <p:bldP spid="59400" grpId="0"/>
      <p:bldP spid="59401" grpId="0"/>
      <p:bldP spid="59402" grpId="0"/>
      <p:bldP spid="59403" grpId="0"/>
      <p:bldP spid="59404" grpId="0"/>
      <p:bldP spid="59405" grpId="0"/>
      <p:bldP spid="5940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Anaerobic Respiration.</a:t>
            </a:r>
            <a:endParaRPr lang="en-US" smtClean="0">
              <a:latin typeface="Comic Sans MS" pitchFamily="66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7499350" cy="4411662"/>
          </a:xfrm>
        </p:spPr>
        <p:txBody>
          <a:bodyPr>
            <a:normAutofit fontScale="92500"/>
          </a:bodyPr>
          <a:lstStyle/>
          <a:p>
            <a:pPr eaLnBrk="0" hangingPunct="0">
              <a:spcBef>
                <a:spcPct val="30000"/>
              </a:spcBef>
            </a:pPr>
            <a:r>
              <a:rPr lang="en-GB" sz="2600" dirty="0" smtClean="0">
                <a:latin typeface="Comic Sans MS" pitchFamily="66" charset="0"/>
              </a:rPr>
              <a:t>With no oxygen available, glucose is burned to produce energy and lactic acid. </a:t>
            </a:r>
          </a:p>
          <a:p>
            <a:pPr algn="ctr" eaLnBrk="0" hangingPunct="0">
              <a:spcBef>
                <a:spcPct val="30000"/>
              </a:spcBef>
              <a:buNone/>
            </a:pPr>
            <a:r>
              <a:rPr lang="en-GB" sz="2600" dirty="0" smtClean="0">
                <a:solidFill>
                  <a:srgbClr val="002060"/>
                </a:solidFill>
                <a:latin typeface="Comic Sans MS" pitchFamily="66" charset="0"/>
              </a:rPr>
              <a:t>Glucose    =  Energy + Lactic acid</a:t>
            </a:r>
          </a:p>
          <a:p>
            <a:pPr eaLnBrk="0" hangingPunct="0">
              <a:spcBef>
                <a:spcPct val="30000"/>
              </a:spcBef>
            </a:pPr>
            <a:r>
              <a:rPr lang="en-GB" sz="2600" dirty="0" smtClean="0">
                <a:latin typeface="Comic Sans MS" pitchFamily="66" charset="0"/>
              </a:rPr>
              <a:t>After anaerobic activity, oxygen is needed to neutralize and break down the lactic acid. </a:t>
            </a:r>
          </a:p>
          <a:p>
            <a:pPr algn="ctr" eaLnBrk="0" hangingPunct="0">
              <a:spcBef>
                <a:spcPct val="30000"/>
              </a:spcBef>
              <a:buNone/>
            </a:pPr>
            <a:r>
              <a:rPr lang="en-GB" sz="2600" dirty="0" smtClean="0">
                <a:latin typeface="Comic Sans MS" pitchFamily="66" charset="0"/>
              </a:rPr>
              <a:t>    </a:t>
            </a:r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Oxygen + lactic acid = carbon dioxide + water</a:t>
            </a:r>
          </a:p>
          <a:p>
            <a:pPr eaLnBrk="0" hangingPunct="0">
              <a:spcBef>
                <a:spcPct val="30000"/>
              </a:spcBef>
            </a:pPr>
            <a:r>
              <a:rPr lang="en-GB" sz="2600" dirty="0" smtClean="0">
                <a:latin typeface="Comic Sans MS" pitchFamily="66" charset="0"/>
              </a:rPr>
              <a:t>Rapid and deep breathing is needed for a short period after the exercise to supply the oxygen and to remove the carbon dioxide which accumulates .</a:t>
            </a:r>
          </a:p>
          <a:p>
            <a:pPr eaLnBrk="1" hangingPunct="1"/>
            <a:endParaRPr lang="en-GB" sz="2600" dirty="0" smtClean="0">
              <a:latin typeface="Comic Sans MS" pitchFamily="66" charset="0"/>
            </a:endParaRPr>
          </a:p>
          <a:p>
            <a:pPr eaLnBrk="1" hangingPunct="1">
              <a:buNone/>
            </a:pPr>
            <a:endParaRPr lang="en-GB" sz="2600" dirty="0" smtClean="0">
              <a:latin typeface="Comic Sans MS" pitchFamily="66" charset="0"/>
            </a:endParaRPr>
          </a:p>
          <a:p>
            <a:pPr algn="ctr">
              <a:spcBef>
                <a:spcPct val="30000"/>
              </a:spcBef>
              <a:buClrTx/>
              <a:buSzTx/>
              <a:buFontTx/>
              <a:buNone/>
            </a:pPr>
            <a:endParaRPr lang="en-US" sz="2600" dirty="0" smtClean="0">
              <a:latin typeface="Comic Sans MS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323850" y="908050"/>
            <a:ext cx="5903913" cy="819150"/>
          </a:xfrm>
          <a:prstGeom prst="rect">
            <a:avLst/>
          </a:prstGeom>
          <a:solidFill>
            <a:srgbClr val="D9E8F7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GB" sz="2300">
                <a:solidFill>
                  <a:srgbClr val="010066"/>
                </a:solidFill>
              </a:rPr>
              <a:t>Muscle cell </a:t>
            </a:r>
            <a:r>
              <a:rPr lang="en-GB" sz="2300" b="1">
                <a:solidFill>
                  <a:srgbClr val="FF6600"/>
                </a:solidFill>
              </a:rPr>
              <a:t>respiration increases</a:t>
            </a:r>
            <a:r>
              <a:rPr lang="en-GB" sz="2300">
                <a:solidFill>
                  <a:srgbClr val="010066"/>
                </a:solidFill>
              </a:rPr>
              <a:t> – more oxygen is used up and levels of CO</a:t>
            </a:r>
            <a:r>
              <a:rPr lang="en-GB" sz="2300" baseline="-25000">
                <a:solidFill>
                  <a:srgbClr val="010066"/>
                </a:solidFill>
              </a:rPr>
              <a:t>2</a:t>
            </a:r>
            <a:r>
              <a:rPr lang="en-GB" sz="2300">
                <a:solidFill>
                  <a:srgbClr val="010066"/>
                </a:solidFill>
              </a:rPr>
              <a:t> rise.</a:t>
            </a:r>
            <a:endParaRPr lang="en-GB" sz="2300" b="1" i="1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2195513" y="1989138"/>
            <a:ext cx="6624637" cy="819150"/>
          </a:xfrm>
          <a:prstGeom prst="rect">
            <a:avLst/>
          </a:prstGeom>
          <a:solidFill>
            <a:srgbClr val="D9E8F7"/>
          </a:solidFill>
          <a:ln w="25400" algn="ctr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GB" sz="2300">
                <a:solidFill>
                  <a:srgbClr val="010066"/>
                </a:solidFill>
              </a:rPr>
              <a:t>   The </a:t>
            </a:r>
            <a:r>
              <a:rPr lang="en-GB" sz="2300" b="1">
                <a:solidFill>
                  <a:srgbClr val="FF6600"/>
                </a:solidFill>
              </a:rPr>
              <a:t>brain</a:t>
            </a:r>
            <a:r>
              <a:rPr lang="en-GB" sz="2300">
                <a:solidFill>
                  <a:srgbClr val="010066"/>
                </a:solidFill>
              </a:rPr>
              <a:t> detects increasing levels of</a:t>
            </a:r>
            <a:r>
              <a:rPr lang="en-GB" sz="2300" b="1">
                <a:solidFill>
                  <a:srgbClr val="FF6600"/>
                </a:solidFill>
              </a:rPr>
              <a:t> CO</a:t>
            </a:r>
            <a:r>
              <a:rPr lang="en-GB" sz="2300" b="1" baseline="-25000">
                <a:solidFill>
                  <a:srgbClr val="FF6600"/>
                </a:solidFill>
              </a:rPr>
              <a:t>2</a:t>
            </a:r>
            <a:r>
              <a:rPr lang="en-GB" sz="2300">
                <a:solidFill>
                  <a:srgbClr val="010066"/>
                </a:solidFill>
              </a:rPr>
              <a:t> – a </a:t>
            </a:r>
            <a:br>
              <a:rPr lang="en-GB" sz="2300">
                <a:solidFill>
                  <a:srgbClr val="010066"/>
                </a:solidFill>
              </a:rPr>
            </a:br>
            <a:r>
              <a:rPr lang="en-GB" sz="2300">
                <a:solidFill>
                  <a:srgbClr val="010066"/>
                </a:solidFill>
              </a:rPr>
              <a:t>   signal is sent to the lungs to increase breathing.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68313" y="2997200"/>
            <a:ext cx="5975350" cy="1169988"/>
          </a:xfrm>
          <a:prstGeom prst="rect">
            <a:avLst/>
          </a:prstGeom>
          <a:solidFill>
            <a:srgbClr val="D9E8F7"/>
          </a:solidFill>
          <a:ln w="25400" algn="ctr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GB" sz="2300" b="1">
                <a:solidFill>
                  <a:srgbClr val="FF6600"/>
                </a:solidFill>
              </a:rPr>
              <a:t>Breathing rate</a:t>
            </a:r>
            <a:r>
              <a:rPr lang="en-GB" sz="2300">
                <a:solidFill>
                  <a:srgbClr val="010066"/>
                </a:solidFill>
              </a:rPr>
              <a:t> and the </a:t>
            </a:r>
            <a:r>
              <a:rPr lang="en-GB" sz="2300" b="1">
                <a:solidFill>
                  <a:srgbClr val="FF6600"/>
                </a:solidFill>
              </a:rPr>
              <a:t>volume of air</a:t>
            </a:r>
            <a:r>
              <a:rPr lang="en-GB" sz="2300">
                <a:solidFill>
                  <a:srgbClr val="010066"/>
                </a:solidFill>
              </a:rPr>
              <a:t> in each breath increase. This means that </a:t>
            </a:r>
            <a:br>
              <a:rPr lang="en-GB" sz="2300">
                <a:solidFill>
                  <a:srgbClr val="010066"/>
                </a:solidFill>
              </a:rPr>
            </a:br>
            <a:r>
              <a:rPr lang="en-GB" sz="2300">
                <a:solidFill>
                  <a:srgbClr val="010066"/>
                </a:solidFill>
              </a:rPr>
              <a:t>more </a:t>
            </a:r>
            <a:r>
              <a:rPr lang="en-GB" sz="2300" b="1">
                <a:solidFill>
                  <a:srgbClr val="FF6600"/>
                </a:solidFill>
              </a:rPr>
              <a:t>gaseous exchange</a:t>
            </a:r>
            <a:r>
              <a:rPr lang="en-GB" sz="2300">
                <a:solidFill>
                  <a:srgbClr val="010066"/>
                </a:solidFill>
              </a:rPr>
              <a:t> takes place.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492500" y="4365625"/>
            <a:ext cx="5472113" cy="1169988"/>
          </a:xfrm>
          <a:prstGeom prst="rect">
            <a:avLst/>
          </a:prstGeom>
          <a:solidFill>
            <a:srgbClr val="D9E8F7"/>
          </a:solidFill>
          <a:ln w="25400" algn="ctr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30000"/>
              </a:spcBef>
            </a:pPr>
            <a:r>
              <a:rPr lang="en-GB" sz="2300">
                <a:solidFill>
                  <a:srgbClr val="010066"/>
                </a:solidFill>
              </a:rPr>
              <a:t>The brain also tells the </a:t>
            </a:r>
            <a:r>
              <a:rPr lang="en-GB" sz="2300" b="1">
                <a:solidFill>
                  <a:srgbClr val="FF6600"/>
                </a:solidFill>
              </a:rPr>
              <a:t>heart</a:t>
            </a:r>
            <a:r>
              <a:rPr lang="en-GB" sz="2300">
                <a:solidFill>
                  <a:srgbClr val="010066"/>
                </a:solidFill>
              </a:rPr>
              <a:t> to beat faster so that more blood is pumped </a:t>
            </a:r>
            <a:br>
              <a:rPr lang="en-GB" sz="2300">
                <a:solidFill>
                  <a:srgbClr val="010066"/>
                </a:solidFill>
              </a:rPr>
            </a:br>
            <a:r>
              <a:rPr lang="en-GB" sz="2300">
                <a:solidFill>
                  <a:srgbClr val="010066"/>
                </a:solidFill>
              </a:rPr>
              <a:t>to the lungs for gaseous exchange.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042988" y="5705475"/>
            <a:ext cx="5976937" cy="819150"/>
          </a:xfrm>
          <a:prstGeom prst="rect">
            <a:avLst/>
          </a:prstGeom>
          <a:solidFill>
            <a:srgbClr val="D9E8F7"/>
          </a:solidFill>
          <a:ln w="25400" algn="ctr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GB" sz="2300">
                <a:solidFill>
                  <a:srgbClr val="010066"/>
                </a:solidFill>
              </a:rPr>
              <a:t>More </a:t>
            </a:r>
            <a:r>
              <a:rPr lang="en-GB" sz="2300" b="1">
                <a:solidFill>
                  <a:srgbClr val="FF6600"/>
                </a:solidFill>
              </a:rPr>
              <a:t>oxygenated blood</a:t>
            </a:r>
            <a:r>
              <a:rPr lang="en-GB" sz="2300">
                <a:solidFill>
                  <a:srgbClr val="010066"/>
                </a:solidFill>
              </a:rPr>
              <a:t> gets to the </a:t>
            </a:r>
            <a:br>
              <a:rPr lang="en-GB" sz="2300">
                <a:solidFill>
                  <a:srgbClr val="010066"/>
                </a:solidFill>
              </a:rPr>
            </a:br>
            <a:r>
              <a:rPr lang="en-GB" sz="2300">
                <a:solidFill>
                  <a:srgbClr val="010066"/>
                </a:solidFill>
              </a:rPr>
              <a:t>muscles and more </a:t>
            </a:r>
            <a:r>
              <a:rPr lang="en-GB" sz="2300" b="1">
                <a:solidFill>
                  <a:srgbClr val="FF6600"/>
                </a:solidFill>
              </a:rPr>
              <a:t>CO</a:t>
            </a:r>
            <a:r>
              <a:rPr lang="en-GB" sz="2300" b="1" baseline="-25000">
                <a:solidFill>
                  <a:srgbClr val="FF6600"/>
                </a:solidFill>
              </a:rPr>
              <a:t>2</a:t>
            </a:r>
            <a:r>
              <a:rPr lang="en-GB" sz="2300">
                <a:solidFill>
                  <a:srgbClr val="010066"/>
                </a:solidFill>
              </a:rPr>
              <a:t> is removed.</a:t>
            </a:r>
          </a:p>
        </p:txBody>
      </p:sp>
      <p:pic>
        <p:nvPicPr>
          <p:cNvPr id="20488" name="Picture 9" descr="tend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620713"/>
            <a:ext cx="4127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4" name="Picture 10" descr="bra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1916113"/>
            <a:ext cx="12239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5" name="AutoShape 11"/>
          <p:cNvSpPr>
            <a:spLocks noChangeArrowheads="1"/>
          </p:cNvSpPr>
          <p:nvPr/>
        </p:nvSpPr>
        <p:spPr bwMode="auto">
          <a:xfrm rot="5400000">
            <a:off x="6300788" y="1268413"/>
            <a:ext cx="792162" cy="792162"/>
          </a:xfrm>
          <a:custGeom>
            <a:avLst/>
            <a:gdLst>
              <a:gd name="T0" fmla="*/ 20344372 w 21600"/>
              <a:gd name="T1" fmla="*/ 0 h 21600"/>
              <a:gd name="T2" fmla="*/ 20344372 w 21600"/>
              <a:gd name="T3" fmla="*/ 16352459 h 21600"/>
              <a:gd name="T4" fmla="*/ 4353737 w 21600"/>
              <a:gd name="T5" fmla="*/ 29051880 h 21600"/>
              <a:gd name="T6" fmla="*/ 29051880 w 21600"/>
              <a:gd name="T7" fmla="*/ 817621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1">
            <a:gsLst>
              <a:gs pos="0">
                <a:srgbClr val="66FF99"/>
              </a:gs>
              <a:gs pos="100000">
                <a:srgbClr val="0033CC"/>
              </a:gs>
            </a:gsLst>
            <a:lin ang="5400000" scaled="1"/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 rot="16200000" flipH="1">
            <a:off x="685800" y="2278063"/>
            <a:ext cx="790575" cy="790575"/>
          </a:xfrm>
          <a:custGeom>
            <a:avLst/>
            <a:gdLst>
              <a:gd name="T0" fmla="*/ 20262951 w 21600"/>
              <a:gd name="T1" fmla="*/ 0 h 21600"/>
              <a:gd name="T2" fmla="*/ 20262951 w 21600"/>
              <a:gd name="T3" fmla="*/ 16286978 h 21600"/>
              <a:gd name="T4" fmla="*/ 4336303 w 21600"/>
              <a:gd name="T5" fmla="*/ 28935593 h 21600"/>
              <a:gd name="T6" fmla="*/ 28935593 w 21600"/>
              <a:gd name="T7" fmla="*/ 814350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1">
            <a:gsLst>
              <a:gs pos="0">
                <a:srgbClr val="66FF99"/>
              </a:gs>
              <a:gs pos="100000">
                <a:srgbClr val="0033CC"/>
              </a:gs>
            </a:gsLst>
            <a:lin ang="5400000" scaled="1"/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57357" name="Picture 13" descr="lungs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2852738"/>
            <a:ext cx="10969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8" name="AutoShape 14"/>
          <p:cNvSpPr>
            <a:spLocks noChangeArrowheads="1"/>
          </p:cNvSpPr>
          <p:nvPr/>
        </p:nvSpPr>
        <p:spPr bwMode="auto">
          <a:xfrm rot="5400000">
            <a:off x="6948487" y="3590926"/>
            <a:ext cx="792163" cy="792162"/>
          </a:xfrm>
          <a:custGeom>
            <a:avLst/>
            <a:gdLst>
              <a:gd name="T0" fmla="*/ 20344435 w 21600"/>
              <a:gd name="T1" fmla="*/ 0 h 21600"/>
              <a:gd name="T2" fmla="*/ 20344435 w 21600"/>
              <a:gd name="T3" fmla="*/ 16352459 h 21600"/>
              <a:gd name="T4" fmla="*/ 4353742 w 21600"/>
              <a:gd name="T5" fmla="*/ 29051880 h 21600"/>
              <a:gd name="T6" fmla="*/ 29051953 w 21600"/>
              <a:gd name="T7" fmla="*/ 817621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1">
            <a:gsLst>
              <a:gs pos="0">
                <a:srgbClr val="66FF99"/>
              </a:gs>
              <a:gs pos="100000">
                <a:srgbClr val="0033CC"/>
              </a:gs>
            </a:gsLst>
            <a:lin ang="5400000" scaled="1"/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57359" name="Picture 15" descr="5_heart_exterior_view_R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113" y="4365625"/>
            <a:ext cx="9255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0" name="AutoShape 16"/>
          <p:cNvSpPr>
            <a:spLocks noChangeArrowheads="1"/>
          </p:cNvSpPr>
          <p:nvPr/>
        </p:nvSpPr>
        <p:spPr bwMode="auto">
          <a:xfrm rot="16200000" flipH="1">
            <a:off x="2411413" y="4943475"/>
            <a:ext cx="790575" cy="790575"/>
          </a:xfrm>
          <a:custGeom>
            <a:avLst/>
            <a:gdLst>
              <a:gd name="T0" fmla="*/ 20262951 w 21600"/>
              <a:gd name="T1" fmla="*/ 0 h 21600"/>
              <a:gd name="T2" fmla="*/ 20262951 w 21600"/>
              <a:gd name="T3" fmla="*/ 16286978 h 21600"/>
              <a:gd name="T4" fmla="*/ 4336303 w 21600"/>
              <a:gd name="T5" fmla="*/ 28935593 h 21600"/>
              <a:gd name="T6" fmla="*/ 28935593 w 21600"/>
              <a:gd name="T7" fmla="*/ 814350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1">
            <a:gsLst>
              <a:gs pos="0">
                <a:srgbClr val="66FF99"/>
              </a:gs>
              <a:gs pos="100000">
                <a:srgbClr val="0033CC"/>
              </a:gs>
            </a:gsLst>
            <a:lin ang="5400000" scaled="1"/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57361" name="Picture 17" descr="WiB_Blood_in_capillary_CELL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446896">
            <a:off x="6227763" y="5734050"/>
            <a:ext cx="1295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nimBg="1"/>
      <p:bldP spid="57350" grpId="0" animBg="1"/>
      <p:bldP spid="57351" grpId="0" animBg="1"/>
      <p:bldP spid="57352" grpId="0" animBg="1"/>
      <p:bldP spid="57355" grpId="0" animBg="1"/>
      <p:bldP spid="57356" grpId="0" animBg="1"/>
      <p:bldP spid="57358" grpId="0" animBg="1"/>
      <p:bldP spid="573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Respiratory System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050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>
                <a:latin typeface="Comic Sans MS" pitchFamily="66" charset="0"/>
              </a:rPr>
              <a:t>The respiratory system’s main task is to supply </a:t>
            </a:r>
            <a:r>
              <a:rPr lang="en-GB" b="1" dirty="0">
                <a:latin typeface="Comic Sans MS" pitchFamily="66" charset="0"/>
              </a:rPr>
              <a:t>oxygen to the </a:t>
            </a:r>
            <a:r>
              <a:rPr lang="en-GB" b="1" dirty="0" smtClean="0">
                <a:latin typeface="Comic Sans MS" pitchFamily="66" charset="0"/>
              </a:rPr>
              <a:t>body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>
                <a:latin typeface="Comic Sans MS" pitchFamily="66" charset="0"/>
              </a:rPr>
              <a:t>and </a:t>
            </a:r>
            <a:r>
              <a:rPr lang="en-GB" dirty="0" smtClean="0">
                <a:latin typeface="Comic Sans MS" pitchFamily="66" charset="0"/>
              </a:rPr>
              <a:t>get </a:t>
            </a:r>
            <a:r>
              <a:rPr lang="en-GB" dirty="0">
                <a:latin typeface="Comic Sans MS" pitchFamily="66" charset="0"/>
              </a:rPr>
              <a:t>rid of waste </a:t>
            </a:r>
            <a:r>
              <a:rPr lang="en-GB" dirty="0" smtClean="0">
                <a:latin typeface="Comic Sans MS" pitchFamily="66" charset="0"/>
              </a:rPr>
              <a:t>gases, primarily </a:t>
            </a:r>
            <a:r>
              <a:rPr lang="en-GB" b="1" dirty="0">
                <a:latin typeface="Comic Sans MS" pitchFamily="66" charset="0"/>
              </a:rPr>
              <a:t>Carbon </a:t>
            </a:r>
            <a:r>
              <a:rPr lang="en-GB" b="1" dirty="0" smtClean="0">
                <a:latin typeface="Comic Sans MS" pitchFamily="66" charset="0"/>
              </a:rPr>
              <a:t>dioxide.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Comic Sans MS" pitchFamily="66" charset="0"/>
              </a:rPr>
              <a:t>This is achieved by ventilation or breathing</a:t>
            </a:r>
          </a:p>
          <a:p>
            <a:pPr>
              <a:lnSpc>
                <a:spcPct val="90000"/>
              </a:lnSpc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7" name="Content Placeholder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916832"/>
            <a:ext cx="40386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462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>
                <a:latin typeface="Comic Sans MS" pitchFamily="66" charset="0"/>
              </a:rPr>
              <a:t>Need to refresh your memory about the respiratory System?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>
                <a:latin typeface="Comic Sans MS" pitchFamily="66" charset="0"/>
                <a:hlinkClick r:id="rId2"/>
              </a:rPr>
              <a:t>http://</a:t>
            </a:r>
            <a:r>
              <a:rPr lang="en-GB" b="1" dirty="0">
                <a:latin typeface="Comic Sans MS" pitchFamily="66" charset="0"/>
                <a:hlinkClick r:id="rId2"/>
              </a:rPr>
              <a:t>www.bbc.co.uk/bitesize/ks3/science/organisms_behaviour_health/life_processes/revision/4</a:t>
            </a:r>
            <a:r>
              <a:rPr lang="en-GB" dirty="0">
                <a:latin typeface="Comic Sans MS" pitchFamily="66" charset="0"/>
                <a:hlinkClick r:id="rId2"/>
              </a:rPr>
              <a:t>/</a:t>
            </a:r>
            <a:r>
              <a:rPr lang="en-GB" dirty="0">
                <a:latin typeface="Comic Sans MS" pitchFamily="66" charset="0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dirty="0"/>
              <a:t> </a:t>
            </a:r>
            <a:r>
              <a:rPr lang="en-GB" i="1" dirty="0">
                <a:latin typeface="Comic Sans MS" pitchFamily="66" charset="0"/>
              </a:rPr>
              <a:t>Use the above site to help you </a:t>
            </a:r>
            <a:endParaRPr lang="en-GB" i="1" dirty="0" smtClean="0"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i="1" dirty="0" smtClean="0"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i="1" dirty="0" smtClean="0"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dirty="0" smtClean="0">
                <a:latin typeface="Comic Sans MS" pitchFamily="66" charset="0"/>
              </a:rPr>
              <a:t>You should also read pages  206 -210 of the </a:t>
            </a:r>
            <a:r>
              <a:rPr lang="en-GB" dirty="0" smtClean="0">
                <a:latin typeface="Comic Sans MS" pitchFamily="66" charset="0"/>
              </a:rPr>
              <a:t>Stretch &amp; Whitehouse text </a:t>
            </a:r>
            <a:r>
              <a:rPr lang="en-GB" dirty="0" smtClean="0">
                <a:latin typeface="Comic Sans MS" pitchFamily="66" charset="0"/>
              </a:rPr>
              <a:t>book.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latin typeface="Comic Sans MS" pitchFamily="66" charset="0"/>
            </a:endParaRPr>
          </a:p>
        </p:txBody>
      </p:sp>
      <p:pic>
        <p:nvPicPr>
          <p:cNvPr id="7" name="Picture 2" descr="C:\Users\annh.CARMEL_NT_DOM\AppData\Local\Microsoft\Windows\Temporary Internet Files\Content.IE5\8BE6EUM3\MC9004404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996952"/>
            <a:ext cx="1265067" cy="1332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nnh\AppData\Local\Microsoft\Windows\Temporary Internet Files\Content.IE5\DC21K56B\MC9004379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071588"/>
            <a:ext cx="1528068" cy="145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02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Comic Sans MS" pitchFamily="66" charset="0"/>
              </a:rPr>
              <a:t>Breathing/ventilation - Inhalation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1520" y="1600200"/>
            <a:ext cx="4608512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400" dirty="0" smtClean="0">
                <a:latin typeface="Comic Sans MS" pitchFamily="66" charset="0"/>
              </a:rPr>
              <a:t>Inhalation </a:t>
            </a:r>
            <a:r>
              <a:rPr lang="en-GB" sz="2400" b="1" dirty="0" smtClean="0">
                <a:latin typeface="Comic Sans MS" pitchFamily="66" charset="0"/>
              </a:rPr>
              <a:t>(breathing in</a:t>
            </a:r>
            <a:r>
              <a:rPr lang="en-GB" sz="2400" dirty="0" smtClean="0">
                <a:latin typeface="Comic Sans MS" pitchFamily="66" charset="0"/>
              </a:rPr>
              <a:t>) the </a:t>
            </a:r>
            <a:r>
              <a:rPr lang="en-GB" sz="2400" b="1" dirty="0" smtClean="0">
                <a:latin typeface="Comic Sans MS" pitchFamily="66" charset="0"/>
              </a:rPr>
              <a:t>intercostal muscles </a:t>
            </a:r>
            <a:r>
              <a:rPr lang="en-GB" sz="2400" dirty="0" smtClean="0">
                <a:latin typeface="Comic Sans MS" pitchFamily="66" charset="0"/>
              </a:rPr>
              <a:t>and </a:t>
            </a:r>
            <a:r>
              <a:rPr lang="en-GB" sz="2400" b="1" dirty="0" smtClean="0">
                <a:latin typeface="Comic Sans MS" pitchFamily="66" charset="0"/>
              </a:rPr>
              <a:t>the diaphragm</a:t>
            </a:r>
            <a:r>
              <a:rPr lang="en-GB" sz="2400" dirty="0" smtClean="0">
                <a:latin typeface="Comic Sans MS" pitchFamily="66" charset="0"/>
              </a:rPr>
              <a:t> contract. </a:t>
            </a:r>
          </a:p>
          <a:p>
            <a:pPr>
              <a:lnSpc>
                <a:spcPct val="80000"/>
              </a:lnSpc>
            </a:pPr>
            <a:r>
              <a:rPr lang="en-GB" sz="2400" dirty="0" smtClean="0">
                <a:latin typeface="Comic Sans MS" pitchFamily="66" charset="0"/>
              </a:rPr>
              <a:t>This enlarges the chest cavity and causes the lungs to draw in air. </a:t>
            </a:r>
          </a:p>
          <a:p>
            <a:pPr>
              <a:lnSpc>
                <a:spcPct val="80000"/>
              </a:lnSpc>
            </a:pPr>
            <a:r>
              <a:rPr lang="en-GB" sz="2400" dirty="0" smtClean="0">
                <a:latin typeface="Comic Sans MS" pitchFamily="66" charset="0"/>
              </a:rPr>
              <a:t>The partial vacuum created in the </a:t>
            </a:r>
            <a:r>
              <a:rPr lang="en-GB" sz="2400" b="1" dirty="0" smtClean="0">
                <a:latin typeface="Comic Sans MS" pitchFamily="66" charset="0"/>
              </a:rPr>
              <a:t>thoracic cavity </a:t>
            </a:r>
            <a:r>
              <a:rPr lang="en-GB" sz="2400" dirty="0" smtClean="0">
                <a:latin typeface="Comic Sans MS" pitchFamily="66" charset="0"/>
              </a:rPr>
              <a:t>draws air through the </a:t>
            </a:r>
            <a:r>
              <a:rPr lang="en-GB" sz="2400" b="1" dirty="0" smtClean="0">
                <a:latin typeface="Comic Sans MS" pitchFamily="66" charset="0"/>
              </a:rPr>
              <a:t>nose, pharynx, larynx</a:t>
            </a:r>
            <a:r>
              <a:rPr lang="en-GB" sz="2400" dirty="0" smtClean="0">
                <a:latin typeface="Comic Sans MS" pitchFamily="66" charset="0"/>
              </a:rPr>
              <a:t>, </a:t>
            </a:r>
            <a:r>
              <a:rPr lang="en-GB" sz="2400" b="1" dirty="0" smtClean="0">
                <a:latin typeface="Comic Sans MS" pitchFamily="66" charset="0"/>
              </a:rPr>
              <a:t>trachea</a:t>
            </a:r>
            <a:r>
              <a:rPr lang="en-GB" sz="2400" dirty="0" smtClean="0">
                <a:latin typeface="Comic Sans MS" pitchFamily="66" charset="0"/>
              </a:rPr>
              <a:t>, and down into the </a:t>
            </a:r>
            <a:r>
              <a:rPr lang="en-GB" sz="2400" b="1" dirty="0" smtClean="0">
                <a:latin typeface="Comic Sans MS" pitchFamily="66" charset="0"/>
              </a:rPr>
              <a:t>two bronchi,</a:t>
            </a:r>
            <a:r>
              <a:rPr lang="en-GB" sz="2400" dirty="0" smtClean="0">
                <a:latin typeface="Comic Sans MS" pitchFamily="66" charset="0"/>
              </a:rPr>
              <a:t> through the </a:t>
            </a:r>
            <a:r>
              <a:rPr lang="en-GB" sz="2400" b="1" dirty="0" smtClean="0">
                <a:latin typeface="Comic Sans MS" pitchFamily="66" charset="0"/>
              </a:rPr>
              <a:t>bronchioles</a:t>
            </a:r>
            <a:r>
              <a:rPr lang="en-GB" sz="2400" dirty="0" smtClean="0">
                <a:latin typeface="Comic Sans MS" pitchFamily="66" charset="0"/>
              </a:rPr>
              <a:t> and into the </a:t>
            </a:r>
            <a:r>
              <a:rPr lang="en-GB" sz="2400" b="1" dirty="0" smtClean="0">
                <a:latin typeface="Comic Sans MS" pitchFamily="66" charset="0"/>
              </a:rPr>
              <a:t>alveoli sacs </a:t>
            </a:r>
            <a:r>
              <a:rPr lang="en-GB" sz="2400" dirty="0" smtClean="0">
                <a:latin typeface="Comic Sans MS" pitchFamily="66" charset="0"/>
              </a:rPr>
              <a:t>of the lungs.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593" y="1412776"/>
            <a:ext cx="3875124" cy="4464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Alveoli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251520" y="1268760"/>
            <a:ext cx="648072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sz="22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200" dirty="0" smtClean="0">
                <a:latin typeface="Comic Sans MS" pitchFamily="66" charset="0"/>
              </a:rPr>
              <a:t>The lungs contain more than 300 million alveoli. </a:t>
            </a:r>
          </a:p>
          <a:p>
            <a:pPr>
              <a:lnSpc>
                <a:spcPct val="80000"/>
              </a:lnSpc>
            </a:pPr>
            <a:r>
              <a:rPr lang="en-GB" sz="2200" dirty="0" smtClean="0">
                <a:latin typeface="Comic Sans MS" pitchFamily="66" charset="0"/>
              </a:rPr>
              <a:t>Alveoli are </a:t>
            </a:r>
            <a:r>
              <a:rPr lang="en-GB" sz="2200" dirty="0">
                <a:latin typeface="Comic Sans MS" pitchFamily="66" charset="0"/>
              </a:rPr>
              <a:t>many microscopic blind-ending air pouches. </a:t>
            </a:r>
            <a:endParaRPr lang="en-GB" sz="22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200" dirty="0" smtClean="0">
                <a:latin typeface="Comic Sans MS" pitchFamily="66" charset="0"/>
              </a:rPr>
              <a:t>Alveoli are connected </a:t>
            </a:r>
            <a:r>
              <a:rPr lang="en-GB" sz="2200" dirty="0">
                <a:latin typeface="Comic Sans MS" pitchFamily="66" charset="0"/>
              </a:rPr>
              <a:t>to its terminal </a:t>
            </a:r>
            <a:r>
              <a:rPr lang="en-GB" sz="2200" dirty="0" smtClean="0">
                <a:latin typeface="Comic Sans MS" pitchFamily="66" charset="0"/>
              </a:rPr>
              <a:t>bronchiole </a:t>
            </a:r>
            <a:r>
              <a:rPr lang="en-GB" sz="2200" dirty="0">
                <a:latin typeface="Comic Sans MS" pitchFamily="66" charset="0"/>
              </a:rPr>
              <a:t>via an alveoli duct. </a:t>
            </a:r>
          </a:p>
          <a:p>
            <a:pPr>
              <a:lnSpc>
                <a:spcPct val="80000"/>
              </a:lnSpc>
            </a:pPr>
            <a:r>
              <a:rPr lang="en-GB" sz="2200" dirty="0" smtClean="0">
                <a:latin typeface="Comic Sans MS" pitchFamily="66" charset="0"/>
              </a:rPr>
              <a:t>Gaseous exchange takes place within the alveoli.</a:t>
            </a:r>
          </a:p>
          <a:p>
            <a:pPr>
              <a:lnSpc>
                <a:spcPct val="80000"/>
              </a:lnSpc>
            </a:pPr>
            <a:r>
              <a:rPr lang="en-GB" sz="2200" dirty="0" smtClean="0">
                <a:latin typeface="Comic Sans MS" pitchFamily="66" charset="0"/>
              </a:rPr>
              <a:t>The </a:t>
            </a:r>
            <a:r>
              <a:rPr lang="en-GB" sz="2200" dirty="0">
                <a:latin typeface="Comic Sans MS" pitchFamily="66" charset="0"/>
              </a:rPr>
              <a:t>alveoli-capillary membrane </a:t>
            </a:r>
            <a:r>
              <a:rPr lang="en-GB" sz="2200" dirty="0" smtClean="0">
                <a:latin typeface="Comic Sans MS" pitchFamily="66" charset="0"/>
              </a:rPr>
              <a:t>separates </a:t>
            </a:r>
            <a:r>
              <a:rPr lang="en-GB" sz="2200" dirty="0">
                <a:latin typeface="Comic Sans MS" pitchFamily="66" charset="0"/>
              </a:rPr>
              <a:t>the air inside the alveolus from the blood-carrying capillary on the outside of the alveolus. This is the membrane through which the gases oxygen and carbon-dioxide are exchanged during the breathing </a:t>
            </a:r>
            <a:r>
              <a:rPr lang="en-GB" sz="2200" dirty="0" smtClean="0">
                <a:latin typeface="Comic Sans MS" pitchFamily="66" charset="0"/>
              </a:rPr>
              <a:t>process.</a:t>
            </a:r>
          </a:p>
          <a:p>
            <a:pPr>
              <a:lnSpc>
                <a:spcPct val="80000"/>
              </a:lnSpc>
            </a:pPr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5" name="Picture 1" descr="The Respiratory System - Alveoli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32240" y="1772816"/>
            <a:ext cx="2131695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Gaseous exchange in the lungs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The alveoli are adapted to make gas exchange in lungs happen easily and efficiently.</a:t>
            </a:r>
          </a:p>
          <a:p>
            <a:r>
              <a:rPr lang="en-GB" dirty="0" smtClean="0">
                <a:latin typeface="Comic Sans MS" pitchFamily="66" charset="0"/>
              </a:rPr>
              <a:t>they </a:t>
            </a:r>
            <a:r>
              <a:rPr lang="en-GB" dirty="0">
                <a:latin typeface="Comic Sans MS" pitchFamily="66" charset="0"/>
              </a:rPr>
              <a:t>give the lungs a </a:t>
            </a:r>
            <a:r>
              <a:rPr lang="en-GB" dirty="0" smtClean="0">
                <a:latin typeface="Comic Sans MS" pitchFamily="66" charset="0"/>
              </a:rPr>
              <a:t>large surface </a:t>
            </a:r>
            <a:r>
              <a:rPr lang="en-GB" dirty="0">
                <a:latin typeface="Comic Sans MS" pitchFamily="66" charset="0"/>
              </a:rPr>
              <a:t>area</a:t>
            </a:r>
          </a:p>
          <a:p>
            <a:r>
              <a:rPr lang="en-GB" dirty="0">
                <a:latin typeface="Comic Sans MS" pitchFamily="66" charset="0"/>
              </a:rPr>
              <a:t>they have moist, thin walls (just one cell thick)</a:t>
            </a:r>
          </a:p>
          <a:p>
            <a:r>
              <a:rPr lang="en-GB" dirty="0">
                <a:latin typeface="Comic Sans MS" pitchFamily="66" charset="0"/>
              </a:rPr>
              <a:t>they have a </a:t>
            </a:r>
            <a:r>
              <a:rPr lang="en-GB" dirty="0" smtClean="0">
                <a:latin typeface="Comic Sans MS" pitchFamily="66" charset="0"/>
              </a:rPr>
              <a:t>large number of capillaries surrounding them.</a:t>
            </a: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The gases move by </a:t>
            </a:r>
            <a:r>
              <a:rPr lang="en-GB" b="1" dirty="0">
                <a:latin typeface="Comic Sans MS" pitchFamily="66" charset="0"/>
              </a:rPr>
              <a:t>diffusion</a:t>
            </a:r>
            <a:r>
              <a:rPr lang="en-GB" dirty="0">
                <a:latin typeface="Comic Sans MS" pitchFamily="66" charset="0"/>
              </a:rPr>
              <a:t> from where they have a high concentration to where they have a low concentration:</a:t>
            </a:r>
          </a:p>
          <a:p>
            <a:r>
              <a:rPr lang="en-GB" dirty="0">
                <a:latin typeface="Comic Sans MS" pitchFamily="66" charset="0"/>
              </a:rPr>
              <a:t>Oxygen diffuses from the air in the alveoli into the blood.</a:t>
            </a:r>
          </a:p>
          <a:p>
            <a:r>
              <a:rPr lang="en-GB" dirty="0">
                <a:latin typeface="Comic Sans MS" pitchFamily="66" charset="0"/>
              </a:rPr>
              <a:t>Carbon dioxide diffuses from the blood into the air in the alveoli</a:t>
            </a:r>
            <a:r>
              <a:rPr lang="en-GB" dirty="0" smtClean="0">
                <a:latin typeface="Comic Sans MS" pitchFamily="66" charset="0"/>
              </a:rPr>
              <a:t>.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8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Breathing /ventilation - Exhalation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>
                <a:latin typeface="Comic Sans MS" pitchFamily="66" charset="0"/>
              </a:rPr>
              <a:t>During exhalation (breathing out) </a:t>
            </a:r>
            <a:r>
              <a:rPr lang="en-GB" sz="2800" dirty="0">
                <a:latin typeface="Comic Sans MS" pitchFamily="66" charset="0"/>
              </a:rPr>
              <a:t>the diaphragm and intercostal muscles relax and return to their resting positions. </a:t>
            </a:r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This </a:t>
            </a:r>
            <a:r>
              <a:rPr lang="en-GB" sz="2800" dirty="0">
                <a:latin typeface="Comic Sans MS" pitchFamily="66" charset="0"/>
              </a:rPr>
              <a:t>reduces the size of the thoracic cavity, thereby increasing the pressure and forcing air out of the </a:t>
            </a:r>
            <a:r>
              <a:rPr lang="en-GB" sz="2800" dirty="0" smtClean="0">
                <a:latin typeface="Comic Sans MS" pitchFamily="66" charset="0"/>
              </a:rPr>
              <a:t>lungs removing carbon dioxide. </a:t>
            </a:r>
          </a:p>
          <a:p>
            <a:endParaRPr lang="en-GB" sz="2800" dirty="0">
              <a:latin typeface="Comic Sans MS" pitchFamily="66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3" y="1484784"/>
            <a:ext cx="3888432" cy="4464495"/>
          </a:xfrm>
        </p:spPr>
      </p:pic>
    </p:spTree>
    <p:extLst>
      <p:ext uri="{BB962C8B-B14F-4D97-AF65-F5344CB8AC3E}">
        <p14:creationId xmlns:p14="http://schemas.microsoft.com/office/powerpoint/2010/main" val="10938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1534</Words>
  <Application>Microsoft Office PowerPoint</Application>
  <PresentationFormat>On-screen Show (4:3)</PresentationFormat>
  <Paragraphs>164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Comic Sans MS</vt:lpstr>
      <vt:lpstr>Wingdings</vt:lpstr>
      <vt:lpstr>Office Theme</vt:lpstr>
      <vt:lpstr>The physiology of the respiratory &amp; cardiovascular systems in relation to energy metabolism in the body. </vt:lpstr>
      <vt:lpstr>Body Systems involved.</vt:lpstr>
      <vt:lpstr>The Respiratory System</vt:lpstr>
      <vt:lpstr>PowerPoint Presentation</vt:lpstr>
      <vt:lpstr>Need to refresh your memory about the respiratory System?</vt:lpstr>
      <vt:lpstr>Breathing/ventilation - Inhalation</vt:lpstr>
      <vt:lpstr>Alveoli</vt:lpstr>
      <vt:lpstr>Gaseous exchange in the lungs</vt:lpstr>
      <vt:lpstr>Breathing /ventilation - Exhalation</vt:lpstr>
      <vt:lpstr>Changes to the rate of breathing</vt:lpstr>
      <vt:lpstr>The Cardiovascular System</vt:lpstr>
      <vt:lpstr>Recap</vt:lpstr>
      <vt:lpstr>Need to refresh your memory about the Cardiovascular System?</vt:lpstr>
      <vt:lpstr>The Heart </vt:lpstr>
      <vt:lpstr>Double Circulation</vt:lpstr>
      <vt:lpstr> Pulmonary Circulation</vt:lpstr>
      <vt:lpstr>How oxygen starts its journey to the cells</vt:lpstr>
      <vt:lpstr>Systemic Circulation</vt:lpstr>
      <vt:lpstr>The Cardiac Cycle.</vt:lpstr>
      <vt:lpstr>The Cardiac Cycle.</vt:lpstr>
      <vt:lpstr>Cardiac Cycle in more detail.</vt:lpstr>
      <vt:lpstr>Cardiac Output.</vt:lpstr>
      <vt:lpstr>Oxygen's journey to the tissues &amp; cells</vt:lpstr>
      <vt:lpstr>The transport of Carbon dioxide to the lungs.</vt:lpstr>
      <vt:lpstr>Cellular respiration </vt:lpstr>
      <vt:lpstr>Anaerobic Respiration.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&amp; the Body systems.</dc:title>
  <dc:creator>Ann</dc:creator>
  <cp:lastModifiedBy>ann hodson</cp:lastModifiedBy>
  <cp:revision>68</cp:revision>
  <dcterms:created xsi:type="dcterms:W3CDTF">2013-01-21T09:36:26Z</dcterms:created>
  <dcterms:modified xsi:type="dcterms:W3CDTF">2016-02-27T16:17:54Z</dcterms:modified>
</cp:coreProperties>
</file>