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86" r:id="rId3"/>
    <p:sldId id="257" r:id="rId4"/>
    <p:sldId id="258" r:id="rId5"/>
    <p:sldId id="283" r:id="rId6"/>
    <p:sldId id="281" r:id="rId7"/>
    <p:sldId id="282" r:id="rId8"/>
    <p:sldId id="284" r:id="rId9"/>
    <p:sldId id="28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A2B26-340D-4D99-8718-8050AA5827FD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86F6B-9745-4C12-908C-CA3F152A28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286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8C95-D59D-4F22-A99F-D8955DEFD02F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1ECA-1F03-492D-85C5-F229BE8783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8C95-D59D-4F22-A99F-D8955DEFD02F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1ECA-1F03-492D-85C5-F229BE8783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8C95-D59D-4F22-A99F-D8955DEFD02F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1ECA-1F03-492D-85C5-F229BE8783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8C95-D59D-4F22-A99F-D8955DEFD02F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1ECA-1F03-492D-85C5-F229BE8783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8C95-D59D-4F22-A99F-D8955DEFD02F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1ECA-1F03-492D-85C5-F229BE8783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8C95-D59D-4F22-A99F-D8955DEFD02F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1ECA-1F03-492D-85C5-F229BE8783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8C95-D59D-4F22-A99F-D8955DEFD02F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1ECA-1F03-492D-85C5-F229BE8783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8C95-D59D-4F22-A99F-D8955DEFD02F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1ECA-1F03-492D-85C5-F229BE8783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8C95-D59D-4F22-A99F-D8955DEFD02F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1ECA-1F03-492D-85C5-F229BE8783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8C95-D59D-4F22-A99F-D8955DEFD02F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1ECA-1F03-492D-85C5-F229BE8783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8C95-D59D-4F22-A99F-D8955DEFD02F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1ECA-1F03-492D-85C5-F229BE8783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A8C95-D59D-4F22-A99F-D8955DEFD02F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81ECA-1F03-492D-85C5-F229BE87838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hyperlink" Target="http://www.bbc.co.uk/schools/gcsebitesize/science/add_aqa_pre_2011/cells/cells3.s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Energy &amp; the Body systems.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An Overview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4" name="Picture 3" descr="Digestive system for human  Diges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3384376"/>
            <a:ext cx="2442695" cy="2924944"/>
          </a:xfrm>
          <a:prstGeom prst="rect">
            <a:avLst/>
          </a:prstGeom>
        </p:spPr>
      </p:pic>
      <p:pic>
        <p:nvPicPr>
          <p:cNvPr id="5" name="Content Placeholder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0582" y="4005064"/>
            <a:ext cx="1846217" cy="23042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4653136"/>
            <a:ext cx="1696896" cy="18420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4437112"/>
            <a:ext cx="1706355" cy="223224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652462"/>
            <a:ext cx="2409825" cy="1895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>
                <a:latin typeface="Comic Sans MS" panose="030F0702030302020204" pitchFamily="66" charset="0"/>
              </a:rPr>
              <a:t>Check of learning on the role of energy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077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Write out this slide – filling the gaps as you go.</a:t>
            </a:r>
          </a:p>
          <a:p>
            <a:pPr marL="0" indent="0">
              <a:buNone/>
            </a:pPr>
            <a:endParaRPr lang="en-GB" sz="2000" i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Energy is needed for the body to __________.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It is needed for molecules to move ___ and ___ of the _____ and for breaking down _______ into smaller components and for building new molecules.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__________ is the breakdown of larger molecules to a simpler molecules to release energy.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__________ is when energy is used to build more complex structures such as hormones or to repair tissues.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___________ is a process of continuous chemical changes in the cells. The speed at which these reactions take place is known as the metabolic ________.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67866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 b="1" dirty="0" smtClean="0">
                <a:latin typeface="Comic Sans MS" pitchFamily="66" charset="0"/>
              </a:rPr>
              <a:t>Body systems involved in ensuring the body receives the components to make energy</a:t>
            </a:r>
            <a:endParaRPr lang="en-GB" sz="32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dirty="0" smtClean="0">
                <a:latin typeface="Comic Sans MS" pitchFamily="66" charset="0"/>
              </a:rPr>
              <a:t>	Several body systems are involved including the Respiratory, Digestive, Cardiovascular and the Nervous system.</a:t>
            </a:r>
          </a:p>
          <a:p>
            <a:r>
              <a:rPr lang="en-GB" dirty="0" smtClean="0">
                <a:latin typeface="Comic Sans MS" pitchFamily="66" charset="0"/>
              </a:rPr>
              <a:t>The Systems involved in the supply of the main components for energy are:</a:t>
            </a:r>
          </a:p>
          <a:p>
            <a:pPr>
              <a:buNone/>
            </a:pPr>
            <a:r>
              <a:rPr lang="en-GB" dirty="0" smtClean="0">
                <a:latin typeface="Comic Sans MS" pitchFamily="66" charset="0"/>
              </a:rPr>
              <a:t>		</a:t>
            </a:r>
            <a:r>
              <a:rPr lang="en-GB" dirty="0" smtClean="0">
                <a:solidFill>
                  <a:srgbClr val="00B050"/>
                </a:solidFill>
                <a:latin typeface="Comic Sans MS" pitchFamily="66" charset="0"/>
              </a:rPr>
              <a:t>The Digestive System – Glucose</a:t>
            </a:r>
          </a:p>
          <a:p>
            <a:pPr>
              <a:buNone/>
            </a:pPr>
            <a:r>
              <a:rPr lang="en-GB" dirty="0">
                <a:latin typeface="Comic Sans MS" pitchFamily="66" charset="0"/>
              </a:rPr>
              <a:t>	</a:t>
            </a:r>
            <a:r>
              <a:rPr lang="en-GB" dirty="0" smtClean="0">
                <a:latin typeface="Comic Sans MS" pitchFamily="66" charset="0"/>
              </a:rPr>
              <a:t>	</a:t>
            </a: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The Respiratory System – Oxygen</a:t>
            </a:r>
          </a:p>
          <a:p>
            <a:pPr>
              <a:buNone/>
            </a:pPr>
            <a:r>
              <a:rPr lang="en-GB" dirty="0">
                <a:latin typeface="Comic Sans MS" pitchFamily="66" charset="0"/>
              </a:rPr>
              <a:t>	</a:t>
            </a:r>
            <a:r>
              <a:rPr lang="en-GB" dirty="0" smtClean="0">
                <a:latin typeface="Comic Sans MS" pitchFamily="66" charset="0"/>
              </a:rPr>
              <a:t>	</a:t>
            </a:r>
            <a:r>
              <a:rPr lang="en-GB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The Cardiovascular system </a:t>
            </a:r>
            <a:r>
              <a:rPr lang="en-GB" dirty="0" smtClean="0">
                <a:latin typeface="Comic Sans MS" pitchFamily="66" charset="0"/>
              </a:rPr>
              <a:t>– t</a:t>
            </a:r>
            <a:r>
              <a:rPr lang="en-GB" sz="3000" dirty="0" smtClean="0">
                <a:latin typeface="Comic Sans MS" pitchFamily="66" charset="0"/>
              </a:rPr>
              <a:t>ransporting </a:t>
            </a:r>
          </a:p>
          <a:p>
            <a:pPr>
              <a:buNone/>
            </a:pPr>
            <a:r>
              <a:rPr lang="en-GB" sz="3000" dirty="0" smtClean="0">
                <a:solidFill>
                  <a:srgbClr val="FF0000"/>
                </a:solidFill>
                <a:latin typeface="Comic Sans MS" pitchFamily="66" charset="0"/>
              </a:rPr>
              <a:t>		Oxygen</a:t>
            </a:r>
            <a:r>
              <a:rPr lang="en-GB" sz="3000" dirty="0" smtClean="0">
                <a:latin typeface="Comic Sans MS" pitchFamily="66" charset="0"/>
              </a:rPr>
              <a:t> &amp; </a:t>
            </a:r>
            <a:r>
              <a:rPr lang="en-GB" sz="3000" dirty="0" smtClean="0">
                <a:solidFill>
                  <a:srgbClr val="00B050"/>
                </a:solidFill>
                <a:latin typeface="Comic Sans MS" pitchFamily="66" charset="0"/>
              </a:rPr>
              <a:t>Glucose</a:t>
            </a:r>
            <a:r>
              <a:rPr lang="en-GB" sz="3000" dirty="0" smtClean="0">
                <a:latin typeface="Comic Sans MS" pitchFamily="66" charset="0"/>
              </a:rPr>
              <a:t> and removing waste</a:t>
            </a:r>
          </a:p>
          <a:p>
            <a:pPr>
              <a:buNone/>
            </a:pPr>
            <a:r>
              <a:rPr lang="en-GB" sz="3000" dirty="0">
                <a:latin typeface="Comic Sans MS" pitchFamily="66" charset="0"/>
              </a:rPr>
              <a:t>	</a:t>
            </a:r>
            <a:r>
              <a:rPr lang="en-GB" sz="3000" dirty="0" smtClean="0">
                <a:latin typeface="Comic Sans MS" pitchFamily="66" charset="0"/>
              </a:rPr>
              <a:t>	products ( </a:t>
            </a:r>
            <a:r>
              <a:rPr lang="en-GB" sz="3000" dirty="0" smtClean="0">
                <a:solidFill>
                  <a:schemeClr val="tx2"/>
                </a:solidFill>
                <a:latin typeface="Comic Sans MS" pitchFamily="66" charset="0"/>
              </a:rPr>
              <a:t>Carbon Dioxide &amp; Water) </a:t>
            </a:r>
            <a:endParaRPr lang="en-GB" sz="3000" dirty="0">
              <a:solidFill>
                <a:schemeClr val="tx2"/>
              </a:solidFill>
              <a:latin typeface="Comic Sans MS" pitchFamily="66" charset="0"/>
            </a:endParaRPr>
          </a:p>
          <a:p>
            <a:pPr>
              <a:buNone/>
            </a:pPr>
            <a:endParaRPr lang="en-GB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9512" y="1772816"/>
            <a:ext cx="3240360" cy="2736304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Comic Sans MS" pitchFamily="66" charset="0"/>
              </a:rPr>
              <a:t>Digestive System</a:t>
            </a:r>
          </a:p>
          <a:p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Takes in food &amp; water.</a:t>
            </a:r>
          </a:p>
          <a:p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Uses enzymes to breakdown food to </a:t>
            </a:r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simple soluble substances. Absorbed into the blood stream. 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707904" y="332656"/>
            <a:ext cx="2736304" cy="4536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Comic Sans MS" pitchFamily="66" charset="0"/>
              </a:rPr>
              <a:t>Cardiovascular System</a:t>
            </a:r>
          </a:p>
          <a:p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Glucose &amp; Oxygen absorbed into the bloodstream.</a:t>
            </a:r>
          </a:p>
          <a:p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Pumped by the heart via the arterial system to the cells.</a:t>
            </a:r>
          </a:p>
          <a:p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Venous system removes Carbon Dioxide &amp; Water from the cells</a:t>
            </a:r>
            <a:r>
              <a:rPr lang="en-GB" sz="2000" dirty="0" smtClean="0">
                <a:solidFill>
                  <a:schemeClr val="tx1"/>
                </a:solidFill>
              </a:rPr>
              <a:t>.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732240" y="2132856"/>
            <a:ext cx="2411760" cy="25922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Comic Sans MS" pitchFamily="66" charset="0"/>
              </a:rPr>
              <a:t>Respiratory System</a:t>
            </a:r>
          </a:p>
          <a:p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Oxygen taken in &amp; Carbon Dioxide &amp; Water expelled</a:t>
            </a:r>
            <a:r>
              <a:rPr lang="en-GB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during breathing. </a:t>
            </a:r>
          </a:p>
          <a:p>
            <a:pPr algn="ctr"/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3131840" y="5445224"/>
            <a:ext cx="2160240" cy="108012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Comic Sans MS" pitchFamily="66" charset="0"/>
              </a:rPr>
              <a:t>Cell Respiration </a:t>
            </a:r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 Energy created</a:t>
            </a:r>
            <a:endParaRPr lang="en-GB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1043608" y="188640"/>
            <a:ext cx="2426568" cy="105841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Glucose and other  nutrients</a:t>
            </a:r>
            <a:endParaRPr lang="en-GB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6228184" y="5589240"/>
            <a:ext cx="1944216" cy="9144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Carbon Dioxide &amp; Water</a:t>
            </a: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7020272" y="332656"/>
            <a:ext cx="1656184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latin typeface="Comic Sans MS" pitchFamily="66" charset="0"/>
              </a:rPr>
              <a:t>Oxygen</a:t>
            </a:r>
            <a:endParaRPr lang="en-GB" sz="2000" dirty="0">
              <a:latin typeface="Comic Sans MS" pitchFamily="66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7956376" y="1268760"/>
            <a:ext cx="288032" cy="7920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6588224" y="1340768"/>
            <a:ext cx="792088" cy="72008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1835696" y="1340768"/>
            <a:ext cx="144016" cy="36004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915816" y="1268760"/>
            <a:ext cx="576064" cy="50405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611560" y="4797152"/>
            <a:ext cx="2138536" cy="9144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latin typeface="Comic Sans MS" pitchFamily="66" charset="0"/>
              </a:rPr>
              <a:t>Oxygen &amp; Glucose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55" name="Curved Up Arrow 54"/>
          <p:cNvSpPr/>
          <p:nvPr/>
        </p:nvSpPr>
        <p:spPr>
          <a:xfrm>
            <a:off x="6372200" y="4725144"/>
            <a:ext cx="576064" cy="21602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8" name="Curved Up Arrow 57"/>
          <p:cNvSpPr/>
          <p:nvPr/>
        </p:nvSpPr>
        <p:spPr>
          <a:xfrm rot="19917674" flipH="1">
            <a:off x="2613255" y="5095547"/>
            <a:ext cx="1440160" cy="288032"/>
          </a:xfrm>
          <a:prstGeom prst="curvedUpArrow">
            <a:avLst>
              <a:gd name="adj1" fmla="val 25000"/>
              <a:gd name="adj2" fmla="val 50000"/>
              <a:gd name="adj3" fmla="val 326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9" name="Curved Up Arrow 58"/>
          <p:cNvSpPr/>
          <p:nvPr/>
        </p:nvSpPr>
        <p:spPr>
          <a:xfrm>
            <a:off x="1835696" y="5805264"/>
            <a:ext cx="1296144" cy="36004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Curved Up Arrow 59"/>
          <p:cNvSpPr/>
          <p:nvPr/>
        </p:nvSpPr>
        <p:spPr>
          <a:xfrm>
            <a:off x="5436096" y="6237312"/>
            <a:ext cx="648072" cy="21602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5" name="Circular Arrow 64"/>
          <p:cNvSpPr/>
          <p:nvPr/>
        </p:nvSpPr>
        <p:spPr>
          <a:xfrm rot="14747237">
            <a:off x="5648765" y="4856070"/>
            <a:ext cx="1067089" cy="978408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Overview the Digestive System.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>
                <a:latin typeface="Comic Sans MS" pitchFamily="66" charset="0"/>
              </a:rPr>
              <a:t>Food and water are ingested, chewing breaks down the food and saliva starts to digest the food.</a:t>
            </a:r>
          </a:p>
          <a:p>
            <a:r>
              <a:rPr lang="en-GB" dirty="0" smtClean="0">
                <a:latin typeface="Comic Sans MS" pitchFamily="66" charset="0"/>
              </a:rPr>
              <a:t>This process of digestion continues in the stomach and small intestine, with further enzymes being secreted from the liver and pancreas.</a:t>
            </a:r>
          </a:p>
          <a:p>
            <a:r>
              <a:rPr lang="en-GB" dirty="0" smtClean="0">
                <a:latin typeface="Comic Sans MS" pitchFamily="66" charset="0"/>
              </a:rPr>
              <a:t>The simple soluble materials such as Glucose are absorbed into the blood stream to be transported to the cells.</a:t>
            </a:r>
          </a:p>
          <a:p>
            <a:endParaRPr lang="en-GB" dirty="0" smtClean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586" y="1600200"/>
            <a:ext cx="3611862" cy="4709120"/>
          </a:xfrm>
        </p:spPr>
      </p:pic>
    </p:spTree>
    <p:extLst>
      <p:ext uri="{BB962C8B-B14F-4D97-AF65-F5344CB8AC3E}">
        <p14:creationId xmlns:p14="http://schemas.microsoft.com/office/powerpoint/2010/main" val="3567427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latin typeface="Comic Sans MS" pitchFamily="66" charset="0"/>
              </a:rPr>
              <a:t>Overview -The </a:t>
            </a:r>
            <a:r>
              <a:rPr lang="en-US" sz="3600" dirty="0">
                <a:latin typeface="Comic Sans MS" pitchFamily="66" charset="0"/>
              </a:rPr>
              <a:t>Respiratory system</a:t>
            </a:r>
            <a:endParaRPr lang="en-US" sz="3600" dirty="0" smtClean="0">
              <a:latin typeface="Comic Sans MS" pitchFamily="66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4186808" cy="4525963"/>
          </a:xfrm>
        </p:spPr>
        <p:txBody>
          <a:bodyPr rtlCol="0">
            <a:normAutofit fontScale="700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en-US" sz="3600" dirty="0" smtClean="0">
                <a:latin typeface="Comic Sans MS" pitchFamily="66" charset="0"/>
              </a:rPr>
              <a:t>Oxygen rich air is drawn into the lungs during breathing, this travels into the alveoli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3600" dirty="0" smtClean="0">
              <a:latin typeface="Comic Sans MS" pitchFamily="66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US" sz="3600" dirty="0" smtClean="0">
                <a:latin typeface="Comic Sans MS" pitchFamily="66" charset="0"/>
              </a:rPr>
              <a:t>Gaseous exchange takes place in the alveoli.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3600" dirty="0">
                <a:latin typeface="Comic Sans MS" pitchFamily="66" charset="0"/>
              </a:rPr>
              <a:t> </a:t>
            </a:r>
            <a:r>
              <a:rPr lang="en-US" sz="3600" dirty="0" smtClean="0">
                <a:latin typeface="Comic Sans MS" pitchFamily="66" charset="0"/>
              </a:rPr>
              <a:t>   Oxygen diffuses across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3600" dirty="0" smtClean="0">
                <a:latin typeface="Comic Sans MS" pitchFamily="66" charset="0"/>
              </a:rPr>
              <a:t>    into the blood within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3600" dirty="0" smtClean="0">
                <a:latin typeface="Comic Sans MS" pitchFamily="66" charset="0"/>
              </a:rPr>
              <a:t>    the capillaries and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3600" dirty="0">
                <a:latin typeface="Comic Sans MS" pitchFamily="66" charset="0"/>
              </a:rPr>
              <a:t> </a:t>
            </a:r>
            <a:r>
              <a:rPr lang="en-US" sz="3600" dirty="0" smtClean="0">
                <a:latin typeface="Comic Sans MS" pitchFamily="66" charset="0"/>
              </a:rPr>
              <a:t>   carbon dioxide diffuses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3600" dirty="0">
                <a:latin typeface="Comic Sans MS" pitchFamily="66" charset="0"/>
              </a:rPr>
              <a:t> </a:t>
            </a:r>
            <a:r>
              <a:rPr lang="en-US" sz="3600" dirty="0" smtClean="0">
                <a:latin typeface="Comic Sans MS" pitchFamily="66" charset="0"/>
              </a:rPr>
              <a:t>   out of the blood.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3600" dirty="0" smtClean="0">
              <a:latin typeface="Comic Sans MS" pitchFamily="66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US" sz="3600" dirty="0" smtClean="0">
                <a:latin typeface="Comic Sans MS" pitchFamily="66" charset="0"/>
              </a:rPr>
              <a:t>Carbon dioxide is expelled during breathing.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268760"/>
            <a:ext cx="4038600" cy="504056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Overview – The cardiovascular System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3318"/>
            <a:ext cx="4038600" cy="4785395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en-US" sz="4400" dirty="0" smtClean="0">
                <a:latin typeface="Comic Sans MS" pitchFamily="66" charset="0"/>
              </a:rPr>
              <a:t>Deoxygenated </a:t>
            </a:r>
            <a:r>
              <a:rPr lang="en-US" sz="4400" dirty="0">
                <a:latin typeface="Comic Sans MS" pitchFamily="66" charset="0"/>
              </a:rPr>
              <a:t>red blood cells travel from the systemic </a:t>
            </a:r>
            <a:r>
              <a:rPr lang="en-US" sz="4400" dirty="0" smtClean="0">
                <a:latin typeface="Comic Sans MS" pitchFamily="66" charset="0"/>
              </a:rPr>
              <a:t>circulatory system by the pumping action of the heart, through </a:t>
            </a:r>
            <a:r>
              <a:rPr lang="en-US" sz="4400" dirty="0">
                <a:latin typeface="Comic Sans MS" pitchFamily="66" charset="0"/>
              </a:rPr>
              <a:t>the heart and into the Pulmonary </a:t>
            </a:r>
            <a:r>
              <a:rPr lang="en-US" sz="4400" dirty="0" smtClean="0">
                <a:latin typeface="Comic Sans MS" pitchFamily="66" charset="0"/>
              </a:rPr>
              <a:t>artery and the Pulmonary System. 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US" sz="4400" dirty="0" smtClean="0">
                <a:latin typeface="Comic Sans MS" pitchFamily="66" charset="0"/>
              </a:rPr>
              <a:t>They </a:t>
            </a:r>
            <a:r>
              <a:rPr lang="en-US" sz="4400" dirty="0">
                <a:latin typeface="Comic Sans MS" pitchFamily="66" charset="0"/>
              </a:rPr>
              <a:t>then travel through the pulmonary capillary system and  pick up oxygen and give off carbon </a:t>
            </a:r>
            <a:r>
              <a:rPr lang="en-US" sz="4400" dirty="0" smtClean="0">
                <a:latin typeface="Comic Sans MS" pitchFamily="66" charset="0"/>
              </a:rPr>
              <a:t>dioxide.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44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US" sz="4400" dirty="0">
                <a:latin typeface="Comic Sans MS" pitchFamily="66" charset="0"/>
              </a:rPr>
              <a:t>The </a:t>
            </a:r>
            <a:r>
              <a:rPr lang="en-US" sz="4400" dirty="0" smtClean="0">
                <a:latin typeface="Comic Sans MS" pitchFamily="66" charset="0"/>
              </a:rPr>
              <a:t>oxygenated red blood </a:t>
            </a:r>
            <a:r>
              <a:rPr lang="en-US" sz="4400" dirty="0">
                <a:latin typeface="Comic Sans MS" pitchFamily="66" charset="0"/>
              </a:rPr>
              <a:t>cells then travel through the pulmonary veins to the heart to be sent via the Aorta </a:t>
            </a:r>
            <a:r>
              <a:rPr lang="en-US" sz="4400" dirty="0" smtClean="0">
                <a:latin typeface="Comic Sans MS" pitchFamily="66" charset="0"/>
              </a:rPr>
              <a:t>and the arterial network of the to </a:t>
            </a:r>
            <a:r>
              <a:rPr lang="en-US" sz="4400" dirty="0">
                <a:latin typeface="Comic Sans MS" pitchFamily="66" charset="0"/>
              </a:rPr>
              <a:t>the systemic system to supply the cells with oxygen </a:t>
            </a:r>
            <a:r>
              <a:rPr lang="en-US" sz="4400" dirty="0" smtClean="0">
                <a:latin typeface="Comic Sans MS" pitchFamily="66" charset="0"/>
              </a:rPr>
              <a:t>.</a:t>
            </a:r>
            <a:endParaRPr lang="en-US" sz="4400" dirty="0">
              <a:latin typeface="Comic Sans MS" pitchFamily="66" charset="0"/>
            </a:endParaRPr>
          </a:p>
          <a:p>
            <a:endParaRPr lang="en-GB" sz="3400" dirty="0"/>
          </a:p>
        </p:txBody>
      </p:sp>
      <p:pic>
        <p:nvPicPr>
          <p:cNvPr id="5" name="Picture 7" descr="014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8200" y="1556792"/>
            <a:ext cx="4038600" cy="4752528"/>
          </a:xfrm>
          <a:noFill/>
        </p:spPr>
      </p:pic>
    </p:spTree>
    <p:extLst>
      <p:ext uri="{BB962C8B-B14F-4D97-AF65-F5344CB8AC3E}">
        <p14:creationId xmlns:p14="http://schemas.microsoft.com/office/powerpoint/2010/main" val="2408510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Diffusion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sz="3000" dirty="0" smtClean="0">
                <a:latin typeface="Comic Sans MS" pitchFamily="66" charset="0"/>
              </a:rPr>
              <a:t>This is the process which allows dissolved </a:t>
            </a:r>
            <a:r>
              <a:rPr lang="en-GB" sz="3000" dirty="0">
                <a:latin typeface="Comic Sans MS" pitchFamily="66" charset="0"/>
              </a:rPr>
              <a:t>substances </a:t>
            </a:r>
            <a:r>
              <a:rPr lang="en-GB" sz="3000" dirty="0" smtClean="0">
                <a:latin typeface="Comic Sans MS" pitchFamily="66" charset="0"/>
              </a:rPr>
              <a:t>to </a:t>
            </a:r>
            <a:r>
              <a:rPr lang="en-GB" sz="3000" dirty="0">
                <a:latin typeface="Comic Sans MS" pitchFamily="66" charset="0"/>
              </a:rPr>
              <a:t>pass through the cell </a:t>
            </a:r>
            <a:r>
              <a:rPr lang="en-GB" sz="3000" dirty="0" smtClean="0">
                <a:latin typeface="Comic Sans MS" pitchFamily="66" charset="0"/>
              </a:rPr>
              <a:t>membranes </a:t>
            </a:r>
            <a:r>
              <a:rPr lang="en-GB" sz="3000" dirty="0">
                <a:latin typeface="Comic Sans MS" pitchFamily="66" charset="0"/>
              </a:rPr>
              <a:t>to get into or out of a cell. </a:t>
            </a:r>
            <a:endParaRPr lang="en-GB" sz="3000" dirty="0" smtClean="0">
              <a:latin typeface="Comic Sans MS" pitchFamily="66" charset="0"/>
            </a:endParaRPr>
          </a:p>
          <a:p>
            <a:r>
              <a:rPr lang="en-GB" sz="3000" dirty="0" smtClean="0">
                <a:latin typeface="Comic Sans MS" pitchFamily="66" charset="0"/>
              </a:rPr>
              <a:t>The molecules move from a high concentration to an area of lower concentration.</a:t>
            </a:r>
          </a:p>
          <a:p>
            <a:r>
              <a:rPr lang="en-GB" sz="3000" dirty="0" smtClean="0">
                <a:latin typeface="Comic Sans MS" pitchFamily="66" charset="0"/>
              </a:rPr>
              <a:t>The greater the difference in the concentrations the faster diffusion takes place.</a:t>
            </a:r>
          </a:p>
          <a:p>
            <a:r>
              <a:rPr lang="en-GB" sz="3000" dirty="0" smtClean="0">
                <a:latin typeface="Comic Sans MS" pitchFamily="66" charset="0"/>
              </a:rPr>
              <a:t>The difference is known as the concentration gradient.</a:t>
            </a:r>
          </a:p>
          <a:p>
            <a:endParaRPr lang="en-GB" dirty="0" smtClean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556792"/>
            <a:ext cx="4032448" cy="4320480"/>
          </a:xfrm>
        </p:spPr>
      </p:pic>
    </p:spTree>
    <p:extLst>
      <p:ext uri="{BB962C8B-B14F-4D97-AF65-F5344CB8AC3E}">
        <p14:creationId xmlns:p14="http://schemas.microsoft.com/office/powerpoint/2010/main" val="3277319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>
                <a:latin typeface="Comic Sans MS" pitchFamily="66" charset="0"/>
              </a:rPr>
              <a:t>Individual activity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>
                <a:latin typeface="Comic Sans MS" pitchFamily="66" charset="0"/>
                <a:hlinkClick r:id="rId2"/>
              </a:rPr>
              <a:t>http://</a:t>
            </a:r>
            <a:r>
              <a:rPr lang="en-GB" dirty="0" smtClean="0">
                <a:latin typeface="Comic Sans MS" pitchFamily="66" charset="0"/>
                <a:hlinkClick r:id="rId2"/>
              </a:rPr>
              <a:t>www.bbc.co.uk/schools/gcsebitesize/science/add_aqa_pre_2011/cells/cells3.shtml</a:t>
            </a:r>
            <a:r>
              <a:rPr lang="en-GB" dirty="0" smtClean="0">
                <a:latin typeface="Comic Sans MS" pitchFamily="66" charset="0"/>
              </a:rPr>
              <a:t> </a:t>
            </a: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Using the above website make a set of notes to help you explain diffusion.</a:t>
            </a:r>
          </a:p>
          <a:p>
            <a:r>
              <a:rPr lang="en-GB" dirty="0" smtClean="0">
                <a:latin typeface="Comic Sans MS" pitchFamily="66" charset="0"/>
              </a:rPr>
              <a:t>Watch how carbon dioxide and oxygen diffuse.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1026" name="Picture 2" descr="C:\Users\annh\AppData\Local\Microsoft\Windows\Temporary Internet Files\Content.IE5\DC21K56B\MC90044042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88640"/>
            <a:ext cx="173672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9238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528</Words>
  <Application>Microsoft Office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Comic Sans MS</vt:lpstr>
      <vt:lpstr>Office Theme</vt:lpstr>
      <vt:lpstr>Energy &amp; the Body systems.</vt:lpstr>
      <vt:lpstr>Check of learning on the role of energy</vt:lpstr>
      <vt:lpstr>Body systems involved in ensuring the body receives the components to make energy</vt:lpstr>
      <vt:lpstr>PowerPoint Presentation</vt:lpstr>
      <vt:lpstr>Overview the Digestive System.</vt:lpstr>
      <vt:lpstr>Overview -The Respiratory system</vt:lpstr>
      <vt:lpstr>Overview – The cardiovascular System</vt:lpstr>
      <vt:lpstr>Diffusion</vt:lpstr>
      <vt:lpstr>Individual activity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&amp; the Body systems.</dc:title>
  <dc:creator>Ann</dc:creator>
  <cp:lastModifiedBy>Ann Hodson</cp:lastModifiedBy>
  <cp:revision>39</cp:revision>
  <dcterms:created xsi:type="dcterms:W3CDTF">2013-01-21T09:36:26Z</dcterms:created>
  <dcterms:modified xsi:type="dcterms:W3CDTF">2016-11-15T15:18:03Z</dcterms:modified>
</cp:coreProperties>
</file>