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9" r:id="rId7"/>
    <p:sldId id="264" r:id="rId8"/>
    <p:sldId id="262" r:id="rId9"/>
    <p:sldId id="261" r:id="rId10"/>
    <p:sldId id="263" r:id="rId11"/>
    <p:sldId id="266" r:id="rId12"/>
    <p:sldId id="276" r:id="rId13"/>
    <p:sldId id="275" r:id="rId14"/>
    <p:sldId id="277" r:id="rId15"/>
    <p:sldId id="273" r:id="rId16"/>
    <p:sldId id="267" r:id="rId17"/>
    <p:sldId id="270" r:id="rId18"/>
    <p:sldId id="271" r:id="rId19"/>
    <p:sldId id="272" r:id="rId20"/>
    <p:sldId id="265"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5" d="100"/>
          <a:sy n="115" d="100"/>
        </p:scale>
        <p:origin x="-888"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31BD57-8BD3-4AD9-BE29-E3BED111C373}" type="doc">
      <dgm:prSet loTypeId="urn:microsoft.com/office/officeart/2005/8/layout/radial1" loCatId="relationship" qsTypeId="urn:microsoft.com/office/officeart/2005/8/quickstyle/simple1" qsCatId="simple" csTypeId="urn:microsoft.com/office/officeart/2005/8/colors/accent2_1" csCatId="accent2" phldr="1"/>
      <dgm:spPr/>
      <dgm:t>
        <a:bodyPr/>
        <a:lstStyle/>
        <a:p>
          <a:endParaRPr lang="en-GB"/>
        </a:p>
      </dgm:t>
    </dgm:pt>
    <dgm:pt modelId="{0DD496D5-CC53-4834-969F-E745FE9D846E}">
      <dgm:prSet phldrT="[Text]"/>
      <dgm:spPr/>
      <dgm:t>
        <a:bodyPr/>
        <a:lstStyle/>
        <a:p>
          <a:r>
            <a:rPr lang="en-GB" b="1" dirty="0" smtClean="0">
              <a:latin typeface="Comic Sans MS" pitchFamily="66" charset="0"/>
            </a:rPr>
            <a:t>Energy Released</a:t>
          </a:r>
          <a:endParaRPr lang="en-GB" b="1" dirty="0">
            <a:latin typeface="Comic Sans MS" pitchFamily="66" charset="0"/>
          </a:endParaRPr>
        </a:p>
      </dgm:t>
    </dgm:pt>
    <dgm:pt modelId="{18A00AF8-F4C2-475B-A16F-9FB3559427B4}" type="parTrans" cxnId="{EB52BF25-09AC-4F0A-937C-6D6AC8062511}">
      <dgm:prSet/>
      <dgm:spPr/>
      <dgm:t>
        <a:bodyPr/>
        <a:lstStyle/>
        <a:p>
          <a:endParaRPr lang="en-GB"/>
        </a:p>
      </dgm:t>
    </dgm:pt>
    <dgm:pt modelId="{ECEAAC2F-3A22-4A91-A235-364938F935A9}" type="sibTrans" cxnId="{EB52BF25-09AC-4F0A-937C-6D6AC8062511}">
      <dgm:prSet/>
      <dgm:spPr/>
      <dgm:t>
        <a:bodyPr/>
        <a:lstStyle/>
        <a:p>
          <a:endParaRPr lang="en-GB"/>
        </a:p>
      </dgm:t>
    </dgm:pt>
    <dgm:pt modelId="{2ED5F7A4-77CC-4643-88E3-EFC61DA00031}">
      <dgm:prSet phldrT="[Text]"/>
      <dgm:spPr/>
      <dgm:t>
        <a:bodyPr/>
        <a:lstStyle/>
        <a:p>
          <a:r>
            <a:rPr lang="en-GB" b="1" dirty="0" smtClean="0">
              <a:latin typeface="Comic Sans MS" pitchFamily="66" charset="0"/>
            </a:rPr>
            <a:t>Building</a:t>
          </a:r>
        </a:p>
        <a:p>
          <a:r>
            <a:rPr lang="en-GB" dirty="0" smtClean="0">
              <a:latin typeface="Comic Sans MS" pitchFamily="66" charset="0"/>
            </a:rPr>
            <a:t>(muscle tissue)</a:t>
          </a:r>
          <a:endParaRPr lang="en-GB" dirty="0">
            <a:latin typeface="Comic Sans MS" pitchFamily="66" charset="0"/>
          </a:endParaRPr>
        </a:p>
      </dgm:t>
    </dgm:pt>
    <dgm:pt modelId="{EF7C4B10-8922-4FC8-B61A-D6749399A8CA}" type="parTrans" cxnId="{E3F12E49-2F17-4594-B589-A5E2181D584C}">
      <dgm:prSet/>
      <dgm:spPr/>
      <dgm:t>
        <a:bodyPr/>
        <a:lstStyle/>
        <a:p>
          <a:endParaRPr lang="en-GB"/>
        </a:p>
      </dgm:t>
    </dgm:pt>
    <dgm:pt modelId="{81FC8E18-7BDF-4DD1-AD40-35C8BCDD84A2}" type="sibTrans" cxnId="{E3F12E49-2F17-4594-B589-A5E2181D584C}">
      <dgm:prSet/>
      <dgm:spPr/>
      <dgm:t>
        <a:bodyPr/>
        <a:lstStyle/>
        <a:p>
          <a:endParaRPr lang="en-GB"/>
        </a:p>
      </dgm:t>
    </dgm:pt>
    <dgm:pt modelId="{9FFFB887-EC26-421A-8374-5ED36DD498A0}">
      <dgm:prSet phldrT="[Text]"/>
      <dgm:spPr/>
      <dgm:t>
        <a:bodyPr/>
        <a:lstStyle/>
        <a:p>
          <a:r>
            <a:rPr lang="en-GB" b="1" dirty="0" smtClean="0">
              <a:latin typeface="Comic Sans MS" pitchFamily="66" charset="0"/>
            </a:rPr>
            <a:t>Heat</a:t>
          </a:r>
        </a:p>
        <a:p>
          <a:r>
            <a:rPr lang="en-GB" dirty="0" smtClean="0">
              <a:latin typeface="Comic Sans MS" pitchFamily="66" charset="0"/>
            </a:rPr>
            <a:t>(warmth)</a:t>
          </a:r>
          <a:endParaRPr lang="en-GB" dirty="0">
            <a:latin typeface="Comic Sans MS" pitchFamily="66" charset="0"/>
          </a:endParaRPr>
        </a:p>
      </dgm:t>
    </dgm:pt>
    <dgm:pt modelId="{EA03D276-33A6-48C9-B20E-B537E144509E}" type="parTrans" cxnId="{846E69E2-7D66-47D2-844C-4007D35016BD}">
      <dgm:prSet/>
      <dgm:spPr/>
      <dgm:t>
        <a:bodyPr/>
        <a:lstStyle/>
        <a:p>
          <a:endParaRPr lang="en-GB"/>
        </a:p>
      </dgm:t>
    </dgm:pt>
    <dgm:pt modelId="{704DC11E-016D-466A-9C72-69229D527CA8}" type="sibTrans" cxnId="{846E69E2-7D66-47D2-844C-4007D35016BD}">
      <dgm:prSet/>
      <dgm:spPr/>
      <dgm:t>
        <a:bodyPr/>
        <a:lstStyle/>
        <a:p>
          <a:endParaRPr lang="en-GB"/>
        </a:p>
      </dgm:t>
    </dgm:pt>
    <dgm:pt modelId="{88974B3A-03BB-4396-80CF-E4DAF7354BB1}">
      <dgm:prSet phldrT="[Text]"/>
      <dgm:spPr/>
      <dgm:t>
        <a:bodyPr/>
        <a:lstStyle/>
        <a:p>
          <a:r>
            <a:rPr lang="en-GB" b="1" dirty="0" smtClean="0">
              <a:latin typeface="Comic Sans MS" pitchFamily="66" charset="0"/>
            </a:rPr>
            <a:t>Electrical</a:t>
          </a:r>
        </a:p>
        <a:p>
          <a:r>
            <a:rPr lang="en-GB" dirty="0" smtClean="0">
              <a:latin typeface="Comic Sans MS" pitchFamily="66" charset="0"/>
            </a:rPr>
            <a:t>(nerve impulses)</a:t>
          </a:r>
          <a:endParaRPr lang="en-GB" dirty="0">
            <a:latin typeface="Comic Sans MS" pitchFamily="66" charset="0"/>
          </a:endParaRPr>
        </a:p>
      </dgm:t>
    </dgm:pt>
    <dgm:pt modelId="{364981F2-A48E-46D9-9280-2BF650F6546D}" type="parTrans" cxnId="{DEC4F593-F834-4A9B-9443-8C1DC5A4A8E8}">
      <dgm:prSet/>
      <dgm:spPr/>
      <dgm:t>
        <a:bodyPr/>
        <a:lstStyle/>
        <a:p>
          <a:endParaRPr lang="en-GB"/>
        </a:p>
      </dgm:t>
    </dgm:pt>
    <dgm:pt modelId="{F57A10A8-A50B-45AA-8435-D231ED42388A}" type="sibTrans" cxnId="{DEC4F593-F834-4A9B-9443-8C1DC5A4A8E8}">
      <dgm:prSet/>
      <dgm:spPr/>
      <dgm:t>
        <a:bodyPr/>
        <a:lstStyle/>
        <a:p>
          <a:endParaRPr lang="en-GB"/>
        </a:p>
      </dgm:t>
    </dgm:pt>
    <dgm:pt modelId="{43F83E60-4D8F-43BF-8C6F-A803FD8A7900}">
      <dgm:prSet phldrT="[Text]"/>
      <dgm:spPr/>
      <dgm:t>
        <a:bodyPr/>
        <a:lstStyle/>
        <a:p>
          <a:r>
            <a:rPr lang="en-GB" b="1" dirty="0" smtClean="0">
              <a:latin typeface="Comic Sans MS" pitchFamily="66" charset="0"/>
            </a:rPr>
            <a:t>Transport</a:t>
          </a:r>
        </a:p>
        <a:p>
          <a:r>
            <a:rPr lang="en-GB" dirty="0" smtClean="0">
              <a:latin typeface="Comic Sans MS" pitchFamily="66" charset="0"/>
            </a:rPr>
            <a:t>(blood flow)</a:t>
          </a:r>
          <a:endParaRPr lang="en-GB" dirty="0">
            <a:latin typeface="Comic Sans MS" pitchFamily="66" charset="0"/>
          </a:endParaRPr>
        </a:p>
      </dgm:t>
    </dgm:pt>
    <dgm:pt modelId="{B3C222C6-D30B-47C0-A7C5-4CAE03EEF068}" type="parTrans" cxnId="{FF2B4DCC-A96F-40A7-A093-24C91CEB2A08}">
      <dgm:prSet/>
      <dgm:spPr/>
      <dgm:t>
        <a:bodyPr/>
        <a:lstStyle/>
        <a:p>
          <a:endParaRPr lang="en-GB"/>
        </a:p>
      </dgm:t>
    </dgm:pt>
    <dgm:pt modelId="{EDE5FFEC-6142-4A90-8E29-D5219C6F48CF}" type="sibTrans" cxnId="{FF2B4DCC-A96F-40A7-A093-24C91CEB2A08}">
      <dgm:prSet/>
      <dgm:spPr/>
      <dgm:t>
        <a:bodyPr/>
        <a:lstStyle/>
        <a:p>
          <a:endParaRPr lang="en-GB"/>
        </a:p>
      </dgm:t>
    </dgm:pt>
    <dgm:pt modelId="{559B6866-DE43-456A-9CC3-F3E039740C9B}">
      <dgm:prSet/>
      <dgm:spPr/>
      <dgm:t>
        <a:bodyPr/>
        <a:lstStyle/>
        <a:p>
          <a:endParaRPr lang="en-GB"/>
        </a:p>
      </dgm:t>
    </dgm:pt>
    <dgm:pt modelId="{0CD43F8D-4614-4649-923B-2760988A521A}" type="parTrans" cxnId="{8618568B-5659-4CD5-93C3-E3C08E8D674A}">
      <dgm:prSet/>
      <dgm:spPr/>
      <dgm:t>
        <a:bodyPr/>
        <a:lstStyle/>
        <a:p>
          <a:endParaRPr lang="en-GB"/>
        </a:p>
      </dgm:t>
    </dgm:pt>
    <dgm:pt modelId="{8A560E84-4440-4B66-AE27-0724F88973E1}" type="sibTrans" cxnId="{8618568B-5659-4CD5-93C3-E3C08E8D674A}">
      <dgm:prSet/>
      <dgm:spPr/>
      <dgm:t>
        <a:bodyPr/>
        <a:lstStyle/>
        <a:p>
          <a:endParaRPr lang="en-GB"/>
        </a:p>
      </dgm:t>
    </dgm:pt>
    <dgm:pt modelId="{9DCE18C9-D5EA-4DA8-9972-EC8B7DF3DFDF}">
      <dgm:prSet/>
      <dgm:spPr/>
      <dgm:t>
        <a:bodyPr/>
        <a:lstStyle/>
        <a:p>
          <a:endParaRPr lang="en-GB"/>
        </a:p>
      </dgm:t>
    </dgm:pt>
    <dgm:pt modelId="{6374261C-8DDF-4143-BEBB-33E7B4F34B15}" type="parTrans" cxnId="{46B80E10-1BF8-46C7-A177-3629A7CBAD85}">
      <dgm:prSet/>
      <dgm:spPr/>
      <dgm:t>
        <a:bodyPr/>
        <a:lstStyle/>
        <a:p>
          <a:endParaRPr lang="en-GB"/>
        </a:p>
      </dgm:t>
    </dgm:pt>
    <dgm:pt modelId="{F0A84426-8781-4E1A-B5EC-2F59651FB997}" type="sibTrans" cxnId="{46B80E10-1BF8-46C7-A177-3629A7CBAD85}">
      <dgm:prSet/>
      <dgm:spPr/>
      <dgm:t>
        <a:bodyPr/>
        <a:lstStyle/>
        <a:p>
          <a:endParaRPr lang="en-GB"/>
        </a:p>
      </dgm:t>
    </dgm:pt>
    <dgm:pt modelId="{1EAA3A81-9E9E-427D-BC5F-6D8506DAAECB}" type="pres">
      <dgm:prSet presAssocID="{E131BD57-8BD3-4AD9-BE29-E3BED111C373}" presName="cycle" presStyleCnt="0">
        <dgm:presLayoutVars>
          <dgm:chMax val="1"/>
          <dgm:dir/>
          <dgm:animLvl val="ctr"/>
          <dgm:resizeHandles val="exact"/>
        </dgm:presLayoutVars>
      </dgm:prSet>
      <dgm:spPr/>
      <dgm:t>
        <a:bodyPr/>
        <a:lstStyle/>
        <a:p>
          <a:endParaRPr lang="en-GB"/>
        </a:p>
      </dgm:t>
    </dgm:pt>
    <dgm:pt modelId="{658026C3-1D3E-41FF-9A72-8E1EDBA3336B}" type="pres">
      <dgm:prSet presAssocID="{0DD496D5-CC53-4834-969F-E745FE9D846E}" presName="centerShape" presStyleLbl="node0" presStyleIdx="0" presStyleCnt="1" custScaleY="128957"/>
      <dgm:spPr/>
      <dgm:t>
        <a:bodyPr/>
        <a:lstStyle/>
        <a:p>
          <a:endParaRPr lang="en-GB"/>
        </a:p>
      </dgm:t>
    </dgm:pt>
    <dgm:pt modelId="{A0DEF1E0-D55A-48AA-9AE8-378A6738F185}" type="pres">
      <dgm:prSet presAssocID="{EF7C4B10-8922-4FC8-B61A-D6749399A8CA}" presName="Name9" presStyleLbl="parChTrans1D2" presStyleIdx="0" presStyleCnt="6"/>
      <dgm:spPr/>
      <dgm:t>
        <a:bodyPr/>
        <a:lstStyle/>
        <a:p>
          <a:endParaRPr lang="en-GB"/>
        </a:p>
      </dgm:t>
    </dgm:pt>
    <dgm:pt modelId="{790D158D-F02B-4858-A57E-AB674AE07FBF}" type="pres">
      <dgm:prSet presAssocID="{EF7C4B10-8922-4FC8-B61A-D6749399A8CA}" presName="connTx" presStyleLbl="parChTrans1D2" presStyleIdx="0" presStyleCnt="6"/>
      <dgm:spPr/>
      <dgm:t>
        <a:bodyPr/>
        <a:lstStyle/>
        <a:p>
          <a:endParaRPr lang="en-GB"/>
        </a:p>
      </dgm:t>
    </dgm:pt>
    <dgm:pt modelId="{88155055-4C59-44E9-A76F-8171912CE994}" type="pres">
      <dgm:prSet presAssocID="{2ED5F7A4-77CC-4643-88E3-EFC61DA00031}" presName="node" presStyleLbl="node1" presStyleIdx="0" presStyleCnt="6" custScaleX="95060" custScaleY="101584">
        <dgm:presLayoutVars>
          <dgm:bulletEnabled val="1"/>
        </dgm:presLayoutVars>
      </dgm:prSet>
      <dgm:spPr/>
      <dgm:t>
        <a:bodyPr/>
        <a:lstStyle/>
        <a:p>
          <a:endParaRPr lang="en-GB"/>
        </a:p>
      </dgm:t>
    </dgm:pt>
    <dgm:pt modelId="{7B3007ED-A0EF-4468-A275-5201D5A9A9AA}" type="pres">
      <dgm:prSet presAssocID="{EA03D276-33A6-48C9-B20E-B537E144509E}" presName="Name9" presStyleLbl="parChTrans1D2" presStyleIdx="1" presStyleCnt="6"/>
      <dgm:spPr/>
      <dgm:t>
        <a:bodyPr/>
        <a:lstStyle/>
        <a:p>
          <a:endParaRPr lang="en-GB"/>
        </a:p>
      </dgm:t>
    </dgm:pt>
    <dgm:pt modelId="{665CB1B0-8777-4BA3-99D7-54EEDAB0866F}" type="pres">
      <dgm:prSet presAssocID="{EA03D276-33A6-48C9-B20E-B537E144509E}" presName="connTx" presStyleLbl="parChTrans1D2" presStyleIdx="1" presStyleCnt="6"/>
      <dgm:spPr/>
      <dgm:t>
        <a:bodyPr/>
        <a:lstStyle/>
        <a:p>
          <a:endParaRPr lang="en-GB"/>
        </a:p>
      </dgm:t>
    </dgm:pt>
    <dgm:pt modelId="{AED742F0-F3D5-4007-B851-15D5CCFCAD19}" type="pres">
      <dgm:prSet presAssocID="{9FFFB887-EC26-421A-8374-5ED36DD498A0}" presName="node" presStyleLbl="node1" presStyleIdx="1" presStyleCnt="6">
        <dgm:presLayoutVars>
          <dgm:bulletEnabled val="1"/>
        </dgm:presLayoutVars>
      </dgm:prSet>
      <dgm:spPr/>
      <dgm:t>
        <a:bodyPr/>
        <a:lstStyle/>
        <a:p>
          <a:endParaRPr lang="en-GB"/>
        </a:p>
      </dgm:t>
    </dgm:pt>
    <dgm:pt modelId="{3EACCD15-6EFB-4EC5-AA86-E0600085FE6F}" type="pres">
      <dgm:prSet presAssocID="{0CD43F8D-4614-4649-923B-2760988A521A}" presName="Name9" presStyleLbl="parChTrans1D2" presStyleIdx="2" presStyleCnt="6"/>
      <dgm:spPr/>
      <dgm:t>
        <a:bodyPr/>
        <a:lstStyle/>
        <a:p>
          <a:endParaRPr lang="en-GB"/>
        </a:p>
      </dgm:t>
    </dgm:pt>
    <dgm:pt modelId="{BDC470A5-D513-4969-8AE1-FDEBC114DC57}" type="pres">
      <dgm:prSet presAssocID="{0CD43F8D-4614-4649-923B-2760988A521A}" presName="connTx" presStyleLbl="parChTrans1D2" presStyleIdx="2" presStyleCnt="6"/>
      <dgm:spPr/>
      <dgm:t>
        <a:bodyPr/>
        <a:lstStyle/>
        <a:p>
          <a:endParaRPr lang="en-GB"/>
        </a:p>
      </dgm:t>
    </dgm:pt>
    <dgm:pt modelId="{8D511006-DE35-4EEB-9CB7-56C68CB8180A}" type="pres">
      <dgm:prSet presAssocID="{559B6866-DE43-456A-9CC3-F3E039740C9B}" presName="node" presStyleLbl="node1" presStyleIdx="2" presStyleCnt="6">
        <dgm:presLayoutVars>
          <dgm:bulletEnabled val="1"/>
        </dgm:presLayoutVars>
      </dgm:prSet>
      <dgm:spPr/>
      <dgm:t>
        <a:bodyPr/>
        <a:lstStyle/>
        <a:p>
          <a:endParaRPr lang="en-GB"/>
        </a:p>
      </dgm:t>
    </dgm:pt>
    <dgm:pt modelId="{5167D649-A237-4E68-B508-4946C5FD0675}" type="pres">
      <dgm:prSet presAssocID="{6374261C-8DDF-4143-BEBB-33E7B4F34B15}" presName="Name9" presStyleLbl="parChTrans1D2" presStyleIdx="3" presStyleCnt="6"/>
      <dgm:spPr/>
      <dgm:t>
        <a:bodyPr/>
        <a:lstStyle/>
        <a:p>
          <a:endParaRPr lang="en-GB"/>
        </a:p>
      </dgm:t>
    </dgm:pt>
    <dgm:pt modelId="{D8432D96-35EE-4D19-B181-F64550E0A445}" type="pres">
      <dgm:prSet presAssocID="{6374261C-8DDF-4143-BEBB-33E7B4F34B15}" presName="connTx" presStyleLbl="parChTrans1D2" presStyleIdx="3" presStyleCnt="6"/>
      <dgm:spPr/>
      <dgm:t>
        <a:bodyPr/>
        <a:lstStyle/>
        <a:p>
          <a:endParaRPr lang="en-GB"/>
        </a:p>
      </dgm:t>
    </dgm:pt>
    <dgm:pt modelId="{31291524-6693-4829-8AFB-B41B566AC81B}" type="pres">
      <dgm:prSet presAssocID="{9DCE18C9-D5EA-4DA8-9972-EC8B7DF3DFDF}" presName="node" presStyleLbl="node1" presStyleIdx="3" presStyleCnt="6">
        <dgm:presLayoutVars>
          <dgm:bulletEnabled val="1"/>
        </dgm:presLayoutVars>
      </dgm:prSet>
      <dgm:spPr/>
      <dgm:t>
        <a:bodyPr/>
        <a:lstStyle/>
        <a:p>
          <a:endParaRPr lang="en-GB"/>
        </a:p>
      </dgm:t>
    </dgm:pt>
    <dgm:pt modelId="{C89804CF-9B85-4EF9-82E6-3456EFBCDF8E}" type="pres">
      <dgm:prSet presAssocID="{364981F2-A48E-46D9-9280-2BF650F6546D}" presName="Name9" presStyleLbl="parChTrans1D2" presStyleIdx="4" presStyleCnt="6"/>
      <dgm:spPr/>
      <dgm:t>
        <a:bodyPr/>
        <a:lstStyle/>
        <a:p>
          <a:endParaRPr lang="en-GB"/>
        </a:p>
      </dgm:t>
    </dgm:pt>
    <dgm:pt modelId="{A17003F5-EFA2-492A-8DE7-BC19DB9B7D1C}" type="pres">
      <dgm:prSet presAssocID="{364981F2-A48E-46D9-9280-2BF650F6546D}" presName="connTx" presStyleLbl="parChTrans1D2" presStyleIdx="4" presStyleCnt="6"/>
      <dgm:spPr/>
      <dgm:t>
        <a:bodyPr/>
        <a:lstStyle/>
        <a:p>
          <a:endParaRPr lang="en-GB"/>
        </a:p>
      </dgm:t>
    </dgm:pt>
    <dgm:pt modelId="{93BF6414-D763-4069-ABCB-13577F355A75}" type="pres">
      <dgm:prSet presAssocID="{88974B3A-03BB-4396-80CF-E4DAF7354BB1}" presName="node" presStyleLbl="node1" presStyleIdx="4" presStyleCnt="6">
        <dgm:presLayoutVars>
          <dgm:bulletEnabled val="1"/>
        </dgm:presLayoutVars>
      </dgm:prSet>
      <dgm:spPr/>
      <dgm:t>
        <a:bodyPr/>
        <a:lstStyle/>
        <a:p>
          <a:endParaRPr lang="en-GB"/>
        </a:p>
      </dgm:t>
    </dgm:pt>
    <dgm:pt modelId="{1E4A8C94-94F2-4D74-89A0-D6D9F1A76119}" type="pres">
      <dgm:prSet presAssocID="{B3C222C6-D30B-47C0-A7C5-4CAE03EEF068}" presName="Name9" presStyleLbl="parChTrans1D2" presStyleIdx="5" presStyleCnt="6"/>
      <dgm:spPr/>
      <dgm:t>
        <a:bodyPr/>
        <a:lstStyle/>
        <a:p>
          <a:endParaRPr lang="en-GB"/>
        </a:p>
      </dgm:t>
    </dgm:pt>
    <dgm:pt modelId="{869EE579-9C46-49C2-AF7C-D77037FE6F9F}" type="pres">
      <dgm:prSet presAssocID="{B3C222C6-D30B-47C0-A7C5-4CAE03EEF068}" presName="connTx" presStyleLbl="parChTrans1D2" presStyleIdx="5" presStyleCnt="6"/>
      <dgm:spPr/>
      <dgm:t>
        <a:bodyPr/>
        <a:lstStyle/>
        <a:p>
          <a:endParaRPr lang="en-GB"/>
        </a:p>
      </dgm:t>
    </dgm:pt>
    <dgm:pt modelId="{2420B574-495D-43E4-8736-C73FBA617245}" type="pres">
      <dgm:prSet presAssocID="{43F83E60-4D8F-43BF-8C6F-A803FD8A7900}" presName="node" presStyleLbl="node1" presStyleIdx="5" presStyleCnt="6">
        <dgm:presLayoutVars>
          <dgm:bulletEnabled val="1"/>
        </dgm:presLayoutVars>
      </dgm:prSet>
      <dgm:spPr/>
      <dgm:t>
        <a:bodyPr/>
        <a:lstStyle/>
        <a:p>
          <a:endParaRPr lang="en-GB"/>
        </a:p>
      </dgm:t>
    </dgm:pt>
  </dgm:ptLst>
  <dgm:cxnLst>
    <dgm:cxn modelId="{4469916D-EE14-48F1-A74D-F52FD35E02BC}" type="presOf" srcId="{364981F2-A48E-46D9-9280-2BF650F6546D}" destId="{A17003F5-EFA2-492A-8DE7-BC19DB9B7D1C}" srcOrd="1" destOrd="0" presId="urn:microsoft.com/office/officeart/2005/8/layout/radial1"/>
    <dgm:cxn modelId="{47ECBFB2-7B42-4BBB-94F5-FB437066ACC5}" type="presOf" srcId="{0DD496D5-CC53-4834-969F-E745FE9D846E}" destId="{658026C3-1D3E-41FF-9A72-8E1EDBA3336B}" srcOrd="0" destOrd="0" presId="urn:microsoft.com/office/officeart/2005/8/layout/radial1"/>
    <dgm:cxn modelId="{E3F12E49-2F17-4594-B589-A5E2181D584C}" srcId="{0DD496D5-CC53-4834-969F-E745FE9D846E}" destId="{2ED5F7A4-77CC-4643-88E3-EFC61DA00031}" srcOrd="0" destOrd="0" parTransId="{EF7C4B10-8922-4FC8-B61A-D6749399A8CA}" sibTransId="{81FC8E18-7BDF-4DD1-AD40-35C8BCDD84A2}"/>
    <dgm:cxn modelId="{39C11B38-E44E-4ACE-B8D6-2BA715130232}" type="presOf" srcId="{0CD43F8D-4614-4649-923B-2760988A521A}" destId="{BDC470A5-D513-4969-8AE1-FDEBC114DC57}" srcOrd="1" destOrd="0" presId="urn:microsoft.com/office/officeart/2005/8/layout/radial1"/>
    <dgm:cxn modelId="{DEC4F593-F834-4A9B-9443-8C1DC5A4A8E8}" srcId="{0DD496D5-CC53-4834-969F-E745FE9D846E}" destId="{88974B3A-03BB-4396-80CF-E4DAF7354BB1}" srcOrd="4" destOrd="0" parTransId="{364981F2-A48E-46D9-9280-2BF650F6546D}" sibTransId="{F57A10A8-A50B-45AA-8435-D231ED42388A}"/>
    <dgm:cxn modelId="{88E06D1F-F139-4692-B52E-6A1023953828}" type="presOf" srcId="{EA03D276-33A6-48C9-B20E-B537E144509E}" destId="{7B3007ED-A0EF-4468-A275-5201D5A9A9AA}" srcOrd="0" destOrd="0" presId="urn:microsoft.com/office/officeart/2005/8/layout/radial1"/>
    <dgm:cxn modelId="{076E5394-2F2B-4F2E-A2FF-BB2B561EB2D9}" type="presOf" srcId="{EA03D276-33A6-48C9-B20E-B537E144509E}" destId="{665CB1B0-8777-4BA3-99D7-54EEDAB0866F}" srcOrd="1" destOrd="0" presId="urn:microsoft.com/office/officeart/2005/8/layout/radial1"/>
    <dgm:cxn modelId="{47561367-F50C-48B6-975D-686CA75C9A4F}" type="presOf" srcId="{6374261C-8DDF-4143-BEBB-33E7B4F34B15}" destId="{5167D649-A237-4E68-B508-4946C5FD0675}" srcOrd="0" destOrd="0" presId="urn:microsoft.com/office/officeart/2005/8/layout/radial1"/>
    <dgm:cxn modelId="{8618568B-5659-4CD5-93C3-E3C08E8D674A}" srcId="{0DD496D5-CC53-4834-969F-E745FE9D846E}" destId="{559B6866-DE43-456A-9CC3-F3E039740C9B}" srcOrd="2" destOrd="0" parTransId="{0CD43F8D-4614-4649-923B-2760988A521A}" sibTransId="{8A560E84-4440-4B66-AE27-0724F88973E1}"/>
    <dgm:cxn modelId="{846E69E2-7D66-47D2-844C-4007D35016BD}" srcId="{0DD496D5-CC53-4834-969F-E745FE9D846E}" destId="{9FFFB887-EC26-421A-8374-5ED36DD498A0}" srcOrd="1" destOrd="0" parTransId="{EA03D276-33A6-48C9-B20E-B537E144509E}" sibTransId="{704DC11E-016D-466A-9C72-69229D527CA8}"/>
    <dgm:cxn modelId="{0498532D-DE43-4CB2-AC16-556FB050948F}" type="presOf" srcId="{364981F2-A48E-46D9-9280-2BF650F6546D}" destId="{C89804CF-9B85-4EF9-82E6-3456EFBCDF8E}" srcOrd="0" destOrd="0" presId="urn:microsoft.com/office/officeart/2005/8/layout/radial1"/>
    <dgm:cxn modelId="{FF2B4DCC-A96F-40A7-A093-24C91CEB2A08}" srcId="{0DD496D5-CC53-4834-969F-E745FE9D846E}" destId="{43F83E60-4D8F-43BF-8C6F-A803FD8A7900}" srcOrd="5" destOrd="0" parTransId="{B3C222C6-D30B-47C0-A7C5-4CAE03EEF068}" sibTransId="{EDE5FFEC-6142-4A90-8E29-D5219C6F48CF}"/>
    <dgm:cxn modelId="{8E365883-03E4-4673-988B-F08802272CDA}" type="presOf" srcId="{9DCE18C9-D5EA-4DA8-9972-EC8B7DF3DFDF}" destId="{31291524-6693-4829-8AFB-B41B566AC81B}" srcOrd="0" destOrd="0" presId="urn:microsoft.com/office/officeart/2005/8/layout/radial1"/>
    <dgm:cxn modelId="{EB52BF25-09AC-4F0A-937C-6D6AC8062511}" srcId="{E131BD57-8BD3-4AD9-BE29-E3BED111C373}" destId="{0DD496D5-CC53-4834-969F-E745FE9D846E}" srcOrd="0" destOrd="0" parTransId="{18A00AF8-F4C2-475B-A16F-9FB3559427B4}" sibTransId="{ECEAAC2F-3A22-4A91-A235-364938F935A9}"/>
    <dgm:cxn modelId="{3297BD98-B672-4756-91CD-F842B33FC76C}" type="presOf" srcId="{EF7C4B10-8922-4FC8-B61A-D6749399A8CA}" destId="{790D158D-F02B-4858-A57E-AB674AE07FBF}" srcOrd="1" destOrd="0" presId="urn:microsoft.com/office/officeart/2005/8/layout/radial1"/>
    <dgm:cxn modelId="{F94FE3F4-9C06-4DC9-BB25-524E7410AC9B}" type="presOf" srcId="{88974B3A-03BB-4396-80CF-E4DAF7354BB1}" destId="{93BF6414-D763-4069-ABCB-13577F355A75}" srcOrd="0" destOrd="0" presId="urn:microsoft.com/office/officeart/2005/8/layout/radial1"/>
    <dgm:cxn modelId="{94B9D64C-608A-4557-BF91-913019E1389D}" type="presOf" srcId="{559B6866-DE43-456A-9CC3-F3E039740C9B}" destId="{8D511006-DE35-4EEB-9CB7-56C68CB8180A}" srcOrd="0" destOrd="0" presId="urn:microsoft.com/office/officeart/2005/8/layout/radial1"/>
    <dgm:cxn modelId="{B5B30BAC-0B6A-460B-AECA-BD2F4A96460F}" type="presOf" srcId="{E131BD57-8BD3-4AD9-BE29-E3BED111C373}" destId="{1EAA3A81-9E9E-427D-BC5F-6D8506DAAECB}" srcOrd="0" destOrd="0" presId="urn:microsoft.com/office/officeart/2005/8/layout/radial1"/>
    <dgm:cxn modelId="{66F6F7B3-6A3C-4D39-A08A-179AA475AC52}" type="presOf" srcId="{2ED5F7A4-77CC-4643-88E3-EFC61DA00031}" destId="{88155055-4C59-44E9-A76F-8171912CE994}" srcOrd="0" destOrd="0" presId="urn:microsoft.com/office/officeart/2005/8/layout/radial1"/>
    <dgm:cxn modelId="{BA1A6895-33CF-410F-ABDA-BE2B635FF88C}" type="presOf" srcId="{43F83E60-4D8F-43BF-8C6F-A803FD8A7900}" destId="{2420B574-495D-43E4-8736-C73FBA617245}" srcOrd="0" destOrd="0" presId="urn:microsoft.com/office/officeart/2005/8/layout/radial1"/>
    <dgm:cxn modelId="{0B3FBAF4-368B-49A9-BE6B-A40895DE22C0}" type="presOf" srcId="{9FFFB887-EC26-421A-8374-5ED36DD498A0}" destId="{AED742F0-F3D5-4007-B851-15D5CCFCAD19}" srcOrd="0" destOrd="0" presId="urn:microsoft.com/office/officeart/2005/8/layout/radial1"/>
    <dgm:cxn modelId="{3E254782-C1B9-45A1-B2F2-F4BB96165E44}" type="presOf" srcId="{0CD43F8D-4614-4649-923B-2760988A521A}" destId="{3EACCD15-6EFB-4EC5-AA86-E0600085FE6F}" srcOrd="0" destOrd="0" presId="urn:microsoft.com/office/officeart/2005/8/layout/radial1"/>
    <dgm:cxn modelId="{3D01CE2B-C771-44FA-8F28-97400863D7FB}" type="presOf" srcId="{EF7C4B10-8922-4FC8-B61A-D6749399A8CA}" destId="{A0DEF1E0-D55A-48AA-9AE8-378A6738F185}" srcOrd="0" destOrd="0" presId="urn:microsoft.com/office/officeart/2005/8/layout/radial1"/>
    <dgm:cxn modelId="{9E324B6A-10FD-41F0-8B70-30D5295C78AA}" type="presOf" srcId="{B3C222C6-D30B-47C0-A7C5-4CAE03EEF068}" destId="{1E4A8C94-94F2-4D74-89A0-D6D9F1A76119}" srcOrd="0" destOrd="0" presId="urn:microsoft.com/office/officeart/2005/8/layout/radial1"/>
    <dgm:cxn modelId="{1A98E8F7-2FC7-48AF-AFDE-6E513AE82486}" type="presOf" srcId="{6374261C-8DDF-4143-BEBB-33E7B4F34B15}" destId="{D8432D96-35EE-4D19-B181-F64550E0A445}" srcOrd="1" destOrd="0" presId="urn:microsoft.com/office/officeart/2005/8/layout/radial1"/>
    <dgm:cxn modelId="{9B0B60A1-F2DE-46B5-AAD7-E5866657E69A}" type="presOf" srcId="{B3C222C6-D30B-47C0-A7C5-4CAE03EEF068}" destId="{869EE579-9C46-49C2-AF7C-D77037FE6F9F}" srcOrd="1" destOrd="0" presId="urn:microsoft.com/office/officeart/2005/8/layout/radial1"/>
    <dgm:cxn modelId="{46B80E10-1BF8-46C7-A177-3629A7CBAD85}" srcId="{0DD496D5-CC53-4834-969F-E745FE9D846E}" destId="{9DCE18C9-D5EA-4DA8-9972-EC8B7DF3DFDF}" srcOrd="3" destOrd="0" parTransId="{6374261C-8DDF-4143-BEBB-33E7B4F34B15}" sibTransId="{F0A84426-8781-4E1A-B5EC-2F59651FB997}"/>
    <dgm:cxn modelId="{2148296D-D87B-450B-981E-9B1DFD0B2CC7}" type="presParOf" srcId="{1EAA3A81-9E9E-427D-BC5F-6D8506DAAECB}" destId="{658026C3-1D3E-41FF-9A72-8E1EDBA3336B}" srcOrd="0" destOrd="0" presId="urn:microsoft.com/office/officeart/2005/8/layout/radial1"/>
    <dgm:cxn modelId="{9C11B09A-7BA3-4697-B1B5-2762C82AAB7C}" type="presParOf" srcId="{1EAA3A81-9E9E-427D-BC5F-6D8506DAAECB}" destId="{A0DEF1E0-D55A-48AA-9AE8-378A6738F185}" srcOrd="1" destOrd="0" presId="urn:microsoft.com/office/officeart/2005/8/layout/radial1"/>
    <dgm:cxn modelId="{7AF05329-DB1B-4D12-A50B-C0A796C6F5FC}" type="presParOf" srcId="{A0DEF1E0-D55A-48AA-9AE8-378A6738F185}" destId="{790D158D-F02B-4858-A57E-AB674AE07FBF}" srcOrd="0" destOrd="0" presId="urn:microsoft.com/office/officeart/2005/8/layout/radial1"/>
    <dgm:cxn modelId="{E2BE4F0F-AA97-4787-AE05-F8C75C602AAC}" type="presParOf" srcId="{1EAA3A81-9E9E-427D-BC5F-6D8506DAAECB}" destId="{88155055-4C59-44E9-A76F-8171912CE994}" srcOrd="2" destOrd="0" presId="urn:microsoft.com/office/officeart/2005/8/layout/radial1"/>
    <dgm:cxn modelId="{7D834B29-02A1-4A34-A354-1FDD60B0A1A2}" type="presParOf" srcId="{1EAA3A81-9E9E-427D-BC5F-6D8506DAAECB}" destId="{7B3007ED-A0EF-4468-A275-5201D5A9A9AA}" srcOrd="3" destOrd="0" presId="urn:microsoft.com/office/officeart/2005/8/layout/radial1"/>
    <dgm:cxn modelId="{322A8D65-10C8-4C67-B83E-92C3FBD8B515}" type="presParOf" srcId="{7B3007ED-A0EF-4468-A275-5201D5A9A9AA}" destId="{665CB1B0-8777-4BA3-99D7-54EEDAB0866F}" srcOrd="0" destOrd="0" presId="urn:microsoft.com/office/officeart/2005/8/layout/radial1"/>
    <dgm:cxn modelId="{C3CE1026-DAC7-4EDA-B8C8-A1D27A08BF0A}" type="presParOf" srcId="{1EAA3A81-9E9E-427D-BC5F-6D8506DAAECB}" destId="{AED742F0-F3D5-4007-B851-15D5CCFCAD19}" srcOrd="4" destOrd="0" presId="urn:microsoft.com/office/officeart/2005/8/layout/radial1"/>
    <dgm:cxn modelId="{00A24005-5763-4CD3-A310-70F6B909FA09}" type="presParOf" srcId="{1EAA3A81-9E9E-427D-BC5F-6D8506DAAECB}" destId="{3EACCD15-6EFB-4EC5-AA86-E0600085FE6F}" srcOrd="5" destOrd="0" presId="urn:microsoft.com/office/officeart/2005/8/layout/radial1"/>
    <dgm:cxn modelId="{9A866A37-1ADF-4B3F-912A-826E7513922A}" type="presParOf" srcId="{3EACCD15-6EFB-4EC5-AA86-E0600085FE6F}" destId="{BDC470A5-D513-4969-8AE1-FDEBC114DC57}" srcOrd="0" destOrd="0" presId="urn:microsoft.com/office/officeart/2005/8/layout/radial1"/>
    <dgm:cxn modelId="{542C2D4C-CECA-4A98-91F5-A469CF28782D}" type="presParOf" srcId="{1EAA3A81-9E9E-427D-BC5F-6D8506DAAECB}" destId="{8D511006-DE35-4EEB-9CB7-56C68CB8180A}" srcOrd="6" destOrd="0" presId="urn:microsoft.com/office/officeart/2005/8/layout/radial1"/>
    <dgm:cxn modelId="{DC812CF5-0D9E-4954-BA7D-2D436DA4F374}" type="presParOf" srcId="{1EAA3A81-9E9E-427D-BC5F-6D8506DAAECB}" destId="{5167D649-A237-4E68-B508-4946C5FD0675}" srcOrd="7" destOrd="0" presId="urn:microsoft.com/office/officeart/2005/8/layout/radial1"/>
    <dgm:cxn modelId="{912DCC3A-BE3D-40B7-B044-0FAE37C12EE4}" type="presParOf" srcId="{5167D649-A237-4E68-B508-4946C5FD0675}" destId="{D8432D96-35EE-4D19-B181-F64550E0A445}" srcOrd="0" destOrd="0" presId="urn:microsoft.com/office/officeart/2005/8/layout/radial1"/>
    <dgm:cxn modelId="{16614D84-962A-431D-A38D-54B05E570D1A}" type="presParOf" srcId="{1EAA3A81-9E9E-427D-BC5F-6D8506DAAECB}" destId="{31291524-6693-4829-8AFB-B41B566AC81B}" srcOrd="8" destOrd="0" presId="urn:microsoft.com/office/officeart/2005/8/layout/radial1"/>
    <dgm:cxn modelId="{7BA29BF8-4F07-4524-A0E8-EC7A141C82D2}" type="presParOf" srcId="{1EAA3A81-9E9E-427D-BC5F-6D8506DAAECB}" destId="{C89804CF-9B85-4EF9-82E6-3456EFBCDF8E}" srcOrd="9" destOrd="0" presId="urn:microsoft.com/office/officeart/2005/8/layout/radial1"/>
    <dgm:cxn modelId="{F8B8AC20-1DA1-4B2D-A7C9-ED02C73F101A}" type="presParOf" srcId="{C89804CF-9B85-4EF9-82E6-3456EFBCDF8E}" destId="{A17003F5-EFA2-492A-8DE7-BC19DB9B7D1C}" srcOrd="0" destOrd="0" presId="urn:microsoft.com/office/officeart/2005/8/layout/radial1"/>
    <dgm:cxn modelId="{9EBAF073-11F2-4789-ABFC-6D091302A2A9}" type="presParOf" srcId="{1EAA3A81-9E9E-427D-BC5F-6D8506DAAECB}" destId="{93BF6414-D763-4069-ABCB-13577F355A75}" srcOrd="10" destOrd="0" presId="urn:microsoft.com/office/officeart/2005/8/layout/radial1"/>
    <dgm:cxn modelId="{D2D09663-D9AF-40F6-974A-1EA89386E26C}" type="presParOf" srcId="{1EAA3A81-9E9E-427D-BC5F-6D8506DAAECB}" destId="{1E4A8C94-94F2-4D74-89A0-D6D9F1A76119}" srcOrd="11" destOrd="0" presId="urn:microsoft.com/office/officeart/2005/8/layout/radial1"/>
    <dgm:cxn modelId="{EEB51FF5-B3DF-418C-B56D-6601873697B7}" type="presParOf" srcId="{1E4A8C94-94F2-4D74-89A0-D6D9F1A76119}" destId="{869EE579-9C46-49C2-AF7C-D77037FE6F9F}" srcOrd="0" destOrd="0" presId="urn:microsoft.com/office/officeart/2005/8/layout/radial1"/>
    <dgm:cxn modelId="{F902DDD3-21AC-48D2-A7E4-7C3B33AC26BE}" type="presParOf" srcId="{1EAA3A81-9E9E-427D-BC5F-6D8506DAAECB}" destId="{2420B574-495D-43E4-8736-C73FBA617245}"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3CB647B-D55F-4F56-BBC1-1B7FF68FC722}" type="datetimeFigureOut">
              <a:rPr lang="en-GB" smtClean="0"/>
              <a:pPr/>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C51F93-E9C8-427C-B27E-249BC8279DCA}" type="slidenum">
              <a:rPr lang="en-GB" smtClean="0"/>
              <a:pPr/>
              <a:t>‹#›</a:t>
            </a:fld>
            <a:endParaRPr lang="en-GB"/>
          </a:p>
        </p:txBody>
      </p:sp>
    </p:spTree>
    <p:extLst>
      <p:ext uri="{BB962C8B-B14F-4D97-AF65-F5344CB8AC3E}">
        <p14:creationId xmlns:p14="http://schemas.microsoft.com/office/powerpoint/2010/main" val="308271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CB647B-D55F-4F56-BBC1-1B7FF68FC722}" type="datetimeFigureOut">
              <a:rPr lang="en-GB" smtClean="0"/>
              <a:pPr/>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C51F93-E9C8-427C-B27E-249BC8279DCA}" type="slidenum">
              <a:rPr lang="en-GB" smtClean="0"/>
              <a:pPr/>
              <a:t>‹#›</a:t>
            </a:fld>
            <a:endParaRPr lang="en-GB"/>
          </a:p>
        </p:txBody>
      </p:sp>
    </p:spTree>
    <p:extLst>
      <p:ext uri="{BB962C8B-B14F-4D97-AF65-F5344CB8AC3E}">
        <p14:creationId xmlns:p14="http://schemas.microsoft.com/office/powerpoint/2010/main" val="344432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CB647B-D55F-4F56-BBC1-1B7FF68FC722}" type="datetimeFigureOut">
              <a:rPr lang="en-GB" smtClean="0"/>
              <a:pPr/>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C51F93-E9C8-427C-B27E-249BC8279DCA}" type="slidenum">
              <a:rPr lang="en-GB" smtClean="0"/>
              <a:pPr/>
              <a:t>‹#›</a:t>
            </a:fld>
            <a:endParaRPr lang="en-GB"/>
          </a:p>
        </p:txBody>
      </p:sp>
    </p:spTree>
    <p:extLst>
      <p:ext uri="{BB962C8B-B14F-4D97-AF65-F5344CB8AC3E}">
        <p14:creationId xmlns:p14="http://schemas.microsoft.com/office/powerpoint/2010/main" val="392201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CB647B-D55F-4F56-BBC1-1B7FF68FC722}" type="datetimeFigureOut">
              <a:rPr lang="en-GB" smtClean="0"/>
              <a:pPr/>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C51F93-E9C8-427C-B27E-249BC8279DCA}" type="slidenum">
              <a:rPr lang="en-GB" smtClean="0"/>
              <a:pPr/>
              <a:t>‹#›</a:t>
            </a:fld>
            <a:endParaRPr lang="en-GB"/>
          </a:p>
        </p:txBody>
      </p:sp>
    </p:spTree>
    <p:extLst>
      <p:ext uri="{BB962C8B-B14F-4D97-AF65-F5344CB8AC3E}">
        <p14:creationId xmlns:p14="http://schemas.microsoft.com/office/powerpoint/2010/main" val="1806335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CB647B-D55F-4F56-BBC1-1B7FF68FC722}" type="datetimeFigureOut">
              <a:rPr lang="en-GB" smtClean="0"/>
              <a:pPr/>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C51F93-E9C8-427C-B27E-249BC8279DCA}" type="slidenum">
              <a:rPr lang="en-GB" smtClean="0"/>
              <a:pPr/>
              <a:t>‹#›</a:t>
            </a:fld>
            <a:endParaRPr lang="en-GB"/>
          </a:p>
        </p:txBody>
      </p:sp>
    </p:spTree>
    <p:extLst>
      <p:ext uri="{BB962C8B-B14F-4D97-AF65-F5344CB8AC3E}">
        <p14:creationId xmlns:p14="http://schemas.microsoft.com/office/powerpoint/2010/main" val="2719693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3CB647B-D55F-4F56-BBC1-1B7FF68FC722}" type="datetimeFigureOut">
              <a:rPr lang="en-GB" smtClean="0"/>
              <a:pPr/>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C51F93-E9C8-427C-B27E-249BC8279DCA}" type="slidenum">
              <a:rPr lang="en-GB" smtClean="0"/>
              <a:pPr/>
              <a:t>‹#›</a:t>
            </a:fld>
            <a:endParaRPr lang="en-GB"/>
          </a:p>
        </p:txBody>
      </p:sp>
    </p:spTree>
    <p:extLst>
      <p:ext uri="{BB962C8B-B14F-4D97-AF65-F5344CB8AC3E}">
        <p14:creationId xmlns:p14="http://schemas.microsoft.com/office/powerpoint/2010/main" val="2407998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3CB647B-D55F-4F56-BBC1-1B7FF68FC722}" type="datetimeFigureOut">
              <a:rPr lang="en-GB" smtClean="0"/>
              <a:pPr/>
              <a:t>10/02/2016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C51F93-E9C8-427C-B27E-249BC8279DCA}" type="slidenum">
              <a:rPr lang="en-GB" smtClean="0"/>
              <a:pPr/>
              <a:t>‹#›</a:t>
            </a:fld>
            <a:endParaRPr lang="en-GB"/>
          </a:p>
        </p:txBody>
      </p:sp>
    </p:spTree>
    <p:extLst>
      <p:ext uri="{BB962C8B-B14F-4D97-AF65-F5344CB8AC3E}">
        <p14:creationId xmlns:p14="http://schemas.microsoft.com/office/powerpoint/2010/main" val="3444210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3CB647B-D55F-4F56-BBC1-1B7FF68FC722}" type="datetimeFigureOut">
              <a:rPr lang="en-GB" smtClean="0"/>
              <a:pPr/>
              <a:t>10/02/2016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C51F93-E9C8-427C-B27E-249BC8279DCA}" type="slidenum">
              <a:rPr lang="en-GB" smtClean="0"/>
              <a:pPr/>
              <a:t>‹#›</a:t>
            </a:fld>
            <a:endParaRPr lang="en-GB"/>
          </a:p>
        </p:txBody>
      </p:sp>
    </p:spTree>
    <p:extLst>
      <p:ext uri="{BB962C8B-B14F-4D97-AF65-F5344CB8AC3E}">
        <p14:creationId xmlns:p14="http://schemas.microsoft.com/office/powerpoint/2010/main" val="925555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CB647B-D55F-4F56-BBC1-1B7FF68FC722}" type="datetimeFigureOut">
              <a:rPr lang="en-GB" smtClean="0"/>
              <a:pPr/>
              <a:t>10/02/2016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C51F93-E9C8-427C-B27E-249BC8279DCA}" type="slidenum">
              <a:rPr lang="en-GB" smtClean="0"/>
              <a:pPr/>
              <a:t>‹#›</a:t>
            </a:fld>
            <a:endParaRPr lang="en-GB"/>
          </a:p>
        </p:txBody>
      </p:sp>
    </p:spTree>
    <p:extLst>
      <p:ext uri="{BB962C8B-B14F-4D97-AF65-F5344CB8AC3E}">
        <p14:creationId xmlns:p14="http://schemas.microsoft.com/office/powerpoint/2010/main" val="3193418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CB647B-D55F-4F56-BBC1-1B7FF68FC722}" type="datetimeFigureOut">
              <a:rPr lang="en-GB" smtClean="0"/>
              <a:pPr/>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C51F93-E9C8-427C-B27E-249BC8279DCA}" type="slidenum">
              <a:rPr lang="en-GB" smtClean="0"/>
              <a:pPr/>
              <a:t>‹#›</a:t>
            </a:fld>
            <a:endParaRPr lang="en-GB"/>
          </a:p>
        </p:txBody>
      </p:sp>
    </p:spTree>
    <p:extLst>
      <p:ext uri="{BB962C8B-B14F-4D97-AF65-F5344CB8AC3E}">
        <p14:creationId xmlns:p14="http://schemas.microsoft.com/office/powerpoint/2010/main" val="1071430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CB647B-D55F-4F56-BBC1-1B7FF68FC722}" type="datetimeFigureOut">
              <a:rPr lang="en-GB" smtClean="0"/>
              <a:pPr/>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C51F93-E9C8-427C-B27E-249BC8279DCA}" type="slidenum">
              <a:rPr lang="en-GB" smtClean="0"/>
              <a:pPr/>
              <a:t>‹#›</a:t>
            </a:fld>
            <a:endParaRPr lang="en-GB"/>
          </a:p>
        </p:txBody>
      </p:sp>
    </p:spTree>
    <p:extLst>
      <p:ext uri="{BB962C8B-B14F-4D97-AF65-F5344CB8AC3E}">
        <p14:creationId xmlns:p14="http://schemas.microsoft.com/office/powerpoint/2010/main" val="160542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B647B-D55F-4F56-BBC1-1B7FF68FC722}" type="datetimeFigureOut">
              <a:rPr lang="en-GB" smtClean="0"/>
              <a:pPr/>
              <a:t>10/02/2016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C51F93-E9C8-427C-B27E-249BC8279DCA}" type="slidenum">
              <a:rPr lang="en-GB" smtClean="0"/>
              <a:pPr/>
              <a:t>‹#›</a:t>
            </a:fld>
            <a:endParaRPr lang="en-GB"/>
          </a:p>
        </p:txBody>
      </p:sp>
    </p:spTree>
    <p:extLst>
      <p:ext uri="{BB962C8B-B14F-4D97-AF65-F5344CB8AC3E}">
        <p14:creationId xmlns:p14="http://schemas.microsoft.com/office/powerpoint/2010/main" val="804696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buzzle.com/articles/cellular-respiration-diagram.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sumanasinc.com/webcontent/animations/content/cellularrespiration.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www.bbc.co.uk/bitesize/higher/biology/cell_biology/respiration/revision/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s-cool.co.uk/a-level/biology/respiration" TargetMode="External"/><Relationship Id="rId2" Type="http://schemas.openxmlformats.org/officeDocument/2006/relationships/hyperlink" Target="http://www.phschool.com/science/biology_place/biocoach/cellresp/intro.html" TargetMode="External"/><Relationship Id="rId1" Type="http://schemas.openxmlformats.org/officeDocument/2006/relationships/slideLayout" Target="../slideLayouts/slideLayout2.xml"/><Relationship Id="rId5" Type="http://schemas.openxmlformats.org/officeDocument/2006/relationships/hyperlink" Target="http://staff.jccc.net/pdecell/cellresp/respintro.html" TargetMode="External"/><Relationship Id="rId4" Type="http://schemas.openxmlformats.org/officeDocument/2006/relationships/hyperlink" Target="http://cellularrespiration.net/"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hyperlink" Target="http://www.childrensuniversity.manchester.ac.uk/interactives/science/energy/what-is-energ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Comic Sans MS" pitchFamily="66" charset="0"/>
              </a:rPr>
              <a:t>The </a:t>
            </a:r>
            <a:r>
              <a:rPr lang="en-GB" smtClean="0">
                <a:latin typeface="Comic Sans MS" pitchFamily="66" charset="0"/>
              </a:rPr>
              <a:t>role of </a:t>
            </a:r>
            <a:r>
              <a:rPr lang="en-GB" dirty="0" smtClean="0">
                <a:latin typeface="Comic Sans MS" pitchFamily="66" charset="0"/>
              </a:rPr>
              <a:t>energy in the body.</a:t>
            </a:r>
            <a:endParaRPr lang="en-GB" dirty="0">
              <a:latin typeface="Comic Sans MS" pitchFamily="66" charset="0"/>
            </a:endParaRPr>
          </a:p>
        </p:txBody>
      </p:sp>
      <p:sp>
        <p:nvSpPr>
          <p:cNvPr id="3" name="Subtitle 2"/>
          <p:cNvSpPr>
            <a:spLocks noGrp="1"/>
          </p:cNvSpPr>
          <p:nvPr>
            <p:ph type="subTitle" idx="1"/>
          </p:nvPr>
        </p:nvSpPr>
        <p:spPr/>
        <p:txBody>
          <a:bodyPr>
            <a:normAutofit fontScale="92500"/>
          </a:bodyPr>
          <a:lstStyle/>
          <a:p>
            <a:r>
              <a:rPr lang="en-GB" b="1" dirty="0" smtClean="0">
                <a:latin typeface="Comic Sans MS" pitchFamily="66" charset="0"/>
              </a:rPr>
              <a:t>L02: Understand </a:t>
            </a:r>
            <a:r>
              <a:rPr lang="en-GB" b="1" dirty="0">
                <a:latin typeface="Comic Sans MS" pitchFamily="66" charset="0"/>
              </a:rPr>
              <a:t>the functioning of the body systems associated with energy </a:t>
            </a:r>
            <a:r>
              <a:rPr lang="en-GB" b="1" dirty="0" smtClean="0">
                <a:latin typeface="Comic Sans MS" pitchFamily="66" charset="0"/>
              </a:rPr>
              <a:t>metabolism</a:t>
            </a:r>
            <a:endParaRPr lang="en-GB" b="1" dirty="0">
              <a:latin typeface="Comic Sans MS" pitchFamily="66" charset="0"/>
            </a:endParaRPr>
          </a:p>
        </p:txBody>
      </p:sp>
    </p:spTree>
    <p:extLst>
      <p:ext uri="{BB962C8B-B14F-4D97-AF65-F5344CB8AC3E}">
        <p14:creationId xmlns:p14="http://schemas.microsoft.com/office/powerpoint/2010/main" val="3751234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3600" dirty="0" smtClean="0">
                <a:latin typeface="Comic Sans MS" pitchFamily="66" charset="0"/>
              </a:rPr>
              <a:t>Metabolism = Anabolism + Catabolism</a:t>
            </a:r>
            <a:endParaRPr lang="en-GB" sz="3600" dirty="0">
              <a:latin typeface="Comic Sans MS" pitchFamily="66" charset="0"/>
            </a:endParaRPr>
          </a:p>
        </p:txBody>
      </p:sp>
      <p:sp>
        <p:nvSpPr>
          <p:cNvPr id="5" name="Content Placeholder 4"/>
          <p:cNvSpPr>
            <a:spLocks noGrp="1"/>
          </p:cNvSpPr>
          <p:nvPr>
            <p:ph sz="half" idx="1"/>
          </p:nvPr>
        </p:nvSpPr>
        <p:spPr/>
        <p:txBody>
          <a:bodyPr>
            <a:normAutofit fontScale="92500"/>
          </a:bodyPr>
          <a:lstStyle/>
          <a:p>
            <a:pPr marL="0" indent="0" algn="ctr">
              <a:buNone/>
            </a:pPr>
            <a:r>
              <a:rPr lang="en-GB" b="1" dirty="0" smtClean="0">
                <a:solidFill>
                  <a:schemeClr val="accent1">
                    <a:lumMod val="75000"/>
                  </a:schemeClr>
                </a:solidFill>
                <a:latin typeface="Comic Sans MS" pitchFamily="66" charset="0"/>
              </a:rPr>
              <a:t>Anabolism</a:t>
            </a:r>
          </a:p>
          <a:p>
            <a:endParaRPr lang="en-GB" dirty="0">
              <a:solidFill>
                <a:schemeClr val="accent1">
                  <a:lumMod val="75000"/>
                </a:schemeClr>
              </a:solidFill>
              <a:latin typeface="Comic Sans MS" pitchFamily="66" charset="0"/>
            </a:endParaRPr>
          </a:p>
          <a:p>
            <a:r>
              <a:rPr lang="en-GB" dirty="0" smtClean="0">
                <a:solidFill>
                  <a:schemeClr val="accent1">
                    <a:lumMod val="75000"/>
                  </a:schemeClr>
                </a:solidFill>
                <a:latin typeface="Comic Sans MS" pitchFamily="66" charset="0"/>
              </a:rPr>
              <a:t>The process of building complex molecules from simple substances and using energy</a:t>
            </a:r>
            <a:endParaRPr lang="en-GB" dirty="0">
              <a:solidFill>
                <a:schemeClr val="accent1">
                  <a:lumMod val="75000"/>
                </a:schemeClr>
              </a:solidFill>
              <a:latin typeface="Comic Sans MS" pitchFamily="66" charset="0"/>
            </a:endParaRPr>
          </a:p>
        </p:txBody>
      </p:sp>
      <p:sp>
        <p:nvSpPr>
          <p:cNvPr id="6" name="Content Placeholder 5"/>
          <p:cNvSpPr>
            <a:spLocks noGrp="1"/>
          </p:cNvSpPr>
          <p:nvPr>
            <p:ph sz="half" idx="2"/>
          </p:nvPr>
        </p:nvSpPr>
        <p:spPr/>
        <p:txBody>
          <a:bodyPr>
            <a:normAutofit fontScale="92500"/>
          </a:bodyPr>
          <a:lstStyle/>
          <a:p>
            <a:pPr marL="0" indent="0" algn="ctr">
              <a:buNone/>
            </a:pPr>
            <a:r>
              <a:rPr lang="en-GB" b="1" dirty="0" smtClean="0">
                <a:solidFill>
                  <a:srgbClr val="FF0000"/>
                </a:solidFill>
                <a:latin typeface="Comic Sans MS" pitchFamily="66" charset="0"/>
              </a:rPr>
              <a:t>Catabolism</a:t>
            </a:r>
          </a:p>
          <a:p>
            <a:r>
              <a:rPr lang="en-GB" dirty="0" smtClean="0">
                <a:solidFill>
                  <a:srgbClr val="FF0000"/>
                </a:solidFill>
                <a:latin typeface="Comic Sans MS" pitchFamily="66" charset="0"/>
              </a:rPr>
              <a:t>The process of breaking down the molecules and releasing energy. An example of this is the oxidation of glucose  (cell respiration) that occurs in the mitochondria of a cell</a:t>
            </a:r>
            <a:endParaRPr lang="en-GB" dirty="0">
              <a:solidFill>
                <a:srgbClr val="FF0000"/>
              </a:solidFill>
              <a:latin typeface="Comic Sans MS" pitchFamily="66" charset="0"/>
            </a:endParaRPr>
          </a:p>
        </p:txBody>
      </p:sp>
    </p:spTree>
    <p:extLst>
      <p:ext uri="{BB962C8B-B14F-4D97-AF65-F5344CB8AC3E}">
        <p14:creationId xmlns:p14="http://schemas.microsoft.com/office/powerpoint/2010/main" val="629205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smtClean="0">
                <a:latin typeface="Comic Sans MS" pitchFamily="66" charset="0"/>
              </a:rPr>
              <a:t>Cellular or Internal Respiration</a:t>
            </a:r>
            <a:endParaRPr lang="en-GB" dirty="0">
              <a:latin typeface="Comic Sans MS" pitchFamily="66" charset="0"/>
            </a:endParaRPr>
          </a:p>
        </p:txBody>
      </p:sp>
      <p:sp>
        <p:nvSpPr>
          <p:cNvPr id="6" name="Content Placeholder 5"/>
          <p:cNvSpPr>
            <a:spLocks noGrp="1"/>
          </p:cNvSpPr>
          <p:nvPr>
            <p:ph idx="1"/>
          </p:nvPr>
        </p:nvSpPr>
        <p:spPr>
          <a:xfrm>
            <a:off x="467544" y="1628800"/>
            <a:ext cx="8229600" cy="4525963"/>
          </a:xfrm>
        </p:spPr>
        <p:txBody>
          <a:bodyPr>
            <a:normAutofit fontScale="85000" lnSpcReduction="10000"/>
          </a:bodyPr>
          <a:lstStyle/>
          <a:p>
            <a:endParaRPr lang="en-GB" dirty="0" smtClean="0">
              <a:latin typeface="Comic Sans MS" pitchFamily="66" charset="0"/>
            </a:endParaRPr>
          </a:p>
          <a:p>
            <a:endParaRPr lang="en-GB" dirty="0">
              <a:latin typeface="Comic Sans MS" pitchFamily="66" charset="0"/>
            </a:endParaRPr>
          </a:p>
          <a:p>
            <a:endParaRPr lang="en-GB" dirty="0" smtClean="0">
              <a:latin typeface="Comic Sans MS" pitchFamily="66" charset="0"/>
            </a:endParaRPr>
          </a:p>
          <a:p>
            <a:r>
              <a:rPr lang="en-GB" dirty="0" smtClean="0">
                <a:latin typeface="Comic Sans MS" pitchFamily="66" charset="0"/>
              </a:rPr>
              <a:t>This is energy production by the cells in the</a:t>
            </a:r>
          </a:p>
          <a:p>
            <a:pPr marL="0" indent="0">
              <a:buNone/>
            </a:pPr>
            <a:r>
              <a:rPr lang="en-GB" dirty="0">
                <a:latin typeface="Comic Sans MS" pitchFamily="66" charset="0"/>
              </a:rPr>
              <a:t> </a:t>
            </a:r>
            <a:r>
              <a:rPr lang="en-GB" dirty="0" smtClean="0">
                <a:latin typeface="Comic Sans MS" pitchFamily="66" charset="0"/>
              </a:rPr>
              <a:t>   mitochondria and to be efficient needs </a:t>
            </a:r>
          </a:p>
          <a:p>
            <a:pPr marL="0" indent="0">
              <a:buNone/>
            </a:pPr>
            <a:r>
              <a:rPr lang="en-GB" dirty="0">
                <a:latin typeface="Comic Sans MS" pitchFamily="66" charset="0"/>
              </a:rPr>
              <a:t> </a:t>
            </a:r>
            <a:r>
              <a:rPr lang="en-GB" dirty="0" smtClean="0">
                <a:latin typeface="Comic Sans MS" pitchFamily="66" charset="0"/>
              </a:rPr>
              <a:t>   Oxygen.</a:t>
            </a:r>
          </a:p>
          <a:p>
            <a:r>
              <a:rPr lang="en-GB" dirty="0" smtClean="0">
                <a:latin typeface="Comic Sans MS" pitchFamily="66" charset="0"/>
              </a:rPr>
              <a:t>This results in carbon dioxide being produced as a waste product (this is exchanged in the lungs for oxygen and is known as external respiration). </a:t>
            </a:r>
          </a:p>
          <a:p>
            <a:endParaRPr lang="en-GB" dirty="0" smtClean="0">
              <a:latin typeface="Comic Sans MS" pitchFamily="66" charset="0"/>
            </a:endParaRPr>
          </a:p>
          <a:p>
            <a:endParaRPr lang="en-GB" dirty="0" smtClean="0">
              <a:latin typeface="Comic Sans MS" pitchFamily="66" charset="0"/>
            </a:endParaRPr>
          </a:p>
          <a:p>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97600" y="1196752"/>
            <a:ext cx="2668845" cy="14428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Cellular Respiration - Steps</a:t>
            </a:r>
            <a:endParaRPr lang="en-GB" dirty="0">
              <a:latin typeface="Comic Sans MS" pitchFamily="66" charset="0"/>
            </a:endParaRPr>
          </a:p>
        </p:txBody>
      </p:sp>
      <p:sp>
        <p:nvSpPr>
          <p:cNvPr id="3" name="Content Placeholder 2"/>
          <p:cNvSpPr>
            <a:spLocks noGrp="1"/>
          </p:cNvSpPr>
          <p:nvPr>
            <p:ph idx="1"/>
          </p:nvPr>
        </p:nvSpPr>
        <p:spPr/>
        <p:txBody>
          <a:bodyPr>
            <a:normAutofit fontScale="92500" lnSpcReduction="10000"/>
          </a:bodyPr>
          <a:lstStyle/>
          <a:p>
            <a:r>
              <a:rPr lang="en-GB" sz="2400" dirty="0">
                <a:latin typeface="Comic Sans MS" pitchFamily="66" charset="0"/>
              </a:rPr>
              <a:t>The process of cellular respiration is a very complex reaction that involves many enzymes, coenzyme and molecules. Each and every step is a series of complex chemical reactions, that helps in the production of energy.(buzzle 2013)</a:t>
            </a:r>
            <a:br>
              <a:rPr lang="en-GB" sz="2400" dirty="0">
                <a:latin typeface="Comic Sans MS" pitchFamily="66" charset="0"/>
              </a:rPr>
            </a:br>
            <a:r>
              <a:rPr lang="en-GB" sz="2400" dirty="0" err="1">
                <a:latin typeface="Comic Sans MS" pitchFamily="66" charset="0"/>
              </a:rPr>
              <a:t>Ref:</a:t>
            </a:r>
            <a:r>
              <a:rPr lang="en-GB" sz="2400" dirty="0" err="1">
                <a:hlinkClick r:id="rId2"/>
              </a:rPr>
              <a:t>http</a:t>
            </a:r>
            <a:r>
              <a:rPr lang="en-GB" sz="2400" dirty="0">
                <a:hlinkClick r:id="rId2"/>
              </a:rPr>
              <a:t>://www.buzzle.com/articles/cellular-respiration-diagram.html</a:t>
            </a:r>
            <a:endParaRPr lang="en-GB" sz="2400" dirty="0"/>
          </a:p>
          <a:p>
            <a:pPr marL="0" indent="0">
              <a:buNone/>
            </a:pPr>
            <a:endParaRPr lang="en-GB" sz="2800" b="1" dirty="0" smtClean="0">
              <a:latin typeface="Comic Sans MS" pitchFamily="66" charset="0"/>
            </a:endParaRPr>
          </a:p>
          <a:p>
            <a:pPr marL="0" indent="0">
              <a:buNone/>
            </a:pPr>
            <a:r>
              <a:rPr lang="en-GB" sz="2800" b="1" dirty="0" smtClean="0">
                <a:latin typeface="Comic Sans MS" pitchFamily="66" charset="0"/>
              </a:rPr>
              <a:t>The 3 Steps of Cellular Respiration</a:t>
            </a:r>
          </a:p>
          <a:p>
            <a:r>
              <a:rPr lang="en-GB" sz="2800" dirty="0" smtClean="0">
                <a:latin typeface="Comic Sans MS" pitchFamily="66" charset="0"/>
              </a:rPr>
              <a:t>Glycolysis</a:t>
            </a:r>
            <a:endParaRPr lang="en-GB" sz="2600" dirty="0" smtClean="0">
              <a:latin typeface="Comic Sans MS" pitchFamily="66" charset="0"/>
            </a:endParaRPr>
          </a:p>
          <a:p>
            <a:r>
              <a:rPr lang="en-GB" sz="2600" dirty="0" smtClean="0">
                <a:latin typeface="Comic Sans MS" pitchFamily="66" charset="0"/>
              </a:rPr>
              <a:t>Krebs cycle</a:t>
            </a:r>
          </a:p>
          <a:p>
            <a:r>
              <a:rPr lang="en-GB" sz="2600" dirty="0" smtClean="0">
                <a:latin typeface="Comic Sans MS" pitchFamily="66" charset="0"/>
              </a:rPr>
              <a:t>Electron Transfer</a:t>
            </a:r>
            <a:endParaRPr lang="en-GB" sz="2600" dirty="0">
              <a:latin typeface="Comic Sans MS" pitchFamily="66" charset="0"/>
            </a:endParaRPr>
          </a:p>
        </p:txBody>
      </p:sp>
    </p:spTree>
    <p:extLst>
      <p:ext uri="{BB962C8B-B14F-4D97-AF65-F5344CB8AC3E}">
        <p14:creationId xmlns:p14="http://schemas.microsoft.com/office/powerpoint/2010/main" val="1885807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Watch the series of  video clips on Cellular respiration.</a:t>
            </a:r>
            <a:endParaRPr lang="en-GB" dirty="0">
              <a:latin typeface="Comic Sans MS" pitchFamily="66" charset="0"/>
            </a:endParaRPr>
          </a:p>
        </p:txBody>
      </p:sp>
      <p:sp>
        <p:nvSpPr>
          <p:cNvPr id="3" name="Content Placeholder 2"/>
          <p:cNvSpPr>
            <a:spLocks noGrp="1"/>
          </p:cNvSpPr>
          <p:nvPr>
            <p:ph idx="1"/>
          </p:nvPr>
        </p:nvSpPr>
        <p:spPr>
          <a:xfrm>
            <a:off x="467544" y="1556792"/>
            <a:ext cx="8229600" cy="4525963"/>
          </a:xfrm>
        </p:spPr>
        <p:txBody>
          <a:bodyPr/>
          <a:lstStyle/>
          <a:p>
            <a:r>
              <a:rPr lang="en-GB" dirty="0">
                <a:latin typeface="Comic Sans MS" pitchFamily="66" charset="0"/>
                <a:hlinkClick r:id="rId2"/>
              </a:rPr>
              <a:t>http://</a:t>
            </a:r>
            <a:r>
              <a:rPr lang="en-GB" dirty="0" smtClean="0">
                <a:latin typeface="Comic Sans MS" pitchFamily="66" charset="0"/>
                <a:hlinkClick r:id="rId2"/>
              </a:rPr>
              <a:t>www.sumanasinc.com/webcontent/animations/content/cellularrespiration.html</a:t>
            </a:r>
            <a:r>
              <a:rPr lang="en-GB" dirty="0" smtClean="0">
                <a:latin typeface="Comic Sans MS" pitchFamily="66" charset="0"/>
              </a:rPr>
              <a:t> </a:t>
            </a:r>
          </a:p>
          <a:p>
            <a:endParaRPr lang="en-GB" dirty="0" smtClean="0">
              <a:latin typeface="Comic Sans MS" pitchFamily="66" charset="0"/>
            </a:endParaRPr>
          </a:p>
          <a:p>
            <a:pPr marL="0" indent="0">
              <a:buNone/>
            </a:pPr>
            <a:endParaRPr lang="en-GB" dirty="0">
              <a:latin typeface="Comic Sans MS" pitchFamily="66" charset="0"/>
            </a:endParaRPr>
          </a:p>
          <a:p>
            <a:r>
              <a:rPr lang="en-GB" dirty="0" smtClean="0">
                <a:latin typeface="Comic Sans MS" pitchFamily="66" charset="0"/>
              </a:rPr>
              <a:t>TIP!</a:t>
            </a:r>
          </a:p>
          <a:p>
            <a:pPr marL="0" indent="0">
              <a:buNone/>
            </a:pPr>
            <a:r>
              <a:rPr lang="en-GB" sz="2400" dirty="0" smtClean="0">
                <a:latin typeface="Comic Sans MS" pitchFamily="66" charset="0"/>
              </a:rPr>
              <a:t>The subtitles could be useful in helping you writing up your report</a:t>
            </a:r>
          </a:p>
        </p:txBody>
      </p:sp>
    </p:spTree>
    <p:extLst>
      <p:ext uri="{BB962C8B-B14F-4D97-AF65-F5344CB8AC3E}">
        <p14:creationId xmlns:p14="http://schemas.microsoft.com/office/powerpoint/2010/main" val="2708978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latin typeface="Comic Sans MS" pitchFamily="66" charset="0"/>
              </a:rPr>
              <a:t>Individual activity.</a:t>
            </a:r>
            <a:endParaRPr lang="en-GB" dirty="0">
              <a:latin typeface="Comic Sans MS" pitchFamily="66" charset="0"/>
            </a:endParaRPr>
          </a:p>
        </p:txBody>
      </p:sp>
      <p:sp>
        <p:nvSpPr>
          <p:cNvPr id="3" name="Content Placeholder 2"/>
          <p:cNvSpPr>
            <a:spLocks noGrp="1"/>
          </p:cNvSpPr>
          <p:nvPr>
            <p:ph idx="1"/>
          </p:nvPr>
        </p:nvSpPr>
        <p:spPr/>
        <p:txBody>
          <a:bodyPr/>
          <a:lstStyle/>
          <a:p>
            <a:endParaRPr lang="en-GB" dirty="0" smtClean="0">
              <a:latin typeface="Comic Sans MS" pitchFamily="66" charset="0"/>
              <a:hlinkClick r:id="rId2"/>
            </a:endParaRPr>
          </a:p>
          <a:p>
            <a:r>
              <a:rPr lang="en-GB" sz="2000" dirty="0" smtClean="0">
                <a:latin typeface="Comic Sans MS" pitchFamily="66" charset="0"/>
                <a:hlinkClick r:id="rId2"/>
              </a:rPr>
              <a:t>http</a:t>
            </a:r>
            <a:r>
              <a:rPr lang="en-GB" sz="2000" dirty="0">
                <a:latin typeface="Comic Sans MS" pitchFamily="66" charset="0"/>
                <a:hlinkClick r:id="rId2"/>
              </a:rPr>
              <a:t>://www.bbc.co.uk/bitesize/higher/biology/cell_biology/respiration/revision/1</a:t>
            </a:r>
            <a:r>
              <a:rPr lang="en-GB" sz="2000" dirty="0" smtClean="0">
                <a:latin typeface="Comic Sans MS" pitchFamily="66" charset="0"/>
                <a:hlinkClick r:id="rId2"/>
              </a:rPr>
              <a:t>/</a:t>
            </a:r>
            <a:endParaRPr lang="en-GB" sz="2000" dirty="0" smtClean="0">
              <a:latin typeface="Comic Sans MS" pitchFamily="66" charset="0"/>
            </a:endParaRPr>
          </a:p>
          <a:p>
            <a:endParaRPr lang="en-GB" dirty="0">
              <a:latin typeface="Comic Sans MS" pitchFamily="66" charset="0"/>
            </a:endParaRPr>
          </a:p>
          <a:p>
            <a:r>
              <a:rPr lang="en-GB" dirty="0" smtClean="0">
                <a:latin typeface="Comic Sans MS" pitchFamily="66" charset="0"/>
              </a:rPr>
              <a:t>Use this site to help increase your knowledge and to help you explain cellular respiration.</a:t>
            </a:r>
            <a:endParaRPr lang="en-GB" dirty="0">
              <a:latin typeface="Comic Sans MS" pitchFamily="66" charset="0"/>
            </a:endParaRPr>
          </a:p>
        </p:txBody>
      </p:sp>
      <p:pic>
        <p:nvPicPr>
          <p:cNvPr id="1026" name="Picture 2" descr="C:\Users\annh.CARMEL_NT_DOM\AppData\Local\Microsoft\Windows\Temporary Internet Files\Content.IE5\B5JV7S0E\MC90044042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4248" y="188640"/>
            <a:ext cx="173672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61203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The simple explanation</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a:latin typeface="Comic Sans MS" pitchFamily="66" charset="0"/>
              </a:rPr>
              <a:t>Cells need a quick easy way to get energy for anabolism: this is done with </a:t>
            </a:r>
            <a:r>
              <a:rPr lang="en-GB" b="1" dirty="0">
                <a:latin typeface="Comic Sans MS" pitchFamily="66" charset="0"/>
              </a:rPr>
              <a:t>ATP </a:t>
            </a:r>
            <a:r>
              <a:rPr lang="en-GB" dirty="0">
                <a:latin typeface="Comic Sans MS" pitchFamily="66" charset="0"/>
              </a:rPr>
              <a:t>(Adenosine Triphosphate) in the Mitochondria.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0192" y="4005064"/>
            <a:ext cx="2335896" cy="2378944"/>
          </a:xfrm>
          <a:prstGeom prst="rect">
            <a:avLst/>
          </a:prstGeom>
        </p:spPr>
      </p:pic>
    </p:spTree>
    <p:extLst>
      <p:ext uri="{BB962C8B-B14F-4D97-AF65-F5344CB8AC3E}">
        <p14:creationId xmlns:p14="http://schemas.microsoft.com/office/powerpoint/2010/main" val="2724087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Unlocking energy in the Cells</a:t>
            </a:r>
            <a:endParaRPr lang="en-GB" dirty="0">
              <a:latin typeface="Comic Sans MS" pitchFamily="66" charset="0"/>
            </a:endParaRPr>
          </a:p>
        </p:txBody>
      </p:sp>
      <p:sp>
        <p:nvSpPr>
          <p:cNvPr id="3" name="Content Placeholder 2"/>
          <p:cNvSpPr>
            <a:spLocks noGrp="1"/>
          </p:cNvSpPr>
          <p:nvPr>
            <p:ph idx="1"/>
          </p:nvPr>
        </p:nvSpPr>
        <p:spPr>
          <a:xfrm>
            <a:off x="457200" y="1268760"/>
            <a:ext cx="8229600" cy="4857403"/>
          </a:xfrm>
        </p:spPr>
        <p:txBody>
          <a:bodyPr>
            <a:noAutofit/>
          </a:bodyPr>
          <a:lstStyle/>
          <a:p>
            <a:r>
              <a:rPr lang="en-GB" sz="2000" dirty="0">
                <a:latin typeface="Comic Sans MS" pitchFamily="66" charset="0"/>
              </a:rPr>
              <a:t>ATP is an unstable molecule, </a:t>
            </a:r>
            <a:r>
              <a:rPr lang="en-GB" sz="2000" dirty="0" smtClean="0">
                <a:latin typeface="Comic Sans MS" pitchFamily="66" charset="0"/>
              </a:rPr>
              <a:t>the </a:t>
            </a:r>
            <a:r>
              <a:rPr lang="en-GB" sz="2000" dirty="0">
                <a:latin typeface="Comic Sans MS" pitchFamily="66" charset="0"/>
              </a:rPr>
              <a:t>bonds of which are easy </a:t>
            </a:r>
            <a:r>
              <a:rPr lang="en-GB" sz="2000" dirty="0" smtClean="0">
                <a:latin typeface="Comic Sans MS" pitchFamily="66" charset="0"/>
              </a:rPr>
              <a:t>to </a:t>
            </a:r>
            <a:r>
              <a:rPr lang="en-GB" sz="2000" dirty="0">
                <a:latin typeface="Comic Sans MS" pitchFamily="66" charset="0"/>
              </a:rPr>
              <a:t>break making it a useful source </a:t>
            </a:r>
            <a:r>
              <a:rPr lang="en-GB" sz="2000" dirty="0" smtClean="0">
                <a:latin typeface="Comic Sans MS" pitchFamily="66" charset="0"/>
              </a:rPr>
              <a:t> of </a:t>
            </a:r>
            <a:r>
              <a:rPr lang="en-GB" sz="2000" dirty="0">
                <a:latin typeface="Comic Sans MS" pitchFamily="66" charset="0"/>
              </a:rPr>
              <a:t>energy for cells.</a:t>
            </a:r>
          </a:p>
          <a:p>
            <a:pPr>
              <a:buNone/>
            </a:pPr>
            <a:r>
              <a:rPr lang="en-GB" sz="2000" dirty="0" smtClean="0">
                <a:latin typeface="Comic Sans MS" pitchFamily="66" charset="0"/>
              </a:rPr>
              <a:t>	</a:t>
            </a:r>
            <a:r>
              <a:rPr lang="en-GB" b="1" dirty="0" smtClean="0">
                <a:latin typeface="Comic Sans MS" pitchFamily="66" charset="0"/>
              </a:rPr>
              <a:t>When Energy is Required</a:t>
            </a:r>
          </a:p>
          <a:p>
            <a:pPr>
              <a:buNone/>
            </a:pPr>
            <a:endParaRPr lang="en-GB" sz="2000" b="1" dirty="0" smtClean="0">
              <a:latin typeface="Comic Sans MS" pitchFamily="66" charset="0"/>
            </a:endParaRPr>
          </a:p>
          <a:p>
            <a:pPr>
              <a:buNone/>
            </a:pPr>
            <a:r>
              <a:rPr lang="en-GB" sz="2000" dirty="0" smtClean="0">
                <a:latin typeface="Comic Sans MS" pitchFamily="66" charset="0"/>
              </a:rPr>
              <a:t>	ATP breaks down to ADP (Adenosine </a:t>
            </a:r>
            <a:r>
              <a:rPr lang="en-GB" sz="2000" dirty="0" err="1" smtClean="0">
                <a:latin typeface="Comic Sans MS" pitchFamily="66" charset="0"/>
              </a:rPr>
              <a:t>Diphosphate</a:t>
            </a:r>
            <a:r>
              <a:rPr lang="en-GB" sz="2000" dirty="0" smtClean="0">
                <a:latin typeface="Comic Sans MS" pitchFamily="66" charset="0"/>
              </a:rPr>
              <a:t>) releasing energy from the chemical bonds.</a:t>
            </a:r>
          </a:p>
          <a:p>
            <a:pPr algn="ctr">
              <a:buNone/>
            </a:pPr>
            <a:r>
              <a:rPr lang="en-GB" sz="2000" dirty="0" smtClean="0">
                <a:latin typeface="Comic Sans MS" pitchFamily="66" charset="0"/>
              </a:rPr>
              <a:t>	</a:t>
            </a:r>
            <a:r>
              <a:rPr lang="en-GB" sz="2000" dirty="0" smtClean="0">
                <a:solidFill>
                  <a:srgbClr val="FF0000"/>
                </a:solidFill>
                <a:latin typeface="Comic Sans MS" pitchFamily="66" charset="0"/>
              </a:rPr>
              <a:t>ATP → ADP + P (Phosphate molecule) + free energy </a:t>
            </a:r>
          </a:p>
          <a:p>
            <a:pPr algn="ctr">
              <a:buNone/>
            </a:pPr>
            <a:endParaRPr lang="en-GB" sz="2000" dirty="0" smtClean="0">
              <a:solidFill>
                <a:srgbClr val="FF0000"/>
              </a:solidFill>
              <a:latin typeface="Comic Sans MS" pitchFamily="66" charset="0"/>
            </a:endParaRPr>
          </a:p>
          <a:p>
            <a:pPr>
              <a:buNone/>
            </a:pPr>
            <a:r>
              <a:rPr lang="en-GB" sz="2000" dirty="0" smtClean="0">
                <a:latin typeface="Comic Sans MS" pitchFamily="66" charset="0"/>
              </a:rPr>
              <a:t>	</a:t>
            </a:r>
          </a:p>
          <a:p>
            <a:pPr>
              <a:buNone/>
            </a:pPr>
            <a:r>
              <a:rPr lang="en-GB" sz="2000" dirty="0" smtClean="0">
                <a:latin typeface="Comic Sans MS" pitchFamily="66" charset="0"/>
              </a:rPr>
              <a:t>	</a:t>
            </a:r>
            <a:endParaRPr lang="en-GB" sz="2000" dirty="0" smtClean="0"/>
          </a:p>
          <a:p>
            <a:pPr>
              <a:buNone/>
            </a:pPr>
            <a:endParaRPr lang="en-GB" sz="2000" dirty="0" smtClean="0">
              <a:latin typeface="Comic Sans MS" pitchFamily="66" charset="0"/>
            </a:endParaRPr>
          </a:p>
          <a:p>
            <a:pPr>
              <a:buNone/>
            </a:pPr>
            <a:endParaRPr lang="en-GB" sz="2000" dirty="0" smtClean="0">
              <a:latin typeface="Comic Sans MS" pitchFamily="66" charset="0"/>
            </a:endParaRPr>
          </a:p>
          <a:p>
            <a:pPr>
              <a:buNone/>
            </a:pPr>
            <a:endParaRPr lang="en-GB" sz="2000" dirty="0" smtClean="0">
              <a:latin typeface="Comic Sans MS" pitchFamily="66" charset="0"/>
            </a:endParaRPr>
          </a:p>
          <a:p>
            <a:pPr>
              <a:buNone/>
            </a:pPr>
            <a:endParaRPr lang="en-GB" sz="2000" dirty="0" smtClean="0">
              <a:latin typeface="Comic Sans MS"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4149080"/>
            <a:ext cx="7920879" cy="216024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a:p>
        </p:txBody>
      </p:sp>
      <p:sp>
        <p:nvSpPr>
          <p:cNvPr id="6" name="Content Placeholder 5"/>
          <p:cNvSpPr>
            <a:spLocks noGrp="1"/>
          </p:cNvSpPr>
          <p:nvPr>
            <p:ph idx="1"/>
          </p:nvPr>
        </p:nvSpPr>
        <p:spPr/>
        <p:txBody>
          <a:bodyPr>
            <a:normAutofit fontScale="70000" lnSpcReduction="20000"/>
          </a:bodyPr>
          <a:lstStyle/>
          <a:p>
            <a:pPr>
              <a:buNone/>
            </a:pPr>
            <a:r>
              <a:rPr lang="en-GB" dirty="0">
                <a:latin typeface="Comic Sans MS" pitchFamily="66" charset="0"/>
              </a:rPr>
              <a:t>ADP is then recycled  to be built up again into ATP using the energy released from </a:t>
            </a:r>
            <a:r>
              <a:rPr lang="en-GB" dirty="0" smtClean="0">
                <a:latin typeface="Comic Sans MS" pitchFamily="66" charset="0"/>
              </a:rPr>
              <a:t>Glycolysis -</a:t>
            </a:r>
            <a:endParaRPr lang="en-GB" dirty="0">
              <a:latin typeface="Comic Sans MS" pitchFamily="66" charset="0"/>
            </a:endParaRPr>
          </a:p>
          <a:p>
            <a:pPr algn="ctr">
              <a:buNone/>
            </a:pPr>
            <a:r>
              <a:rPr lang="en-GB" dirty="0">
                <a:latin typeface="Comic Sans MS" pitchFamily="66" charset="0"/>
              </a:rPr>
              <a:t>	</a:t>
            </a:r>
            <a:r>
              <a:rPr lang="en-GB" dirty="0">
                <a:solidFill>
                  <a:srgbClr val="FF0000"/>
                </a:solidFill>
                <a:latin typeface="Comic Sans MS" pitchFamily="66" charset="0"/>
              </a:rPr>
              <a:t>Glucose + Oxygen = Carbon Dioxide + Water + ENERGY            </a:t>
            </a:r>
          </a:p>
          <a:p>
            <a:pPr>
              <a:buNone/>
            </a:pPr>
            <a:r>
              <a:rPr lang="en-GB" dirty="0" smtClean="0">
                <a:latin typeface="Comic Sans MS" pitchFamily="66" charset="0"/>
              </a:rPr>
              <a:t>	</a:t>
            </a:r>
            <a:r>
              <a:rPr lang="en-GB" dirty="0">
                <a:latin typeface="Comic Sans MS" pitchFamily="66" charset="0"/>
              </a:rPr>
              <a:t> </a:t>
            </a:r>
            <a:r>
              <a:rPr lang="en-GB" dirty="0" smtClean="0">
                <a:latin typeface="Comic Sans MS" pitchFamily="66" charset="0"/>
              </a:rPr>
              <a:t>   </a:t>
            </a:r>
            <a:r>
              <a:rPr lang="en-GB" dirty="0" smtClean="0">
                <a:solidFill>
                  <a:schemeClr val="accent1"/>
                </a:solidFill>
                <a:latin typeface="Comic Sans MS" pitchFamily="66" charset="0"/>
              </a:rPr>
              <a:t>C</a:t>
            </a:r>
            <a:r>
              <a:rPr lang="en-GB" sz="1700" dirty="0" smtClean="0">
                <a:solidFill>
                  <a:schemeClr val="accent1"/>
                </a:solidFill>
                <a:latin typeface="Comic Sans MS" pitchFamily="66" charset="0"/>
              </a:rPr>
              <a:t>6</a:t>
            </a:r>
            <a:r>
              <a:rPr lang="en-GB" dirty="0" smtClean="0">
                <a:solidFill>
                  <a:schemeClr val="accent1"/>
                </a:solidFill>
                <a:latin typeface="Comic Sans MS" pitchFamily="66" charset="0"/>
              </a:rPr>
              <a:t>H</a:t>
            </a:r>
            <a:r>
              <a:rPr lang="en-GB" sz="1700" dirty="0" smtClean="0">
                <a:solidFill>
                  <a:schemeClr val="accent1"/>
                </a:solidFill>
                <a:latin typeface="Comic Sans MS" pitchFamily="66" charset="0"/>
              </a:rPr>
              <a:t>12</a:t>
            </a:r>
            <a:r>
              <a:rPr lang="en-GB" sz="2900" dirty="0" smtClean="0">
                <a:solidFill>
                  <a:schemeClr val="accent1"/>
                </a:solidFill>
                <a:latin typeface="Comic Sans MS" pitchFamily="66" charset="0"/>
              </a:rPr>
              <a:t>O</a:t>
            </a:r>
            <a:r>
              <a:rPr lang="en-GB" sz="1700" dirty="0" smtClean="0">
                <a:solidFill>
                  <a:schemeClr val="accent1"/>
                </a:solidFill>
                <a:latin typeface="Comic Sans MS" pitchFamily="66" charset="0"/>
              </a:rPr>
              <a:t>6   </a:t>
            </a:r>
            <a:r>
              <a:rPr lang="en-GB" sz="2900" dirty="0" smtClean="0">
                <a:solidFill>
                  <a:schemeClr val="accent1"/>
                </a:solidFill>
                <a:latin typeface="Comic Sans MS" pitchFamily="66" charset="0"/>
              </a:rPr>
              <a:t>+    6O</a:t>
            </a:r>
            <a:r>
              <a:rPr lang="en-GB" sz="1700" dirty="0" smtClean="0">
                <a:solidFill>
                  <a:schemeClr val="accent1"/>
                </a:solidFill>
                <a:latin typeface="Comic Sans MS" pitchFamily="66" charset="0"/>
              </a:rPr>
              <a:t>2  </a:t>
            </a:r>
            <a:r>
              <a:rPr lang="en-GB" sz="2900" dirty="0" smtClean="0">
                <a:solidFill>
                  <a:schemeClr val="accent1"/>
                </a:solidFill>
                <a:latin typeface="Comic Sans MS" pitchFamily="66" charset="0"/>
              </a:rPr>
              <a:t>     =     6CO</a:t>
            </a:r>
            <a:r>
              <a:rPr lang="en-GB" sz="1700" dirty="0" smtClean="0">
                <a:solidFill>
                  <a:schemeClr val="accent1"/>
                </a:solidFill>
                <a:latin typeface="Comic Sans MS" pitchFamily="66" charset="0"/>
              </a:rPr>
              <a:t>2</a:t>
            </a:r>
            <a:r>
              <a:rPr lang="en-GB" sz="2900" dirty="0" smtClean="0">
                <a:solidFill>
                  <a:schemeClr val="accent1"/>
                </a:solidFill>
                <a:latin typeface="Comic Sans MS" pitchFamily="66" charset="0"/>
              </a:rPr>
              <a:t>               +   6H</a:t>
            </a:r>
            <a:r>
              <a:rPr lang="en-GB" sz="1700" dirty="0" smtClean="0">
                <a:solidFill>
                  <a:schemeClr val="accent1"/>
                </a:solidFill>
                <a:latin typeface="Comic Sans MS" pitchFamily="66" charset="0"/>
              </a:rPr>
              <a:t>2</a:t>
            </a:r>
            <a:r>
              <a:rPr lang="en-GB" sz="2900" dirty="0" smtClean="0">
                <a:solidFill>
                  <a:schemeClr val="accent1"/>
                </a:solidFill>
                <a:latin typeface="Comic Sans MS" pitchFamily="66" charset="0"/>
              </a:rPr>
              <a:t>O  + ENERGY</a:t>
            </a:r>
            <a:endParaRPr lang="en-GB" sz="2900" dirty="0" smtClean="0">
              <a:latin typeface="Comic Sans MS" pitchFamily="66" charset="0"/>
            </a:endParaRPr>
          </a:p>
          <a:p>
            <a:pPr>
              <a:buNone/>
            </a:pPr>
            <a:r>
              <a:rPr lang="en-GB" dirty="0" smtClean="0">
                <a:latin typeface="Comic Sans MS" pitchFamily="66" charset="0"/>
              </a:rPr>
              <a:t>The Energy released combines with ADP + a Phosphate molecule to create ATP.</a:t>
            </a:r>
          </a:p>
          <a:p>
            <a:pPr algn="ctr">
              <a:buNone/>
            </a:pPr>
            <a:r>
              <a:rPr lang="en-GB" dirty="0" smtClean="0">
                <a:solidFill>
                  <a:srgbClr val="FF0000"/>
                </a:solidFill>
                <a:latin typeface="Comic Sans MS" pitchFamily="66" charset="0"/>
              </a:rPr>
              <a:t>Food </a:t>
            </a:r>
            <a:r>
              <a:rPr lang="en-GB" dirty="0">
                <a:solidFill>
                  <a:srgbClr val="FF0000"/>
                </a:solidFill>
                <a:latin typeface="Comic Sans MS" pitchFamily="66" charset="0"/>
              </a:rPr>
              <a:t>energy + ADP + P → ATP</a:t>
            </a:r>
          </a:p>
          <a:p>
            <a:pPr marL="0" indent="0">
              <a:buNone/>
            </a:pPr>
            <a:endParaRPr lang="en-GB" dirty="0">
              <a:latin typeface="Comic Sans MS" pitchFamily="66" charset="0"/>
            </a:endParaRPr>
          </a:p>
          <a:p>
            <a:r>
              <a:rPr lang="en-GB" dirty="0">
                <a:latin typeface="Comic Sans MS" pitchFamily="66" charset="0"/>
              </a:rPr>
              <a:t>Catabolic reactions generate energy to make ATP, and the ATP energy is used to drive anabolic reactions, such as metabolic turnover (replacement of cell parts), growth and cell division, and special functions (such as secretion, absorption, contraction, or </a:t>
            </a:r>
            <a:r>
              <a:rPr lang="en-GB" dirty="0" smtClean="0">
                <a:latin typeface="Comic Sans MS" pitchFamily="66" charset="0"/>
              </a:rPr>
              <a:t>signalling).</a:t>
            </a:r>
            <a:endParaRPr lang="en-GB" dirty="0">
              <a:latin typeface="Comic Sans MS" pitchFamily="66" charset="0"/>
            </a:endParaRPr>
          </a:p>
        </p:txBody>
      </p:sp>
    </p:spTree>
    <p:extLst>
      <p:ext uri="{BB962C8B-B14F-4D97-AF65-F5344CB8AC3E}">
        <p14:creationId xmlns:p14="http://schemas.microsoft.com/office/powerpoint/2010/main" val="356859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GB" sz="3200" dirty="0" smtClean="0">
                <a:latin typeface="Comic Sans MS" pitchFamily="66" charset="0"/>
              </a:rPr>
              <a:t>Recap of the Laws of Thermodynamics</a:t>
            </a:r>
            <a:endParaRPr lang="en-GB" sz="3200" dirty="0">
              <a:latin typeface="Comic Sans MS" pitchFamily="66" charset="0"/>
            </a:endParaRPr>
          </a:p>
        </p:txBody>
      </p:sp>
      <p:sp>
        <p:nvSpPr>
          <p:cNvPr id="9" name="Content Placeholder 8"/>
          <p:cNvSpPr>
            <a:spLocks noGrp="1"/>
          </p:cNvSpPr>
          <p:nvPr>
            <p:ph sz="half" idx="1"/>
          </p:nvPr>
        </p:nvSpPr>
        <p:spPr>
          <a:xfrm>
            <a:off x="457200" y="1600200"/>
            <a:ext cx="3466728" cy="4525963"/>
          </a:xfrm>
        </p:spPr>
        <p:txBody>
          <a:bodyPr>
            <a:normAutofit/>
          </a:bodyPr>
          <a:lstStyle/>
          <a:p>
            <a:endParaRPr lang="en-GB" dirty="0" smtClean="0"/>
          </a:p>
          <a:p>
            <a:pPr marL="0" indent="0">
              <a:buNone/>
            </a:pPr>
            <a:endParaRPr lang="en-GB" dirty="0"/>
          </a:p>
          <a:p>
            <a:endParaRPr lang="en-GB" dirty="0" smtClean="0"/>
          </a:p>
          <a:p>
            <a:endParaRPr lang="en-GB" dirty="0"/>
          </a:p>
          <a:p>
            <a:endParaRPr lang="en-GB" dirty="0" smtClean="0"/>
          </a:p>
          <a:p>
            <a:pPr marL="0" indent="0">
              <a:buNone/>
            </a:pPr>
            <a:r>
              <a:rPr lang="en-GB" b="1" dirty="0">
                <a:latin typeface="Comic Sans MS" pitchFamily="66" charset="0"/>
              </a:rPr>
              <a:t>First Law</a:t>
            </a:r>
          </a:p>
          <a:p>
            <a:r>
              <a:rPr lang="en-GB" sz="2000" dirty="0">
                <a:latin typeface="Comic Sans MS" pitchFamily="66" charset="0"/>
              </a:rPr>
              <a:t>Energy is not destroyed or lost but passed from one form to another.</a:t>
            </a:r>
          </a:p>
          <a:p>
            <a:endParaRPr lang="en-GB" dirty="0"/>
          </a:p>
        </p:txBody>
      </p:sp>
      <p:graphicFrame>
        <p:nvGraphicFramePr>
          <p:cNvPr id="15" name="Content Placeholder 14"/>
          <p:cNvGraphicFramePr>
            <a:graphicFrameLocks noGrp="1"/>
          </p:cNvGraphicFramePr>
          <p:nvPr>
            <p:ph sz="half" idx="2"/>
            <p:extLst>
              <p:ext uri="{D42A27DB-BD31-4B8C-83A1-F6EECF244321}">
                <p14:modId xmlns:p14="http://schemas.microsoft.com/office/powerpoint/2010/main" val="1746255425"/>
              </p:ext>
            </p:extLst>
          </p:nvPr>
        </p:nvGraphicFramePr>
        <p:xfrm>
          <a:off x="4427984" y="1390029"/>
          <a:ext cx="4330824"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ounded Rectangle 10"/>
          <p:cNvSpPr/>
          <p:nvPr/>
        </p:nvSpPr>
        <p:spPr>
          <a:xfrm>
            <a:off x="1547664" y="1484784"/>
            <a:ext cx="1368152" cy="60121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Food</a:t>
            </a:r>
            <a:endParaRPr lang="en-GB" dirty="0"/>
          </a:p>
        </p:txBody>
      </p:sp>
      <p:sp>
        <p:nvSpPr>
          <p:cNvPr id="12" name="Rounded Rectangle 11"/>
          <p:cNvSpPr/>
          <p:nvPr/>
        </p:nvSpPr>
        <p:spPr>
          <a:xfrm>
            <a:off x="699848" y="2913536"/>
            <a:ext cx="1202432" cy="7703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Chemical</a:t>
            </a:r>
          </a:p>
          <a:p>
            <a:pPr algn="ctr"/>
            <a:r>
              <a:rPr lang="en-GB" dirty="0" smtClean="0"/>
              <a:t>Energy </a:t>
            </a:r>
            <a:endParaRPr lang="en-GB" dirty="0"/>
          </a:p>
        </p:txBody>
      </p:sp>
      <p:sp>
        <p:nvSpPr>
          <p:cNvPr id="13" name="Rounded Rectangle 12"/>
          <p:cNvSpPr/>
          <p:nvPr/>
        </p:nvSpPr>
        <p:spPr>
          <a:xfrm>
            <a:off x="2556270" y="2903401"/>
            <a:ext cx="1296144"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Potential Energy</a:t>
            </a:r>
            <a:endParaRPr lang="en-GB" dirty="0"/>
          </a:p>
        </p:txBody>
      </p:sp>
      <p:sp>
        <p:nvSpPr>
          <p:cNvPr id="14" name="Plus 13"/>
          <p:cNvSpPr/>
          <p:nvPr/>
        </p:nvSpPr>
        <p:spPr>
          <a:xfrm>
            <a:off x="1907209" y="2932483"/>
            <a:ext cx="649061" cy="62636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7308304" y="4113946"/>
            <a:ext cx="1296144" cy="646331"/>
          </a:xfrm>
          <a:prstGeom prst="rect">
            <a:avLst/>
          </a:prstGeom>
          <a:noFill/>
        </p:spPr>
        <p:txBody>
          <a:bodyPr wrap="square" rtlCol="0">
            <a:spAutoFit/>
          </a:bodyPr>
          <a:lstStyle/>
          <a:p>
            <a:r>
              <a:rPr lang="en-GB" dirty="0" smtClean="0"/>
              <a:t>    </a:t>
            </a:r>
            <a:r>
              <a:rPr lang="en-GB" b="1" dirty="0" smtClean="0">
                <a:latin typeface="Comic Sans MS" pitchFamily="66" charset="0"/>
              </a:rPr>
              <a:t>Kinetic</a:t>
            </a:r>
          </a:p>
          <a:p>
            <a:r>
              <a:rPr lang="en-GB" dirty="0" smtClean="0">
                <a:latin typeface="Comic Sans MS" pitchFamily="66" charset="0"/>
              </a:rPr>
              <a:t>(</a:t>
            </a:r>
            <a:r>
              <a:rPr lang="en-GB" sz="1600" dirty="0" smtClean="0">
                <a:latin typeface="Comic Sans MS" pitchFamily="66" charset="0"/>
              </a:rPr>
              <a:t>movement)</a:t>
            </a:r>
            <a:endParaRPr lang="en-GB" sz="1600" dirty="0">
              <a:latin typeface="Comic Sans MS" pitchFamily="66" charset="0"/>
            </a:endParaRPr>
          </a:p>
        </p:txBody>
      </p:sp>
      <p:sp>
        <p:nvSpPr>
          <p:cNvPr id="18" name="TextBox 17"/>
          <p:cNvSpPr txBox="1"/>
          <p:nvPr/>
        </p:nvSpPr>
        <p:spPr>
          <a:xfrm>
            <a:off x="5940152" y="4970270"/>
            <a:ext cx="1224136" cy="646331"/>
          </a:xfrm>
          <a:prstGeom prst="rect">
            <a:avLst/>
          </a:prstGeom>
          <a:noFill/>
        </p:spPr>
        <p:txBody>
          <a:bodyPr wrap="square" rtlCol="0">
            <a:spAutoFit/>
          </a:bodyPr>
          <a:lstStyle/>
          <a:p>
            <a:pPr algn="ctr"/>
            <a:r>
              <a:rPr lang="en-GB" dirty="0" smtClean="0">
                <a:latin typeface="Comic Sans MS" pitchFamily="66" charset="0"/>
              </a:rPr>
              <a:t>Special uses</a:t>
            </a:r>
            <a:endParaRPr lang="en-GB" dirty="0">
              <a:latin typeface="Comic Sans MS" pitchFamily="66" charset="0"/>
            </a:endParaRPr>
          </a:p>
        </p:txBody>
      </p:sp>
      <p:sp>
        <p:nvSpPr>
          <p:cNvPr id="2" name="Rectangle 1"/>
          <p:cNvSpPr/>
          <p:nvPr/>
        </p:nvSpPr>
        <p:spPr>
          <a:xfrm>
            <a:off x="3419872" y="5624373"/>
            <a:ext cx="5580112" cy="923330"/>
          </a:xfrm>
          <a:prstGeom prst="rect">
            <a:avLst/>
          </a:prstGeom>
        </p:spPr>
        <p:txBody>
          <a:bodyPr wrap="square">
            <a:spAutoFit/>
          </a:bodyPr>
          <a:lstStyle/>
          <a:p>
            <a:r>
              <a:rPr lang="en-GB" b="1" dirty="0">
                <a:latin typeface="Comic Sans MS" pitchFamily="66" charset="0"/>
              </a:rPr>
              <a:t>Second Law</a:t>
            </a:r>
          </a:p>
          <a:p>
            <a:r>
              <a:rPr lang="en-GB" dirty="0">
                <a:latin typeface="Comic Sans MS" pitchFamily="66" charset="0"/>
              </a:rPr>
              <a:t>When energy is exchanged, the efficiency is imperfect and part of the energy will escape.</a:t>
            </a:r>
          </a:p>
        </p:txBody>
      </p:sp>
    </p:spTree>
    <p:extLst>
      <p:ext uri="{BB962C8B-B14F-4D97-AF65-F5344CB8AC3E}">
        <p14:creationId xmlns:p14="http://schemas.microsoft.com/office/powerpoint/2010/main" val="4048649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1" y="980728"/>
            <a:ext cx="6336704" cy="4824536"/>
          </a:xfrm>
          <a:prstGeom prst="rect">
            <a:avLst/>
          </a:prstGeom>
        </p:spPr>
      </p:pic>
    </p:spTree>
    <p:extLst>
      <p:ext uri="{BB962C8B-B14F-4D97-AF65-F5344CB8AC3E}">
        <p14:creationId xmlns:p14="http://schemas.microsoft.com/office/powerpoint/2010/main" val="194378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What does the specification ask for ?</a:t>
            </a:r>
            <a:endParaRPr lang="en-GB" dirty="0">
              <a:latin typeface="Comic Sans MS" pitchFamily="66" charset="0"/>
            </a:endParaRPr>
          </a:p>
        </p:txBody>
      </p:sp>
      <p:sp>
        <p:nvSpPr>
          <p:cNvPr id="3" name="Content Placeholder 2"/>
          <p:cNvSpPr>
            <a:spLocks noGrp="1"/>
          </p:cNvSpPr>
          <p:nvPr>
            <p:ph idx="1"/>
          </p:nvPr>
        </p:nvSpPr>
        <p:spPr/>
        <p:txBody>
          <a:bodyPr>
            <a:normAutofit fontScale="85000" lnSpcReduction="10000"/>
          </a:bodyPr>
          <a:lstStyle/>
          <a:p>
            <a:r>
              <a:rPr lang="en-GB" dirty="0" smtClean="0">
                <a:latin typeface="Comic Sans MS" pitchFamily="66" charset="0"/>
              </a:rPr>
              <a:t>Look at your specification what is the learning outcome asking for?</a:t>
            </a:r>
          </a:p>
          <a:p>
            <a:pPr marL="0" indent="0">
              <a:buNone/>
            </a:pPr>
            <a:r>
              <a:rPr lang="en-GB" b="1" dirty="0" smtClean="0">
                <a:latin typeface="Comic Sans MS" pitchFamily="66" charset="0"/>
              </a:rPr>
              <a:t>In summary</a:t>
            </a:r>
          </a:p>
          <a:p>
            <a:r>
              <a:rPr lang="en-GB" dirty="0" smtClean="0">
                <a:latin typeface="Comic Sans MS" pitchFamily="66" charset="0"/>
              </a:rPr>
              <a:t>To be able to explain what energy is</a:t>
            </a:r>
          </a:p>
          <a:p>
            <a:r>
              <a:rPr lang="en-GB" dirty="0" smtClean="0">
                <a:latin typeface="Comic Sans MS" pitchFamily="66" charset="0"/>
              </a:rPr>
              <a:t>Identify  why energy is important in the body</a:t>
            </a:r>
          </a:p>
          <a:p>
            <a:r>
              <a:rPr lang="en-GB" dirty="0" smtClean="0">
                <a:latin typeface="Comic Sans MS" pitchFamily="66" charset="0"/>
              </a:rPr>
              <a:t>Explain how the body uses energy</a:t>
            </a:r>
          </a:p>
          <a:p>
            <a:r>
              <a:rPr lang="en-GB" dirty="0" smtClean="0">
                <a:latin typeface="Comic Sans MS" pitchFamily="66" charset="0"/>
              </a:rPr>
              <a:t>Investigate </a:t>
            </a:r>
            <a:r>
              <a:rPr lang="en-GB" dirty="0">
                <a:latin typeface="Comic Sans MS" pitchFamily="66" charset="0"/>
              </a:rPr>
              <a:t>in more detail the three systems of the body that are involved in providing </a:t>
            </a:r>
            <a:r>
              <a:rPr lang="en-GB" dirty="0" smtClean="0">
                <a:latin typeface="Comic Sans MS" pitchFamily="66" charset="0"/>
              </a:rPr>
              <a:t>the necessary </a:t>
            </a:r>
            <a:r>
              <a:rPr lang="en-GB" dirty="0">
                <a:latin typeface="Comic Sans MS" pitchFamily="66" charset="0"/>
              </a:rPr>
              <a:t>requirements for the release of energy within cells. </a:t>
            </a:r>
            <a:endParaRPr lang="en-GB" dirty="0" smtClean="0">
              <a:latin typeface="Comic Sans MS" pitchFamily="66" charset="0"/>
            </a:endParaRPr>
          </a:p>
          <a:p>
            <a:endParaRPr lang="en-GB" dirty="0"/>
          </a:p>
        </p:txBody>
      </p:sp>
      <p:pic>
        <p:nvPicPr>
          <p:cNvPr id="1026" name="Picture 2" descr="C:\Users\annh\AppData\Local\Microsoft\Windows\Temporary Internet Files\Content.IE5\67J2DIWQ\MC90043799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5349423"/>
            <a:ext cx="1312044" cy="1250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994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smtClean="0">
                <a:latin typeface="Comic Sans MS" pitchFamily="66" charset="0"/>
              </a:rPr>
              <a:t>Systems involved in providing the body with energy </a:t>
            </a:r>
            <a:endParaRPr lang="en-GB" dirty="0">
              <a:latin typeface="Comic Sans MS" pitchFamily="66" charset="0"/>
            </a:endParaRPr>
          </a:p>
        </p:txBody>
      </p:sp>
      <p:sp>
        <p:nvSpPr>
          <p:cNvPr id="6" name="Content Placeholder 5"/>
          <p:cNvSpPr>
            <a:spLocks noGrp="1"/>
          </p:cNvSpPr>
          <p:nvPr>
            <p:ph idx="1"/>
          </p:nvPr>
        </p:nvSpPr>
        <p:spPr/>
        <p:txBody>
          <a:bodyPr/>
          <a:lstStyle/>
          <a:p>
            <a:r>
              <a:rPr lang="en-GB" dirty="0" smtClean="0">
                <a:latin typeface="Comic Sans MS" pitchFamily="66" charset="0"/>
              </a:rPr>
              <a:t>Digestive system</a:t>
            </a:r>
          </a:p>
          <a:p>
            <a:r>
              <a:rPr lang="en-GB" dirty="0" smtClean="0">
                <a:latin typeface="Comic Sans MS" pitchFamily="66" charset="0"/>
              </a:rPr>
              <a:t>Respiratory System</a:t>
            </a:r>
          </a:p>
          <a:p>
            <a:r>
              <a:rPr lang="en-GB" dirty="0" smtClean="0">
                <a:latin typeface="Comic Sans MS" pitchFamily="66" charset="0"/>
              </a:rPr>
              <a:t>Cardiovascular System.</a:t>
            </a:r>
            <a:endParaRPr lang="en-GB" dirty="0">
              <a:latin typeface="Comic Sans MS" pitchFamily="66"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7844" y="3212976"/>
            <a:ext cx="2531767" cy="3300976"/>
          </a:xfrm>
          <a:prstGeom prst="rect">
            <a:avLst/>
          </a:prstGeom>
        </p:spPr>
      </p:pic>
    </p:spTree>
    <p:extLst>
      <p:ext uri="{BB962C8B-B14F-4D97-AF65-F5344CB8AC3E}">
        <p14:creationId xmlns:p14="http://schemas.microsoft.com/office/powerpoint/2010/main" val="33592027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latin typeface="Comic Sans MS" pitchFamily="66" charset="0"/>
              </a:rPr>
              <a:t>Other useful </a:t>
            </a:r>
            <a:r>
              <a:rPr lang="en-GB" dirty="0" smtClean="0">
                <a:latin typeface="Comic Sans MS" pitchFamily="66" charset="0"/>
              </a:rPr>
              <a:t>sources to stretch &amp; challenge.</a:t>
            </a:r>
            <a:endParaRPr lang="en-GB" dirty="0">
              <a:latin typeface="Comic Sans MS" pitchFamily="66" charset="0"/>
            </a:endParaRPr>
          </a:p>
        </p:txBody>
      </p:sp>
      <p:sp>
        <p:nvSpPr>
          <p:cNvPr id="3" name="Content Placeholder 2"/>
          <p:cNvSpPr>
            <a:spLocks noGrp="1"/>
          </p:cNvSpPr>
          <p:nvPr>
            <p:ph idx="1"/>
          </p:nvPr>
        </p:nvSpPr>
        <p:spPr/>
        <p:txBody>
          <a:bodyPr>
            <a:normAutofit/>
          </a:bodyPr>
          <a:lstStyle/>
          <a:p>
            <a:r>
              <a:rPr lang="en-GB" sz="2000" dirty="0" smtClean="0">
                <a:latin typeface="Comic Sans MS" pitchFamily="66" charset="0"/>
                <a:hlinkClick r:id="rId2"/>
              </a:rPr>
              <a:t>http</a:t>
            </a:r>
            <a:r>
              <a:rPr lang="en-GB" sz="2000" dirty="0">
                <a:latin typeface="Comic Sans MS" pitchFamily="66" charset="0"/>
                <a:hlinkClick r:id="rId2"/>
              </a:rPr>
              <a:t>://</a:t>
            </a:r>
            <a:r>
              <a:rPr lang="en-GB" sz="2000" dirty="0" smtClean="0">
                <a:latin typeface="Comic Sans MS" pitchFamily="66" charset="0"/>
                <a:hlinkClick r:id="rId2"/>
              </a:rPr>
              <a:t>www.phschool.com/science/biology_place/biocoach/cellresp/intro.html</a:t>
            </a:r>
            <a:r>
              <a:rPr lang="en-GB" sz="2000" dirty="0" smtClean="0">
                <a:latin typeface="Comic Sans MS" pitchFamily="66" charset="0"/>
              </a:rPr>
              <a:t> </a:t>
            </a:r>
          </a:p>
          <a:p>
            <a:r>
              <a:rPr lang="en-GB" sz="2000" dirty="0">
                <a:latin typeface="Comic Sans MS" pitchFamily="66" charset="0"/>
                <a:hlinkClick r:id="rId3"/>
              </a:rPr>
              <a:t>http://</a:t>
            </a:r>
            <a:r>
              <a:rPr lang="en-GB" sz="2000" dirty="0" smtClean="0">
                <a:latin typeface="Comic Sans MS" pitchFamily="66" charset="0"/>
                <a:hlinkClick r:id="rId3"/>
              </a:rPr>
              <a:t>www.s-cool.co.uk/a-level/biology/respiration</a:t>
            </a:r>
            <a:endParaRPr lang="en-GB" sz="2000" dirty="0" smtClean="0">
              <a:latin typeface="Comic Sans MS" pitchFamily="66" charset="0"/>
            </a:endParaRPr>
          </a:p>
          <a:p>
            <a:r>
              <a:rPr lang="en-GB" sz="2000" dirty="0" smtClean="0">
                <a:latin typeface="Comic Sans MS" pitchFamily="66" charset="0"/>
                <a:hlinkClick r:id="rId4"/>
              </a:rPr>
              <a:t>http</a:t>
            </a:r>
            <a:r>
              <a:rPr lang="en-GB" sz="2000" dirty="0">
                <a:latin typeface="Comic Sans MS" pitchFamily="66" charset="0"/>
                <a:hlinkClick r:id="rId4"/>
              </a:rPr>
              <a:t>://cellularrespiration.net</a:t>
            </a:r>
            <a:r>
              <a:rPr lang="en-GB" sz="2000" dirty="0" smtClean="0">
                <a:latin typeface="Comic Sans MS" pitchFamily="66" charset="0"/>
                <a:hlinkClick r:id="rId4"/>
              </a:rPr>
              <a:t>/</a:t>
            </a:r>
            <a:r>
              <a:rPr lang="en-GB" sz="2000" dirty="0" smtClean="0">
                <a:latin typeface="Comic Sans MS" pitchFamily="66" charset="0"/>
              </a:rPr>
              <a:t> </a:t>
            </a:r>
          </a:p>
          <a:p>
            <a:r>
              <a:rPr lang="en-GB" sz="2000" dirty="0">
                <a:latin typeface="Comic Sans MS" pitchFamily="66" charset="0"/>
                <a:hlinkClick r:id="rId5"/>
              </a:rPr>
              <a:t>http://</a:t>
            </a:r>
            <a:r>
              <a:rPr lang="en-GB" sz="2000" dirty="0" smtClean="0">
                <a:latin typeface="Comic Sans MS" pitchFamily="66" charset="0"/>
                <a:hlinkClick r:id="rId5"/>
              </a:rPr>
              <a:t>staff.jccc.net/pdecell/cellresp/respintro.html</a:t>
            </a:r>
            <a:r>
              <a:rPr lang="en-GB" sz="2000" dirty="0" smtClean="0">
                <a:latin typeface="Comic Sans MS" pitchFamily="66" charset="0"/>
              </a:rPr>
              <a:t> </a:t>
            </a:r>
            <a:endParaRPr lang="en-GB" sz="2000" dirty="0">
              <a:latin typeface="Comic Sans MS" pitchFamily="66" charset="0"/>
            </a:endParaRPr>
          </a:p>
        </p:txBody>
      </p:sp>
    </p:spTree>
    <p:extLst>
      <p:ext uri="{BB962C8B-B14F-4D97-AF65-F5344CB8AC3E}">
        <p14:creationId xmlns:p14="http://schemas.microsoft.com/office/powerpoint/2010/main" val="3200707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omic Sans MS" pitchFamily="66" charset="0"/>
              </a:rPr>
              <a:t>What </a:t>
            </a:r>
            <a:r>
              <a:rPr lang="en-GB" sz="3200" dirty="0" smtClean="0">
                <a:latin typeface="Comic Sans MS" pitchFamily="66" charset="0"/>
              </a:rPr>
              <a:t>will the </a:t>
            </a:r>
            <a:r>
              <a:rPr lang="en-GB" sz="3200" dirty="0" smtClean="0">
                <a:latin typeface="Comic Sans MS" pitchFamily="66" charset="0"/>
              </a:rPr>
              <a:t>assignment &amp; assessment criteria </a:t>
            </a:r>
            <a:r>
              <a:rPr lang="en-GB" sz="3200" dirty="0" smtClean="0">
                <a:latin typeface="Comic Sans MS" pitchFamily="66" charset="0"/>
              </a:rPr>
              <a:t>be asking </a:t>
            </a:r>
            <a:r>
              <a:rPr lang="en-GB" sz="3200" dirty="0" smtClean="0">
                <a:latin typeface="Comic Sans MS" pitchFamily="66" charset="0"/>
              </a:rPr>
              <a:t>me to do?</a:t>
            </a:r>
            <a:endParaRPr lang="en-GB" sz="3200" dirty="0">
              <a:latin typeface="Comic Sans MS" pitchFamily="66" charset="0"/>
            </a:endParaRPr>
          </a:p>
        </p:txBody>
      </p:sp>
      <p:sp>
        <p:nvSpPr>
          <p:cNvPr id="3" name="Content Placeholder 2"/>
          <p:cNvSpPr>
            <a:spLocks noGrp="1"/>
          </p:cNvSpPr>
          <p:nvPr>
            <p:ph idx="1"/>
          </p:nvPr>
        </p:nvSpPr>
        <p:spPr/>
        <p:txBody>
          <a:bodyPr>
            <a:normAutofit fontScale="70000" lnSpcReduction="20000"/>
          </a:bodyPr>
          <a:lstStyle/>
          <a:p>
            <a:r>
              <a:rPr lang="en-GB" dirty="0">
                <a:latin typeface="Comic Sans MS" pitchFamily="66" charset="0"/>
              </a:rPr>
              <a:t>Produce a report that provides an overview and </a:t>
            </a:r>
            <a:r>
              <a:rPr lang="en-GB" b="1" u="sng" dirty="0">
                <a:latin typeface="Comic Sans MS" pitchFamily="66" charset="0"/>
              </a:rPr>
              <a:t>explanation</a:t>
            </a:r>
            <a:r>
              <a:rPr lang="en-GB" dirty="0">
                <a:latin typeface="Comic Sans MS" pitchFamily="66" charset="0"/>
              </a:rPr>
              <a:t> of how the body uses energy. This should </a:t>
            </a:r>
            <a:r>
              <a:rPr lang="en-GB" b="1" u="sng" dirty="0">
                <a:latin typeface="Comic Sans MS" pitchFamily="66" charset="0"/>
              </a:rPr>
              <a:t>explain</a:t>
            </a:r>
            <a:r>
              <a:rPr lang="en-GB" dirty="0">
                <a:latin typeface="Comic Sans MS" pitchFamily="66" charset="0"/>
              </a:rPr>
              <a:t> the physiology of </a:t>
            </a:r>
            <a:r>
              <a:rPr lang="en-GB" b="1" dirty="0">
                <a:latin typeface="Comic Sans MS" pitchFamily="66" charset="0"/>
              </a:rPr>
              <a:t>two</a:t>
            </a:r>
            <a:r>
              <a:rPr lang="en-GB" dirty="0">
                <a:latin typeface="Comic Sans MS" pitchFamily="66" charset="0"/>
              </a:rPr>
              <a:t> named body systems in relation to how the body utilises energy and </a:t>
            </a:r>
            <a:r>
              <a:rPr lang="en-GB" b="1" u="sng" dirty="0">
                <a:latin typeface="Comic Sans MS" pitchFamily="66" charset="0"/>
              </a:rPr>
              <a:t>discuss</a:t>
            </a:r>
            <a:r>
              <a:rPr lang="en-GB" dirty="0">
                <a:latin typeface="Comic Sans MS" pitchFamily="66" charset="0"/>
              </a:rPr>
              <a:t> the role of energy in the body. It should also </a:t>
            </a:r>
            <a:r>
              <a:rPr lang="en-GB" b="1" u="sng" dirty="0">
                <a:latin typeface="Comic Sans MS" pitchFamily="66" charset="0"/>
              </a:rPr>
              <a:t>analyse </a:t>
            </a:r>
            <a:r>
              <a:rPr lang="en-GB" dirty="0">
                <a:latin typeface="Comic Sans MS" pitchFamily="66" charset="0"/>
              </a:rPr>
              <a:t>how the two body systems interrelate to perform these functions. </a:t>
            </a:r>
            <a:endParaRPr lang="en-GB" dirty="0" smtClean="0">
              <a:latin typeface="Comic Sans MS" pitchFamily="66" charset="0"/>
            </a:endParaRPr>
          </a:p>
          <a:p>
            <a:pPr marL="0" indent="0">
              <a:buNone/>
            </a:pPr>
            <a:endParaRPr lang="en-GB" b="1" dirty="0" smtClean="0">
              <a:latin typeface="Comic Sans MS" pitchFamily="66" charset="0"/>
            </a:endParaRPr>
          </a:p>
          <a:p>
            <a:r>
              <a:rPr lang="en-GB" b="1" dirty="0" smtClean="0">
                <a:latin typeface="Comic Sans MS" pitchFamily="66" charset="0"/>
              </a:rPr>
              <a:t>P4 E</a:t>
            </a:r>
            <a:r>
              <a:rPr lang="en-GB" dirty="0" smtClean="0">
                <a:latin typeface="Comic Sans MS" pitchFamily="66" charset="0"/>
              </a:rPr>
              <a:t>xplain </a:t>
            </a:r>
            <a:r>
              <a:rPr lang="en-GB" dirty="0">
                <a:latin typeface="Comic Sans MS" pitchFamily="66" charset="0"/>
              </a:rPr>
              <a:t>the physiology </a:t>
            </a:r>
            <a:r>
              <a:rPr lang="en-GB" dirty="0" smtClean="0">
                <a:latin typeface="Comic Sans MS" pitchFamily="66" charset="0"/>
              </a:rPr>
              <a:t>of two </a:t>
            </a:r>
            <a:r>
              <a:rPr lang="en-GB" dirty="0">
                <a:latin typeface="Comic Sans MS" pitchFamily="66" charset="0"/>
              </a:rPr>
              <a:t>named body </a:t>
            </a:r>
            <a:r>
              <a:rPr lang="en-GB" dirty="0" smtClean="0">
                <a:latin typeface="Comic Sans MS" pitchFamily="66" charset="0"/>
              </a:rPr>
              <a:t>systems in </a:t>
            </a:r>
            <a:r>
              <a:rPr lang="en-GB" dirty="0">
                <a:latin typeface="Comic Sans MS" pitchFamily="66" charset="0"/>
              </a:rPr>
              <a:t>relation to </a:t>
            </a:r>
            <a:r>
              <a:rPr lang="en-GB" dirty="0" smtClean="0">
                <a:latin typeface="Comic Sans MS" pitchFamily="66" charset="0"/>
              </a:rPr>
              <a:t>energy metabolism </a:t>
            </a:r>
            <a:r>
              <a:rPr lang="en-GB" dirty="0">
                <a:latin typeface="Comic Sans MS" pitchFamily="66" charset="0"/>
              </a:rPr>
              <a:t>in the </a:t>
            </a:r>
            <a:r>
              <a:rPr lang="en-GB" dirty="0" smtClean="0">
                <a:latin typeface="Comic Sans MS" pitchFamily="66" charset="0"/>
              </a:rPr>
              <a:t>body</a:t>
            </a:r>
          </a:p>
          <a:p>
            <a:r>
              <a:rPr lang="en-GB" b="1" dirty="0">
                <a:latin typeface="Comic Sans MS" pitchFamily="66" charset="0"/>
              </a:rPr>
              <a:t>M1 </a:t>
            </a:r>
            <a:r>
              <a:rPr lang="en-GB" b="1" dirty="0" smtClean="0">
                <a:latin typeface="Comic Sans MS" pitchFamily="66" charset="0"/>
              </a:rPr>
              <a:t>D</a:t>
            </a:r>
            <a:r>
              <a:rPr lang="en-GB" dirty="0" smtClean="0">
                <a:latin typeface="Comic Sans MS" pitchFamily="66" charset="0"/>
              </a:rPr>
              <a:t>iscuss </a:t>
            </a:r>
            <a:r>
              <a:rPr lang="en-GB" dirty="0">
                <a:latin typeface="Comic Sans MS" pitchFamily="66" charset="0"/>
              </a:rPr>
              <a:t>the role of energy </a:t>
            </a:r>
            <a:r>
              <a:rPr lang="en-GB" dirty="0" smtClean="0">
                <a:latin typeface="Comic Sans MS" pitchFamily="66" charset="0"/>
              </a:rPr>
              <a:t>in the body</a:t>
            </a:r>
          </a:p>
          <a:p>
            <a:r>
              <a:rPr lang="en-GB" b="1" dirty="0">
                <a:latin typeface="Comic Sans MS" pitchFamily="66" charset="0"/>
              </a:rPr>
              <a:t>D1 </a:t>
            </a:r>
            <a:r>
              <a:rPr lang="en-GB" b="1" dirty="0" smtClean="0">
                <a:latin typeface="Comic Sans MS" pitchFamily="66" charset="0"/>
              </a:rPr>
              <a:t>An</a:t>
            </a:r>
            <a:r>
              <a:rPr lang="en-GB" dirty="0" smtClean="0">
                <a:latin typeface="Comic Sans MS" pitchFamily="66" charset="0"/>
              </a:rPr>
              <a:t>alyse </a:t>
            </a:r>
            <a:r>
              <a:rPr lang="en-GB" dirty="0">
                <a:latin typeface="Comic Sans MS" pitchFamily="66" charset="0"/>
              </a:rPr>
              <a:t>how two </a:t>
            </a:r>
            <a:r>
              <a:rPr lang="en-GB" dirty="0" smtClean="0">
                <a:latin typeface="Comic Sans MS" pitchFamily="66" charset="0"/>
              </a:rPr>
              <a:t>body systems </a:t>
            </a:r>
            <a:r>
              <a:rPr lang="en-GB" dirty="0">
                <a:latin typeface="Comic Sans MS" pitchFamily="66" charset="0"/>
              </a:rPr>
              <a:t>interrelate </a:t>
            </a:r>
            <a:r>
              <a:rPr lang="en-GB" dirty="0" smtClean="0">
                <a:latin typeface="Comic Sans MS" pitchFamily="66" charset="0"/>
              </a:rPr>
              <a:t>to perform </a:t>
            </a:r>
            <a:r>
              <a:rPr lang="en-GB" dirty="0">
                <a:latin typeface="Comic Sans MS" pitchFamily="66" charset="0"/>
              </a:rPr>
              <a:t>a named </a:t>
            </a:r>
            <a:r>
              <a:rPr lang="en-GB" dirty="0" smtClean="0">
                <a:latin typeface="Comic Sans MS" pitchFamily="66" charset="0"/>
              </a:rPr>
              <a:t>function/functions</a:t>
            </a:r>
            <a:endParaRPr lang="en-GB" dirty="0">
              <a:latin typeface="Comic Sans MS" pitchFamily="66" charset="0"/>
            </a:endParaRPr>
          </a:p>
        </p:txBody>
      </p:sp>
      <p:pic>
        <p:nvPicPr>
          <p:cNvPr id="2050" name="Picture 2" descr="C:\Users\annh\AppData\Local\Microsoft\Windows\Temporary Internet Files\Content.IE5\XJWD7ICF\MC90044042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5396932"/>
            <a:ext cx="1125460" cy="118512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annh\AppData\Local\Microsoft\Windows\Temporary Internet Files\Content.IE5\67J2DIWQ\MC90044042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1920" y="5396932"/>
            <a:ext cx="1633152" cy="134557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annh\AppData\Local\Microsoft\Windows\Temporary Internet Files\Content.IE5\XJWD7ICF\MC90043438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3568" y="5316709"/>
            <a:ext cx="853619" cy="1345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0857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What is energy?</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smtClean="0">
                <a:latin typeface="Comic Sans MS" pitchFamily="66" charset="0"/>
              </a:rPr>
              <a:t>Power </a:t>
            </a:r>
            <a:r>
              <a:rPr lang="en-GB" dirty="0">
                <a:latin typeface="Comic Sans MS" pitchFamily="66" charset="0"/>
              </a:rPr>
              <a:t>which may be translated into motion, overcoming resistance, or effecting physical change; the ability to do work. </a:t>
            </a:r>
            <a:endParaRPr lang="en-GB" dirty="0" smtClean="0">
              <a:latin typeface="Comic Sans MS" pitchFamily="66" charset="0"/>
            </a:endParaRPr>
          </a:p>
          <a:p>
            <a:pPr marL="0" indent="0">
              <a:buNone/>
            </a:pPr>
            <a:r>
              <a:rPr lang="en-GB" sz="2400" dirty="0" smtClean="0">
                <a:latin typeface="Comic Sans MS" pitchFamily="66" charset="0"/>
              </a:rPr>
              <a:t>	(medical- dictionary.thefreedictionary.com 2013)</a:t>
            </a:r>
            <a:endParaRPr lang="en-GB" sz="2400" dirty="0">
              <a:latin typeface="Comic Sans MS" pitchFamily="66" charset="0"/>
            </a:endParaRPr>
          </a:p>
          <a:p>
            <a:pPr marL="0" indent="0">
              <a:buNone/>
            </a:pPr>
            <a:endParaRPr lang="en-GB" sz="2400" dirty="0" smtClean="0">
              <a:latin typeface="Comic Sans MS" pitchFamily="66" charset="0"/>
            </a:endParaRPr>
          </a:p>
          <a:p>
            <a:r>
              <a:rPr lang="en-GB" sz="2400" dirty="0" smtClean="0">
                <a:latin typeface="Comic Sans MS" pitchFamily="66" charset="0"/>
              </a:rPr>
              <a:t>Look at this web page for a basic explanation:</a:t>
            </a:r>
          </a:p>
          <a:p>
            <a:pPr marL="0" indent="0">
              <a:buNone/>
            </a:pPr>
            <a:r>
              <a:rPr lang="en-GB" sz="2400" dirty="0">
                <a:latin typeface="Comic Sans MS" pitchFamily="66" charset="0"/>
                <a:hlinkClick r:id="rId2"/>
              </a:rPr>
              <a:t>http://www.childrensuniversity.manchester.ac.uk/interactives/science/energy/what-is-energy</a:t>
            </a:r>
            <a:r>
              <a:rPr lang="en-GB" sz="2400" dirty="0" smtClean="0">
                <a:latin typeface="Comic Sans MS" pitchFamily="66" charset="0"/>
                <a:hlinkClick r:id="rId2"/>
              </a:rPr>
              <a:t>/</a:t>
            </a:r>
            <a:endParaRPr lang="en-GB" sz="2400" dirty="0" smtClean="0">
              <a:latin typeface="Comic Sans MS" pitchFamily="66" charset="0"/>
            </a:endParaRPr>
          </a:p>
          <a:p>
            <a:pPr marL="0" indent="0">
              <a:buNone/>
            </a:pPr>
            <a:endParaRPr lang="en-GB" sz="2400" dirty="0">
              <a:latin typeface="Comic Sans MS" pitchFamily="66" charset="0"/>
            </a:endParaRPr>
          </a:p>
        </p:txBody>
      </p:sp>
      <p:pic>
        <p:nvPicPr>
          <p:cNvPr id="3074" name="Picture 2" descr="C:\Users\annh\AppData\Local\Microsoft\Windows\Temporary Internet Files\Content.IE5\XJWD7ICF\MC90043438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964" y="332656"/>
            <a:ext cx="949785" cy="1497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45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Comic Sans MS" pitchFamily="66" charset="0"/>
              </a:rPr>
              <a:t>Types of Energy</a:t>
            </a:r>
            <a:endParaRPr lang="en-GB" dirty="0">
              <a:latin typeface="Comic Sans MS" pitchFamily="66" charset="0"/>
            </a:endParaRPr>
          </a:p>
        </p:txBody>
      </p:sp>
      <p:sp>
        <p:nvSpPr>
          <p:cNvPr id="3" name="Content Placeholder 2"/>
          <p:cNvSpPr>
            <a:spLocks noGrp="1"/>
          </p:cNvSpPr>
          <p:nvPr>
            <p:ph idx="1"/>
          </p:nvPr>
        </p:nvSpPr>
        <p:spPr/>
        <p:txBody>
          <a:bodyPr/>
          <a:lstStyle/>
          <a:p>
            <a:pPr marL="0" indent="0">
              <a:buNone/>
            </a:pPr>
            <a:r>
              <a:rPr lang="en-GB" dirty="0" smtClean="0">
                <a:latin typeface="Comic Sans MS" pitchFamily="66" charset="0"/>
              </a:rPr>
              <a:t>Energy can exist in several forms</a:t>
            </a:r>
          </a:p>
          <a:p>
            <a:r>
              <a:rPr lang="en-GB" dirty="0" smtClean="0">
                <a:latin typeface="Comic Sans MS" pitchFamily="66" charset="0"/>
              </a:rPr>
              <a:t>Chemical</a:t>
            </a:r>
          </a:p>
          <a:p>
            <a:r>
              <a:rPr lang="en-GB" dirty="0" smtClean="0">
                <a:latin typeface="Comic Sans MS" pitchFamily="66" charset="0"/>
              </a:rPr>
              <a:t>Heat</a:t>
            </a:r>
          </a:p>
          <a:p>
            <a:r>
              <a:rPr lang="en-GB" dirty="0" smtClean="0">
                <a:latin typeface="Comic Sans MS" pitchFamily="66" charset="0"/>
              </a:rPr>
              <a:t>Light</a:t>
            </a:r>
          </a:p>
          <a:p>
            <a:r>
              <a:rPr lang="en-GB" dirty="0" smtClean="0">
                <a:latin typeface="Comic Sans MS" pitchFamily="66" charset="0"/>
              </a:rPr>
              <a:t>Sound</a:t>
            </a:r>
          </a:p>
          <a:p>
            <a:r>
              <a:rPr lang="en-GB" dirty="0" smtClean="0">
                <a:latin typeface="Comic Sans MS" pitchFamily="66" charset="0"/>
              </a:rPr>
              <a:t>Electrical</a:t>
            </a:r>
          </a:p>
          <a:p>
            <a:r>
              <a:rPr lang="en-GB" dirty="0" smtClean="0">
                <a:latin typeface="Comic Sans MS" pitchFamily="66" charset="0"/>
              </a:rPr>
              <a:t>Nuclear</a:t>
            </a:r>
            <a:endParaRPr lang="en-GB" dirty="0">
              <a:latin typeface="Comic Sans MS" pitchFamily="66" charset="0"/>
            </a:endParaRPr>
          </a:p>
        </p:txBody>
      </p:sp>
    </p:spTree>
    <p:extLst>
      <p:ext uri="{BB962C8B-B14F-4D97-AF65-F5344CB8AC3E}">
        <p14:creationId xmlns:p14="http://schemas.microsoft.com/office/powerpoint/2010/main" val="2921891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Laws of Thermodynamics</a:t>
            </a:r>
            <a:endParaRPr lang="en-GB" dirty="0">
              <a:latin typeface="Comic Sans MS" pitchFamily="66" charset="0"/>
            </a:endParaRPr>
          </a:p>
        </p:txBody>
      </p:sp>
      <p:pic>
        <p:nvPicPr>
          <p:cNvPr id="4098" name="Picture 2" descr="C:\Users\annh\AppData\Local\Microsoft\Windows\Temporary Internet Files\Content.IE5\67J2DIWQ\MC900440424[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6622" y="5661248"/>
            <a:ext cx="1325551" cy="109213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fontScale="85000" lnSpcReduction="10000"/>
          </a:bodyPr>
          <a:lstStyle/>
          <a:p>
            <a:r>
              <a:rPr lang="en-GB" dirty="0" smtClean="0">
                <a:latin typeface="Comic Sans MS" pitchFamily="66" charset="0"/>
              </a:rPr>
              <a:t>Transformation of energy by heat and work</a:t>
            </a:r>
          </a:p>
          <a:p>
            <a:pPr marL="0" indent="0">
              <a:buNone/>
            </a:pPr>
            <a:r>
              <a:rPr lang="en-GB" b="1" dirty="0" smtClean="0">
                <a:latin typeface="Comic Sans MS" pitchFamily="66" charset="0"/>
              </a:rPr>
              <a:t>First Law</a:t>
            </a:r>
          </a:p>
          <a:p>
            <a:r>
              <a:rPr lang="en-GB" dirty="0" smtClean="0">
                <a:solidFill>
                  <a:srgbClr val="FF0000"/>
                </a:solidFill>
                <a:latin typeface="Comic Sans MS" pitchFamily="66" charset="0"/>
              </a:rPr>
              <a:t>Energy is not destroyed or lost but passed from one form to another.</a:t>
            </a:r>
          </a:p>
          <a:p>
            <a:pPr marL="0" indent="0">
              <a:buNone/>
            </a:pPr>
            <a:r>
              <a:rPr lang="en-GB" b="1" dirty="0" smtClean="0">
                <a:latin typeface="Comic Sans MS" pitchFamily="66" charset="0"/>
              </a:rPr>
              <a:t>Second Law</a:t>
            </a:r>
          </a:p>
          <a:p>
            <a:r>
              <a:rPr lang="en-GB" dirty="0" smtClean="0">
                <a:solidFill>
                  <a:srgbClr val="FF0000"/>
                </a:solidFill>
                <a:latin typeface="Comic Sans MS" pitchFamily="66" charset="0"/>
              </a:rPr>
              <a:t>When energy is exchanged, the efficiency is imperfect and part of the energy will escape.</a:t>
            </a:r>
          </a:p>
          <a:p>
            <a:pPr marL="0" indent="0">
              <a:buNone/>
            </a:pPr>
            <a:r>
              <a:rPr lang="en-GB" dirty="0" smtClean="0">
                <a:latin typeface="Comic Sans MS" pitchFamily="66" charset="0"/>
              </a:rPr>
              <a:t>					(Morton et al 2000)</a:t>
            </a:r>
          </a:p>
          <a:p>
            <a:pPr marL="0" indent="0">
              <a:buNone/>
            </a:pPr>
            <a:endParaRPr lang="en-GB" sz="2400" dirty="0" smtClean="0">
              <a:latin typeface="Comic Sans MS" pitchFamily="66" charset="0"/>
            </a:endParaRPr>
          </a:p>
          <a:p>
            <a:pPr marL="0" indent="0">
              <a:buNone/>
            </a:pPr>
            <a:r>
              <a:rPr lang="en-GB" sz="2400" dirty="0" smtClean="0">
                <a:latin typeface="Comic Sans MS" pitchFamily="66" charset="0"/>
              </a:rPr>
              <a:t>Ref: Morton D et al (2000) Oxford Revision Guides AS &amp; A level PE. OPU. Oxford</a:t>
            </a:r>
            <a:endParaRPr lang="en-GB" sz="2400" dirty="0">
              <a:latin typeface="Comic Sans MS" pitchFamily="66" charset="0"/>
            </a:endParaRPr>
          </a:p>
        </p:txBody>
      </p:sp>
    </p:spTree>
    <p:extLst>
      <p:ext uri="{BB962C8B-B14F-4D97-AF65-F5344CB8AC3E}">
        <p14:creationId xmlns:p14="http://schemas.microsoft.com/office/powerpoint/2010/main" val="6372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latin typeface="Comic Sans MS" pitchFamily="66" charset="0"/>
              </a:rPr>
              <a:t>Energy use in the Body</a:t>
            </a:r>
            <a:endParaRPr lang="en-GB" dirty="0">
              <a:latin typeface="Comic Sans MS" pitchFamily="66" charset="0"/>
            </a:endParaRPr>
          </a:p>
        </p:txBody>
      </p:sp>
      <p:sp>
        <p:nvSpPr>
          <p:cNvPr id="6" name="Subtitle 5"/>
          <p:cNvSpPr>
            <a:spLocks noGrp="1"/>
          </p:cNvSpPr>
          <p:nvPr>
            <p:ph type="subTitle" idx="1"/>
          </p:nvPr>
        </p:nvSpPr>
        <p:spPr/>
        <p:txBody>
          <a:bodyPr/>
          <a:lstStyle/>
          <a:p>
            <a:endParaRPr lang="en-GB"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3888" y="3330418"/>
            <a:ext cx="3024336" cy="2693946"/>
          </a:xfrm>
          <a:prstGeom prst="rect">
            <a:avLst/>
          </a:prstGeom>
        </p:spPr>
      </p:pic>
    </p:spTree>
    <p:extLst>
      <p:ext uri="{BB962C8B-B14F-4D97-AF65-F5344CB8AC3E}">
        <p14:creationId xmlns:p14="http://schemas.microsoft.com/office/powerpoint/2010/main" val="1047427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Why does the body need energy?</a:t>
            </a:r>
            <a:endParaRPr lang="en-GB" dirty="0">
              <a:latin typeface="Comic Sans MS" pitchFamily="66" charset="0"/>
            </a:endParaRPr>
          </a:p>
        </p:txBody>
      </p:sp>
      <p:sp>
        <p:nvSpPr>
          <p:cNvPr id="3" name="Content Placeholder 2"/>
          <p:cNvSpPr>
            <a:spLocks noGrp="1"/>
          </p:cNvSpPr>
          <p:nvPr>
            <p:ph idx="1"/>
          </p:nvPr>
        </p:nvSpPr>
        <p:spPr/>
        <p:txBody>
          <a:bodyPr>
            <a:normAutofit lnSpcReduction="10000"/>
          </a:bodyPr>
          <a:lstStyle/>
          <a:p>
            <a:r>
              <a:rPr lang="en-GB" dirty="0" smtClean="0">
                <a:latin typeface="Comic Sans MS" pitchFamily="66" charset="0"/>
              </a:rPr>
              <a:t>Muscular activity &amp; movement.</a:t>
            </a:r>
          </a:p>
          <a:p>
            <a:r>
              <a:rPr lang="en-GB" dirty="0" smtClean="0">
                <a:latin typeface="Comic Sans MS" pitchFamily="66" charset="0"/>
              </a:rPr>
              <a:t>To circulate blood, </a:t>
            </a:r>
          </a:p>
          <a:p>
            <a:r>
              <a:rPr lang="en-GB" dirty="0" smtClean="0">
                <a:latin typeface="Comic Sans MS" pitchFamily="66" charset="0"/>
              </a:rPr>
              <a:t>Breathing &amp; taking in oxygen</a:t>
            </a:r>
          </a:p>
          <a:p>
            <a:r>
              <a:rPr lang="en-GB" dirty="0" smtClean="0">
                <a:latin typeface="Comic Sans MS" pitchFamily="66" charset="0"/>
              </a:rPr>
              <a:t>Using oxygen</a:t>
            </a:r>
          </a:p>
          <a:p>
            <a:r>
              <a:rPr lang="en-GB" dirty="0" smtClean="0">
                <a:latin typeface="Comic Sans MS" pitchFamily="66" charset="0"/>
              </a:rPr>
              <a:t>Transmitting nerve impulses</a:t>
            </a:r>
          </a:p>
          <a:p>
            <a:r>
              <a:rPr lang="en-GB" dirty="0" smtClean="0">
                <a:latin typeface="Comic Sans MS" pitchFamily="66" charset="0"/>
              </a:rPr>
              <a:t>Digesting food </a:t>
            </a:r>
          </a:p>
          <a:p>
            <a:r>
              <a:rPr lang="en-GB" dirty="0" smtClean="0">
                <a:latin typeface="Comic Sans MS" pitchFamily="66" charset="0"/>
              </a:rPr>
              <a:t>Making </a:t>
            </a:r>
            <a:r>
              <a:rPr lang="en-GB" dirty="0">
                <a:latin typeface="Comic Sans MS" pitchFamily="66" charset="0"/>
              </a:rPr>
              <a:t>new cells</a:t>
            </a:r>
          </a:p>
          <a:p>
            <a:r>
              <a:rPr lang="en-GB" dirty="0" smtClean="0">
                <a:latin typeface="Comic Sans MS" pitchFamily="66" charset="0"/>
              </a:rPr>
              <a:t>Making enzymes and hormones</a:t>
            </a:r>
          </a:p>
          <a:p>
            <a:endParaRPr lang="en-GB" dirty="0">
              <a:latin typeface="Comic Sans MS" pitchFamily="66" charset="0"/>
            </a:endParaRPr>
          </a:p>
        </p:txBody>
      </p:sp>
      <p:pic>
        <p:nvPicPr>
          <p:cNvPr id="5122" name="Picture 2" descr="C:\Users\annh\AppData\Local\Microsoft\Windows\Temporary Internet Files\Content.IE5\XJWD7ICF\MC900434389[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2478086"/>
            <a:ext cx="1206500" cy="190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547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Chemical Energy</a:t>
            </a:r>
            <a:endParaRPr lang="en-GB" dirty="0">
              <a:latin typeface="Comic Sans MS" pitchFamily="66"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latin typeface="Comic Sans MS" pitchFamily="66" charset="0"/>
              </a:rPr>
              <a:t>Most common type of energy used in the body.</a:t>
            </a:r>
          </a:p>
          <a:p>
            <a:pPr marL="0" indent="0">
              <a:buNone/>
            </a:pPr>
            <a:endParaRPr lang="en-GB" dirty="0" smtClean="0">
              <a:latin typeface="Comic Sans MS" pitchFamily="66" charset="0"/>
            </a:endParaRPr>
          </a:p>
          <a:p>
            <a:pPr marL="0" indent="0">
              <a:buNone/>
            </a:pPr>
            <a:r>
              <a:rPr lang="en-GB" dirty="0" smtClean="0">
                <a:latin typeface="Comic Sans MS" pitchFamily="66" charset="0"/>
              </a:rPr>
              <a:t>The energy is a chemical bond that unites atoms or molecules together.</a:t>
            </a:r>
          </a:p>
          <a:p>
            <a:r>
              <a:rPr lang="en-GB" dirty="0" smtClean="0">
                <a:latin typeface="Comic Sans MS" pitchFamily="66" charset="0"/>
              </a:rPr>
              <a:t>When a new bond is made between two atoms energy is required and this is usually in the form of heat.</a:t>
            </a:r>
          </a:p>
          <a:p>
            <a:r>
              <a:rPr lang="en-GB" dirty="0" smtClean="0">
                <a:latin typeface="Comic Sans MS" pitchFamily="66" charset="0"/>
              </a:rPr>
              <a:t>When a bond is broken and the atoms are released energy is also released.</a:t>
            </a:r>
            <a:r>
              <a:rPr lang="en-GB" dirty="0">
                <a:latin typeface="Comic Sans MS" pitchFamily="66" charset="0"/>
              </a:rPr>
              <a:t> </a:t>
            </a:r>
            <a:endParaRPr lang="en-GB" dirty="0" smtClean="0">
              <a:latin typeface="Comic Sans MS" pitchFamily="66" charset="0"/>
            </a:endParaRPr>
          </a:p>
          <a:p>
            <a:pPr>
              <a:buNone/>
            </a:pPr>
            <a:endParaRPr lang="en-GB" dirty="0" smtClean="0">
              <a:latin typeface="Comic Sans MS" pitchFamily="66" charset="0"/>
            </a:endParaRPr>
          </a:p>
          <a:p>
            <a:pPr marL="0" indent="0">
              <a:buNone/>
            </a:pPr>
            <a:r>
              <a:rPr lang="en-GB" dirty="0" smtClean="0">
                <a:latin typeface="Comic Sans MS" pitchFamily="66" charset="0"/>
              </a:rPr>
              <a:t>These chemical processes taking place                        in the body are known </a:t>
            </a:r>
            <a:r>
              <a:rPr lang="en-GB" dirty="0">
                <a:latin typeface="Comic Sans MS" pitchFamily="66" charset="0"/>
              </a:rPr>
              <a:t>as </a:t>
            </a:r>
            <a:r>
              <a:rPr lang="en-GB" b="1" dirty="0" smtClean="0">
                <a:latin typeface="Comic Sans MS" pitchFamily="66" charset="0"/>
              </a:rPr>
              <a:t>metabolism. </a:t>
            </a:r>
            <a:endParaRPr lang="en-GB" dirty="0">
              <a:latin typeface="Comic Sans MS" pitchFamily="66" charset="0"/>
            </a:endParaRPr>
          </a:p>
          <a:p>
            <a:endParaRPr lang="en-GB" dirty="0" smtClean="0">
              <a:latin typeface="Comic Sans MS" pitchFamily="66" charset="0"/>
            </a:endParaRP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72200" y="4523521"/>
            <a:ext cx="2615952" cy="1831166"/>
          </a:xfrm>
          <a:prstGeom prst="rect">
            <a:avLst/>
          </a:prstGeom>
        </p:spPr>
      </p:pic>
    </p:spTree>
    <p:extLst>
      <p:ext uri="{BB962C8B-B14F-4D97-AF65-F5344CB8AC3E}">
        <p14:creationId xmlns:p14="http://schemas.microsoft.com/office/powerpoint/2010/main" val="295880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TotalTime>
  <Words>783</Words>
  <Application>Microsoft Office PowerPoint</Application>
  <PresentationFormat>On-screen Show (4:3)</PresentationFormat>
  <Paragraphs>144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The role of energy in the body.</vt:lpstr>
      <vt:lpstr>What does the specification ask for ?</vt:lpstr>
      <vt:lpstr>What will the assignment &amp; assessment criteria be asking me to do?</vt:lpstr>
      <vt:lpstr>What is energy?</vt:lpstr>
      <vt:lpstr>Types of Energy</vt:lpstr>
      <vt:lpstr>Laws of Thermodynamics</vt:lpstr>
      <vt:lpstr>Energy use in the Body</vt:lpstr>
      <vt:lpstr>Why does the body need energy?</vt:lpstr>
      <vt:lpstr>Chemical Energy</vt:lpstr>
      <vt:lpstr>Metabolism = Anabolism + Catabolism</vt:lpstr>
      <vt:lpstr>Cellular or Internal Respiration</vt:lpstr>
      <vt:lpstr>Cellular Respiration - Steps</vt:lpstr>
      <vt:lpstr>Watch the series of  video clips on Cellular respiration.</vt:lpstr>
      <vt:lpstr>Individual activity.</vt:lpstr>
      <vt:lpstr>The simple explanation</vt:lpstr>
      <vt:lpstr>Unlocking energy in the Cells</vt:lpstr>
      <vt:lpstr>PowerPoint Presentation</vt:lpstr>
      <vt:lpstr>Recap of the Laws of Thermodynamics</vt:lpstr>
      <vt:lpstr>PowerPoint Presentation</vt:lpstr>
      <vt:lpstr>Systems involved in providing the body with energy </vt:lpstr>
      <vt:lpstr>Other useful sources to stretch &amp; challenge.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energy in the body.</dc:title>
  <dc:creator>build</dc:creator>
  <cp:lastModifiedBy>annh</cp:lastModifiedBy>
  <cp:revision>43</cp:revision>
  <dcterms:created xsi:type="dcterms:W3CDTF">2013-01-09T08:18:42Z</dcterms:created>
  <dcterms:modified xsi:type="dcterms:W3CDTF">2016-02-10T08:22:20Z</dcterms:modified>
</cp:coreProperties>
</file>