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70" r:id="rId5"/>
    <p:sldId id="267" r:id="rId6"/>
    <p:sldId id="269" r:id="rId7"/>
    <p:sldId id="272" r:id="rId8"/>
    <p:sldId id="273" r:id="rId9"/>
    <p:sldId id="274" r:id="rId10"/>
    <p:sldId id="259" r:id="rId11"/>
    <p:sldId id="271" r:id="rId12"/>
    <p:sldId id="275" r:id="rId13"/>
    <p:sldId id="276" r:id="rId14"/>
    <p:sldId id="277"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CC994D-744C-4082-B5AA-6EDFB87F1F74}" type="doc">
      <dgm:prSet loTypeId="urn:microsoft.com/office/officeart/2005/8/layout/gear1" loCatId="relationship" qsTypeId="urn:microsoft.com/office/officeart/2005/8/quickstyle/simple1" qsCatId="simple" csTypeId="urn:microsoft.com/office/officeart/2005/8/colors/accent1_2" csCatId="accent1" phldr="1"/>
      <dgm:spPr/>
    </dgm:pt>
    <dgm:pt modelId="{B62975E9-4B5A-44F1-834A-BF08ADEFFE01}">
      <dgm:prSet phldrT="[Text]"/>
      <dgm:spPr/>
      <dgm:t>
        <a:bodyPr/>
        <a:lstStyle/>
        <a:p>
          <a:r>
            <a:rPr lang="en-GB" dirty="0" smtClean="0">
              <a:latin typeface="Comic Sans MS" pitchFamily="66" charset="0"/>
            </a:rPr>
            <a:t>Respiratory &amp; Cardiovascular Systems</a:t>
          </a:r>
          <a:endParaRPr lang="en-GB" dirty="0">
            <a:latin typeface="Comic Sans MS" pitchFamily="66" charset="0"/>
          </a:endParaRPr>
        </a:p>
      </dgm:t>
    </dgm:pt>
    <dgm:pt modelId="{C7398C17-0714-4734-935B-64B89F5A1311}" type="parTrans" cxnId="{0D4750FD-2AAA-4025-8065-6E023596A85A}">
      <dgm:prSet/>
      <dgm:spPr/>
      <dgm:t>
        <a:bodyPr/>
        <a:lstStyle/>
        <a:p>
          <a:endParaRPr lang="en-GB"/>
        </a:p>
      </dgm:t>
    </dgm:pt>
    <dgm:pt modelId="{9BBF4EC9-BC35-4DBB-BE61-6AA2AB36EBD2}" type="sibTrans" cxnId="{0D4750FD-2AAA-4025-8065-6E023596A85A}">
      <dgm:prSet/>
      <dgm:spPr/>
      <dgm:t>
        <a:bodyPr/>
        <a:lstStyle/>
        <a:p>
          <a:endParaRPr lang="en-GB"/>
        </a:p>
      </dgm:t>
    </dgm:pt>
    <dgm:pt modelId="{C9560BAF-5B54-444D-89C9-1B2C899AEF9A}">
      <dgm:prSet phldrT="[Text]"/>
      <dgm:spPr/>
      <dgm:t>
        <a:bodyPr/>
        <a:lstStyle/>
        <a:p>
          <a:r>
            <a:rPr lang="en-GB" dirty="0" smtClean="0">
              <a:latin typeface="Comic Sans MS" pitchFamily="66" charset="0"/>
            </a:rPr>
            <a:t>Endocrine</a:t>
          </a:r>
          <a:endParaRPr lang="en-GB" dirty="0">
            <a:latin typeface="Comic Sans MS" pitchFamily="66" charset="0"/>
          </a:endParaRPr>
        </a:p>
      </dgm:t>
    </dgm:pt>
    <dgm:pt modelId="{E83FB5A0-166E-4014-A7FB-6670418F7B35}" type="parTrans" cxnId="{9C02EFBB-5DAF-4908-8513-0B51CD167A86}">
      <dgm:prSet/>
      <dgm:spPr/>
      <dgm:t>
        <a:bodyPr/>
        <a:lstStyle/>
        <a:p>
          <a:endParaRPr lang="en-GB"/>
        </a:p>
      </dgm:t>
    </dgm:pt>
    <dgm:pt modelId="{1E41A8A0-A78D-410D-9532-1DB1E5F3D819}" type="sibTrans" cxnId="{9C02EFBB-5DAF-4908-8513-0B51CD167A86}">
      <dgm:prSet/>
      <dgm:spPr/>
      <dgm:t>
        <a:bodyPr/>
        <a:lstStyle/>
        <a:p>
          <a:endParaRPr lang="en-GB"/>
        </a:p>
      </dgm:t>
    </dgm:pt>
    <dgm:pt modelId="{CDA96421-6154-4ADB-A24E-D2A973BCFF0D}">
      <dgm:prSet phldrT="[Text]" custT="1"/>
      <dgm:spPr/>
      <dgm:t>
        <a:bodyPr/>
        <a:lstStyle/>
        <a:p>
          <a:r>
            <a:rPr lang="en-GB" sz="1800" dirty="0" smtClean="0">
              <a:latin typeface="Comic Sans MS" pitchFamily="66" charset="0"/>
            </a:rPr>
            <a:t>Nervous</a:t>
          </a:r>
          <a:endParaRPr lang="en-GB" sz="1800" dirty="0">
            <a:latin typeface="Comic Sans MS" pitchFamily="66" charset="0"/>
          </a:endParaRPr>
        </a:p>
      </dgm:t>
    </dgm:pt>
    <dgm:pt modelId="{8B0F1DFE-484A-45F1-B0E0-745AEB8BA429}" type="parTrans" cxnId="{B3BA0214-23E7-46A0-B80F-2199651F236A}">
      <dgm:prSet/>
      <dgm:spPr/>
      <dgm:t>
        <a:bodyPr/>
        <a:lstStyle/>
        <a:p>
          <a:endParaRPr lang="en-GB"/>
        </a:p>
      </dgm:t>
    </dgm:pt>
    <dgm:pt modelId="{D178D771-9777-4742-87D8-34B691327CBD}" type="sibTrans" cxnId="{B3BA0214-23E7-46A0-B80F-2199651F236A}">
      <dgm:prSet/>
      <dgm:spPr/>
      <dgm:t>
        <a:bodyPr/>
        <a:lstStyle/>
        <a:p>
          <a:endParaRPr lang="en-GB"/>
        </a:p>
      </dgm:t>
    </dgm:pt>
    <dgm:pt modelId="{3119B244-586D-4079-B50C-9F875724FEEE}" type="pres">
      <dgm:prSet presAssocID="{2DCC994D-744C-4082-B5AA-6EDFB87F1F74}" presName="composite" presStyleCnt="0">
        <dgm:presLayoutVars>
          <dgm:chMax val="3"/>
          <dgm:animLvl val="lvl"/>
          <dgm:resizeHandles val="exact"/>
        </dgm:presLayoutVars>
      </dgm:prSet>
      <dgm:spPr/>
    </dgm:pt>
    <dgm:pt modelId="{51627A04-76FA-48E0-82FE-C3B15D1BEB58}" type="pres">
      <dgm:prSet presAssocID="{B62975E9-4B5A-44F1-834A-BF08ADEFFE01}" presName="gear1" presStyleLbl="node1" presStyleIdx="0" presStyleCnt="3" custScaleX="143814" custLinFactNeighborX="30381" custLinFactNeighborY="-5480">
        <dgm:presLayoutVars>
          <dgm:chMax val="1"/>
          <dgm:bulletEnabled val="1"/>
        </dgm:presLayoutVars>
      </dgm:prSet>
      <dgm:spPr/>
      <dgm:t>
        <a:bodyPr/>
        <a:lstStyle/>
        <a:p>
          <a:endParaRPr lang="en-GB"/>
        </a:p>
      </dgm:t>
    </dgm:pt>
    <dgm:pt modelId="{34F9B535-8605-41BE-86CA-7CD12051767E}" type="pres">
      <dgm:prSet presAssocID="{B62975E9-4B5A-44F1-834A-BF08ADEFFE01}" presName="gear1srcNode" presStyleLbl="node1" presStyleIdx="0" presStyleCnt="3"/>
      <dgm:spPr/>
      <dgm:t>
        <a:bodyPr/>
        <a:lstStyle/>
        <a:p>
          <a:endParaRPr lang="en-GB"/>
        </a:p>
      </dgm:t>
    </dgm:pt>
    <dgm:pt modelId="{BD6AFFF7-A982-482B-9CFF-6AA315B53F34}" type="pres">
      <dgm:prSet presAssocID="{B62975E9-4B5A-44F1-834A-BF08ADEFFE01}" presName="gear1dstNode" presStyleLbl="node1" presStyleIdx="0" presStyleCnt="3"/>
      <dgm:spPr/>
      <dgm:t>
        <a:bodyPr/>
        <a:lstStyle/>
        <a:p>
          <a:endParaRPr lang="en-GB"/>
        </a:p>
      </dgm:t>
    </dgm:pt>
    <dgm:pt modelId="{9220D2F8-2A03-4F93-AB76-66923705EA69}" type="pres">
      <dgm:prSet presAssocID="{C9560BAF-5B54-444D-89C9-1B2C899AEF9A}" presName="gear2" presStyleLbl="node1" presStyleIdx="1" presStyleCnt="3" custScaleX="153651" custScaleY="147731" custLinFactNeighborX="-12781" custLinFactNeighborY="24966">
        <dgm:presLayoutVars>
          <dgm:chMax val="1"/>
          <dgm:bulletEnabled val="1"/>
        </dgm:presLayoutVars>
      </dgm:prSet>
      <dgm:spPr/>
      <dgm:t>
        <a:bodyPr/>
        <a:lstStyle/>
        <a:p>
          <a:endParaRPr lang="en-GB"/>
        </a:p>
      </dgm:t>
    </dgm:pt>
    <dgm:pt modelId="{734C3A42-3FC3-4009-A2FD-6133F5CDA18E}" type="pres">
      <dgm:prSet presAssocID="{C9560BAF-5B54-444D-89C9-1B2C899AEF9A}" presName="gear2srcNode" presStyleLbl="node1" presStyleIdx="1" presStyleCnt="3"/>
      <dgm:spPr/>
      <dgm:t>
        <a:bodyPr/>
        <a:lstStyle/>
        <a:p>
          <a:endParaRPr lang="en-GB"/>
        </a:p>
      </dgm:t>
    </dgm:pt>
    <dgm:pt modelId="{D1045A1A-F744-4690-A42C-26BCD158187D}" type="pres">
      <dgm:prSet presAssocID="{C9560BAF-5B54-444D-89C9-1B2C899AEF9A}" presName="gear2dstNode" presStyleLbl="node1" presStyleIdx="1" presStyleCnt="3"/>
      <dgm:spPr/>
      <dgm:t>
        <a:bodyPr/>
        <a:lstStyle/>
        <a:p>
          <a:endParaRPr lang="en-GB"/>
        </a:p>
      </dgm:t>
    </dgm:pt>
    <dgm:pt modelId="{FB69A323-E509-4E24-AD37-9840FD6DE2DB}" type="pres">
      <dgm:prSet presAssocID="{CDA96421-6154-4ADB-A24E-D2A973BCFF0D}" presName="gear3" presStyleLbl="node1" presStyleIdx="2" presStyleCnt="3" custScaleX="146120" custScaleY="139872" custLinFactNeighborX="25476" custLinFactNeighborY="-11918"/>
      <dgm:spPr/>
      <dgm:t>
        <a:bodyPr/>
        <a:lstStyle/>
        <a:p>
          <a:endParaRPr lang="en-GB"/>
        </a:p>
      </dgm:t>
    </dgm:pt>
    <dgm:pt modelId="{46601121-30BA-42D1-85AA-5B085E6D9CAB}" type="pres">
      <dgm:prSet presAssocID="{CDA96421-6154-4ADB-A24E-D2A973BCFF0D}" presName="gear3tx" presStyleLbl="node1" presStyleIdx="2" presStyleCnt="3">
        <dgm:presLayoutVars>
          <dgm:chMax val="1"/>
          <dgm:bulletEnabled val="1"/>
        </dgm:presLayoutVars>
      </dgm:prSet>
      <dgm:spPr/>
      <dgm:t>
        <a:bodyPr/>
        <a:lstStyle/>
        <a:p>
          <a:endParaRPr lang="en-GB"/>
        </a:p>
      </dgm:t>
    </dgm:pt>
    <dgm:pt modelId="{40DB6C8C-BC46-441E-8DBA-F3941B9544D5}" type="pres">
      <dgm:prSet presAssocID="{CDA96421-6154-4ADB-A24E-D2A973BCFF0D}" presName="gear3srcNode" presStyleLbl="node1" presStyleIdx="2" presStyleCnt="3"/>
      <dgm:spPr/>
      <dgm:t>
        <a:bodyPr/>
        <a:lstStyle/>
        <a:p>
          <a:endParaRPr lang="en-GB"/>
        </a:p>
      </dgm:t>
    </dgm:pt>
    <dgm:pt modelId="{B03A06FA-0227-42D2-B783-FDDFA6F452A0}" type="pres">
      <dgm:prSet presAssocID="{CDA96421-6154-4ADB-A24E-D2A973BCFF0D}" presName="gear3dstNode" presStyleLbl="node1" presStyleIdx="2" presStyleCnt="3"/>
      <dgm:spPr/>
      <dgm:t>
        <a:bodyPr/>
        <a:lstStyle/>
        <a:p>
          <a:endParaRPr lang="en-GB"/>
        </a:p>
      </dgm:t>
    </dgm:pt>
    <dgm:pt modelId="{2982DF6D-356C-496E-AEE0-BFAB15757A9A}" type="pres">
      <dgm:prSet presAssocID="{9BBF4EC9-BC35-4DBB-BE61-6AA2AB36EBD2}" presName="connector1" presStyleLbl="sibTrans2D1" presStyleIdx="0" presStyleCnt="3" custLinFactNeighborX="48672" custLinFactNeighborY="810"/>
      <dgm:spPr/>
      <dgm:t>
        <a:bodyPr/>
        <a:lstStyle/>
        <a:p>
          <a:endParaRPr lang="en-GB"/>
        </a:p>
      </dgm:t>
    </dgm:pt>
    <dgm:pt modelId="{37B8AA28-0444-4F55-B893-E2C989E86815}" type="pres">
      <dgm:prSet presAssocID="{1E41A8A0-A78D-410D-9532-1DB1E5F3D819}" presName="connector2" presStyleLbl="sibTrans2D1" presStyleIdx="1" presStyleCnt="3" custLinFactNeighborX="-29565" custLinFactNeighborY="18225"/>
      <dgm:spPr/>
      <dgm:t>
        <a:bodyPr/>
        <a:lstStyle/>
        <a:p>
          <a:endParaRPr lang="en-GB"/>
        </a:p>
      </dgm:t>
    </dgm:pt>
    <dgm:pt modelId="{AB648A7B-46B2-408E-A618-F2E1DD5D64D1}" type="pres">
      <dgm:prSet presAssocID="{D178D771-9777-4742-87D8-34B691327CBD}" presName="connector3" presStyleLbl="sibTrans2D1" presStyleIdx="2" presStyleCnt="3"/>
      <dgm:spPr/>
      <dgm:t>
        <a:bodyPr/>
        <a:lstStyle/>
        <a:p>
          <a:endParaRPr lang="en-GB"/>
        </a:p>
      </dgm:t>
    </dgm:pt>
  </dgm:ptLst>
  <dgm:cxnLst>
    <dgm:cxn modelId="{F8A3B007-EADB-4B69-A91D-2CCBC2CE2617}" type="presOf" srcId="{B62975E9-4B5A-44F1-834A-BF08ADEFFE01}" destId="{BD6AFFF7-A982-482B-9CFF-6AA315B53F34}" srcOrd="2" destOrd="0" presId="urn:microsoft.com/office/officeart/2005/8/layout/gear1"/>
    <dgm:cxn modelId="{A4E38BD3-35B5-4EE7-B551-C9D1AFD1A8BC}" type="presOf" srcId="{9BBF4EC9-BC35-4DBB-BE61-6AA2AB36EBD2}" destId="{2982DF6D-356C-496E-AEE0-BFAB15757A9A}" srcOrd="0" destOrd="0" presId="urn:microsoft.com/office/officeart/2005/8/layout/gear1"/>
    <dgm:cxn modelId="{6846376E-5DAF-4B53-BF57-8164097485F8}" type="presOf" srcId="{1E41A8A0-A78D-410D-9532-1DB1E5F3D819}" destId="{37B8AA28-0444-4F55-B893-E2C989E86815}" srcOrd="0" destOrd="0" presId="urn:microsoft.com/office/officeart/2005/8/layout/gear1"/>
    <dgm:cxn modelId="{ED6A4CAB-966B-4F5E-A87E-0A4C79D081A2}" type="presOf" srcId="{C9560BAF-5B54-444D-89C9-1B2C899AEF9A}" destId="{734C3A42-3FC3-4009-A2FD-6133F5CDA18E}" srcOrd="1" destOrd="0" presId="urn:microsoft.com/office/officeart/2005/8/layout/gear1"/>
    <dgm:cxn modelId="{4BCB2078-C27F-4B0F-8C52-563BD7668C29}" type="presOf" srcId="{B62975E9-4B5A-44F1-834A-BF08ADEFFE01}" destId="{34F9B535-8605-41BE-86CA-7CD12051767E}" srcOrd="1" destOrd="0" presId="urn:microsoft.com/office/officeart/2005/8/layout/gear1"/>
    <dgm:cxn modelId="{1EB8CB33-83C0-42E7-8F29-90C4BD9F20FB}" type="presOf" srcId="{C9560BAF-5B54-444D-89C9-1B2C899AEF9A}" destId="{D1045A1A-F744-4690-A42C-26BCD158187D}" srcOrd="2" destOrd="0" presId="urn:microsoft.com/office/officeart/2005/8/layout/gear1"/>
    <dgm:cxn modelId="{4BC7745C-0CCE-479F-B412-DDDB3A6C1153}" type="presOf" srcId="{2DCC994D-744C-4082-B5AA-6EDFB87F1F74}" destId="{3119B244-586D-4079-B50C-9F875724FEEE}" srcOrd="0" destOrd="0" presId="urn:microsoft.com/office/officeart/2005/8/layout/gear1"/>
    <dgm:cxn modelId="{0D4750FD-2AAA-4025-8065-6E023596A85A}" srcId="{2DCC994D-744C-4082-B5AA-6EDFB87F1F74}" destId="{B62975E9-4B5A-44F1-834A-BF08ADEFFE01}" srcOrd="0" destOrd="0" parTransId="{C7398C17-0714-4734-935B-64B89F5A1311}" sibTransId="{9BBF4EC9-BC35-4DBB-BE61-6AA2AB36EBD2}"/>
    <dgm:cxn modelId="{B3BA0214-23E7-46A0-B80F-2199651F236A}" srcId="{2DCC994D-744C-4082-B5AA-6EDFB87F1F74}" destId="{CDA96421-6154-4ADB-A24E-D2A973BCFF0D}" srcOrd="2" destOrd="0" parTransId="{8B0F1DFE-484A-45F1-B0E0-745AEB8BA429}" sibTransId="{D178D771-9777-4742-87D8-34B691327CBD}"/>
    <dgm:cxn modelId="{AF6C00A8-415C-407E-8687-4DCE3BBC2F13}" type="presOf" srcId="{C9560BAF-5B54-444D-89C9-1B2C899AEF9A}" destId="{9220D2F8-2A03-4F93-AB76-66923705EA69}" srcOrd="0" destOrd="0" presId="urn:microsoft.com/office/officeart/2005/8/layout/gear1"/>
    <dgm:cxn modelId="{9C02EFBB-5DAF-4908-8513-0B51CD167A86}" srcId="{2DCC994D-744C-4082-B5AA-6EDFB87F1F74}" destId="{C9560BAF-5B54-444D-89C9-1B2C899AEF9A}" srcOrd="1" destOrd="0" parTransId="{E83FB5A0-166E-4014-A7FB-6670418F7B35}" sibTransId="{1E41A8A0-A78D-410D-9532-1DB1E5F3D819}"/>
    <dgm:cxn modelId="{0A3137BF-A908-473A-9379-03D2769743FD}" type="presOf" srcId="{CDA96421-6154-4ADB-A24E-D2A973BCFF0D}" destId="{46601121-30BA-42D1-85AA-5B085E6D9CAB}" srcOrd="1" destOrd="0" presId="urn:microsoft.com/office/officeart/2005/8/layout/gear1"/>
    <dgm:cxn modelId="{97A1EBF8-0558-4EE2-A228-78A13983F91D}" type="presOf" srcId="{CDA96421-6154-4ADB-A24E-D2A973BCFF0D}" destId="{FB69A323-E509-4E24-AD37-9840FD6DE2DB}" srcOrd="0" destOrd="0" presId="urn:microsoft.com/office/officeart/2005/8/layout/gear1"/>
    <dgm:cxn modelId="{6B2F35CE-8453-4E50-B389-30AF0B3EE94C}" type="presOf" srcId="{D178D771-9777-4742-87D8-34B691327CBD}" destId="{AB648A7B-46B2-408E-A618-F2E1DD5D64D1}" srcOrd="0" destOrd="0" presId="urn:microsoft.com/office/officeart/2005/8/layout/gear1"/>
    <dgm:cxn modelId="{62E0099D-37E7-410D-BD1B-AC07933A1F8E}" type="presOf" srcId="{CDA96421-6154-4ADB-A24E-D2A973BCFF0D}" destId="{B03A06FA-0227-42D2-B783-FDDFA6F452A0}" srcOrd="3" destOrd="0" presId="urn:microsoft.com/office/officeart/2005/8/layout/gear1"/>
    <dgm:cxn modelId="{01A3A011-A194-4703-99FF-79273F1196A9}" type="presOf" srcId="{B62975E9-4B5A-44F1-834A-BF08ADEFFE01}" destId="{51627A04-76FA-48E0-82FE-C3B15D1BEB58}" srcOrd="0" destOrd="0" presId="urn:microsoft.com/office/officeart/2005/8/layout/gear1"/>
    <dgm:cxn modelId="{C549098B-A500-4E64-8518-FB458CECC63B}" type="presOf" srcId="{CDA96421-6154-4ADB-A24E-D2A973BCFF0D}" destId="{40DB6C8C-BC46-441E-8DBA-F3941B9544D5}" srcOrd="2" destOrd="0" presId="urn:microsoft.com/office/officeart/2005/8/layout/gear1"/>
    <dgm:cxn modelId="{35257408-6368-401C-B177-8D6EA8B93E15}" type="presParOf" srcId="{3119B244-586D-4079-B50C-9F875724FEEE}" destId="{51627A04-76FA-48E0-82FE-C3B15D1BEB58}" srcOrd="0" destOrd="0" presId="urn:microsoft.com/office/officeart/2005/8/layout/gear1"/>
    <dgm:cxn modelId="{721906E1-4A28-4E11-B67E-861B72326661}" type="presParOf" srcId="{3119B244-586D-4079-B50C-9F875724FEEE}" destId="{34F9B535-8605-41BE-86CA-7CD12051767E}" srcOrd="1" destOrd="0" presId="urn:microsoft.com/office/officeart/2005/8/layout/gear1"/>
    <dgm:cxn modelId="{98C5B922-994C-4233-B7B1-198394E50385}" type="presParOf" srcId="{3119B244-586D-4079-B50C-9F875724FEEE}" destId="{BD6AFFF7-A982-482B-9CFF-6AA315B53F34}" srcOrd="2" destOrd="0" presId="urn:microsoft.com/office/officeart/2005/8/layout/gear1"/>
    <dgm:cxn modelId="{024F8EA0-F9BB-472B-ABE0-63663358BB66}" type="presParOf" srcId="{3119B244-586D-4079-B50C-9F875724FEEE}" destId="{9220D2F8-2A03-4F93-AB76-66923705EA69}" srcOrd="3" destOrd="0" presId="urn:microsoft.com/office/officeart/2005/8/layout/gear1"/>
    <dgm:cxn modelId="{2755760A-8378-44D1-812C-1D89E03248F7}" type="presParOf" srcId="{3119B244-586D-4079-B50C-9F875724FEEE}" destId="{734C3A42-3FC3-4009-A2FD-6133F5CDA18E}" srcOrd="4" destOrd="0" presId="urn:microsoft.com/office/officeart/2005/8/layout/gear1"/>
    <dgm:cxn modelId="{6FD3C07A-44F9-42FF-97D9-2D0361407E2A}" type="presParOf" srcId="{3119B244-586D-4079-B50C-9F875724FEEE}" destId="{D1045A1A-F744-4690-A42C-26BCD158187D}" srcOrd="5" destOrd="0" presId="urn:microsoft.com/office/officeart/2005/8/layout/gear1"/>
    <dgm:cxn modelId="{64C0FA9E-958F-4251-8CA3-68F53B19F78C}" type="presParOf" srcId="{3119B244-586D-4079-B50C-9F875724FEEE}" destId="{FB69A323-E509-4E24-AD37-9840FD6DE2DB}" srcOrd="6" destOrd="0" presId="urn:microsoft.com/office/officeart/2005/8/layout/gear1"/>
    <dgm:cxn modelId="{EA31C5E7-7195-4511-908E-CF4A6909CD5D}" type="presParOf" srcId="{3119B244-586D-4079-B50C-9F875724FEEE}" destId="{46601121-30BA-42D1-85AA-5B085E6D9CAB}" srcOrd="7" destOrd="0" presId="urn:microsoft.com/office/officeart/2005/8/layout/gear1"/>
    <dgm:cxn modelId="{BA5AFA8B-DAAB-4B8A-8D26-67302C299830}" type="presParOf" srcId="{3119B244-586D-4079-B50C-9F875724FEEE}" destId="{40DB6C8C-BC46-441E-8DBA-F3941B9544D5}" srcOrd="8" destOrd="0" presId="urn:microsoft.com/office/officeart/2005/8/layout/gear1"/>
    <dgm:cxn modelId="{378AADF9-FD56-44D9-90E5-DD1DAC560E3C}" type="presParOf" srcId="{3119B244-586D-4079-B50C-9F875724FEEE}" destId="{B03A06FA-0227-42D2-B783-FDDFA6F452A0}" srcOrd="9" destOrd="0" presId="urn:microsoft.com/office/officeart/2005/8/layout/gear1"/>
    <dgm:cxn modelId="{33FE92DA-B05C-4F7E-9B47-BBFC59FABD9A}" type="presParOf" srcId="{3119B244-586D-4079-B50C-9F875724FEEE}" destId="{2982DF6D-356C-496E-AEE0-BFAB15757A9A}" srcOrd="10" destOrd="0" presId="urn:microsoft.com/office/officeart/2005/8/layout/gear1"/>
    <dgm:cxn modelId="{D374E7E8-BF57-4CB3-93C9-48CBF5BBCB70}" type="presParOf" srcId="{3119B244-586D-4079-B50C-9F875724FEEE}" destId="{37B8AA28-0444-4F55-B893-E2C989E86815}" srcOrd="11" destOrd="0" presId="urn:microsoft.com/office/officeart/2005/8/layout/gear1"/>
    <dgm:cxn modelId="{7B584AF4-C047-4F12-9C42-465030EA079F}" type="presParOf" srcId="{3119B244-586D-4079-B50C-9F875724FEEE}" destId="{AB648A7B-46B2-408E-A618-F2E1DD5D64D1}"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627A04-76FA-48E0-82FE-C3B15D1BEB58}">
      <dsp:nvSpPr>
        <dsp:cNvPr id="0" name=""/>
        <dsp:cNvSpPr/>
      </dsp:nvSpPr>
      <dsp:spPr>
        <a:xfrm>
          <a:off x="3826780" y="2116821"/>
          <a:ext cx="3579932" cy="248927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GB" sz="2200" kern="1200" dirty="0" smtClean="0">
              <a:latin typeface="Comic Sans MS" pitchFamily="66" charset="0"/>
            </a:rPr>
            <a:t>Respiratory &amp; Cardiovascular Systems</a:t>
          </a:r>
          <a:endParaRPr lang="en-GB" sz="2200" kern="1200" dirty="0">
            <a:latin typeface="Comic Sans MS" pitchFamily="66" charset="0"/>
          </a:endParaRPr>
        </a:p>
      </dsp:txBody>
      <dsp:txXfrm>
        <a:off x="4464991" y="2699923"/>
        <a:ext cx="2303510" cy="1279541"/>
      </dsp:txXfrm>
    </dsp:sp>
    <dsp:sp modelId="{9220D2F8-2A03-4F93-AB76-66923705EA69}">
      <dsp:nvSpPr>
        <dsp:cNvPr id="0" name=""/>
        <dsp:cNvSpPr/>
      </dsp:nvSpPr>
      <dsp:spPr>
        <a:xfrm>
          <a:off x="1450500" y="1684782"/>
          <a:ext cx="2781674" cy="2674500"/>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smtClean="0">
              <a:latin typeface="Comic Sans MS" pitchFamily="66" charset="0"/>
            </a:rPr>
            <a:t>Endocrine</a:t>
          </a:r>
          <a:endParaRPr lang="en-GB" sz="2100" kern="1200" dirty="0">
            <a:latin typeface="Comic Sans MS" pitchFamily="66" charset="0"/>
          </a:endParaRPr>
        </a:p>
      </dsp:txBody>
      <dsp:txXfrm>
        <a:off x="2139392" y="2362165"/>
        <a:ext cx="1403890" cy="1319734"/>
      </dsp:txXfrm>
    </dsp:sp>
    <dsp:sp modelId="{FB69A323-E509-4E24-AD37-9840FD6DE2DB}">
      <dsp:nvSpPr>
        <dsp:cNvPr id="0" name=""/>
        <dsp:cNvSpPr/>
      </dsp:nvSpPr>
      <dsp:spPr>
        <a:xfrm rot="20700000">
          <a:off x="3305664" y="82534"/>
          <a:ext cx="2632453" cy="2440495"/>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latin typeface="Comic Sans MS" pitchFamily="66" charset="0"/>
            </a:rPr>
            <a:t>Nervous</a:t>
          </a:r>
          <a:endParaRPr lang="en-GB" sz="1800" kern="1200" dirty="0">
            <a:latin typeface="Comic Sans MS" pitchFamily="66" charset="0"/>
          </a:endParaRPr>
        </a:p>
      </dsp:txBody>
      <dsp:txXfrm rot="-20700000">
        <a:off x="3894424" y="606421"/>
        <a:ext cx="1454934" cy="1392722"/>
      </dsp:txXfrm>
    </dsp:sp>
    <dsp:sp modelId="{2982DF6D-356C-496E-AEE0-BFAB15757A9A}">
      <dsp:nvSpPr>
        <dsp:cNvPr id="0" name=""/>
        <dsp:cNvSpPr/>
      </dsp:nvSpPr>
      <dsp:spPr>
        <a:xfrm>
          <a:off x="4978908" y="1901334"/>
          <a:ext cx="3186277" cy="3186277"/>
        </a:xfrm>
        <a:prstGeom prst="circularArrow">
          <a:avLst>
            <a:gd name="adj1" fmla="val 4687"/>
            <a:gd name="adj2" fmla="val 299029"/>
            <a:gd name="adj3" fmla="val 2523572"/>
            <a:gd name="adj4" fmla="val 15845412"/>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B8AA28-0444-4F55-B893-E2C989E86815}">
      <dsp:nvSpPr>
        <dsp:cNvPr id="0" name=""/>
        <dsp:cNvSpPr/>
      </dsp:nvSpPr>
      <dsp:spPr>
        <a:xfrm>
          <a:off x="1162476" y="1684780"/>
          <a:ext cx="2315030" cy="231503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648A7B-46B2-408E-A618-F2E1DD5D64D1}">
      <dsp:nvSpPr>
        <dsp:cNvPr id="0" name=""/>
        <dsp:cNvSpPr/>
      </dsp:nvSpPr>
      <dsp:spPr>
        <a:xfrm>
          <a:off x="2771230" y="25924"/>
          <a:ext cx="2496068" cy="249606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273971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2274301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2069959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7036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175704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922900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134207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3191707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62007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928409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D5C69-4DDE-40DB-80B4-0CF8D1F0326A}" type="datetimeFigureOut">
              <a:rPr lang="en-GB" smtClean="0"/>
              <a:t>31/01/2013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A091F28-6702-48C0-81D3-D4737335DB3F}" type="slidenum">
              <a:rPr lang="en-GB" smtClean="0"/>
              <a:t>‹#›</a:t>
            </a:fld>
            <a:endParaRPr lang="en-GB" dirty="0"/>
          </a:p>
        </p:txBody>
      </p:sp>
    </p:spTree>
    <p:extLst>
      <p:ext uri="{BB962C8B-B14F-4D97-AF65-F5344CB8AC3E}">
        <p14:creationId xmlns:p14="http://schemas.microsoft.com/office/powerpoint/2010/main" val="361817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D5C69-4DDE-40DB-80B4-0CF8D1F0326A}" type="datetimeFigureOut">
              <a:rPr lang="en-GB" smtClean="0"/>
              <a:t>31/01/2013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91F28-6702-48C0-81D3-D4737335DB3F}" type="slidenum">
              <a:rPr lang="en-GB" smtClean="0"/>
              <a:t>‹#›</a:t>
            </a:fld>
            <a:endParaRPr lang="en-GB" dirty="0"/>
          </a:p>
        </p:txBody>
      </p:sp>
    </p:spTree>
    <p:extLst>
      <p:ext uri="{BB962C8B-B14F-4D97-AF65-F5344CB8AC3E}">
        <p14:creationId xmlns:p14="http://schemas.microsoft.com/office/powerpoint/2010/main" val="3272076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livestrong.com/article/204615-all-the-body-systems-how-they-interact-with-each-oth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livestrong.com/article/179482-body-systems-how-they-work-together/" TargetMode="External"/><Relationship Id="rId2" Type="http://schemas.openxmlformats.org/officeDocument/2006/relationships/hyperlink" Target="http://www.blurtit.com/q670687.html" TargetMode="External"/><Relationship Id="rId1" Type="http://schemas.openxmlformats.org/officeDocument/2006/relationships/slideLayout" Target="../slideLayouts/slideLayout2.xml"/><Relationship Id="rId4" Type="http://schemas.openxmlformats.org/officeDocument/2006/relationships/hyperlink" Target="http://www.livestrong.com/article/204615-all-the-body-systems-how-they-interact-with-each-oth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wmf"/><Relationship Id="rId1" Type="http://schemas.openxmlformats.org/officeDocument/2006/relationships/slideLayout" Target="../slideLayouts/slideLayout4.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latin typeface="Comic Sans MS" pitchFamily="66" charset="0"/>
              </a:rPr>
              <a:t>How the body systems interrelate during physical activity.</a:t>
            </a:r>
            <a:endParaRPr lang="en-GB" dirty="0">
              <a:latin typeface="Comic Sans MS" pitchFamily="66" charset="0"/>
            </a:endParaRPr>
          </a:p>
        </p:txBody>
      </p:sp>
      <p:sp>
        <p:nvSpPr>
          <p:cNvPr id="3" name="Subtitle 2"/>
          <p:cNvSpPr>
            <a:spLocks noGrp="1"/>
          </p:cNvSpPr>
          <p:nvPr>
            <p:ph type="subTitle" idx="1"/>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3573016"/>
            <a:ext cx="2566695" cy="235716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848" y="0"/>
            <a:ext cx="2266950" cy="2019300"/>
          </a:xfrm>
          <a:prstGeom prst="rect">
            <a:avLst/>
          </a:prstGeom>
        </p:spPr>
      </p:pic>
      <p:pic>
        <p:nvPicPr>
          <p:cNvPr id="1026" name="Picture 2" descr="C:\Users\annh\AppData\Local\Microsoft\Windows\Temporary Internet Files\Content.IE5\DC21K56B\MC90028710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3789040"/>
            <a:ext cx="1825782" cy="214114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nnh\AppData\Local\Microsoft\Windows\Temporary Internet Files\Content.IE5\DC21K56B\MC900433059[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77884" y="4134041"/>
            <a:ext cx="1976264" cy="1451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4961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Comic Sans MS" pitchFamily="66" charset="0"/>
              </a:rPr>
              <a:t>How does the Nervous system interrelate to control the pulse and breathing rates? </a:t>
            </a:r>
            <a:endParaRPr lang="en-GB" sz="2800" dirty="0"/>
          </a:p>
        </p:txBody>
      </p:sp>
      <p:sp>
        <p:nvSpPr>
          <p:cNvPr id="3" name="Content Placeholder 2"/>
          <p:cNvSpPr>
            <a:spLocks noGrp="1"/>
          </p:cNvSpPr>
          <p:nvPr>
            <p:ph idx="1"/>
          </p:nvPr>
        </p:nvSpPr>
        <p:spPr>
          <a:xfrm>
            <a:off x="457200" y="1340768"/>
            <a:ext cx="8229600" cy="4785395"/>
          </a:xfrm>
        </p:spPr>
        <p:txBody>
          <a:bodyPr>
            <a:noAutofit/>
          </a:bodyPr>
          <a:lstStyle/>
          <a:p>
            <a:pPr marL="0" indent="0">
              <a:buNone/>
            </a:pPr>
            <a:r>
              <a:rPr lang="en-GB" sz="2000" dirty="0" smtClean="0">
                <a:latin typeface="Comic Sans MS" pitchFamily="66" charset="0"/>
              </a:rPr>
              <a:t>The nervous system uses special receptors with in the body to detect changes within the body. These send messages back to different areas of the brain so that adjustments can be made.</a:t>
            </a:r>
          </a:p>
          <a:p>
            <a:pPr marL="0" indent="0">
              <a:buNone/>
            </a:pPr>
            <a:r>
              <a:rPr lang="en-GB" sz="2000" b="1" dirty="0" smtClean="0">
                <a:latin typeface="Comic Sans MS" pitchFamily="66" charset="0"/>
              </a:rPr>
              <a:t>Chemoreceptors</a:t>
            </a:r>
          </a:p>
          <a:p>
            <a:pPr marL="0" indent="0">
              <a:buNone/>
            </a:pPr>
            <a:r>
              <a:rPr lang="en-GB" sz="2000" dirty="0" smtClean="0">
                <a:latin typeface="Comic Sans MS" pitchFamily="66" charset="0"/>
              </a:rPr>
              <a:t>The Nervous system detects the rising carbon dioxide concentration in the blood during physical activity by  </a:t>
            </a:r>
            <a:r>
              <a:rPr lang="en-GB" sz="2000" dirty="0">
                <a:latin typeface="Comic Sans MS" pitchFamily="66" charset="0"/>
              </a:rPr>
              <a:t>special receptors </a:t>
            </a:r>
            <a:r>
              <a:rPr lang="en-GB" sz="2000" dirty="0" smtClean="0">
                <a:latin typeface="Comic Sans MS" pitchFamily="66" charset="0"/>
              </a:rPr>
              <a:t>known as chemoreceptors in </a:t>
            </a:r>
            <a:r>
              <a:rPr lang="en-GB" sz="2000" dirty="0">
                <a:latin typeface="Comic Sans MS" pitchFamily="66" charset="0"/>
              </a:rPr>
              <a:t>the aorta and carotid </a:t>
            </a:r>
            <a:r>
              <a:rPr lang="en-GB" sz="2000" dirty="0" smtClean="0">
                <a:latin typeface="Comic Sans MS" pitchFamily="66" charset="0"/>
              </a:rPr>
              <a:t>arteries. This </a:t>
            </a:r>
            <a:r>
              <a:rPr lang="en-GB" sz="2000" dirty="0">
                <a:latin typeface="Comic Sans MS" pitchFamily="66" charset="0"/>
              </a:rPr>
              <a:t>information is passed to the medulla </a:t>
            </a:r>
            <a:r>
              <a:rPr lang="en-GB" sz="2000" dirty="0" smtClean="0">
                <a:latin typeface="Comic Sans MS" pitchFamily="66" charset="0"/>
              </a:rPr>
              <a:t>oblongata of the brain. </a:t>
            </a:r>
          </a:p>
          <a:p>
            <a:pPr marL="0" indent="0">
              <a:buNone/>
            </a:pPr>
            <a:r>
              <a:rPr lang="en-GB" sz="2000" b="1" dirty="0" smtClean="0">
                <a:latin typeface="Comic Sans MS" pitchFamily="66" charset="0"/>
              </a:rPr>
              <a:t>Stretch </a:t>
            </a:r>
            <a:r>
              <a:rPr lang="en-GB" sz="2000" b="1" dirty="0">
                <a:latin typeface="Comic Sans MS" pitchFamily="66" charset="0"/>
              </a:rPr>
              <a:t>Receptors</a:t>
            </a:r>
          </a:p>
          <a:p>
            <a:pPr marL="0" indent="0">
              <a:buNone/>
            </a:pPr>
            <a:r>
              <a:rPr lang="en-GB" sz="2000" dirty="0">
                <a:latin typeface="Comic Sans MS" pitchFamily="66" charset="0"/>
              </a:rPr>
              <a:t>During exercise the muscles surrounding the veins are contracting more rapidly, which pushes blood back to the right atrium of the heart. The right atrium stretches to accommodate the increased mount of blood entering and stretch receptors in the heart muscle relay the information to the medulla oblongata. </a:t>
            </a:r>
          </a:p>
          <a:p>
            <a:endParaRPr lang="en-GB" sz="1600" dirty="0" smtClean="0">
              <a:latin typeface="Comic Sans MS" pitchFamily="66" charset="0"/>
            </a:endParaRPr>
          </a:p>
          <a:p>
            <a:pPr marL="0" indent="0">
              <a:buNone/>
            </a:pPr>
            <a:endParaRPr lang="en-GB" sz="1600" dirty="0">
              <a:latin typeface="Comic Sans MS" pitchFamily="66" charset="0"/>
            </a:endParaRPr>
          </a:p>
        </p:txBody>
      </p:sp>
    </p:spTree>
    <p:extLst>
      <p:ext uri="{BB962C8B-B14F-4D97-AF65-F5344CB8AC3E}">
        <p14:creationId xmlns:p14="http://schemas.microsoft.com/office/powerpoint/2010/main" val="45670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a:latin typeface="Comic Sans MS" pitchFamily="66" charset="0"/>
              </a:rPr>
              <a:t>The nervous system responds to the information received from these receptors to send a simultaneous</a:t>
            </a:r>
          </a:p>
          <a:p>
            <a:pPr marL="0" indent="0">
              <a:buNone/>
            </a:pPr>
            <a:r>
              <a:rPr lang="en-GB" dirty="0">
                <a:latin typeface="Comic Sans MS" pitchFamily="66" charset="0"/>
              </a:rPr>
              <a:t>response to the respiratory and cardiovascular system.</a:t>
            </a:r>
          </a:p>
          <a:p>
            <a:r>
              <a:rPr lang="en-GB" dirty="0">
                <a:latin typeface="Comic Sans MS" pitchFamily="66" charset="0"/>
              </a:rPr>
              <a:t>In the Respiratory system, messages are sent to the diaphragm and the intercostal muscles to alter the breathing rate and depth of breathing accordingly </a:t>
            </a:r>
          </a:p>
          <a:p>
            <a:r>
              <a:rPr lang="en-GB" dirty="0">
                <a:latin typeface="Comic Sans MS" pitchFamily="66" charset="0"/>
              </a:rPr>
              <a:t>In the Cardiovascular system, the response to the combination of chemoreceptors and the stretch receptors messages sends information to the SA node of the heart increasing the electrical impulses stimulating the cardiac muscle to contract more frequently, increasing the heart rate. This reduces the pressure on the right full atrium and increases the transport of blood around the system moving excess carbon dioxide to the lungs for expulsion from the body and oxygen to the cells.</a:t>
            </a:r>
          </a:p>
        </p:txBody>
      </p:sp>
      <p:pic>
        <p:nvPicPr>
          <p:cNvPr id="3074" name="Picture 2" descr="C:\Users\annh\AppData\Local\Microsoft\Windows\Temporary Internet Files\Content.IE5\RNW3PP30\MC90043305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5644870"/>
            <a:ext cx="1652122" cy="1213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7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a:latin typeface="Comic Sans MS" pitchFamily="66" charset="0"/>
              </a:rPr>
              <a:t>The sympathetic and parasympathetic nervous systems work together to control </a:t>
            </a:r>
            <a:r>
              <a:rPr lang="en-GB" dirty="0" smtClean="0">
                <a:latin typeface="Comic Sans MS" pitchFamily="66" charset="0"/>
              </a:rPr>
              <a:t>the </a:t>
            </a:r>
            <a:r>
              <a:rPr lang="en-GB" dirty="0">
                <a:latin typeface="Comic Sans MS" pitchFamily="66" charset="0"/>
              </a:rPr>
              <a:t>heart rate.</a:t>
            </a:r>
            <a:br>
              <a:rPr lang="en-GB" dirty="0">
                <a:latin typeface="Comic Sans MS" pitchFamily="66" charset="0"/>
              </a:rPr>
            </a:br>
            <a:endParaRPr lang="en-GB" dirty="0" smtClean="0">
              <a:latin typeface="Comic Sans MS" pitchFamily="66" charset="0"/>
            </a:endParaRPr>
          </a:p>
          <a:p>
            <a:pPr marL="0" indent="0">
              <a:buNone/>
            </a:pPr>
            <a:r>
              <a:rPr lang="en-GB" b="1" dirty="0" smtClean="0">
                <a:latin typeface="Comic Sans MS" pitchFamily="66" charset="0"/>
              </a:rPr>
              <a:t>Parasympathetic </a:t>
            </a:r>
            <a:r>
              <a:rPr lang="en-GB" b="1" dirty="0">
                <a:latin typeface="Comic Sans MS" pitchFamily="66" charset="0"/>
              </a:rPr>
              <a:t>Nerves</a:t>
            </a:r>
          </a:p>
          <a:p>
            <a:pPr marL="0" indent="0">
              <a:buNone/>
            </a:pPr>
            <a:r>
              <a:rPr lang="en-GB" dirty="0">
                <a:latin typeface="Comic Sans MS" pitchFamily="66" charset="0"/>
              </a:rPr>
              <a:t>When </a:t>
            </a:r>
            <a:r>
              <a:rPr lang="en-GB" dirty="0" smtClean="0">
                <a:latin typeface="Comic Sans MS" pitchFamily="66" charset="0"/>
              </a:rPr>
              <a:t>the body no </a:t>
            </a:r>
            <a:r>
              <a:rPr lang="en-GB" dirty="0">
                <a:latin typeface="Comic Sans MS" pitchFamily="66" charset="0"/>
              </a:rPr>
              <a:t>longer </a:t>
            </a:r>
            <a:r>
              <a:rPr lang="en-GB" dirty="0" smtClean="0">
                <a:latin typeface="Comic Sans MS" pitchFamily="66" charset="0"/>
              </a:rPr>
              <a:t>needs </a:t>
            </a:r>
            <a:r>
              <a:rPr lang="en-GB" dirty="0">
                <a:latin typeface="Comic Sans MS" pitchFamily="66" charset="0"/>
              </a:rPr>
              <a:t>the increased cardiac output required during exercise, </a:t>
            </a:r>
            <a:r>
              <a:rPr lang="en-GB" dirty="0" smtClean="0">
                <a:latin typeface="Comic Sans MS" pitchFamily="66" charset="0"/>
              </a:rPr>
              <a:t>the receptors </a:t>
            </a:r>
            <a:r>
              <a:rPr lang="en-GB" dirty="0">
                <a:latin typeface="Comic Sans MS" pitchFamily="66" charset="0"/>
              </a:rPr>
              <a:t>in the carotid arteries and the aorta signal </a:t>
            </a:r>
            <a:r>
              <a:rPr lang="en-GB" dirty="0" smtClean="0">
                <a:latin typeface="Comic Sans MS" pitchFamily="66" charset="0"/>
              </a:rPr>
              <a:t>to the </a:t>
            </a:r>
            <a:r>
              <a:rPr lang="en-GB" dirty="0">
                <a:latin typeface="Comic Sans MS" pitchFamily="66" charset="0"/>
              </a:rPr>
              <a:t>vagus </a:t>
            </a:r>
            <a:r>
              <a:rPr lang="en-GB" dirty="0" smtClean="0">
                <a:latin typeface="Comic Sans MS" pitchFamily="66" charset="0"/>
              </a:rPr>
              <a:t>nerve </a:t>
            </a:r>
            <a:r>
              <a:rPr lang="en-GB" dirty="0">
                <a:latin typeface="Comic Sans MS" pitchFamily="66" charset="0"/>
              </a:rPr>
              <a:t>of the parasympathetic nervous </a:t>
            </a:r>
            <a:r>
              <a:rPr lang="en-GB" dirty="0" smtClean="0">
                <a:latin typeface="Comic Sans MS" pitchFamily="66" charset="0"/>
              </a:rPr>
              <a:t>system.</a:t>
            </a:r>
          </a:p>
          <a:p>
            <a:pPr marL="0" indent="0">
              <a:buNone/>
            </a:pPr>
            <a:r>
              <a:rPr lang="en-GB" dirty="0" smtClean="0">
                <a:latin typeface="Comic Sans MS" pitchFamily="66" charset="0"/>
              </a:rPr>
              <a:t>This also originates </a:t>
            </a:r>
            <a:r>
              <a:rPr lang="en-GB" dirty="0">
                <a:latin typeface="Comic Sans MS" pitchFamily="66" charset="0"/>
              </a:rPr>
              <a:t>in the medulla </a:t>
            </a:r>
            <a:r>
              <a:rPr lang="en-GB" dirty="0" smtClean="0">
                <a:latin typeface="Comic Sans MS" pitchFamily="66" charset="0"/>
              </a:rPr>
              <a:t>oblongata of the brain. Messages are sent via the vagus nerves to </a:t>
            </a:r>
            <a:r>
              <a:rPr lang="en-GB" dirty="0">
                <a:latin typeface="Comic Sans MS" pitchFamily="66" charset="0"/>
              </a:rPr>
              <a:t>the </a:t>
            </a:r>
            <a:r>
              <a:rPr lang="en-GB" dirty="0" smtClean="0">
                <a:latin typeface="Comic Sans MS" pitchFamily="66" charset="0"/>
              </a:rPr>
              <a:t>SA node of the heart </a:t>
            </a:r>
            <a:r>
              <a:rPr lang="en-GB" dirty="0">
                <a:latin typeface="Comic Sans MS" pitchFamily="66" charset="0"/>
              </a:rPr>
              <a:t>that slows </a:t>
            </a:r>
            <a:r>
              <a:rPr lang="en-GB" dirty="0" smtClean="0">
                <a:latin typeface="Comic Sans MS" pitchFamily="66" charset="0"/>
              </a:rPr>
              <a:t>down heart </a:t>
            </a:r>
            <a:r>
              <a:rPr lang="en-GB" dirty="0">
                <a:latin typeface="Comic Sans MS" pitchFamily="66" charset="0"/>
              </a:rPr>
              <a:t>rate.</a:t>
            </a:r>
          </a:p>
          <a:p>
            <a:endParaRPr lang="en-GB" dirty="0"/>
          </a:p>
          <a:p>
            <a:endParaRPr lang="en-GB" dirty="0"/>
          </a:p>
        </p:txBody>
      </p:sp>
      <p:pic>
        <p:nvPicPr>
          <p:cNvPr id="4098" name="Picture 2" descr="C:\Users\annh\AppData\Local\Microsoft\Windows\Temporary Internet Files\Content.IE5\RNW3PP30\MC90043305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24859" y="5517232"/>
            <a:ext cx="1786886" cy="1312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2473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The Endocrine System</a:t>
            </a:r>
            <a:endParaRPr lang="en-GB" dirty="0">
              <a:latin typeface="Comic Sans MS" pitchFamily="66"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latin typeface="Comic Sans MS" pitchFamily="66" charset="0"/>
              </a:rPr>
              <a:t>Produces hormones.</a:t>
            </a:r>
          </a:p>
          <a:p>
            <a:pPr marL="0" indent="0">
              <a:buNone/>
            </a:pPr>
            <a:r>
              <a:rPr lang="en-GB" b="1" dirty="0" smtClean="0">
                <a:latin typeface="Comic Sans MS" pitchFamily="66" charset="0"/>
              </a:rPr>
              <a:t>Noradrenaline </a:t>
            </a:r>
          </a:p>
          <a:p>
            <a:r>
              <a:rPr lang="en-GB" dirty="0" smtClean="0">
                <a:latin typeface="Comic Sans MS" pitchFamily="66" charset="0"/>
              </a:rPr>
              <a:t>Secreted </a:t>
            </a:r>
            <a:r>
              <a:rPr lang="en-GB" dirty="0">
                <a:latin typeface="Comic Sans MS" pitchFamily="66" charset="0"/>
              </a:rPr>
              <a:t>by some sympathetic nerves. </a:t>
            </a:r>
            <a:endParaRPr lang="en-GB" dirty="0" smtClean="0">
              <a:latin typeface="Comic Sans MS" pitchFamily="66" charset="0"/>
            </a:endParaRPr>
          </a:p>
          <a:p>
            <a:r>
              <a:rPr lang="en-GB" dirty="0" smtClean="0">
                <a:latin typeface="Comic Sans MS" pitchFamily="66" charset="0"/>
              </a:rPr>
              <a:t>It </a:t>
            </a:r>
            <a:r>
              <a:rPr lang="en-GB" dirty="0">
                <a:latin typeface="Comic Sans MS" pitchFamily="66" charset="0"/>
              </a:rPr>
              <a:t>has the ability to cause </a:t>
            </a:r>
            <a:r>
              <a:rPr lang="en-GB" dirty="0" smtClean="0">
                <a:latin typeface="Comic Sans MS" pitchFamily="66" charset="0"/>
              </a:rPr>
              <a:t>the arteries </a:t>
            </a:r>
            <a:r>
              <a:rPr lang="en-GB" dirty="0">
                <a:latin typeface="Comic Sans MS" pitchFamily="66" charset="0"/>
              </a:rPr>
              <a:t>to contract, forcing blood through at a faster rate. </a:t>
            </a:r>
            <a:endParaRPr lang="en-GB" dirty="0" smtClean="0">
              <a:latin typeface="Comic Sans MS" pitchFamily="66" charset="0"/>
            </a:endParaRPr>
          </a:p>
          <a:p>
            <a:r>
              <a:rPr lang="en-GB" dirty="0" smtClean="0">
                <a:latin typeface="Comic Sans MS" pitchFamily="66" charset="0"/>
              </a:rPr>
              <a:t>Plays a </a:t>
            </a:r>
            <a:r>
              <a:rPr lang="en-GB" dirty="0">
                <a:latin typeface="Comic Sans MS" pitchFamily="66" charset="0"/>
              </a:rPr>
              <a:t>role in increasing </a:t>
            </a:r>
            <a:r>
              <a:rPr lang="en-GB" dirty="0" smtClean="0">
                <a:latin typeface="Comic Sans MS" pitchFamily="66" charset="0"/>
              </a:rPr>
              <a:t>the </a:t>
            </a:r>
            <a:r>
              <a:rPr lang="en-GB" dirty="0">
                <a:latin typeface="Comic Sans MS" pitchFamily="66" charset="0"/>
              </a:rPr>
              <a:t>heart rate and the strength of the beats. </a:t>
            </a:r>
            <a:endParaRPr lang="en-GB" dirty="0" smtClean="0">
              <a:latin typeface="Comic Sans MS" pitchFamily="66" charset="0"/>
            </a:endParaRPr>
          </a:p>
          <a:p>
            <a:pPr marL="0" indent="0">
              <a:buNone/>
            </a:pPr>
            <a:r>
              <a:rPr lang="en-GB" b="1" dirty="0" smtClean="0">
                <a:latin typeface="Comic Sans MS" pitchFamily="66" charset="0"/>
              </a:rPr>
              <a:t>Acetylcholine</a:t>
            </a:r>
          </a:p>
          <a:p>
            <a:pPr marL="0" indent="0">
              <a:buNone/>
            </a:pPr>
            <a:r>
              <a:rPr lang="en-GB" dirty="0" smtClean="0">
                <a:latin typeface="Comic Sans MS" pitchFamily="66" charset="0"/>
              </a:rPr>
              <a:t>Secreted </a:t>
            </a:r>
            <a:r>
              <a:rPr lang="en-GB" dirty="0">
                <a:latin typeface="Comic Sans MS" pitchFamily="66" charset="0"/>
              </a:rPr>
              <a:t>by the vagus nerve </a:t>
            </a:r>
            <a:endParaRPr lang="en-GB" dirty="0" smtClean="0">
              <a:latin typeface="Comic Sans MS" pitchFamily="66" charset="0"/>
            </a:endParaRPr>
          </a:p>
          <a:p>
            <a:pPr marL="0" indent="0">
              <a:buNone/>
            </a:pPr>
            <a:r>
              <a:rPr lang="en-GB" dirty="0" smtClean="0">
                <a:latin typeface="Comic Sans MS" pitchFamily="66" charset="0"/>
              </a:rPr>
              <a:t>Help to slow the </a:t>
            </a:r>
            <a:r>
              <a:rPr lang="en-GB" dirty="0">
                <a:latin typeface="Comic Sans MS" pitchFamily="66" charset="0"/>
              </a:rPr>
              <a:t>heart rate. </a:t>
            </a:r>
          </a:p>
        </p:txBody>
      </p:sp>
    </p:spTree>
    <p:extLst>
      <p:ext uri="{BB962C8B-B14F-4D97-AF65-F5344CB8AC3E}">
        <p14:creationId xmlns:p14="http://schemas.microsoft.com/office/powerpoint/2010/main" val="177160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Conclusion</a:t>
            </a:r>
            <a:endParaRPr lang="en-GB" dirty="0">
              <a:latin typeface="Comic Sans MS" pitchFamily="66" charset="0"/>
            </a:endParaRPr>
          </a:p>
        </p:txBody>
      </p:sp>
      <p:sp>
        <p:nvSpPr>
          <p:cNvPr id="3" name="Content Placeholder 2"/>
          <p:cNvSpPr>
            <a:spLocks noGrp="1"/>
          </p:cNvSpPr>
          <p:nvPr>
            <p:ph idx="1"/>
          </p:nvPr>
        </p:nvSpPr>
        <p:spPr>
          <a:xfrm>
            <a:off x="457200" y="1196752"/>
            <a:ext cx="8229600" cy="5256584"/>
          </a:xfrm>
        </p:spPr>
        <p:txBody>
          <a:bodyPr>
            <a:noAutofit/>
          </a:bodyPr>
          <a:lstStyle/>
          <a:p>
            <a:r>
              <a:rPr lang="en-GB" sz="2000" dirty="0" smtClean="0">
                <a:latin typeface="Comic Sans MS" pitchFamily="66" charset="0"/>
              </a:rPr>
              <a:t>We can see that the not only do the respiratory and cardiovascular systems rely on each other to ensure the body as an adequate amount of oxygen, they are also reliant on the nervous and endocrine systems to ensure the body cells receive the oxygen they require to function effectively. </a:t>
            </a:r>
          </a:p>
          <a:p>
            <a:r>
              <a:rPr lang="en-GB" sz="2000" dirty="0" smtClean="0">
                <a:latin typeface="Comic Sans MS" pitchFamily="66" charset="0"/>
              </a:rPr>
              <a:t>In summary “the </a:t>
            </a:r>
            <a:r>
              <a:rPr lang="en-GB" sz="2000" dirty="0">
                <a:latin typeface="Comic Sans MS" pitchFamily="66" charset="0"/>
              </a:rPr>
              <a:t>job of acquiring oxygen and disposing of the waste product carbon dioxide falls to several more body systems. The respiratory system includes the lungs, and it moves oxygen into the body and eventually into the bloodstream. It also moves carbon dioxide out of the bloodstream, into exhaled air. The circulatory system distributes oxygen throughout the body. The nervous system, including the brain, keeps track of oxygen concentration of the blood and helps to increase or decrease the rate of respiration as needed by the body</a:t>
            </a:r>
            <a:r>
              <a:rPr lang="en-GB" sz="2000" dirty="0" smtClean="0">
                <a:latin typeface="Comic Sans MS" pitchFamily="66" charset="0"/>
              </a:rPr>
              <a:t>.”(Livestrong 2013)</a:t>
            </a:r>
            <a:endParaRPr lang="en-GB" sz="2000" dirty="0">
              <a:latin typeface="Comic Sans MS" pitchFamily="66" charset="0"/>
            </a:endParaRPr>
          </a:p>
          <a:p>
            <a:pPr marL="0" indent="0">
              <a:buNone/>
            </a:pPr>
            <a:r>
              <a:rPr lang="en-GB" sz="2000" dirty="0" smtClean="0">
                <a:hlinkClick r:id="rId2"/>
              </a:rPr>
              <a:t>http</a:t>
            </a:r>
            <a:r>
              <a:rPr lang="en-GB" sz="2000" dirty="0">
                <a:hlinkClick r:id="rId2"/>
              </a:rPr>
              <a:t>://www.livestrong.com/article/204615-all-the-body-systems-how-they-interact-with-each-other/#</a:t>
            </a:r>
            <a:r>
              <a:rPr lang="en-GB" sz="2000" dirty="0" smtClean="0">
                <a:hlinkClick r:id="rId2"/>
              </a:rPr>
              <a:t>ixzz2JTUXpJGy</a:t>
            </a:r>
            <a:endParaRPr lang="en-GB" sz="2000" dirty="0" smtClean="0"/>
          </a:p>
          <a:p>
            <a:endParaRPr lang="en-GB" sz="2000" dirty="0">
              <a:latin typeface="Comic Sans MS" pitchFamily="66" charset="0"/>
            </a:endParaRPr>
          </a:p>
        </p:txBody>
      </p:sp>
    </p:spTree>
    <p:extLst>
      <p:ext uri="{BB962C8B-B14F-4D97-AF65-F5344CB8AC3E}">
        <p14:creationId xmlns:p14="http://schemas.microsoft.com/office/powerpoint/2010/main" val="518560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sites</a:t>
            </a:r>
            <a:endParaRPr lang="en-GB" dirty="0"/>
          </a:p>
        </p:txBody>
      </p:sp>
      <p:sp>
        <p:nvSpPr>
          <p:cNvPr id="3" name="Content Placeholder 2"/>
          <p:cNvSpPr>
            <a:spLocks noGrp="1"/>
          </p:cNvSpPr>
          <p:nvPr>
            <p:ph idx="1"/>
          </p:nvPr>
        </p:nvSpPr>
        <p:spPr/>
        <p:txBody>
          <a:bodyPr>
            <a:normAutofit/>
          </a:bodyPr>
          <a:lstStyle/>
          <a:p>
            <a:r>
              <a:rPr lang="en-GB" dirty="0">
                <a:hlinkClick r:id="rId2"/>
              </a:rPr>
              <a:t>http://</a:t>
            </a:r>
            <a:r>
              <a:rPr lang="en-GB" dirty="0" smtClean="0">
                <a:hlinkClick r:id="rId2"/>
              </a:rPr>
              <a:t>www.blurtit.com/q670687.html</a:t>
            </a:r>
            <a:r>
              <a:rPr lang="en-GB" dirty="0" smtClean="0"/>
              <a:t> </a:t>
            </a:r>
          </a:p>
          <a:p>
            <a:r>
              <a:rPr lang="en-GB" dirty="0">
                <a:hlinkClick r:id="rId3"/>
              </a:rPr>
              <a:t>http://www.livestrong.com/article/179482-body-systems-how-they-work-together</a:t>
            </a:r>
            <a:r>
              <a:rPr lang="en-GB" dirty="0" smtClean="0">
                <a:hlinkClick r:id="rId3"/>
              </a:rPr>
              <a:t>/</a:t>
            </a:r>
            <a:endParaRPr lang="en-GB" dirty="0" smtClean="0"/>
          </a:p>
          <a:p>
            <a:r>
              <a:rPr lang="en-GB" dirty="0" smtClean="0">
                <a:hlinkClick r:id="rId4"/>
              </a:rPr>
              <a:t>http</a:t>
            </a:r>
            <a:r>
              <a:rPr lang="en-GB" dirty="0">
                <a:hlinkClick r:id="rId4"/>
              </a:rPr>
              <a:t>://www.livestrong.com/article/204615-all-the-body-systems-how-they-interact-with-each-other/#ixzz2JTUXpJGy</a:t>
            </a:r>
            <a:endParaRPr lang="en-GB" dirty="0"/>
          </a:p>
          <a:p>
            <a:endParaRPr lang="en-GB" dirty="0"/>
          </a:p>
        </p:txBody>
      </p:sp>
    </p:spTree>
    <p:extLst>
      <p:ext uri="{BB962C8B-B14F-4D97-AF65-F5344CB8AC3E}">
        <p14:creationId xmlns:p14="http://schemas.microsoft.com/office/powerpoint/2010/main" val="658311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Aim</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To explain how the body relationships interrelate with one another to supply oxygen to the cells</a:t>
            </a:r>
            <a:r>
              <a:rPr lang="en-GB" dirty="0" smtClean="0">
                <a:latin typeface="Comic Sans MS" pitchFamily="66" charset="0"/>
              </a:rPr>
              <a:t>.</a:t>
            </a:r>
          </a:p>
          <a:p>
            <a:r>
              <a:rPr lang="en-GB" dirty="0" smtClean="0">
                <a:latin typeface="Comic Sans MS" pitchFamily="66" charset="0"/>
              </a:rPr>
              <a:t>To provide a framework for the writing of the D1 criteria.</a:t>
            </a:r>
            <a:endParaRPr lang="en-GB" dirty="0" smtClean="0">
              <a:latin typeface="Comic Sans MS" pitchFamily="66" charset="0"/>
            </a:endParaRPr>
          </a:p>
        </p:txBody>
      </p:sp>
    </p:spTree>
    <p:extLst>
      <p:ext uri="{BB962C8B-B14F-4D97-AF65-F5344CB8AC3E}">
        <p14:creationId xmlns:p14="http://schemas.microsoft.com/office/powerpoint/2010/main" val="332044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itchFamily="66" charset="0"/>
              </a:rPr>
              <a:t>The body at rest.</a:t>
            </a:r>
            <a:r>
              <a:rPr lang="en-GB" dirty="0"/>
              <a:t/>
            </a:r>
            <a:br>
              <a:rPr lang="en-GB" dirty="0"/>
            </a:br>
            <a:endParaRPr lang="en-GB" dirty="0"/>
          </a:p>
        </p:txBody>
      </p:sp>
      <p:sp>
        <p:nvSpPr>
          <p:cNvPr id="3" name="Content Placeholder 2"/>
          <p:cNvSpPr>
            <a:spLocks noGrp="1"/>
          </p:cNvSpPr>
          <p:nvPr>
            <p:ph sz="half" idx="1"/>
          </p:nvPr>
        </p:nvSpPr>
        <p:spPr>
          <a:xfrm>
            <a:off x="457200" y="1600200"/>
            <a:ext cx="4402832" cy="4525963"/>
          </a:xfrm>
        </p:spPr>
        <p:txBody>
          <a:bodyPr>
            <a:normAutofit/>
          </a:bodyPr>
          <a:lstStyle/>
          <a:p>
            <a:r>
              <a:rPr lang="en-GB" dirty="0" smtClean="0">
                <a:latin typeface="Comic Sans MS" pitchFamily="66" charset="0"/>
              </a:rPr>
              <a:t>Resting heart/pulse rate </a:t>
            </a:r>
          </a:p>
          <a:p>
            <a:pPr marL="0" indent="0">
              <a:buNone/>
            </a:pPr>
            <a:r>
              <a:rPr lang="en-GB" dirty="0" smtClean="0">
                <a:latin typeface="Comic Sans MS" pitchFamily="66" charset="0"/>
              </a:rPr>
              <a:t>60 -80 </a:t>
            </a:r>
            <a:r>
              <a:rPr lang="en-GB" sz="2400" dirty="0" err="1" smtClean="0">
                <a:latin typeface="Comic Sans MS" pitchFamily="66" charset="0"/>
              </a:rPr>
              <a:t>bpm</a:t>
            </a:r>
            <a:r>
              <a:rPr lang="en-GB" sz="2400" dirty="0" smtClean="0">
                <a:latin typeface="Comic Sans MS" pitchFamily="66" charset="0"/>
              </a:rPr>
              <a:t> </a:t>
            </a:r>
            <a:r>
              <a:rPr lang="en-GB" sz="2000" dirty="0" smtClean="0">
                <a:latin typeface="Comic Sans MS" pitchFamily="66" charset="0"/>
              </a:rPr>
              <a:t>(beats per minute)</a:t>
            </a:r>
          </a:p>
          <a:p>
            <a:pPr marL="0" indent="0">
              <a:buNone/>
            </a:pPr>
            <a:endParaRPr lang="en-GB" dirty="0" smtClean="0">
              <a:latin typeface="Comic Sans MS" pitchFamily="66" charset="0"/>
            </a:endParaRPr>
          </a:p>
          <a:p>
            <a:r>
              <a:rPr lang="en-GB" dirty="0" smtClean="0">
                <a:latin typeface="Comic Sans MS" pitchFamily="66" charset="0"/>
              </a:rPr>
              <a:t>Normal resting breathing rate</a:t>
            </a:r>
          </a:p>
          <a:p>
            <a:pPr marL="0" indent="0">
              <a:buNone/>
            </a:pPr>
            <a:r>
              <a:rPr lang="en-GB" dirty="0" smtClean="0">
                <a:latin typeface="Comic Sans MS" pitchFamily="66" charset="0"/>
              </a:rPr>
              <a:t>16 -20 </a:t>
            </a:r>
            <a:r>
              <a:rPr lang="en-GB" sz="2400" dirty="0" smtClean="0">
                <a:latin typeface="Comic Sans MS" pitchFamily="66" charset="0"/>
              </a:rPr>
              <a:t>breathes per minute</a:t>
            </a:r>
          </a:p>
          <a:p>
            <a:pPr marL="0" indent="0">
              <a:buNone/>
            </a:pPr>
            <a:endParaRPr lang="en-GB" dirty="0" smtClean="0">
              <a:latin typeface="Comic Sans MS" pitchFamily="66" charset="0"/>
            </a:endParaRPr>
          </a:p>
          <a:p>
            <a:pPr marL="0" indent="0">
              <a:buNone/>
            </a:pPr>
            <a:r>
              <a:rPr lang="en-GB" sz="2000" dirty="0" smtClean="0">
                <a:latin typeface="Comic Sans MS" pitchFamily="66" charset="0"/>
              </a:rPr>
              <a:t>Ref; Stretch &amp; Whitehouse(2010)</a:t>
            </a:r>
          </a:p>
          <a:p>
            <a:pPr marL="0" indent="0">
              <a:buNone/>
            </a:pPr>
            <a:endParaRPr lang="en-GB" dirty="0">
              <a:latin typeface="Comic Sans MS" pitchFamily="66" charset="0"/>
            </a:endParaRPr>
          </a:p>
        </p:txBody>
      </p:sp>
      <p:pic>
        <p:nvPicPr>
          <p:cNvPr id="1026" name="Picture 2" descr="C:\Users\annh.CARMEL_NT_DOM\AppData\Local\Microsoft\Windows\Temporary Internet Files\Content.IE5\CUM994TC\MC900389202[1].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652120" y="2780928"/>
            <a:ext cx="3103689" cy="195595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nnh.CARMEL_NT_DOM\AppData\Local\Microsoft\Windows\Temporary Internet Files\Content.IE5\BHXBHSQE\MP90042523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4088" y="1412776"/>
            <a:ext cx="1547664" cy="102895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nnh.CARMEL_NT_DOM\AppData\Local\Microsoft\Windows\Temporary Internet Files\Content.IE5\CUM994TC\MC90028710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9511" y="4869160"/>
            <a:ext cx="1651162"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905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78098"/>
          </a:xfrm>
        </p:spPr>
        <p:txBody>
          <a:bodyPr>
            <a:noAutofit/>
          </a:bodyPr>
          <a:lstStyle/>
          <a:p>
            <a:r>
              <a:rPr lang="en-GB" sz="2000" dirty="0" smtClean="0">
                <a:solidFill>
                  <a:srgbClr val="FF0000"/>
                </a:solidFill>
                <a:latin typeface="Comic Sans MS" pitchFamily="66" charset="0"/>
              </a:rPr>
              <a:t>Recap - How the Respiratory &amp; Cardiovascular System work together.</a:t>
            </a:r>
            <a:endParaRPr lang="en-GB" sz="2000" dirty="0">
              <a:solidFill>
                <a:srgbClr val="FF0000"/>
              </a:solidFill>
              <a:latin typeface="Comic Sans MS" pitchFamily="66" charset="0"/>
            </a:endParaRPr>
          </a:p>
        </p:txBody>
      </p:sp>
      <p:sp>
        <p:nvSpPr>
          <p:cNvPr id="6" name="Content Placeholder 5"/>
          <p:cNvSpPr>
            <a:spLocks noGrp="1"/>
          </p:cNvSpPr>
          <p:nvPr>
            <p:ph idx="1"/>
          </p:nvPr>
        </p:nvSpPr>
        <p:spPr>
          <a:xfrm>
            <a:off x="457200" y="980728"/>
            <a:ext cx="8229600" cy="5145435"/>
          </a:xfrm>
        </p:spPr>
        <p:txBody>
          <a:bodyPr>
            <a:noAutofit/>
          </a:bodyPr>
          <a:lstStyle/>
          <a:p>
            <a:r>
              <a:rPr lang="en-GB" sz="1800" dirty="0" smtClean="0">
                <a:latin typeface="Comic Sans MS" pitchFamily="66" charset="0"/>
              </a:rPr>
              <a:t>The lungs and heart work together to keep the cells supplied with the oxygen and other substances that they need and to remove metabolic debris. </a:t>
            </a:r>
          </a:p>
          <a:p>
            <a:r>
              <a:rPr lang="en-GB" sz="1800" dirty="0" smtClean="0">
                <a:latin typeface="Comic Sans MS" pitchFamily="66" charset="0"/>
              </a:rPr>
              <a:t>The heart powers the circulatory system that takes carbon dioxide to the lungs and delivers oxygen from the lungs to the tissues. </a:t>
            </a:r>
          </a:p>
          <a:p>
            <a:r>
              <a:rPr lang="en-GB" sz="1800" dirty="0" smtClean="0">
                <a:latin typeface="Comic Sans MS" pitchFamily="66" charset="0"/>
              </a:rPr>
              <a:t>The right side of the heart takes in oxygen-depleted, carbon-dioxide-filled blood and transports this to the lungs via the pulmonary artery. The blood moves through the pulmonary arterioles into tiny capillaries that surround the alveoli. </a:t>
            </a:r>
          </a:p>
          <a:p>
            <a:r>
              <a:rPr lang="en-GB" sz="1800" dirty="0" smtClean="0">
                <a:latin typeface="Comic Sans MS" pitchFamily="66" charset="0"/>
              </a:rPr>
              <a:t>During the few moments that blood passes through the alveolar capillaries gaseous exchange occurs. The erythrocytes load up with oxygen from the alveoli and carbon dioxide is diffused from the blood into the alveoli for expiration. </a:t>
            </a:r>
          </a:p>
          <a:p>
            <a:r>
              <a:rPr lang="en-GB" sz="1800" dirty="0" smtClean="0">
                <a:latin typeface="Comic Sans MS" pitchFamily="66" charset="0"/>
              </a:rPr>
              <a:t>Oxygenated blood leaves the alveolar capillaries and moves back into the left chambers of the heart through pulmonary veins. Each stroke of the heart sends this freshly-oxygenated blood out via the aorta into the circulation to travels to the tissues and organs throughout the body. </a:t>
            </a:r>
          </a:p>
          <a:p>
            <a:r>
              <a:rPr lang="en-GB" sz="1800" dirty="0" smtClean="0">
                <a:latin typeface="Comic Sans MS" pitchFamily="66" charset="0"/>
              </a:rPr>
              <a:t>(Livestrong 2013, Kingston 2001,Stretch &amp; Whitehouse 2010)</a:t>
            </a:r>
            <a:endParaRPr lang="en-GB" sz="1800" dirty="0"/>
          </a:p>
        </p:txBody>
      </p:sp>
    </p:spTree>
    <p:extLst>
      <p:ext uri="{BB962C8B-B14F-4D97-AF65-F5344CB8AC3E}">
        <p14:creationId xmlns:p14="http://schemas.microsoft.com/office/powerpoint/2010/main" val="45546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4"/>
          <p:cNvSpPr txBox="1">
            <a:spLocks noChangeArrowheads="1"/>
          </p:cNvSpPr>
          <p:nvPr/>
        </p:nvSpPr>
        <p:spPr bwMode="auto">
          <a:xfrm>
            <a:off x="323850" y="908050"/>
            <a:ext cx="5903913" cy="819150"/>
          </a:xfrm>
          <a:prstGeom prst="rect">
            <a:avLst/>
          </a:prstGeom>
          <a:solidFill>
            <a:srgbClr val="D9E8F7"/>
          </a:solidFill>
          <a:ln w="25400">
            <a:solidFill>
              <a:srgbClr val="000080"/>
            </a:solidFill>
            <a:miter lim="800000"/>
            <a:headEnd/>
            <a:tailEnd/>
          </a:ln>
        </p:spPr>
        <p:txBody>
          <a:bodyPr>
            <a:spAutoFit/>
          </a:bodyPr>
          <a:lstStyle/>
          <a:p>
            <a:pPr>
              <a:spcBef>
                <a:spcPct val="30000"/>
              </a:spcBef>
            </a:pPr>
            <a:r>
              <a:rPr lang="en-GB" sz="2300" dirty="0">
                <a:solidFill>
                  <a:srgbClr val="010066"/>
                </a:solidFill>
              </a:rPr>
              <a:t>Muscle cell </a:t>
            </a:r>
            <a:r>
              <a:rPr lang="en-GB" sz="2300" b="1" dirty="0">
                <a:solidFill>
                  <a:srgbClr val="FF6600"/>
                </a:solidFill>
              </a:rPr>
              <a:t>respiration increases</a:t>
            </a:r>
            <a:r>
              <a:rPr lang="en-GB" sz="2300" dirty="0">
                <a:solidFill>
                  <a:srgbClr val="010066"/>
                </a:solidFill>
              </a:rPr>
              <a:t> – more oxygen is used up and levels of CO</a:t>
            </a:r>
            <a:r>
              <a:rPr lang="en-GB" sz="2300" baseline="-25000" dirty="0">
                <a:solidFill>
                  <a:srgbClr val="010066"/>
                </a:solidFill>
              </a:rPr>
              <a:t>2</a:t>
            </a:r>
            <a:r>
              <a:rPr lang="en-GB" sz="2300" dirty="0">
                <a:solidFill>
                  <a:srgbClr val="010066"/>
                </a:solidFill>
              </a:rPr>
              <a:t> rise.</a:t>
            </a:r>
            <a:endParaRPr lang="en-GB" sz="2300" b="1" i="1" dirty="0"/>
          </a:p>
        </p:txBody>
      </p:sp>
      <p:sp>
        <p:nvSpPr>
          <p:cNvPr id="57349" name="Text Box 5"/>
          <p:cNvSpPr txBox="1">
            <a:spLocks noChangeArrowheads="1"/>
          </p:cNvSpPr>
          <p:nvPr/>
        </p:nvSpPr>
        <p:spPr bwMode="auto">
          <a:xfrm>
            <a:off x="2195513" y="1989138"/>
            <a:ext cx="6624637" cy="819150"/>
          </a:xfrm>
          <a:prstGeom prst="rect">
            <a:avLst/>
          </a:prstGeom>
          <a:solidFill>
            <a:srgbClr val="D9E8F7"/>
          </a:solidFill>
          <a:ln w="25400" algn="ctr">
            <a:solidFill>
              <a:srgbClr val="000080"/>
            </a:solidFill>
            <a:miter lim="800000"/>
            <a:headEnd/>
            <a:tailEnd/>
          </a:ln>
        </p:spPr>
        <p:txBody>
          <a:bodyPr>
            <a:spAutoFit/>
          </a:bodyPr>
          <a:lstStyle/>
          <a:p>
            <a:pPr>
              <a:spcBef>
                <a:spcPct val="30000"/>
              </a:spcBef>
            </a:pPr>
            <a:r>
              <a:rPr lang="en-GB" sz="2300">
                <a:solidFill>
                  <a:srgbClr val="010066"/>
                </a:solidFill>
              </a:rPr>
              <a:t>   The </a:t>
            </a:r>
            <a:r>
              <a:rPr lang="en-GB" sz="2300" b="1">
                <a:solidFill>
                  <a:srgbClr val="FF6600"/>
                </a:solidFill>
              </a:rPr>
              <a:t>brain</a:t>
            </a:r>
            <a:r>
              <a:rPr lang="en-GB" sz="2300">
                <a:solidFill>
                  <a:srgbClr val="010066"/>
                </a:solidFill>
              </a:rPr>
              <a:t> detects increasing levels of</a:t>
            </a:r>
            <a:r>
              <a:rPr lang="en-GB" sz="2300" b="1">
                <a:solidFill>
                  <a:srgbClr val="FF6600"/>
                </a:solidFill>
              </a:rPr>
              <a:t> CO</a:t>
            </a:r>
            <a:r>
              <a:rPr lang="en-GB" sz="2300" b="1" baseline="-25000">
                <a:solidFill>
                  <a:srgbClr val="FF6600"/>
                </a:solidFill>
              </a:rPr>
              <a:t>2</a:t>
            </a:r>
            <a:r>
              <a:rPr lang="en-GB" sz="2300">
                <a:solidFill>
                  <a:srgbClr val="010066"/>
                </a:solidFill>
              </a:rPr>
              <a:t> – a </a:t>
            </a:r>
            <a:br>
              <a:rPr lang="en-GB" sz="2300">
                <a:solidFill>
                  <a:srgbClr val="010066"/>
                </a:solidFill>
              </a:rPr>
            </a:br>
            <a:r>
              <a:rPr lang="en-GB" sz="2300">
                <a:solidFill>
                  <a:srgbClr val="010066"/>
                </a:solidFill>
              </a:rPr>
              <a:t>   signal is sent to the lungs to increase breathing.</a:t>
            </a:r>
          </a:p>
        </p:txBody>
      </p:sp>
      <p:sp>
        <p:nvSpPr>
          <p:cNvPr id="57350" name="Text Box 6"/>
          <p:cNvSpPr txBox="1">
            <a:spLocks noChangeArrowheads="1"/>
          </p:cNvSpPr>
          <p:nvPr/>
        </p:nvSpPr>
        <p:spPr bwMode="auto">
          <a:xfrm>
            <a:off x="468313" y="2997200"/>
            <a:ext cx="5975350" cy="1169988"/>
          </a:xfrm>
          <a:prstGeom prst="rect">
            <a:avLst/>
          </a:prstGeom>
          <a:solidFill>
            <a:srgbClr val="D9E8F7"/>
          </a:solidFill>
          <a:ln w="25400" algn="ctr">
            <a:solidFill>
              <a:srgbClr val="000080"/>
            </a:solidFill>
            <a:miter lim="800000"/>
            <a:headEnd/>
            <a:tailEnd/>
          </a:ln>
        </p:spPr>
        <p:txBody>
          <a:bodyPr>
            <a:spAutoFit/>
          </a:bodyPr>
          <a:lstStyle/>
          <a:p>
            <a:pPr>
              <a:spcBef>
                <a:spcPct val="30000"/>
              </a:spcBef>
            </a:pPr>
            <a:r>
              <a:rPr lang="en-GB" sz="2300" b="1" dirty="0">
                <a:solidFill>
                  <a:srgbClr val="FF6600"/>
                </a:solidFill>
              </a:rPr>
              <a:t>Breathing rate</a:t>
            </a:r>
            <a:r>
              <a:rPr lang="en-GB" sz="2300" dirty="0">
                <a:solidFill>
                  <a:srgbClr val="010066"/>
                </a:solidFill>
              </a:rPr>
              <a:t> and the </a:t>
            </a:r>
            <a:r>
              <a:rPr lang="en-GB" sz="2300" b="1" dirty="0">
                <a:solidFill>
                  <a:srgbClr val="FF6600"/>
                </a:solidFill>
              </a:rPr>
              <a:t>volume of air</a:t>
            </a:r>
            <a:r>
              <a:rPr lang="en-GB" sz="2300" dirty="0">
                <a:solidFill>
                  <a:srgbClr val="010066"/>
                </a:solidFill>
              </a:rPr>
              <a:t> in each breath increase. This means that </a:t>
            </a:r>
            <a:br>
              <a:rPr lang="en-GB" sz="2300" dirty="0">
                <a:solidFill>
                  <a:srgbClr val="010066"/>
                </a:solidFill>
              </a:rPr>
            </a:br>
            <a:r>
              <a:rPr lang="en-GB" sz="2300" dirty="0">
                <a:solidFill>
                  <a:srgbClr val="010066"/>
                </a:solidFill>
              </a:rPr>
              <a:t>more </a:t>
            </a:r>
            <a:r>
              <a:rPr lang="en-GB" sz="2300" b="1" dirty="0">
                <a:solidFill>
                  <a:srgbClr val="FF6600"/>
                </a:solidFill>
              </a:rPr>
              <a:t>gaseous exchange</a:t>
            </a:r>
            <a:r>
              <a:rPr lang="en-GB" sz="2300" dirty="0">
                <a:solidFill>
                  <a:srgbClr val="010066"/>
                </a:solidFill>
              </a:rPr>
              <a:t> takes place.</a:t>
            </a:r>
          </a:p>
        </p:txBody>
      </p:sp>
      <p:sp>
        <p:nvSpPr>
          <p:cNvPr id="57351" name="Text Box 7"/>
          <p:cNvSpPr txBox="1">
            <a:spLocks noChangeArrowheads="1"/>
          </p:cNvSpPr>
          <p:nvPr/>
        </p:nvSpPr>
        <p:spPr bwMode="auto">
          <a:xfrm>
            <a:off x="3492500" y="4365625"/>
            <a:ext cx="5472113" cy="1169988"/>
          </a:xfrm>
          <a:prstGeom prst="rect">
            <a:avLst/>
          </a:prstGeom>
          <a:solidFill>
            <a:srgbClr val="D9E8F7"/>
          </a:solidFill>
          <a:ln w="25400" algn="ctr">
            <a:solidFill>
              <a:srgbClr val="000080"/>
            </a:solidFill>
            <a:miter lim="800000"/>
            <a:headEnd/>
            <a:tailEnd/>
          </a:ln>
        </p:spPr>
        <p:txBody>
          <a:bodyPr>
            <a:spAutoFit/>
          </a:bodyPr>
          <a:lstStyle/>
          <a:p>
            <a:pPr algn="r">
              <a:spcBef>
                <a:spcPct val="30000"/>
              </a:spcBef>
            </a:pPr>
            <a:r>
              <a:rPr lang="en-GB" sz="2300" dirty="0">
                <a:solidFill>
                  <a:srgbClr val="010066"/>
                </a:solidFill>
              </a:rPr>
              <a:t>The brain also tells the </a:t>
            </a:r>
            <a:r>
              <a:rPr lang="en-GB" sz="2300" b="1" dirty="0">
                <a:solidFill>
                  <a:srgbClr val="FF6600"/>
                </a:solidFill>
              </a:rPr>
              <a:t>heart</a:t>
            </a:r>
            <a:r>
              <a:rPr lang="en-GB" sz="2300" dirty="0">
                <a:solidFill>
                  <a:srgbClr val="010066"/>
                </a:solidFill>
              </a:rPr>
              <a:t> to beat faster so that more blood is pumped </a:t>
            </a:r>
            <a:br>
              <a:rPr lang="en-GB" sz="2300" dirty="0">
                <a:solidFill>
                  <a:srgbClr val="010066"/>
                </a:solidFill>
              </a:rPr>
            </a:br>
            <a:r>
              <a:rPr lang="en-GB" sz="2300" dirty="0">
                <a:solidFill>
                  <a:srgbClr val="010066"/>
                </a:solidFill>
              </a:rPr>
              <a:t>to the lungs for gaseous exchange.</a:t>
            </a:r>
          </a:p>
        </p:txBody>
      </p:sp>
      <p:sp>
        <p:nvSpPr>
          <p:cNvPr id="57352" name="Text Box 8"/>
          <p:cNvSpPr txBox="1">
            <a:spLocks noChangeArrowheads="1"/>
          </p:cNvSpPr>
          <p:nvPr/>
        </p:nvSpPr>
        <p:spPr bwMode="auto">
          <a:xfrm>
            <a:off x="1042988" y="5705475"/>
            <a:ext cx="5976937" cy="819150"/>
          </a:xfrm>
          <a:prstGeom prst="rect">
            <a:avLst/>
          </a:prstGeom>
          <a:solidFill>
            <a:srgbClr val="D9E8F7"/>
          </a:solidFill>
          <a:ln w="25400" algn="ctr">
            <a:solidFill>
              <a:srgbClr val="000080"/>
            </a:solidFill>
            <a:miter lim="800000"/>
            <a:headEnd/>
            <a:tailEnd/>
          </a:ln>
        </p:spPr>
        <p:txBody>
          <a:bodyPr>
            <a:spAutoFit/>
          </a:bodyPr>
          <a:lstStyle/>
          <a:p>
            <a:pPr>
              <a:spcBef>
                <a:spcPct val="30000"/>
              </a:spcBef>
            </a:pPr>
            <a:r>
              <a:rPr lang="en-GB" sz="2300">
                <a:solidFill>
                  <a:srgbClr val="010066"/>
                </a:solidFill>
              </a:rPr>
              <a:t>More </a:t>
            </a:r>
            <a:r>
              <a:rPr lang="en-GB" sz="2300" b="1">
                <a:solidFill>
                  <a:srgbClr val="FF6600"/>
                </a:solidFill>
              </a:rPr>
              <a:t>oxygenated blood</a:t>
            </a:r>
            <a:r>
              <a:rPr lang="en-GB" sz="2300">
                <a:solidFill>
                  <a:srgbClr val="010066"/>
                </a:solidFill>
              </a:rPr>
              <a:t> gets to the </a:t>
            </a:r>
            <a:br>
              <a:rPr lang="en-GB" sz="2300">
                <a:solidFill>
                  <a:srgbClr val="010066"/>
                </a:solidFill>
              </a:rPr>
            </a:br>
            <a:r>
              <a:rPr lang="en-GB" sz="2300">
                <a:solidFill>
                  <a:srgbClr val="010066"/>
                </a:solidFill>
              </a:rPr>
              <a:t>muscles and more </a:t>
            </a:r>
            <a:r>
              <a:rPr lang="en-GB" sz="2300" b="1">
                <a:solidFill>
                  <a:srgbClr val="FF6600"/>
                </a:solidFill>
              </a:rPr>
              <a:t>CO</a:t>
            </a:r>
            <a:r>
              <a:rPr lang="en-GB" sz="2300" b="1" baseline="-25000">
                <a:solidFill>
                  <a:srgbClr val="FF6600"/>
                </a:solidFill>
              </a:rPr>
              <a:t>2</a:t>
            </a:r>
            <a:r>
              <a:rPr lang="en-GB" sz="2300">
                <a:solidFill>
                  <a:srgbClr val="010066"/>
                </a:solidFill>
              </a:rPr>
              <a:t> is removed.</a:t>
            </a:r>
          </a:p>
        </p:txBody>
      </p:sp>
      <p:pic>
        <p:nvPicPr>
          <p:cNvPr id="20488" name="Picture 9" descr="tendon"/>
          <p:cNvPicPr>
            <a:picLocks noChangeAspect="1" noChangeArrowheads="1"/>
          </p:cNvPicPr>
          <p:nvPr/>
        </p:nvPicPr>
        <p:blipFill>
          <a:blip r:embed="rId2" cstate="print"/>
          <a:srcRect/>
          <a:stretch>
            <a:fillRect/>
          </a:stretch>
        </p:blipFill>
        <p:spPr bwMode="auto">
          <a:xfrm>
            <a:off x="6011863" y="620713"/>
            <a:ext cx="412750" cy="1368425"/>
          </a:xfrm>
          <a:prstGeom prst="rect">
            <a:avLst/>
          </a:prstGeom>
          <a:noFill/>
          <a:ln w="9525">
            <a:noFill/>
            <a:miter lim="800000"/>
            <a:headEnd/>
            <a:tailEnd/>
          </a:ln>
        </p:spPr>
      </p:pic>
      <p:pic>
        <p:nvPicPr>
          <p:cNvPr id="57354" name="Picture 10" descr="brain"/>
          <p:cNvPicPr>
            <a:picLocks noChangeAspect="1" noChangeArrowheads="1"/>
          </p:cNvPicPr>
          <p:nvPr/>
        </p:nvPicPr>
        <p:blipFill>
          <a:blip r:embed="rId3" cstate="print"/>
          <a:srcRect/>
          <a:stretch>
            <a:fillRect/>
          </a:stretch>
        </p:blipFill>
        <p:spPr bwMode="auto">
          <a:xfrm>
            <a:off x="1331913" y="1916113"/>
            <a:ext cx="1223962" cy="1008062"/>
          </a:xfrm>
          <a:prstGeom prst="rect">
            <a:avLst/>
          </a:prstGeom>
          <a:noFill/>
          <a:ln w="9525">
            <a:noFill/>
            <a:miter lim="800000"/>
            <a:headEnd/>
            <a:tailEnd/>
          </a:ln>
        </p:spPr>
      </p:pic>
      <p:sp>
        <p:nvSpPr>
          <p:cNvPr id="57355" name="AutoShape 11"/>
          <p:cNvSpPr>
            <a:spLocks noChangeArrowheads="1"/>
          </p:cNvSpPr>
          <p:nvPr/>
        </p:nvSpPr>
        <p:spPr bwMode="auto">
          <a:xfrm rot="5400000">
            <a:off x="6300788" y="1268413"/>
            <a:ext cx="792162" cy="792162"/>
          </a:xfrm>
          <a:custGeom>
            <a:avLst/>
            <a:gdLst>
              <a:gd name="T0" fmla="*/ 20344372 w 21600"/>
              <a:gd name="T1" fmla="*/ 0 h 21600"/>
              <a:gd name="T2" fmla="*/ 20344372 w 21600"/>
              <a:gd name="T3" fmla="*/ 16352459 h 21600"/>
              <a:gd name="T4" fmla="*/ 4353737 w 21600"/>
              <a:gd name="T5" fmla="*/ 29051880 h 21600"/>
              <a:gd name="T6" fmla="*/ 29051880 w 21600"/>
              <a:gd name="T7" fmla="*/ 8176211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gradFill rotWithShape="1">
            <a:gsLst>
              <a:gs pos="0">
                <a:srgbClr val="66FF99"/>
              </a:gs>
              <a:gs pos="100000">
                <a:srgbClr val="0033CC"/>
              </a:gs>
            </a:gsLst>
            <a:lin ang="5400000" scaled="1"/>
          </a:gradFill>
          <a:ln w="19050">
            <a:solidFill>
              <a:srgbClr val="000080"/>
            </a:solidFill>
            <a:miter lim="800000"/>
            <a:headEnd/>
            <a:tailEnd/>
          </a:ln>
        </p:spPr>
        <p:txBody>
          <a:bodyPr wrap="none" anchor="ctr"/>
          <a:lstStyle/>
          <a:p>
            <a:endParaRPr lang="en-GB"/>
          </a:p>
        </p:txBody>
      </p:sp>
      <p:sp>
        <p:nvSpPr>
          <p:cNvPr id="57356" name="AutoShape 12"/>
          <p:cNvSpPr>
            <a:spLocks noChangeArrowheads="1"/>
          </p:cNvSpPr>
          <p:nvPr/>
        </p:nvSpPr>
        <p:spPr bwMode="auto">
          <a:xfrm rot="16200000" flipH="1">
            <a:off x="685800" y="2278063"/>
            <a:ext cx="790575" cy="790575"/>
          </a:xfrm>
          <a:custGeom>
            <a:avLst/>
            <a:gdLst>
              <a:gd name="T0" fmla="*/ 20262951 w 21600"/>
              <a:gd name="T1" fmla="*/ 0 h 21600"/>
              <a:gd name="T2" fmla="*/ 20262951 w 21600"/>
              <a:gd name="T3" fmla="*/ 16286978 h 21600"/>
              <a:gd name="T4" fmla="*/ 4336303 w 21600"/>
              <a:gd name="T5" fmla="*/ 28935593 h 21600"/>
              <a:gd name="T6" fmla="*/ 28935593 w 21600"/>
              <a:gd name="T7" fmla="*/ 814350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gradFill rotWithShape="1">
            <a:gsLst>
              <a:gs pos="0">
                <a:srgbClr val="66FF99"/>
              </a:gs>
              <a:gs pos="100000">
                <a:srgbClr val="0033CC"/>
              </a:gs>
            </a:gsLst>
            <a:lin ang="5400000" scaled="1"/>
          </a:gradFill>
          <a:ln w="19050">
            <a:solidFill>
              <a:srgbClr val="000080"/>
            </a:solidFill>
            <a:miter lim="800000"/>
            <a:headEnd/>
            <a:tailEnd/>
          </a:ln>
        </p:spPr>
        <p:txBody>
          <a:bodyPr wrap="none" anchor="ctr"/>
          <a:lstStyle/>
          <a:p>
            <a:endParaRPr lang="en-GB"/>
          </a:p>
        </p:txBody>
      </p:sp>
      <p:pic>
        <p:nvPicPr>
          <p:cNvPr id="57357" name="Picture 13" descr="lungs2"/>
          <p:cNvPicPr>
            <a:picLocks noChangeAspect="1" noChangeArrowheads="1"/>
          </p:cNvPicPr>
          <p:nvPr/>
        </p:nvPicPr>
        <p:blipFill>
          <a:blip r:embed="rId4" cstate="print"/>
          <a:srcRect/>
          <a:stretch>
            <a:fillRect/>
          </a:stretch>
        </p:blipFill>
        <p:spPr bwMode="auto">
          <a:xfrm>
            <a:off x="5940425" y="2852738"/>
            <a:ext cx="1096963" cy="1295400"/>
          </a:xfrm>
          <a:prstGeom prst="rect">
            <a:avLst/>
          </a:prstGeom>
          <a:noFill/>
          <a:ln w="9525">
            <a:noFill/>
            <a:miter lim="800000"/>
            <a:headEnd/>
            <a:tailEnd/>
          </a:ln>
        </p:spPr>
      </p:pic>
      <p:sp>
        <p:nvSpPr>
          <p:cNvPr id="57358" name="AutoShape 14"/>
          <p:cNvSpPr>
            <a:spLocks noChangeArrowheads="1"/>
          </p:cNvSpPr>
          <p:nvPr/>
        </p:nvSpPr>
        <p:spPr bwMode="auto">
          <a:xfrm rot="5400000">
            <a:off x="6948487" y="3590926"/>
            <a:ext cx="792163" cy="792162"/>
          </a:xfrm>
          <a:custGeom>
            <a:avLst/>
            <a:gdLst>
              <a:gd name="T0" fmla="*/ 20344435 w 21600"/>
              <a:gd name="T1" fmla="*/ 0 h 21600"/>
              <a:gd name="T2" fmla="*/ 20344435 w 21600"/>
              <a:gd name="T3" fmla="*/ 16352459 h 21600"/>
              <a:gd name="T4" fmla="*/ 4353742 w 21600"/>
              <a:gd name="T5" fmla="*/ 29051880 h 21600"/>
              <a:gd name="T6" fmla="*/ 29051953 w 21600"/>
              <a:gd name="T7" fmla="*/ 8176211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gradFill rotWithShape="1">
            <a:gsLst>
              <a:gs pos="0">
                <a:srgbClr val="66FF99"/>
              </a:gs>
              <a:gs pos="100000">
                <a:srgbClr val="0033CC"/>
              </a:gs>
            </a:gsLst>
            <a:lin ang="5400000" scaled="1"/>
          </a:gradFill>
          <a:ln w="19050">
            <a:solidFill>
              <a:srgbClr val="000080"/>
            </a:solidFill>
            <a:miter lim="800000"/>
            <a:headEnd/>
            <a:tailEnd/>
          </a:ln>
        </p:spPr>
        <p:txBody>
          <a:bodyPr wrap="none" anchor="ctr"/>
          <a:lstStyle/>
          <a:p>
            <a:endParaRPr lang="en-GB"/>
          </a:p>
        </p:txBody>
      </p:sp>
      <p:pic>
        <p:nvPicPr>
          <p:cNvPr id="57359" name="Picture 15" descr="5_heart_exterior_view_RC"/>
          <p:cNvPicPr>
            <a:picLocks noChangeAspect="1" noChangeArrowheads="1"/>
          </p:cNvPicPr>
          <p:nvPr/>
        </p:nvPicPr>
        <p:blipFill>
          <a:blip r:embed="rId5" cstate="print"/>
          <a:srcRect/>
          <a:stretch>
            <a:fillRect/>
          </a:stretch>
        </p:blipFill>
        <p:spPr bwMode="auto">
          <a:xfrm>
            <a:off x="3059113" y="4365625"/>
            <a:ext cx="925512" cy="1296988"/>
          </a:xfrm>
          <a:prstGeom prst="rect">
            <a:avLst/>
          </a:prstGeom>
          <a:noFill/>
          <a:ln w="9525">
            <a:noFill/>
            <a:miter lim="800000"/>
            <a:headEnd/>
            <a:tailEnd/>
          </a:ln>
        </p:spPr>
      </p:pic>
      <p:sp>
        <p:nvSpPr>
          <p:cNvPr id="57360" name="AutoShape 16"/>
          <p:cNvSpPr>
            <a:spLocks noChangeArrowheads="1"/>
          </p:cNvSpPr>
          <p:nvPr/>
        </p:nvSpPr>
        <p:spPr bwMode="auto">
          <a:xfrm rot="16200000" flipH="1">
            <a:off x="2411413" y="4943475"/>
            <a:ext cx="790575" cy="790575"/>
          </a:xfrm>
          <a:custGeom>
            <a:avLst/>
            <a:gdLst>
              <a:gd name="T0" fmla="*/ 20262951 w 21600"/>
              <a:gd name="T1" fmla="*/ 0 h 21600"/>
              <a:gd name="T2" fmla="*/ 20262951 w 21600"/>
              <a:gd name="T3" fmla="*/ 16286978 h 21600"/>
              <a:gd name="T4" fmla="*/ 4336303 w 21600"/>
              <a:gd name="T5" fmla="*/ 28935593 h 21600"/>
              <a:gd name="T6" fmla="*/ 28935593 w 21600"/>
              <a:gd name="T7" fmla="*/ 814350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gradFill rotWithShape="1">
            <a:gsLst>
              <a:gs pos="0">
                <a:srgbClr val="66FF99"/>
              </a:gs>
              <a:gs pos="100000">
                <a:srgbClr val="0033CC"/>
              </a:gs>
            </a:gsLst>
            <a:lin ang="5400000" scaled="1"/>
          </a:gradFill>
          <a:ln w="19050">
            <a:solidFill>
              <a:srgbClr val="000080"/>
            </a:solidFill>
            <a:miter lim="800000"/>
            <a:headEnd/>
            <a:tailEnd/>
          </a:ln>
        </p:spPr>
        <p:txBody>
          <a:bodyPr wrap="none" anchor="ctr"/>
          <a:lstStyle/>
          <a:p>
            <a:endParaRPr lang="en-GB"/>
          </a:p>
        </p:txBody>
      </p:sp>
      <p:pic>
        <p:nvPicPr>
          <p:cNvPr id="57361" name="Picture 17" descr="WiB_Blood_in_capillary_CELLS"/>
          <p:cNvPicPr>
            <a:picLocks noChangeAspect="1" noChangeArrowheads="1"/>
          </p:cNvPicPr>
          <p:nvPr/>
        </p:nvPicPr>
        <p:blipFill>
          <a:blip r:embed="rId6" cstate="print"/>
          <a:srcRect/>
          <a:stretch>
            <a:fillRect/>
          </a:stretch>
        </p:blipFill>
        <p:spPr bwMode="auto">
          <a:xfrm rot="446896">
            <a:off x="6227763" y="5734050"/>
            <a:ext cx="1295400" cy="863600"/>
          </a:xfrm>
          <a:prstGeom prst="rect">
            <a:avLst/>
          </a:prstGeom>
          <a:noFill/>
          <a:ln w="9525">
            <a:noFill/>
            <a:miter lim="800000"/>
            <a:headEnd/>
            <a:tailEnd/>
          </a:ln>
        </p:spPr>
      </p:pic>
    </p:spTree>
    <p:extLst>
      <p:ext uri="{BB962C8B-B14F-4D97-AF65-F5344CB8AC3E}">
        <p14:creationId xmlns:p14="http://schemas.microsoft.com/office/powerpoint/2010/main" val="259162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7349"/>
                                        </p:tgtEl>
                                        <p:attrNameLst>
                                          <p:attrName>style.visibility</p:attrName>
                                        </p:attrNameLst>
                                      </p:cBhvr>
                                      <p:to>
                                        <p:strVal val="visible"/>
                                      </p:to>
                                    </p:set>
                                    <p:animEffect transition="in" filter="dissolve">
                                      <p:cBhvr>
                                        <p:cTn id="7" dur="500"/>
                                        <p:tgtEl>
                                          <p:spTgt spid="57349"/>
                                        </p:tgtEl>
                                      </p:cBhvr>
                                    </p:animEffect>
                                  </p:childTnLst>
                                </p:cTn>
                              </p:par>
                              <p:par>
                                <p:cTn id="8" presetID="9" presetClass="entr" presetSubtype="0" fill="hold" nodeType="withEffect">
                                  <p:stCondLst>
                                    <p:cond delay="0"/>
                                  </p:stCondLst>
                                  <p:childTnLst>
                                    <p:set>
                                      <p:cBhvr>
                                        <p:cTn id="9" dur="1" fill="hold">
                                          <p:stCondLst>
                                            <p:cond delay="0"/>
                                          </p:stCondLst>
                                        </p:cTn>
                                        <p:tgtEl>
                                          <p:spTgt spid="57354"/>
                                        </p:tgtEl>
                                        <p:attrNameLst>
                                          <p:attrName>style.visibility</p:attrName>
                                        </p:attrNameLst>
                                      </p:cBhvr>
                                      <p:to>
                                        <p:strVal val="visible"/>
                                      </p:to>
                                    </p:set>
                                    <p:animEffect transition="in" filter="dissolve">
                                      <p:cBhvr>
                                        <p:cTn id="10" dur="500"/>
                                        <p:tgtEl>
                                          <p:spTgt spid="5735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7355"/>
                                        </p:tgtEl>
                                        <p:attrNameLst>
                                          <p:attrName>style.visibility</p:attrName>
                                        </p:attrNameLst>
                                      </p:cBhvr>
                                      <p:to>
                                        <p:strVal val="visible"/>
                                      </p:to>
                                    </p:set>
                                    <p:animEffect transition="in" filter="dissolve">
                                      <p:cBhvr>
                                        <p:cTn id="13" dur="500"/>
                                        <p:tgtEl>
                                          <p:spTgt spid="57355"/>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7356"/>
                                        </p:tgtEl>
                                        <p:attrNameLst>
                                          <p:attrName>style.visibility</p:attrName>
                                        </p:attrNameLst>
                                      </p:cBhvr>
                                      <p:to>
                                        <p:strVal val="visible"/>
                                      </p:to>
                                    </p:set>
                                    <p:animEffect transition="in" filter="dissolve">
                                      <p:cBhvr>
                                        <p:cTn id="18" dur="500"/>
                                        <p:tgtEl>
                                          <p:spTgt spid="57356"/>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57350"/>
                                        </p:tgtEl>
                                        <p:attrNameLst>
                                          <p:attrName>style.visibility</p:attrName>
                                        </p:attrNameLst>
                                      </p:cBhvr>
                                      <p:to>
                                        <p:strVal val="visible"/>
                                      </p:to>
                                    </p:set>
                                    <p:animEffect transition="in" filter="dissolve">
                                      <p:cBhvr>
                                        <p:cTn id="21" dur="500"/>
                                        <p:tgtEl>
                                          <p:spTgt spid="57350"/>
                                        </p:tgtEl>
                                      </p:cBhvr>
                                    </p:animEffect>
                                  </p:childTnLst>
                                </p:cTn>
                              </p:par>
                              <p:par>
                                <p:cTn id="22" presetID="9" presetClass="entr" presetSubtype="0" fill="hold" nodeType="withEffect">
                                  <p:stCondLst>
                                    <p:cond delay="0"/>
                                  </p:stCondLst>
                                  <p:childTnLst>
                                    <p:set>
                                      <p:cBhvr>
                                        <p:cTn id="23" dur="1" fill="hold">
                                          <p:stCondLst>
                                            <p:cond delay="0"/>
                                          </p:stCondLst>
                                        </p:cTn>
                                        <p:tgtEl>
                                          <p:spTgt spid="57357"/>
                                        </p:tgtEl>
                                        <p:attrNameLst>
                                          <p:attrName>style.visibility</p:attrName>
                                        </p:attrNameLst>
                                      </p:cBhvr>
                                      <p:to>
                                        <p:strVal val="visible"/>
                                      </p:to>
                                    </p:set>
                                    <p:animEffect transition="in" filter="dissolve">
                                      <p:cBhvr>
                                        <p:cTn id="24" dur="500"/>
                                        <p:tgtEl>
                                          <p:spTgt spid="57357"/>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57358"/>
                                        </p:tgtEl>
                                        <p:attrNameLst>
                                          <p:attrName>style.visibility</p:attrName>
                                        </p:attrNameLst>
                                      </p:cBhvr>
                                      <p:to>
                                        <p:strVal val="visible"/>
                                      </p:to>
                                    </p:set>
                                    <p:animEffect transition="in" filter="dissolve">
                                      <p:cBhvr>
                                        <p:cTn id="29" dur="500"/>
                                        <p:tgtEl>
                                          <p:spTgt spid="57358"/>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57351"/>
                                        </p:tgtEl>
                                        <p:attrNameLst>
                                          <p:attrName>style.visibility</p:attrName>
                                        </p:attrNameLst>
                                      </p:cBhvr>
                                      <p:to>
                                        <p:strVal val="visible"/>
                                      </p:to>
                                    </p:set>
                                    <p:animEffect transition="in" filter="dissolve">
                                      <p:cBhvr>
                                        <p:cTn id="32" dur="500"/>
                                        <p:tgtEl>
                                          <p:spTgt spid="57351"/>
                                        </p:tgtEl>
                                      </p:cBhvr>
                                    </p:animEffect>
                                  </p:childTnLst>
                                </p:cTn>
                              </p:par>
                              <p:par>
                                <p:cTn id="33" presetID="9" presetClass="entr" presetSubtype="0" fill="hold" nodeType="withEffect">
                                  <p:stCondLst>
                                    <p:cond delay="0"/>
                                  </p:stCondLst>
                                  <p:childTnLst>
                                    <p:set>
                                      <p:cBhvr>
                                        <p:cTn id="34" dur="1" fill="hold">
                                          <p:stCondLst>
                                            <p:cond delay="0"/>
                                          </p:stCondLst>
                                        </p:cTn>
                                        <p:tgtEl>
                                          <p:spTgt spid="57359"/>
                                        </p:tgtEl>
                                        <p:attrNameLst>
                                          <p:attrName>style.visibility</p:attrName>
                                        </p:attrNameLst>
                                      </p:cBhvr>
                                      <p:to>
                                        <p:strVal val="visible"/>
                                      </p:to>
                                    </p:set>
                                    <p:animEffect transition="in" filter="dissolve">
                                      <p:cBhvr>
                                        <p:cTn id="35" dur="500"/>
                                        <p:tgtEl>
                                          <p:spTgt spid="57359"/>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57360"/>
                                        </p:tgtEl>
                                        <p:attrNameLst>
                                          <p:attrName>style.visibility</p:attrName>
                                        </p:attrNameLst>
                                      </p:cBhvr>
                                      <p:to>
                                        <p:strVal val="visible"/>
                                      </p:to>
                                    </p:set>
                                    <p:animEffect transition="in" filter="dissolve">
                                      <p:cBhvr>
                                        <p:cTn id="40" dur="500"/>
                                        <p:tgtEl>
                                          <p:spTgt spid="57360"/>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57352"/>
                                        </p:tgtEl>
                                        <p:attrNameLst>
                                          <p:attrName>style.visibility</p:attrName>
                                        </p:attrNameLst>
                                      </p:cBhvr>
                                      <p:to>
                                        <p:strVal val="visible"/>
                                      </p:to>
                                    </p:set>
                                    <p:animEffect transition="in" filter="dissolve">
                                      <p:cBhvr>
                                        <p:cTn id="43" dur="500"/>
                                        <p:tgtEl>
                                          <p:spTgt spid="57352"/>
                                        </p:tgtEl>
                                      </p:cBhvr>
                                    </p:animEffect>
                                  </p:childTnLst>
                                </p:cTn>
                              </p:par>
                              <p:par>
                                <p:cTn id="44" presetID="9" presetClass="entr" presetSubtype="0" fill="hold" nodeType="withEffect">
                                  <p:stCondLst>
                                    <p:cond delay="0"/>
                                  </p:stCondLst>
                                  <p:childTnLst>
                                    <p:set>
                                      <p:cBhvr>
                                        <p:cTn id="45" dur="1" fill="hold">
                                          <p:stCondLst>
                                            <p:cond delay="0"/>
                                          </p:stCondLst>
                                        </p:cTn>
                                        <p:tgtEl>
                                          <p:spTgt spid="57361"/>
                                        </p:tgtEl>
                                        <p:attrNameLst>
                                          <p:attrName>style.visibility</p:attrName>
                                        </p:attrNameLst>
                                      </p:cBhvr>
                                      <p:to>
                                        <p:strVal val="visible"/>
                                      </p:to>
                                    </p:set>
                                    <p:animEffect transition="in" filter="dissolve">
                                      <p:cBhvr>
                                        <p:cTn id="46" dur="500"/>
                                        <p:tgtEl>
                                          <p:spTgt spid="57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animBg="1"/>
      <p:bldP spid="57350" grpId="0" animBg="1"/>
      <p:bldP spid="57351" grpId="0" animBg="1"/>
      <p:bldP spid="57352" grpId="0" animBg="1"/>
      <p:bldP spid="57355" grpId="0" animBg="1"/>
      <p:bldP spid="57356" grpId="0" animBg="1"/>
      <p:bldP spid="57358" grpId="0" animBg="1"/>
      <p:bldP spid="5736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During Physical Activity/Exercise</a:t>
            </a:r>
            <a:endParaRPr lang="en-GB" dirty="0"/>
          </a:p>
        </p:txBody>
      </p:sp>
      <p:sp>
        <p:nvSpPr>
          <p:cNvPr id="3" name="Content Placeholder 2"/>
          <p:cNvSpPr>
            <a:spLocks noGrp="1"/>
          </p:cNvSpPr>
          <p:nvPr>
            <p:ph idx="1"/>
          </p:nvPr>
        </p:nvSpPr>
        <p:spPr/>
        <p:txBody>
          <a:bodyPr>
            <a:normAutofit fontScale="55000" lnSpcReduction="20000"/>
          </a:bodyPr>
          <a:lstStyle/>
          <a:p>
            <a:r>
              <a:rPr lang="en-GB" sz="4200" dirty="0" smtClean="0">
                <a:latin typeface="Comic Sans MS" pitchFamily="66" charset="0"/>
              </a:rPr>
              <a:t>When physical activity begins, the muscles cells require </a:t>
            </a:r>
            <a:r>
              <a:rPr lang="en-GB" sz="4200" dirty="0">
                <a:latin typeface="Comic Sans MS" pitchFamily="66" charset="0"/>
              </a:rPr>
              <a:t>oxygen to manufacture energy. </a:t>
            </a:r>
            <a:endParaRPr lang="en-GB" sz="4200" dirty="0" smtClean="0">
              <a:latin typeface="Comic Sans MS" pitchFamily="66" charset="0"/>
            </a:endParaRPr>
          </a:p>
          <a:p>
            <a:r>
              <a:rPr lang="en-GB" sz="4200" dirty="0" smtClean="0">
                <a:latin typeface="Comic Sans MS" pitchFamily="66" charset="0"/>
              </a:rPr>
              <a:t>The heart </a:t>
            </a:r>
            <a:r>
              <a:rPr lang="en-GB" sz="4200" dirty="0">
                <a:latin typeface="Comic Sans MS" pitchFamily="66" charset="0"/>
              </a:rPr>
              <a:t>rate increases </a:t>
            </a:r>
            <a:r>
              <a:rPr lang="en-GB" sz="4200" dirty="0" smtClean="0">
                <a:latin typeface="Comic Sans MS" pitchFamily="66" charset="0"/>
              </a:rPr>
              <a:t>due to SA </a:t>
            </a:r>
            <a:r>
              <a:rPr lang="en-GB" sz="4200" dirty="0">
                <a:latin typeface="Comic Sans MS" pitchFamily="66" charset="0"/>
              </a:rPr>
              <a:t>node </a:t>
            </a:r>
            <a:r>
              <a:rPr lang="en-GB" sz="4200" dirty="0" smtClean="0">
                <a:latin typeface="Comic Sans MS" pitchFamily="66" charset="0"/>
              </a:rPr>
              <a:t>of the heart increasing the electrical impulses stimulating the cardiac muscle to contract more </a:t>
            </a:r>
            <a:r>
              <a:rPr lang="en-GB" sz="4200" dirty="0">
                <a:latin typeface="Comic Sans MS" pitchFamily="66" charset="0"/>
              </a:rPr>
              <a:t>frequently, </a:t>
            </a:r>
            <a:r>
              <a:rPr lang="en-GB" sz="4200" dirty="0" smtClean="0">
                <a:latin typeface="Comic Sans MS" pitchFamily="66" charset="0"/>
              </a:rPr>
              <a:t>increasing the heart beat. so </a:t>
            </a:r>
            <a:r>
              <a:rPr lang="en-GB" sz="4200" dirty="0">
                <a:latin typeface="Comic Sans MS" pitchFamily="66" charset="0"/>
              </a:rPr>
              <a:t>that more blood is pumped to the lungs for gaseous exchange and therefore more oxygen is pumped to the cells and carbon dioxide and water are removed.</a:t>
            </a:r>
          </a:p>
          <a:p>
            <a:r>
              <a:rPr lang="en-GB" sz="4200" dirty="0" smtClean="0">
                <a:latin typeface="Comic Sans MS" pitchFamily="66" charset="0"/>
              </a:rPr>
              <a:t>At the same time in the respiratory system the breathing </a:t>
            </a:r>
            <a:r>
              <a:rPr lang="en-GB" sz="4200" dirty="0">
                <a:latin typeface="Comic Sans MS" pitchFamily="66" charset="0"/>
              </a:rPr>
              <a:t>rate and the volume of air in each breath </a:t>
            </a:r>
            <a:r>
              <a:rPr lang="en-GB" sz="4200" dirty="0" smtClean="0">
                <a:latin typeface="Comic Sans MS" pitchFamily="66" charset="0"/>
              </a:rPr>
              <a:t>increase</a:t>
            </a:r>
            <a:r>
              <a:rPr lang="en-GB" sz="4400" dirty="0" smtClean="0">
                <a:latin typeface="Comic Sans MS" pitchFamily="66" charset="0"/>
              </a:rPr>
              <a:t> </a:t>
            </a:r>
          </a:p>
          <a:p>
            <a:pPr marL="0" indent="0">
              <a:buNone/>
            </a:pPr>
            <a:r>
              <a:rPr lang="en-GB" sz="4400" dirty="0" smtClean="0">
                <a:latin typeface="Comic Sans MS" pitchFamily="66" charset="0"/>
              </a:rPr>
              <a:t>( Livestrong </a:t>
            </a:r>
            <a:r>
              <a:rPr lang="en-GB" sz="4400" dirty="0">
                <a:latin typeface="Comic Sans MS" pitchFamily="66" charset="0"/>
              </a:rPr>
              <a:t>2013, Kingston 2001,Stretch &amp; Whitehouse </a:t>
            </a:r>
            <a:r>
              <a:rPr lang="en-GB" sz="4400" dirty="0" smtClean="0">
                <a:latin typeface="Comic Sans MS" pitchFamily="66" charset="0"/>
              </a:rPr>
              <a:t>2010)</a:t>
            </a:r>
            <a:endParaRPr lang="en-GB" dirty="0"/>
          </a:p>
        </p:txBody>
      </p:sp>
    </p:spTree>
    <p:extLst>
      <p:ext uri="{BB962C8B-B14F-4D97-AF65-F5344CB8AC3E}">
        <p14:creationId xmlns:p14="http://schemas.microsoft.com/office/powerpoint/2010/main" val="129322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mic Sans MS" pitchFamily="66" charset="0"/>
              </a:rPr>
              <a:t>Why does this occur? </a:t>
            </a:r>
            <a:endParaRPr lang="en-GB" dirty="0">
              <a:latin typeface="Comic Sans MS" pitchFamily="66" charset="0"/>
            </a:endParaRPr>
          </a:p>
        </p:txBody>
      </p:sp>
      <p:sp>
        <p:nvSpPr>
          <p:cNvPr id="3" name="Content Placeholder 2"/>
          <p:cNvSpPr>
            <a:spLocks noGrp="1"/>
          </p:cNvSpPr>
          <p:nvPr>
            <p:ph idx="1"/>
          </p:nvPr>
        </p:nvSpPr>
        <p:spPr/>
        <p:txBody>
          <a:bodyPr>
            <a:normAutofit lnSpcReduction="10000"/>
          </a:bodyPr>
          <a:lstStyle/>
          <a:p>
            <a:pPr marL="0" indent="0">
              <a:buNone/>
            </a:pPr>
            <a:r>
              <a:rPr lang="en-GB" b="1" dirty="0" smtClean="0">
                <a:latin typeface="Comic Sans MS" pitchFamily="66" charset="0"/>
              </a:rPr>
              <a:t>In the heart </a:t>
            </a:r>
          </a:p>
          <a:p>
            <a:r>
              <a:rPr lang="en-GB" dirty="0" smtClean="0">
                <a:latin typeface="Comic Sans MS" pitchFamily="66" charset="0"/>
              </a:rPr>
              <a:t>this occurs so </a:t>
            </a:r>
            <a:r>
              <a:rPr lang="en-GB" dirty="0">
                <a:latin typeface="Comic Sans MS" pitchFamily="66" charset="0"/>
              </a:rPr>
              <a:t>that more blood is pumped to the lungs for gaseous exchange and therefore more oxygen is pumped to the cells and carbon dioxide and water are removed</a:t>
            </a:r>
            <a:r>
              <a:rPr lang="en-GB" dirty="0" smtClean="0">
                <a:latin typeface="Comic Sans MS" pitchFamily="66" charset="0"/>
              </a:rPr>
              <a:t>.</a:t>
            </a:r>
          </a:p>
          <a:p>
            <a:pPr marL="0" indent="0">
              <a:buNone/>
            </a:pPr>
            <a:r>
              <a:rPr lang="en-GB" b="1" dirty="0" smtClean="0">
                <a:latin typeface="Comic Sans MS" pitchFamily="66" charset="0"/>
              </a:rPr>
              <a:t>In the lungs </a:t>
            </a:r>
          </a:p>
          <a:p>
            <a:r>
              <a:rPr lang="en-GB" dirty="0" smtClean="0">
                <a:latin typeface="Comic Sans MS" pitchFamily="66" charset="0"/>
              </a:rPr>
              <a:t>ventilation increases so that gaseous exchange can occur more quickly. </a:t>
            </a:r>
          </a:p>
          <a:p>
            <a:pPr marL="0" indent="0">
              <a:buNone/>
            </a:pPr>
            <a:endParaRPr lang="en-GB" dirty="0">
              <a:latin typeface="Comic Sans MS" pitchFamily="66" charset="0"/>
            </a:endParaRPr>
          </a:p>
          <a:p>
            <a:endParaRPr lang="en-GB" dirty="0"/>
          </a:p>
        </p:txBody>
      </p:sp>
    </p:spTree>
    <p:extLst>
      <p:ext uri="{BB962C8B-B14F-4D97-AF65-F5344CB8AC3E}">
        <p14:creationId xmlns:p14="http://schemas.microsoft.com/office/powerpoint/2010/main" val="352382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If this does not occur</a:t>
            </a:r>
            <a:endParaRPr lang="en-GB" dirty="0">
              <a:latin typeface="Comic Sans MS" pitchFamily="66" charset="0"/>
            </a:endParaRPr>
          </a:p>
        </p:txBody>
      </p:sp>
      <p:sp>
        <p:nvSpPr>
          <p:cNvPr id="3" name="Content Placeholder 2"/>
          <p:cNvSpPr>
            <a:spLocks noGrp="1"/>
          </p:cNvSpPr>
          <p:nvPr>
            <p:ph idx="1"/>
          </p:nvPr>
        </p:nvSpPr>
        <p:spPr/>
        <p:txBody>
          <a:bodyPr/>
          <a:lstStyle/>
          <a:p>
            <a:r>
              <a:rPr lang="en-GB" dirty="0" smtClean="0">
                <a:latin typeface="Comic Sans MS" pitchFamily="66" charset="0"/>
              </a:rPr>
              <a:t>The cells will not get the oxygen they require to function correctly.</a:t>
            </a:r>
            <a:endParaRPr lang="en-GB" dirty="0">
              <a:latin typeface="Comic Sans MS" pitchFamily="66" charset="0"/>
            </a:endParaRPr>
          </a:p>
        </p:txBody>
      </p:sp>
      <p:pic>
        <p:nvPicPr>
          <p:cNvPr id="2050" name="Picture 2" descr="C:\Users\annh\AppData\Local\Microsoft\Windows\Temporary Internet Files\Content.IE5\RNW3PP30\MC90043381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4725144"/>
            <a:ext cx="1828572" cy="182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10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latin typeface="Comic Sans MS" pitchFamily="66" charset="0"/>
              </a:rPr>
              <a:t>Which other systems are involved in control the supply of oxygen and the removal of Carbon dioxide?</a:t>
            </a:r>
            <a:endParaRPr lang="en-GB" sz="3200" dirty="0">
              <a:latin typeface="Comic Sans MS" pitchFamily="66"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536333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2701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1044</Words>
  <Application>Microsoft Office PowerPoint</Application>
  <PresentationFormat>On-screen Show (4:3)</PresentationFormat>
  <Paragraphs>71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How the body systems interrelate during physical activity.</vt:lpstr>
      <vt:lpstr>Aim</vt:lpstr>
      <vt:lpstr>The body at rest. </vt:lpstr>
      <vt:lpstr>Recap - How the Respiratory &amp; Cardiovascular System work together.</vt:lpstr>
      <vt:lpstr>PowerPoint Presentation</vt:lpstr>
      <vt:lpstr>During Physical Activity/Exercise</vt:lpstr>
      <vt:lpstr>Why does this occur? </vt:lpstr>
      <vt:lpstr>If this does not occur</vt:lpstr>
      <vt:lpstr>Which other systems are involved in control the supply of oxygen and the removal of Carbon dioxide?</vt:lpstr>
      <vt:lpstr>How does the Nervous system interrelate to control the pulse and breathing rates? </vt:lpstr>
      <vt:lpstr>PowerPoint Presentation</vt:lpstr>
      <vt:lpstr>PowerPoint Presentation</vt:lpstr>
      <vt:lpstr>The Endocrine System</vt:lpstr>
      <vt:lpstr>Conclusion</vt:lpstr>
      <vt:lpstr>Useful sites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build</dc:creator>
  <cp:lastModifiedBy>build</cp:lastModifiedBy>
  <cp:revision>34</cp:revision>
  <dcterms:created xsi:type="dcterms:W3CDTF">2013-01-29T08:39:43Z</dcterms:created>
  <dcterms:modified xsi:type="dcterms:W3CDTF">2013-01-31T08:07:25Z</dcterms:modified>
</cp:coreProperties>
</file>