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3"/>
  </p:notesMasterIdLst>
  <p:sldIdLst>
    <p:sldId id="259" r:id="rId2"/>
    <p:sldId id="274" r:id="rId3"/>
    <p:sldId id="275" r:id="rId4"/>
    <p:sldId id="332" r:id="rId5"/>
    <p:sldId id="279" r:id="rId6"/>
    <p:sldId id="331" r:id="rId7"/>
    <p:sldId id="282" r:id="rId8"/>
    <p:sldId id="333" r:id="rId9"/>
    <p:sldId id="334" r:id="rId10"/>
    <p:sldId id="378" r:id="rId11"/>
    <p:sldId id="335" r:id="rId12"/>
    <p:sldId id="336" r:id="rId13"/>
    <p:sldId id="337" r:id="rId14"/>
    <p:sldId id="338" r:id="rId15"/>
    <p:sldId id="270" r:id="rId16"/>
    <p:sldId id="281" r:id="rId17"/>
    <p:sldId id="284" r:id="rId18"/>
    <p:sldId id="273" r:id="rId19"/>
    <p:sldId id="339" r:id="rId20"/>
    <p:sldId id="285" r:id="rId21"/>
    <p:sldId id="286" r:id="rId22"/>
    <p:sldId id="340" r:id="rId23"/>
    <p:sldId id="341" r:id="rId24"/>
    <p:sldId id="288" r:id="rId25"/>
    <p:sldId id="304" r:id="rId26"/>
    <p:sldId id="280" r:id="rId27"/>
    <p:sldId id="289" r:id="rId28"/>
    <p:sldId id="293" r:id="rId29"/>
    <p:sldId id="290" r:id="rId30"/>
    <p:sldId id="342" r:id="rId31"/>
    <p:sldId id="343" r:id="rId32"/>
    <p:sldId id="344" r:id="rId33"/>
    <p:sldId id="345" r:id="rId34"/>
    <p:sldId id="346" r:id="rId35"/>
    <p:sldId id="297" r:id="rId36"/>
    <p:sldId id="299" r:id="rId37"/>
    <p:sldId id="347" r:id="rId38"/>
    <p:sldId id="348" r:id="rId39"/>
    <p:sldId id="349" r:id="rId40"/>
    <p:sldId id="350" r:id="rId41"/>
    <p:sldId id="351" r:id="rId42"/>
    <p:sldId id="352" r:id="rId43"/>
    <p:sldId id="353" r:id="rId44"/>
    <p:sldId id="354" r:id="rId45"/>
    <p:sldId id="355" r:id="rId46"/>
    <p:sldId id="356" r:id="rId47"/>
    <p:sldId id="357" r:id="rId48"/>
    <p:sldId id="358" r:id="rId49"/>
    <p:sldId id="362" r:id="rId50"/>
    <p:sldId id="365" r:id="rId51"/>
    <p:sldId id="364" r:id="rId52"/>
    <p:sldId id="367" r:id="rId53"/>
    <p:sldId id="366" r:id="rId54"/>
    <p:sldId id="368" r:id="rId55"/>
    <p:sldId id="369" r:id="rId56"/>
    <p:sldId id="370" r:id="rId57"/>
    <p:sldId id="371" r:id="rId58"/>
    <p:sldId id="372" r:id="rId59"/>
    <p:sldId id="376" r:id="rId60"/>
    <p:sldId id="377" r:id="rId61"/>
    <p:sldId id="300" r:id="rId62"/>
    <p:sldId id="298" r:id="rId63"/>
    <p:sldId id="373" r:id="rId64"/>
    <p:sldId id="391" r:id="rId65"/>
    <p:sldId id="301" r:id="rId66"/>
    <p:sldId id="302" r:id="rId67"/>
    <p:sldId id="374" r:id="rId68"/>
    <p:sldId id="375" r:id="rId69"/>
    <p:sldId id="379" r:id="rId70"/>
    <p:sldId id="380" r:id="rId71"/>
    <p:sldId id="381" r:id="rId72"/>
    <p:sldId id="383" r:id="rId73"/>
    <p:sldId id="382" r:id="rId74"/>
    <p:sldId id="384" r:id="rId75"/>
    <p:sldId id="385" r:id="rId76"/>
    <p:sldId id="386" r:id="rId77"/>
    <p:sldId id="387" r:id="rId78"/>
    <p:sldId id="388" r:id="rId79"/>
    <p:sldId id="389" r:id="rId80"/>
    <p:sldId id="390" r:id="rId81"/>
    <p:sldId id="392" r:id="rId82"/>
    <p:sldId id="393" r:id="rId83"/>
    <p:sldId id="394" r:id="rId84"/>
    <p:sldId id="396" r:id="rId85"/>
    <p:sldId id="395" r:id="rId86"/>
    <p:sldId id="397" r:id="rId87"/>
    <p:sldId id="398" r:id="rId88"/>
    <p:sldId id="405" r:id="rId89"/>
    <p:sldId id="399" r:id="rId90"/>
    <p:sldId id="400" r:id="rId91"/>
    <p:sldId id="407" r:id="rId92"/>
    <p:sldId id="402" r:id="rId93"/>
    <p:sldId id="403" r:id="rId94"/>
    <p:sldId id="404" r:id="rId95"/>
    <p:sldId id="406" r:id="rId96"/>
    <p:sldId id="401" r:id="rId97"/>
    <p:sldId id="409" r:id="rId98"/>
    <p:sldId id="408" r:id="rId99"/>
    <p:sldId id="410" r:id="rId100"/>
    <p:sldId id="411" r:id="rId101"/>
    <p:sldId id="412" r:id="rId102"/>
    <p:sldId id="413" r:id="rId103"/>
    <p:sldId id="417" r:id="rId104"/>
    <p:sldId id="418" r:id="rId105"/>
    <p:sldId id="419" r:id="rId106"/>
    <p:sldId id="416" r:id="rId107"/>
    <p:sldId id="414" r:id="rId108"/>
    <p:sldId id="415" r:id="rId109"/>
    <p:sldId id="420" r:id="rId110"/>
    <p:sldId id="422" r:id="rId111"/>
    <p:sldId id="423" r:id="rId1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5" autoAdjust="0"/>
    <p:restoredTop sz="94541" autoAdjust="0"/>
  </p:normalViewPr>
  <p:slideViewPr>
    <p:cSldViewPr snapToGrid="0" snapToObjects="1">
      <p:cViewPr varScale="1">
        <p:scale>
          <a:sx n="108" d="100"/>
          <a:sy n="108" d="100"/>
        </p:scale>
        <p:origin x="1698"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58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83F93F-5121-4147-A622-2B266749D623}" type="datetimeFigureOut">
              <a:rPr lang="en-US" smtClean="0"/>
              <a:t>4/28/2020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8F8924-B01E-D24C-B32D-3697490CAD71}" type="slidenum">
              <a:rPr lang="en-US" smtClean="0"/>
              <a:t>‹#›</a:t>
            </a:fld>
            <a:endParaRPr lang="en-US"/>
          </a:p>
        </p:txBody>
      </p:sp>
    </p:spTree>
    <p:extLst>
      <p:ext uri="{BB962C8B-B14F-4D97-AF65-F5344CB8AC3E}">
        <p14:creationId xmlns:p14="http://schemas.microsoft.com/office/powerpoint/2010/main" val="3771482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616C1619-1CD0-48D4-8CD3-EB34364DA010}" type="slidenum">
              <a:rPr lang="en-GB" altLang="en-US"/>
              <a:pPr eaLnBrk="1" hangingPunct="1"/>
              <a:t>3</a:t>
            </a:fld>
            <a:endParaRPr lang="en-GB" altLang="en-US"/>
          </a:p>
        </p:txBody>
      </p:sp>
    </p:spTree>
    <p:extLst>
      <p:ext uri="{BB962C8B-B14F-4D97-AF65-F5344CB8AC3E}">
        <p14:creationId xmlns:p14="http://schemas.microsoft.com/office/powerpoint/2010/main" val="2611300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F8F8924-B01E-D24C-B32D-3697490CAD71}" type="slidenum">
              <a:rPr lang="en-US" smtClean="0"/>
              <a:t>18</a:t>
            </a:fld>
            <a:endParaRPr lang="en-US"/>
          </a:p>
        </p:txBody>
      </p:sp>
    </p:spTree>
    <p:extLst>
      <p:ext uri="{BB962C8B-B14F-4D97-AF65-F5344CB8AC3E}">
        <p14:creationId xmlns:p14="http://schemas.microsoft.com/office/powerpoint/2010/main" val="4133537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mic Sans MS" panose="030F0702030302020204" pitchFamily="66" charset="0"/>
              </a:defRPr>
            </a:lvl1pPr>
            <a:lvl2pPr marL="742950" indent="-285750" eaLnBrk="0" hangingPunct="0">
              <a:defRPr>
                <a:solidFill>
                  <a:schemeClr val="tx1"/>
                </a:solidFill>
                <a:latin typeface="Comic Sans MS" panose="030F0702030302020204" pitchFamily="66" charset="0"/>
              </a:defRPr>
            </a:lvl2pPr>
            <a:lvl3pPr marL="1143000" indent="-228600" eaLnBrk="0" hangingPunct="0">
              <a:defRPr>
                <a:solidFill>
                  <a:schemeClr val="tx1"/>
                </a:solidFill>
                <a:latin typeface="Comic Sans MS" panose="030F0702030302020204" pitchFamily="66" charset="0"/>
              </a:defRPr>
            </a:lvl3pPr>
            <a:lvl4pPr marL="1600200" indent="-228600" eaLnBrk="0" hangingPunct="0">
              <a:defRPr>
                <a:solidFill>
                  <a:schemeClr val="tx1"/>
                </a:solidFill>
                <a:latin typeface="Comic Sans MS" panose="030F0702030302020204" pitchFamily="66" charset="0"/>
              </a:defRPr>
            </a:lvl4pPr>
            <a:lvl5pPr marL="2057400" indent="-228600" eaLnBrk="0" hangingPunct="0">
              <a:defRPr>
                <a:solidFill>
                  <a:schemeClr val="tx1"/>
                </a:solidFill>
                <a:latin typeface="Comic Sans MS" panose="030F0702030302020204" pitchFamily="66"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defRPr>
            </a:lvl9pPr>
          </a:lstStyle>
          <a:p>
            <a:pPr eaLnBrk="1" hangingPunct="1"/>
            <a:fld id="{1A33DED4-74F8-4716-A75B-87F4CF4B979A}" type="slidenum">
              <a:rPr lang="en-GB" altLang="en-US"/>
              <a:pPr eaLnBrk="1" hangingPunct="1"/>
              <a:t>61</a:t>
            </a:fld>
            <a:endParaRPr lang="en-GB" altLang="en-US"/>
          </a:p>
        </p:txBody>
      </p:sp>
    </p:spTree>
    <p:extLst>
      <p:ext uri="{BB962C8B-B14F-4D97-AF65-F5344CB8AC3E}">
        <p14:creationId xmlns:p14="http://schemas.microsoft.com/office/powerpoint/2010/main" val="2295263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4CED7FF-04BA-194A-B900-F56F4551468C}"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3592328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4CED7FF-04BA-194A-B900-F56F4551468C}"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53508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4CED7FF-04BA-194A-B900-F56F4551468C}"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3244613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4CED7FF-04BA-194A-B900-F56F4551468C}" type="datetimeFigureOut">
              <a:rPr lang="en-US" smtClean="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3541639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4CED7FF-04BA-194A-B900-F56F4551468C}" type="datetimeFigureOut">
              <a:rPr lang="en-US" smtClean="0"/>
              <a:t>4/28/2020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3218062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4CED7FF-04BA-194A-B900-F56F4551468C}" type="datetimeFigureOut">
              <a:rPr lang="en-US" smtClean="0"/>
              <a:t>4/28/2020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30043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ED7FF-04BA-194A-B900-F56F4551468C}" type="datetimeFigureOut">
              <a:rPr lang="en-US" smtClean="0"/>
              <a:t>4/28/2020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1436764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4CED7FF-04BA-194A-B900-F56F4551468C}" type="datetimeFigureOut">
              <a:rPr lang="en-US" smtClean="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402482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4CED7FF-04BA-194A-B900-F56F4551468C}" type="datetimeFigureOut">
              <a:rPr lang="en-US" smtClean="0"/>
              <a:t>4/28/2020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606763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4CED7FF-04BA-194A-B900-F56F4551468C}"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2413501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4CED7FF-04BA-194A-B900-F56F4551468C}" type="datetimeFigureOut">
              <a:rPr lang="en-US" smtClean="0"/>
              <a:t>4/28/2020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29BA01-6072-B44B-8C63-8BA18CE3747F}" type="slidenum">
              <a:rPr lang="en-US" smtClean="0"/>
              <a:t>‹#›</a:t>
            </a:fld>
            <a:endParaRPr lang="en-US"/>
          </a:p>
        </p:txBody>
      </p:sp>
    </p:spTree>
    <p:extLst>
      <p:ext uri="{BB962C8B-B14F-4D97-AF65-F5344CB8AC3E}">
        <p14:creationId xmlns:p14="http://schemas.microsoft.com/office/powerpoint/2010/main" val="3213905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D942A629-4459-4C67-BF7B-22B9A75759BE}" type="slidenum">
              <a:rPr lang="en-GB" altLang="en-US"/>
              <a:pPr/>
              <a:t>‹#›</a:t>
            </a:fld>
            <a:endParaRPr lang="en-GB" altLang="en-US"/>
          </a:p>
        </p:txBody>
      </p:sp>
    </p:spTree>
    <p:extLst>
      <p:ext uri="{BB962C8B-B14F-4D97-AF65-F5344CB8AC3E}">
        <p14:creationId xmlns:p14="http://schemas.microsoft.com/office/powerpoint/2010/main" val="598802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8200" y="1981200"/>
            <a:ext cx="3810000" cy="4114800"/>
          </a:xfrm>
        </p:spPr>
        <p:txBody>
          <a:bodyPr/>
          <a:lstStyle/>
          <a:p>
            <a:pPr lvl="0"/>
            <a:endParaRPr lang="en-GB" noProof="0"/>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25CE7431-6D0E-47BA-9EB2-1801DEF3A0C4}" type="slidenum">
              <a:rPr lang="en-GB" altLang="en-US"/>
              <a:pPr/>
              <a:t>‹#›</a:t>
            </a:fld>
            <a:endParaRPr lang="en-GB" altLang="en-US"/>
          </a:p>
        </p:txBody>
      </p:sp>
    </p:spTree>
    <p:extLst>
      <p:ext uri="{BB962C8B-B14F-4D97-AF65-F5344CB8AC3E}">
        <p14:creationId xmlns:p14="http://schemas.microsoft.com/office/powerpoint/2010/main" val="3868697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CED7FF-04BA-194A-B900-F56F4551468C}" type="datetimeFigureOut">
              <a:rPr lang="en-US" smtClean="0"/>
              <a:t>4/28/2020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9BA01-6072-B44B-8C63-8BA18CE3747F}" type="slidenum">
              <a:rPr lang="en-US" smtClean="0"/>
              <a:t>‹#›</a:t>
            </a:fld>
            <a:endParaRPr lang="en-US"/>
          </a:p>
        </p:txBody>
      </p:sp>
    </p:spTree>
    <p:extLst>
      <p:ext uri="{BB962C8B-B14F-4D97-AF65-F5344CB8AC3E}">
        <p14:creationId xmlns:p14="http://schemas.microsoft.com/office/powerpoint/2010/main" val="2720034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images.google.co.uk/imgres?imgurl=http://wwwdelivery.superstock.com/WI/223/1612/PreviewComp/SuperStock_1612R-18683.jpg&amp;imgrefurl=http://www.superstock.com/stock-photos-images/1612R-18683&amp;usg=__w01FzyZ-5hqddi20aX2v517Xr7I=&amp;h=350&amp;w=234&amp;sz=33&amp;hl=en&amp;start=17&amp;tbnid=qGjKcRHWTrY8eM:&amp;tbnh=120&amp;tbnw=80&amp;prev=/images?q%3Doxygen%2Bmask%26gbv%3D2%26hl%3Den%26sa%3DG" TargetMode="External"/><Relationship Id="rId13"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5.jpeg"/><Relationship Id="rId12" Type="http://schemas.openxmlformats.org/officeDocument/2006/relationships/hyperlink" Target="http://images.google.co.uk/imgres?imgurl=http://static.howstuffworks.com/gif/predator-hunting-3.jpg&amp;imgrefurl=http://adventure.howstuffworks.com/outdoor-activities/hunting/alternative-methods/predator-hunting2.htm&amp;usg=__gQeG5IIhPNZul44x01fkUvJENJ4=&amp;h=300&amp;w=400&amp;sz=28&amp;hl=en&amp;start=33&amp;tbnid=JO5SowwPupHB0M:&amp;tbnh=93&amp;tbnw=124&amp;prev=/images?q%3Dpredators%26gbv%3D2%26ndsp%3D18%26hl%3Den%26sa%3DN%26start%3D18" TargetMode="External"/><Relationship Id="rId17" Type="http://schemas.openxmlformats.org/officeDocument/2006/relationships/image" Target="../media/image10.jpeg"/><Relationship Id="rId2" Type="http://schemas.openxmlformats.org/officeDocument/2006/relationships/notesSlide" Target="../notesSlides/notesSlide1.xml"/><Relationship Id="rId16" Type="http://schemas.openxmlformats.org/officeDocument/2006/relationships/hyperlink" Target="http://images.google.co.uk/imgres?imgurl=http://www.abc.net.au/reslib/200808/r282733_1201850.jpg&amp;imgrefurl=http://www.abc.net.au/news/stories/2008/08/17/2337662.htm&amp;usg=__gnCkKd2dgtglg6cpmWi2fDZQLJc=&amp;h=419&amp;w=840&amp;sz=73&amp;hl=en&amp;start=6&amp;tbnid=Fk-j8UwlUmeq_M:&amp;tbnh=72&amp;tbnw=145&amp;prev=/images?q%3D100m%2Bsprints%26gbv%3D2%26hl%3Den" TargetMode="External"/><Relationship Id="rId1" Type="http://schemas.openxmlformats.org/officeDocument/2006/relationships/slideLayout" Target="../slideLayouts/slideLayout12.xml"/><Relationship Id="rId6" Type="http://schemas.openxmlformats.org/officeDocument/2006/relationships/hyperlink" Target="http://images.google.co.uk/imgres?imgurl=http://www.square-mag.co.uk/wp-content/uploads/2008/11/pocket_light2.jpg&amp;imgrefurl=http://www.square-mag.co.uk/2008/11/10/the-mobile-pocket-light-concept/&amp;usg=__ROUSnvK-HD_nA4MxYQekovkOzy4=&amp;h=412&amp;w=468&amp;sz=29&amp;hl=en&amp;start=46&amp;tbnid=1mM3OMtreTBSAM:&amp;tbnh=113&amp;tbnw=128&amp;prev=/images?q%3Dlight%26gbv%3D2%26ndsp%3D18%26hl%3Den%26sa%3DN%26start%3D36" TargetMode="External"/><Relationship Id="rId11" Type="http://schemas.openxmlformats.org/officeDocument/2006/relationships/image" Target="../media/image7.jpeg"/><Relationship Id="rId5" Type="http://schemas.openxmlformats.org/officeDocument/2006/relationships/image" Target="../media/image4.jpeg"/><Relationship Id="rId15" Type="http://schemas.openxmlformats.org/officeDocument/2006/relationships/image" Target="../media/image9.jpeg"/><Relationship Id="rId10" Type="http://schemas.openxmlformats.org/officeDocument/2006/relationships/hyperlink" Target="http://images.google.co.uk/imgres?imgurl=http://www.bluebirdnut.com/images/8-4-nest2.jpg&amp;imgrefurl=http://www.bluebirdnut.com/2003%20Season.htm&amp;usg=__Xgpi-UPpibj_X3cDaWQ_kgHPCo0=&amp;h=378&amp;w=504&amp;sz=99&amp;hl=en&amp;start=34&amp;tbnid=0mbKLVoK3QqeSM:&amp;tbnh=98&amp;tbnw=130&amp;prev=/images?q%3Dnesting%26gbv%3D2%26ndsp%3D18%26hl%3Den%26sa%3DN%26start%3D18" TargetMode="External"/><Relationship Id="rId4" Type="http://schemas.openxmlformats.org/officeDocument/2006/relationships/hyperlink" Target="http://images.google.co.uk/imgres?imgurl=http://watersecretsblog.com/archives/Image%2080%20tap%20water.gif&amp;imgrefurl=http://www.odwyerpr.com/blog/index.php?/archives/567-Today-in-PR-Buy-Search-Ads,-Tap-Water,-Big-Firm-Era-Over.html&amp;usg=__bO3eqxCvHKS-ymcMg8l9tKl_MlQ=&amp;h=341&amp;w=341&amp;sz=69&amp;hl=en&amp;start=6&amp;tbnid=ttJL_mQigpkalM:&amp;tbnh=120&amp;tbnw=120&amp;prev=/images?q%3Dwater%26gbv%3D2%26hl%3Den%26sa%3DG" TargetMode="External"/><Relationship Id="rId9" Type="http://schemas.openxmlformats.org/officeDocument/2006/relationships/image" Target="../media/image6.jpeg"/><Relationship Id="rId14" Type="http://schemas.openxmlformats.org/officeDocument/2006/relationships/hyperlink" Target="http://images.google.co.uk/imgres?imgurl=http://www.abdn.ac.uk/staffpages/uploads/nhi502/Xavier%20Lambin%20Population%20Ecology%20Disease%20community_1.jpg&amp;imgrefurl=http://www.abdn.ac.uk/biologicalsci/staff/details/x.lambin&amp;usg=__ugUC89c2SOXJgG2IHDHcNg-ab0k=&amp;h=344&amp;w=499&amp;sz=106&amp;hl=en&amp;start=51&amp;tbnid=O13Vdahih7bA_M:&amp;tbnh=90&amp;tbnw=130&amp;prev=/images?q%3Ddisease%26gbv%3D2%26ndsp%3D18%26hl%3Den%26sa%3DN%26start%3D3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hyperlink" Target="https://www.google.com/url?sa=i&amp;rct=j&amp;q=&amp;esrc=s&amp;source=images&amp;cd=&amp;cad=rja&amp;uact=8&amp;ved=0ahUKEwi9g4e03IrQAhVLuhQKHYx-AjUQjRwIBw&amp;url=https://mmparanormalromance.wordpress.com/2012/05/09/populating-the-world-with-characters/h-9/&amp;bvm=bv.137132246,d.ZGg&amp;psig=AFQjCNFomk69q5Ww_usuAp0qskDZB1nAAQ&amp;ust=147819841827392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7.xml"/><Relationship Id="rId4" Type="http://schemas.openxmlformats.org/officeDocument/2006/relationships/hyperlink" Target="https://www.youtube.com/watch?v=-IZTxApVMSE"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7.xml"/><Relationship Id="rId4" Type="http://schemas.openxmlformats.org/officeDocument/2006/relationships/image" Target="../media/image40.emf"/></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emf"/></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33.tif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5.emf"/><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8" Type="http://schemas.openxmlformats.org/officeDocument/2006/relationships/hyperlink" Target="http://images.google.co.uk/imgres?imgurl=http://wwwdelivery.superstock.com/WI/223/1612/PreviewComp/SuperStock_1612R-18683.jpg&amp;imgrefurl=http://www.superstock.com/stock-photos-images/1612R-18683&amp;usg=__w01FzyZ-5hqddi20aX2v517Xr7I=&amp;h=350&amp;w=234&amp;sz=33&amp;hl=en&amp;start=17&amp;tbnid=qGjKcRHWTrY8eM:&amp;tbnh=120&amp;tbnw=80&amp;prev=/images?q%3Doxygen%2Bmask%26gbv%3D2%26hl%3Den%26sa%3DG" TargetMode="External"/><Relationship Id="rId13"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5.jpeg"/><Relationship Id="rId12" Type="http://schemas.openxmlformats.org/officeDocument/2006/relationships/hyperlink" Target="http://images.google.co.uk/imgres?imgurl=http://static.howstuffworks.com/gif/predator-hunting-3.jpg&amp;imgrefurl=http://adventure.howstuffworks.com/outdoor-activities/hunting/alternative-methods/predator-hunting2.htm&amp;usg=__gQeG5IIhPNZul44x01fkUvJENJ4=&amp;h=300&amp;w=400&amp;sz=28&amp;hl=en&amp;start=33&amp;tbnid=JO5SowwPupHB0M:&amp;tbnh=93&amp;tbnw=124&amp;prev=/images?q%3Dpredators%26gbv%3D2%26ndsp%3D18%26hl%3Den%26sa%3DN%26start%3D18" TargetMode="External"/><Relationship Id="rId17" Type="http://schemas.openxmlformats.org/officeDocument/2006/relationships/image" Target="../media/image10.jpeg"/><Relationship Id="rId2" Type="http://schemas.openxmlformats.org/officeDocument/2006/relationships/notesSlide" Target="../notesSlides/notesSlide4.xml"/><Relationship Id="rId16" Type="http://schemas.openxmlformats.org/officeDocument/2006/relationships/hyperlink" Target="http://images.google.co.uk/imgres?imgurl=http://www.abc.net.au/reslib/200808/r282733_1201850.jpg&amp;imgrefurl=http://www.abc.net.au/news/stories/2008/08/17/2337662.htm&amp;usg=__gnCkKd2dgtglg6cpmWi2fDZQLJc=&amp;h=419&amp;w=840&amp;sz=73&amp;hl=en&amp;start=6&amp;tbnid=Fk-j8UwlUmeq_M:&amp;tbnh=72&amp;tbnw=145&amp;prev=/images?q%3D100m%2Bsprints%26gbv%3D2%26hl%3Den" TargetMode="External"/><Relationship Id="rId1" Type="http://schemas.openxmlformats.org/officeDocument/2006/relationships/slideLayout" Target="../slideLayouts/slideLayout12.xml"/><Relationship Id="rId6" Type="http://schemas.openxmlformats.org/officeDocument/2006/relationships/hyperlink" Target="http://images.google.co.uk/imgres?imgurl=http://www.square-mag.co.uk/wp-content/uploads/2008/11/pocket_light2.jpg&amp;imgrefurl=http://www.square-mag.co.uk/2008/11/10/the-mobile-pocket-light-concept/&amp;usg=__ROUSnvK-HD_nA4MxYQekovkOzy4=&amp;h=412&amp;w=468&amp;sz=29&amp;hl=en&amp;start=46&amp;tbnid=1mM3OMtreTBSAM:&amp;tbnh=113&amp;tbnw=128&amp;prev=/images?q%3Dlight%26gbv%3D2%26ndsp%3D18%26hl%3Den%26sa%3DN%26start%3D36" TargetMode="External"/><Relationship Id="rId11" Type="http://schemas.openxmlformats.org/officeDocument/2006/relationships/image" Target="../media/image7.jpeg"/><Relationship Id="rId5" Type="http://schemas.openxmlformats.org/officeDocument/2006/relationships/image" Target="../media/image4.jpeg"/><Relationship Id="rId15" Type="http://schemas.openxmlformats.org/officeDocument/2006/relationships/image" Target="../media/image9.jpeg"/><Relationship Id="rId10" Type="http://schemas.openxmlformats.org/officeDocument/2006/relationships/hyperlink" Target="http://images.google.co.uk/imgres?imgurl=http://www.bluebirdnut.com/images/8-4-nest2.jpg&amp;imgrefurl=http://www.bluebirdnut.com/2003%20Season.htm&amp;usg=__Xgpi-UPpibj_X3cDaWQ_kgHPCo0=&amp;h=378&amp;w=504&amp;sz=99&amp;hl=en&amp;start=34&amp;tbnid=0mbKLVoK3QqeSM:&amp;tbnh=98&amp;tbnw=130&amp;prev=/images?q%3Dnesting%26gbv%3D2%26ndsp%3D18%26hl%3Den%26sa%3DN%26start%3D18" TargetMode="External"/><Relationship Id="rId4" Type="http://schemas.openxmlformats.org/officeDocument/2006/relationships/hyperlink" Target="http://images.google.co.uk/imgres?imgurl=http://watersecretsblog.com/archives/Image%2080%20tap%20water.gif&amp;imgrefurl=http://www.odwyerpr.com/blog/index.php?/archives/567-Today-in-PR-Buy-Search-Ads,-Tap-Water,-Big-Firm-Era-Over.html&amp;usg=__bO3eqxCvHKS-ymcMg8l9tKl_MlQ=&amp;h=341&amp;w=341&amp;sz=69&amp;hl=en&amp;start=6&amp;tbnid=ttJL_mQigpkalM:&amp;tbnh=120&amp;tbnw=120&amp;prev=/images?q%3Dwater%26gbv%3D2%26hl%3Den%26sa%3DG" TargetMode="External"/><Relationship Id="rId9" Type="http://schemas.openxmlformats.org/officeDocument/2006/relationships/image" Target="../media/image6.jpeg"/><Relationship Id="rId14" Type="http://schemas.openxmlformats.org/officeDocument/2006/relationships/hyperlink" Target="http://images.google.co.uk/imgres?imgurl=http://www.abdn.ac.uk/staffpages/uploads/nhi502/Xavier%20Lambin%20Population%20Ecology%20Disease%20community_1.jpg&amp;imgrefurl=http://www.abdn.ac.uk/biologicalsci/staff/details/x.lambin&amp;usg=__ugUC89c2SOXJgG2IHDHcNg-ab0k=&amp;h=344&amp;w=499&amp;sz=106&amp;hl=en&amp;start=51&amp;tbnid=O13Vdahih7bA_M:&amp;tbnh=90&amp;tbnw=130&amp;prev=/images?q%3Ddisease%26gbv%3D2%26ndsp%3D18%26hl%3Den%26sa%3DN%26start%3D36"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emf"/><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80.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emf"/><Relationship Id="rId1" Type="http://schemas.openxmlformats.org/officeDocument/2006/relationships/slideLayout" Target="../slideLayouts/slideLayout7.xml"/><Relationship Id="rId4" Type="http://schemas.openxmlformats.org/officeDocument/2006/relationships/hyperlink" Target="https://youtu.be/aE3x3k_QpD4"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https://www.youtube.com/watch?v=rNjPI84sApQ" TargetMode="External"/><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98.jpeg"/></Relationships>
</file>

<file path=ppt/slides/_rels/slide9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03.emf"/><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267" y="383261"/>
            <a:ext cx="8778733" cy="5678478"/>
          </a:xfrm>
          <a:prstGeom prst="rect">
            <a:avLst/>
          </a:prstGeom>
          <a:noFill/>
        </p:spPr>
        <p:txBody>
          <a:bodyPr wrap="square" rtlCol="0">
            <a:spAutoFit/>
          </a:bodyPr>
          <a:lstStyle/>
          <a:p>
            <a:pPr algn="r"/>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pPr algn="ctr"/>
            <a:r>
              <a:rPr lang="en-US" sz="11500" dirty="0">
                <a:cs typeface="Comic Sans MS"/>
              </a:rPr>
              <a:t>And</a:t>
            </a:r>
          </a:p>
          <a:p>
            <a:r>
              <a:rPr lang="en-US" sz="11500" dirty="0">
                <a:cs typeface="Comic Sans MS"/>
              </a:rPr>
              <a:t>Populations</a:t>
            </a:r>
            <a:r>
              <a:rPr lang="en-US" sz="11500" dirty="0">
                <a:solidFill>
                  <a:srgbClr val="FFFF00"/>
                </a:solidFill>
                <a:cs typeface="Comic Sans MS"/>
              </a:rPr>
              <a:t> </a:t>
            </a:r>
          </a:p>
          <a:p>
            <a:pPr algn="r"/>
            <a:endParaRPr lang="en-US" dirty="0"/>
          </a:p>
        </p:txBody>
      </p:sp>
      <p:pic>
        <p:nvPicPr>
          <p:cNvPr id="3" name="Picture 2">
            <a:extLst>
              <a:ext uri="{FF2B5EF4-FFF2-40B4-BE49-F238E27FC236}">
                <a16:creationId xmlns:a16="http://schemas.microsoft.com/office/drawing/2014/main" id="{7CE08D3C-5EE5-4C16-AB5E-B60ECB84EBA7}"/>
              </a:ext>
            </a:extLst>
          </p:cNvPr>
          <p:cNvPicPr>
            <a:picLocks noChangeAspect="1"/>
          </p:cNvPicPr>
          <p:nvPr/>
        </p:nvPicPr>
        <p:blipFill>
          <a:blip r:embed="rId2"/>
          <a:stretch>
            <a:fillRect/>
          </a:stretch>
        </p:blipFill>
        <p:spPr>
          <a:xfrm>
            <a:off x="221934" y="796261"/>
            <a:ext cx="1968110" cy="1102142"/>
          </a:xfrm>
          <a:prstGeom prst="rect">
            <a:avLst/>
          </a:prstGeom>
        </p:spPr>
      </p:pic>
      <p:pic>
        <p:nvPicPr>
          <p:cNvPr id="4" name="Picture 3">
            <a:extLst>
              <a:ext uri="{FF2B5EF4-FFF2-40B4-BE49-F238E27FC236}">
                <a16:creationId xmlns:a16="http://schemas.microsoft.com/office/drawing/2014/main" id="{EE3F2D2D-9016-433F-B6BC-CB43E003DFE6}"/>
              </a:ext>
            </a:extLst>
          </p:cNvPr>
          <p:cNvPicPr>
            <a:picLocks noChangeAspect="1"/>
          </p:cNvPicPr>
          <p:nvPr/>
        </p:nvPicPr>
        <p:blipFill>
          <a:blip r:embed="rId3"/>
          <a:stretch>
            <a:fillRect/>
          </a:stretch>
        </p:blipFill>
        <p:spPr>
          <a:xfrm>
            <a:off x="6736044" y="5372505"/>
            <a:ext cx="2407956" cy="1378467"/>
          </a:xfrm>
          <a:prstGeom prst="rect">
            <a:avLst/>
          </a:prstGeom>
        </p:spPr>
      </p:pic>
    </p:spTree>
    <p:extLst>
      <p:ext uri="{BB962C8B-B14F-4D97-AF65-F5344CB8AC3E}">
        <p14:creationId xmlns:p14="http://schemas.microsoft.com/office/powerpoint/2010/main" val="2838473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4755" y="-86607"/>
            <a:ext cx="8229600" cy="1143000"/>
          </a:xfrm>
        </p:spPr>
        <p:txBody>
          <a:bodyPr/>
          <a:lstStyle/>
          <a:p>
            <a:r>
              <a:rPr lang="en-GB" dirty="0"/>
              <a:t>On Whiteboards…</a:t>
            </a:r>
          </a:p>
        </p:txBody>
      </p:sp>
      <p:sp>
        <p:nvSpPr>
          <p:cNvPr id="3" name="Content Placeholder 2"/>
          <p:cNvSpPr>
            <a:spLocks noGrp="1"/>
          </p:cNvSpPr>
          <p:nvPr>
            <p:ph idx="1"/>
          </p:nvPr>
        </p:nvSpPr>
        <p:spPr>
          <a:xfrm>
            <a:off x="0" y="824696"/>
            <a:ext cx="8229600" cy="4525963"/>
          </a:xfrm>
        </p:spPr>
        <p:txBody>
          <a:bodyPr/>
          <a:lstStyle/>
          <a:p>
            <a:pPr marL="0" indent="0">
              <a:buNone/>
            </a:pPr>
            <a:r>
              <a:rPr lang="en-GB" sz="4200" dirty="0"/>
              <a:t>Write down as many factors you can remember from GCSE which affect organisms</a:t>
            </a:r>
          </a:p>
          <a:p>
            <a:endParaRPr lang="en-GB" dirty="0"/>
          </a:p>
        </p:txBody>
      </p:sp>
      <p:sp>
        <p:nvSpPr>
          <p:cNvPr id="4" name="TextBox 3">
            <a:extLst>
              <a:ext uri="{FF2B5EF4-FFF2-40B4-BE49-F238E27FC236}">
                <a16:creationId xmlns:a16="http://schemas.microsoft.com/office/drawing/2014/main" id="{8BFFC7E4-2D56-4FE2-B6F6-C35C87D0E78D}"/>
              </a:ext>
            </a:extLst>
          </p:cNvPr>
          <p:cNvSpPr txBox="1"/>
          <p:nvPr/>
        </p:nvSpPr>
        <p:spPr>
          <a:xfrm>
            <a:off x="3307645" y="6261962"/>
            <a:ext cx="6197600" cy="584775"/>
          </a:xfrm>
          <a:prstGeom prst="rect">
            <a:avLst/>
          </a:prstGeom>
          <a:noFill/>
        </p:spPr>
        <p:txBody>
          <a:bodyPr wrap="square" rtlCol="0">
            <a:spAutoFit/>
          </a:bodyPr>
          <a:lstStyle/>
          <a:p>
            <a:r>
              <a:rPr lang="en-GB" sz="3200" dirty="0"/>
              <a:t>There are 9 questions to complete</a:t>
            </a:r>
          </a:p>
        </p:txBody>
      </p:sp>
    </p:spTree>
    <p:extLst>
      <p:ext uri="{BB962C8B-B14F-4D97-AF65-F5344CB8AC3E}">
        <p14:creationId xmlns:p14="http://schemas.microsoft.com/office/powerpoint/2010/main" val="1528597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eaLnBrk="1" hangingPunct="1"/>
            <a:r>
              <a:rPr lang="en-GB" altLang="en-US" dirty="0">
                <a:latin typeface="Calibri" panose="020F0502020204030204" pitchFamily="34" charset="0"/>
                <a:cs typeface="Calibri" panose="020F0502020204030204" pitchFamily="34" charset="0"/>
              </a:rPr>
              <a:t> Factors which affect organisms</a:t>
            </a:r>
          </a:p>
        </p:txBody>
      </p:sp>
      <p:sp>
        <p:nvSpPr>
          <p:cNvPr id="13315" name="Rectangle 3"/>
          <p:cNvSpPr>
            <a:spLocks noGrp="1" noChangeArrowheads="1"/>
          </p:cNvSpPr>
          <p:nvPr>
            <p:ph type="body" sz="half" idx="1"/>
          </p:nvPr>
        </p:nvSpPr>
        <p:spPr/>
        <p:txBody>
          <a:bodyPr/>
          <a:lstStyle/>
          <a:p>
            <a:pPr eaLnBrk="1" hangingPunct="1"/>
            <a:endParaRPr lang="en-GB" altLang="en-US" sz="2800" dirty="0"/>
          </a:p>
        </p:txBody>
      </p:sp>
      <p:sp>
        <p:nvSpPr>
          <p:cNvPr id="8196" name="Rectangle 4"/>
          <p:cNvSpPr>
            <a:spLocks noGrp="1" noChangeArrowheads="1"/>
          </p:cNvSpPr>
          <p:nvPr>
            <p:ph sz="half" idx="2"/>
          </p:nvPr>
        </p:nvSpPr>
        <p:spPr/>
        <p:txBody>
          <a:bodyPr/>
          <a:lstStyle/>
          <a:p>
            <a:pPr eaLnBrk="1" hangingPunct="1"/>
            <a:endParaRPr lang="en-US" altLang="en-US" sz="2800"/>
          </a:p>
        </p:txBody>
      </p:sp>
      <p:pic>
        <p:nvPicPr>
          <p:cNvPr id="13318" name="Picture 6" descr="food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0888" y="1046402"/>
            <a:ext cx="15748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8" descr="Image%252080%2520tap%2520water">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3663" y="1773238"/>
            <a:ext cx="1503362"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0" descr="pocket_light2">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9711" y="3449638"/>
            <a:ext cx="18351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Picture 12" descr="SuperStock_1612R-18683">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88481" y="4394577"/>
            <a:ext cx="1449388"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14" descr="8-4-nest2">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6938" y="3576638"/>
            <a:ext cx="201930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8" name="Picture 16" descr="predator-hunting-3">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9869" y="5300663"/>
            <a:ext cx="1871663"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0" name="Picture 18" descr="Xavier%2520Lambin%2520Population%2520Ecology%2520Disease%2520community_1">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56906" y="2980403"/>
            <a:ext cx="18732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2" name="Picture 20" descr="r282733_1201850">
            <a:hlinkClick r:id="rId16"/>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23107" y="2020888"/>
            <a:ext cx="2039938"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542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is sample size important?</a:t>
            </a:r>
          </a:p>
        </p:txBody>
      </p:sp>
      <p:pic>
        <p:nvPicPr>
          <p:cNvPr id="9" name="Content Placeholder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43868" y="1417638"/>
            <a:ext cx="4683161" cy="3029645"/>
          </a:xfrm>
        </p:spPr>
      </p:pic>
      <p:pic>
        <p:nvPicPr>
          <p:cNvPr id="8" name="Picture 7"/>
          <p:cNvPicPr>
            <a:picLocks noChangeAspect="1"/>
          </p:cNvPicPr>
          <p:nvPr/>
        </p:nvPicPr>
        <p:blipFill>
          <a:blip r:embed="rId3"/>
          <a:stretch>
            <a:fillRect/>
          </a:stretch>
        </p:blipFill>
        <p:spPr>
          <a:xfrm>
            <a:off x="6037605" y="2416075"/>
            <a:ext cx="2962527" cy="1971427"/>
          </a:xfrm>
          <a:prstGeom prst="rect">
            <a:avLst/>
          </a:prstGeom>
        </p:spPr>
      </p:pic>
      <p:sp>
        <p:nvSpPr>
          <p:cNvPr id="7" name="AutoShape 6" descr="Image result for group of people">
            <a:hlinkClick r:id="rId4"/>
          </p:cNvPr>
          <p:cNvSpPr>
            <a:spLocks noGrp="1" noChangeAspect="1" noChangeArrowheads="1"/>
          </p:cNvSpPr>
          <p:nvPr>
            <p:ph type="body" sz="half" idx="1"/>
          </p:nvPr>
        </p:nvSpPr>
        <p:spPr bwMode="auto">
          <a:xfrm>
            <a:off x="378178" y="1189840"/>
            <a:ext cx="4038600" cy="360360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indent="0">
              <a:buNone/>
            </a:pPr>
            <a:r>
              <a:rPr lang="en-GB" dirty="0"/>
              <a:t>Why is this sample size </a:t>
            </a:r>
          </a:p>
        </p:txBody>
      </p:sp>
      <p:sp>
        <p:nvSpPr>
          <p:cNvPr id="10" name="TextBox 9"/>
          <p:cNvSpPr txBox="1"/>
          <p:nvPr/>
        </p:nvSpPr>
        <p:spPr>
          <a:xfrm>
            <a:off x="5035175" y="1189840"/>
            <a:ext cx="2664296" cy="1569660"/>
          </a:xfrm>
          <a:prstGeom prst="rect">
            <a:avLst/>
          </a:prstGeom>
          <a:noFill/>
        </p:spPr>
        <p:txBody>
          <a:bodyPr wrap="square" rtlCol="0">
            <a:spAutoFit/>
          </a:bodyPr>
          <a:lstStyle/>
          <a:p>
            <a:r>
              <a:rPr lang="en-GB" sz="3200" dirty="0"/>
              <a:t>Better than this sample size?</a:t>
            </a:r>
          </a:p>
        </p:txBody>
      </p:sp>
      <p:sp>
        <p:nvSpPr>
          <p:cNvPr id="3" name="TextBox 2">
            <a:extLst>
              <a:ext uri="{FF2B5EF4-FFF2-40B4-BE49-F238E27FC236}">
                <a16:creationId xmlns:a16="http://schemas.microsoft.com/office/drawing/2014/main" id="{CEC0AD88-6964-41F2-AB0A-AE6553F7927C}"/>
              </a:ext>
            </a:extLst>
          </p:cNvPr>
          <p:cNvSpPr txBox="1"/>
          <p:nvPr/>
        </p:nvSpPr>
        <p:spPr>
          <a:xfrm>
            <a:off x="206487" y="5314688"/>
            <a:ext cx="8420582" cy="830997"/>
          </a:xfrm>
          <a:prstGeom prst="rect">
            <a:avLst/>
          </a:prstGeom>
          <a:noFill/>
        </p:spPr>
        <p:txBody>
          <a:bodyPr wrap="square" rtlCol="0">
            <a:spAutoFit/>
          </a:bodyPr>
          <a:lstStyle/>
          <a:p>
            <a:pPr algn="ctr"/>
            <a:r>
              <a:rPr lang="en-GB" sz="2400" b="1" dirty="0">
                <a:solidFill>
                  <a:srgbClr val="7030A0"/>
                </a:solidFill>
              </a:rPr>
              <a:t>Larger number so results more </a:t>
            </a:r>
            <a:r>
              <a:rPr lang="en-GB" sz="2400" b="1" u="sng" dirty="0">
                <a:solidFill>
                  <a:srgbClr val="7030A0"/>
                </a:solidFill>
                <a:effectLst>
                  <a:outerShdw blurRad="38100" dist="38100" dir="2700000" algn="tl">
                    <a:srgbClr val="000000">
                      <a:alpha val="43137"/>
                    </a:srgbClr>
                  </a:outerShdw>
                </a:effectLst>
              </a:rPr>
              <a:t>representative</a:t>
            </a:r>
            <a:r>
              <a:rPr lang="en-GB" sz="2400" b="1" dirty="0">
                <a:solidFill>
                  <a:srgbClr val="7030A0"/>
                </a:solidFill>
              </a:rPr>
              <a:t> </a:t>
            </a:r>
          </a:p>
          <a:p>
            <a:pPr algn="ctr"/>
            <a:r>
              <a:rPr lang="en-GB" sz="2400" b="1" dirty="0">
                <a:solidFill>
                  <a:srgbClr val="7030A0"/>
                </a:solidFill>
              </a:rPr>
              <a:t>More variety of organisms so more </a:t>
            </a:r>
            <a:r>
              <a:rPr lang="en-GB" sz="2400" b="1" u="sng" dirty="0">
                <a:solidFill>
                  <a:srgbClr val="7030A0"/>
                </a:solidFill>
                <a:effectLst>
                  <a:outerShdw blurRad="38100" dist="38100" dir="2700000" algn="tl">
                    <a:srgbClr val="000000">
                      <a:alpha val="43137"/>
                    </a:srgbClr>
                  </a:outerShdw>
                </a:effectLst>
              </a:rPr>
              <a:t>representative</a:t>
            </a:r>
            <a:r>
              <a:rPr lang="en-GB" sz="2400" b="1" dirty="0">
                <a:solidFill>
                  <a:srgbClr val="7030A0"/>
                </a:solidFill>
              </a:rPr>
              <a:t> </a:t>
            </a:r>
          </a:p>
        </p:txBody>
      </p:sp>
    </p:spTree>
    <p:extLst>
      <p:ext uri="{BB962C8B-B14F-4D97-AF65-F5344CB8AC3E}">
        <p14:creationId xmlns:p14="http://schemas.microsoft.com/office/powerpoint/2010/main" val="197558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225023" cy="1143000"/>
          </a:xfrm>
        </p:spPr>
        <p:txBody>
          <a:bodyPr>
            <a:normAutofit fontScale="90000"/>
          </a:bodyPr>
          <a:lstStyle/>
          <a:p>
            <a:r>
              <a:rPr lang="en-GB" dirty="0"/>
              <a:t>Name these and describe what they are used for.</a:t>
            </a:r>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86422" y="1063761"/>
            <a:ext cx="4038600" cy="3660958"/>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4065"/>
            <a:ext cx="3810000" cy="3560350"/>
          </a:xfrm>
          <a:prstGeom prst="rect">
            <a:avLst/>
          </a:prstGeom>
        </p:spPr>
      </p:pic>
      <p:sp>
        <p:nvSpPr>
          <p:cNvPr id="4" name="TextBox 3">
            <a:extLst>
              <a:ext uri="{FF2B5EF4-FFF2-40B4-BE49-F238E27FC236}">
                <a16:creationId xmlns:a16="http://schemas.microsoft.com/office/drawing/2014/main" id="{BF340C22-A97A-4543-8FDF-5B1B1A3E154E}"/>
              </a:ext>
            </a:extLst>
          </p:cNvPr>
          <p:cNvSpPr txBox="1"/>
          <p:nvPr/>
        </p:nvSpPr>
        <p:spPr>
          <a:xfrm>
            <a:off x="0" y="5282270"/>
            <a:ext cx="3810000" cy="923330"/>
          </a:xfrm>
          <a:prstGeom prst="rect">
            <a:avLst/>
          </a:prstGeom>
          <a:noFill/>
        </p:spPr>
        <p:txBody>
          <a:bodyPr wrap="square" rtlCol="0">
            <a:spAutoFit/>
          </a:bodyPr>
          <a:lstStyle/>
          <a:p>
            <a:r>
              <a:rPr lang="en-GB" dirty="0">
                <a:solidFill>
                  <a:srgbClr val="7030A0"/>
                </a:solidFill>
              </a:rPr>
              <a:t>Tape measure/line transect </a:t>
            </a:r>
          </a:p>
          <a:p>
            <a:endParaRPr lang="en-GB" dirty="0">
              <a:solidFill>
                <a:srgbClr val="7030A0"/>
              </a:solidFill>
            </a:endParaRPr>
          </a:p>
          <a:p>
            <a:r>
              <a:rPr lang="en-GB" dirty="0">
                <a:solidFill>
                  <a:srgbClr val="7030A0"/>
                </a:solidFill>
              </a:rPr>
              <a:t>Lay out grid or line to place quadrats </a:t>
            </a:r>
          </a:p>
        </p:txBody>
      </p:sp>
      <p:sp>
        <p:nvSpPr>
          <p:cNvPr id="5" name="TextBox 4">
            <a:extLst>
              <a:ext uri="{FF2B5EF4-FFF2-40B4-BE49-F238E27FC236}">
                <a16:creationId xmlns:a16="http://schemas.microsoft.com/office/drawing/2014/main" id="{9DBF3E21-40DE-4E58-9398-2CFE5C179CF5}"/>
              </a:ext>
            </a:extLst>
          </p:cNvPr>
          <p:cNvSpPr txBox="1"/>
          <p:nvPr/>
        </p:nvSpPr>
        <p:spPr>
          <a:xfrm>
            <a:off x="5186422" y="5188315"/>
            <a:ext cx="3957578" cy="1200329"/>
          </a:xfrm>
          <a:prstGeom prst="rect">
            <a:avLst/>
          </a:prstGeom>
          <a:noFill/>
        </p:spPr>
        <p:txBody>
          <a:bodyPr wrap="square" rtlCol="0">
            <a:spAutoFit/>
          </a:bodyPr>
          <a:lstStyle/>
          <a:p>
            <a:r>
              <a:rPr lang="en-GB" dirty="0">
                <a:solidFill>
                  <a:srgbClr val="7030A0"/>
                </a:solidFill>
              </a:rPr>
              <a:t>Frame quadrat </a:t>
            </a:r>
          </a:p>
          <a:p>
            <a:endParaRPr lang="en-GB" dirty="0">
              <a:solidFill>
                <a:srgbClr val="7030A0"/>
              </a:solidFill>
            </a:endParaRPr>
          </a:p>
          <a:p>
            <a:r>
              <a:rPr lang="en-GB" dirty="0">
                <a:solidFill>
                  <a:srgbClr val="7030A0"/>
                </a:solidFill>
              </a:rPr>
              <a:t>Placed along tape measure at regular intervals to identify species </a:t>
            </a:r>
          </a:p>
        </p:txBody>
      </p:sp>
    </p:spTree>
    <p:extLst>
      <p:ext uri="{BB962C8B-B14F-4D97-AF65-F5344CB8AC3E}">
        <p14:creationId xmlns:p14="http://schemas.microsoft.com/office/powerpoint/2010/main" val="329574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How could these students increase the RELIABILILTY for this investigation?</a:t>
            </a:r>
          </a:p>
        </p:txBody>
      </p:sp>
      <p:sp>
        <p:nvSpPr>
          <p:cNvPr id="3" name="Text Placeholder 2"/>
          <p:cNvSpPr>
            <a:spLocks noGrp="1"/>
          </p:cNvSpPr>
          <p:nvPr>
            <p:ph type="body" sz="half" idx="1"/>
          </p:nvPr>
        </p:nvSpPr>
        <p:spPr>
          <a:xfrm>
            <a:off x="457200" y="1805117"/>
            <a:ext cx="2242592" cy="4525963"/>
          </a:xfrm>
        </p:spPr>
        <p:txBody>
          <a:bodyPr/>
          <a:lstStyle/>
          <a:p>
            <a:pPr marL="0" indent="0">
              <a:buNone/>
            </a:pPr>
            <a:r>
              <a:rPr lang="en-GB" dirty="0">
                <a:solidFill>
                  <a:srgbClr val="7030A0"/>
                </a:solidFill>
              </a:rPr>
              <a:t>Place THREE or more quadrats at each point on the transect</a:t>
            </a: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2938527" y="1805117"/>
            <a:ext cx="5760640" cy="4320480"/>
          </a:xfrm>
        </p:spPr>
      </p:pic>
    </p:spTree>
    <p:extLst>
      <p:ext uri="{BB962C8B-B14F-4D97-AF65-F5344CB8AC3E}">
        <p14:creationId xmlns:p14="http://schemas.microsoft.com/office/powerpoint/2010/main" val="383482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909" y="188640"/>
            <a:ext cx="8229600" cy="1143000"/>
          </a:xfrm>
        </p:spPr>
        <p:txBody>
          <a:bodyPr>
            <a:normAutofit fontScale="90000"/>
          </a:bodyPr>
          <a:lstStyle/>
          <a:p>
            <a:r>
              <a:rPr lang="en-GB" dirty="0"/>
              <a:t>What do we do with the data from the 3 quadrats?</a:t>
            </a:r>
          </a:p>
        </p:txBody>
      </p:sp>
      <p:sp>
        <p:nvSpPr>
          <p:cNvPr id="4" name="Content Placeholder 3"/>
          <p:cNvSpPr>
            <a:spLocks noGrp="1"/>
          </p:cNvSpPr>
          <p:nvPr>
            <p:ph sz="half" idx="2"/>
          </p:nvPr>
        </p:nvSpPr>
        <p:spPr>
          <a:xfrm>
            <a:off x="239971" y="1956361"/>
            <a:ext cx="8664057" cy="3236527"/>
          </a:xfrm>
        </p:spPr>
        <p:txBody>
          <a:bodyPr>
            <a:normAutofit/>
          </a:bodyPr>
          <a:lstStyle/>
          <a:p>
            <a:pPr marL="0" indent="0">
              <a:buNone/>
            </a:pPr>
            <a:r>
              <a:rPr lang="en-GB" dirty="0">
                <a:solidFill>
                  <a:srgbClr val="7030A0"/>
                </a:solidFill>
              </a:rPr>
              <a:t>Calculate a mean so the result is </a:t>
            </a:r>
            <a:r>
              <a:rPr lang="en-GB" b="1" dirty="0">
                <a:solidFill>
                  <a:srgbClr val="7030A0"/>
                </a:solidFill>
                <a:effectLst>
                  <a:outerShdw blurRad="38100" dist="38100" dir="2700000" algn="tl">
                    <a:srgbClr val="000000">
                      <a:alpha val="43137"/>
                    </a:srgbClr>
                  </a:outerShdw>
                </a:effectLst>
              </a:rPr>
              <a:t>reliable</a:t>
            </a:r>
            <a:r>
              <a:rPr lang="en-GB" dirty="0">
                <a:solidFill>
                  <a:srgbClr val="7030A0"/>
                </a:solidFill>
              </a:rPr>
              <a:t> </a:t>
            </a:r>
          </a:p>
          <a:p>
            <a:pPr marL="0" indent="0">
              <a:buNone/>
            </a:pPr>
            <a:r>
              <a:rPr lang="en-GB" dirty="0">
                <a:solidFill>
                  <a:srgbClr val="7030A0"/>
                </a:solidFill>
              </a:rPr>
              <a:t>And we can spot anomalies</a:t>
            </a:r>
          </a:p>
          <a:p>
            <a:pPr marL="0" indent="0">
              <a:buNone/>
            </a:pPr>
            <a:r>
              <a:rPr lang="en-GB" dirty="0">
                <a:solidFill>
                  <a:srgbClr val="7030A0"/>
                </a:solidFill>
              </a:rPr>
              <a:t>We do NOT remove anomalies</a:t>
            </a:r>
          </a:p>
        </p:txBody>
      </p:sp>
    </p:spTree>
    <p:extLst>
      <p:ext uri="{BB962C8B-B14F-4D97-AF65-F5344CB8AC3E}">
        <p14:creationId xmlns:p14="http://schemas.microsoft.com/office/powerpoint/2010/main" val="10237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Define these terms</a:t>
            </a:r>
          </a:p>
        </p:txBody>
      </p:sp>
      <p:sp>
        <p:nvSpPr>
          <p:cNvPr id="3" name="Text Placeholder 2"/>
          <p:cNvSpPr>
            <a:spLocks noGrp="1"/>
          </p:cNvSpPr>
          <p:nvPr>
            <p:ph type="body" sz="half" idx="1"/>
          </p:nvPr>
        </p:nvSpPr>
        <p:spPr/>
        <p:txBody>
          <a:bodyPr/>
          <a:lstStyle/>
          <a:p>
            <a:pPr marL="0" indent="0">
              <a:buNone/>
            </a:pPr>
            <a:r>
              <a:rPr lang="en-GB" dirty="0"/>
              <a:t>Mean</a:t>
            </a:r>
          </a:p>
          <a:p>
            <a:endParaRPr lang="en-GB" dirty="0"/>
          </a:p>
          <a:p>
            <a:pPr marL="0" indent="0">
              <a:buNone/>
            </a:pPr>
            <a:r>
              <a:rPr lang="en-GB" dirty="0"/>
              <a:t>Mode</a:t>
            </a:r>
          </a:p>
          <a:p>
            <a:endParaRPr lang="en-GB" dirty="0"/>
          </a:p>
          <a:p>
            <a:endParaRPr lang="en-GB" dirty="0"/>
          </a:p>
          <a:p>
            <a:pPr marL="0" indent="0">
              <a:buNone/>
            </a:pPr>
            <a:r>
              <a:rPr lang="en-GB" dirty="0"/>
              <a:t>Median</a:t>
            </a:r>
          </a:p>
          <a:p>
            <a:endParaRPr lang="en-GB" dirty="0"/>
          </a:p>
        </p:txBody>
      </p:sp>
      <p:sp>
        <p:nvSpPr>
          <p:cNvPr id="4" name="TextBox 3">
            <a:extLst>
              <a:ext uri="{FF2B5EF4-FFF2-40B4-BE49-F238E27FC236}">
                <a16:creationId xmlns:a16="http://schemas.microsoft.com/office/drawing/2014/main" id="{FF3848B0-0E54-479C-9B29-7978E7E210B7}"/>
              </a:ext>
            </a:extLst>
          </p:cNvPr>
          <p:cNvSpPr txBox="1"/>
          <p:nvPr/>
        </p:nvSpPr>
        <p:spPr>
          <a:xfrm>
            <a:off x="2246489" y="1317978"/>
            <a:ext cx="6762044" cy="4031873"/>
          </a:xfrm>
          <a:prstGeom prst="rect">
            <a:avLst/>
          </a:prstGeom>
          <a:noFill/>
        </p:spPr>
        <p:txBody>
          <a:bodyPr wrap="square" rtlCol="0">
            <a:spAutoFit/>
          </a:bodyPr>
          <a:lstStyle/>
          <a:p>
            <a:r>
              <a:rPr lang="en-GB" sz="3200" dirty="0">
                <a:solidFill>
                  <a:srgbClr val="7030A0"/>
                </a:solidFill>
              </a:rPr>
              <a:t>The average of the values collected in the sample </a:t>
            </a:r>
          </a:p>
          <a:p>
            <a:endParaRPr lang="en-GB" sz="3200" dirty="0">
              <a:solidFill>
                <a:srgbClr val="7030A0"/>
              </a:solidFill>
            </a:endParaRPr>
          </a:p>
          <a:p>
            <a:r>
              <a:rPr lang="en-GB" sz="3200" dirty="0">
                <a:solidFill>
                  <a:srgbClr val="7030A0"/>
                </a:solidFill>
              </a:rPr>
              <a:t>Most common value</a:t>
            </a:r>
          </a:p>
          <a:p>
            <a:endParaRPr lang="en-GB" sz="3200" dirty="0">
              <a:solidFill>
                <a:srgbClr val="7030A0"/>
              </a:solidFill>
            </a:endParaRPr>
          </a:p>
          <a:p>
            <a:endParaRPr lang="en-GB" sz="3200" dirty="0">
              <a:solidFill>
                <a:srgbClr val="7030A0"/>
              </a:solidFill>
            </a:endParaRPr>
          </a:p>
          <a:p>
            <a:r>
              <a:rPr lang="en-GB" sz="3200" dirty="0">
                <a:solidFill>
                  <a:srgbClr val="7030A0"/>
                </a:solidFill>
              </a:rPr>
              <a:t>Middle value when values are placed in ascending/descending order </a:t>
            </a:r>
          </a:p>
        </p:txBody>
      </p:sp>
    </p:spTree>
    <p:extLst>
      <p:ext uri="{BB962C8B-B14F-4D97-AF65-F5344CB8AC3E}">
        <p14:creationId xmlns:p14="http://schemas.microsoft.com/office/powerpoint/2010/main" val="325149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CCEA24-E2CB-4D99-8DAB-F3D56809CFF6}"/>
              </a:ext>
            </a:extLst>
          </p:cNvPr>
          <p:cNvPicPr>
            <a:picLocks noChangeAspect="1"/>
          </p:cNvPicPr>
          <p:nvPr/>
        </p:nvPicPr>
        <p:blipFill rotWithShape="1">
          <a:blip r:embed="rId2"/>
          <a:srcRect b="24450"/>
          <a:stretch/>
        </p:blipFill>
        <p:spPr>
          <a:xfrm>
            <a:off x="183388" y="185025"/>
            <a:ext cx="8818904" cy="1011598"/>
          </a:xfrm>
          <a:prstGeom prst="rect">
            <a:avLst/>
          </a:prstGeom>
        </p:spPr>
      </p:pic>
      <p:sp>
        <p:nvSpPr>
          <p:cNvPr id="7" name="TextBox 6">
            <a:extLst>
              <a:ext uri="{FF2B5EF4-FFF2-40B4-BE49-F238E27FC236}">
                <a16:creationId xmlns:a16="http://schemas.microsoft.com/office/drawing/2014/main" id="{C2359D3A-1F3A-4A61-9483-72BE97EDE141}"/>
              </a:ext>
            </a:extLst>
          </p:cNvPr>
          <p:cNvSpPr txBox="1"/>
          <p:nvPr/>
        </p:nvSpPr>
        <p:spPr>
          <a:xfrm>
            <a:off x="183388" y="1528548"/>
            <a:ext cx="8669866" cy="2031325"/>
          </a:xfrm>
          <a:prstGeom prst="rect">
            <a:avLst/>
          </a:prstGeom>
          <a:noFill/>
        </p:spPr>
        <p:txBody>
          <a:bodyPr wrap="square" rtlCol="0">
            <a:spAutoFit/>
          </a:bodyPr>
          <a:lstStyle/>
          <a:p>
            <a:r>
              <a:rPr lang="en-GB" dirty="0"/>
              <a:t>Complete the sort card activity matching the term to the definition and applying your knowledge to work out the right example. </a:t>
            </a:r>
          </a:p>
          <a:p>
            <a:r>
              <a:rPr lang="en-GB" dirty="0"/>
              <a:t>Complete the table on page 2 in your booklet. </a:t>
            </a:r>
          </a:p>
          <a:p>
            <a:endParaRPr lang="en-GB" dirty="0"/>
          </a:p>
          <a:p>
            <a:r>
              <a:rPr lang="en-GB" b="1" u="sng" dirty="0"/>
              <a:t>In your exam you will be given a specific context so you need to be able to read the introduction and identify the example for each term. </a:t>
            </a:r>
          </a:p>
          <a:p>
            <a:endParaRPr lang="en-GB" dirty="0"/>
          </a:p>
        </p:txBody>
      </p:sp>
      <p:sp>
        <p:nvSpPr>
          <p:cNvPr id="2" name="TextBox 1">
            <a:extLst>
              <a:ext uri="{FF2B5EF4-FFF2-40B4-BE49-F238E27FC236}">
                <a16:creationId xmlns:a16="http://schemas.microsoft.com/office/drawing/2014/main" id="{7F41A9A0-0A39-4663-AB0F-5151C6E5A7AE}"/>
              </a:ext>
            </a:extLst>
          </p:cNvPr>
          <p:cNvSpPr txBox="1"/>
          <p:nvPr/>
        </p:nvSpPr>
        <p:spPr>
          <a:xfrm>
            <a:off x="535745" y="5708341"/>
            <a:ext cx="8114190" cy="830997"/>
          </a:xfrm>
          <a:prstGeom prst="rect">
            <a:avLst/>
          </a:prstGeom>
          <a:noFill/>
        </p:spPr>
        <p:txBody>
          <a:bodyPr wrap="square" rtlCol="0">
            <a:spAutoFit/>
          </a:bodyPr>
          <a:lstStyle/>
          <a:p>
            <a:pPr algn="ctr"/>
            <a:r>
              <a:rPr lang="en-GB" sz="2400" b="1" dirty="0">
                <a:solidFill>
                  <a:srgbClr val="7030A0"/>
                </a:solidFill>
              </a:rPr>
              <a:t>For on-line learning the sort card statements are muddled up on the next slide. </a:t>
            </a:r>
          </a:p>
        </p:txBody>
      </p:sp>
    </p:spTree>
    <p:extLst>
      <p:ext uri="{BB962C8B-B14F-4D97-AF65-F5344CB8AC3E}">
        <p14:creationId xmlns:p14="http://schemas.microsoft.com/office/powerpoint/2010/main" val="2748690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7DA1F6-574F-4481-916E-0E24F9E8ACE1}"/>
              </a:ext>
            </a:extLst>
          </p:cNvPr>
          <p:cNvPicPr>
            <a:picLocks noChangeAspect="1"/>
          </p:cNvPicPr>
          <p:nvPr/>
        </p:nvPicPr>
        <p:blipFill rotWithShape="1">
          <a:blip r:embed="rId2"/>
          <a:srcRect l="64314" t="4307" b="86373"/>
          <a:stretch/>
        </p:blipFill>
        <p:spPr>
          <a:xfrm>
            <a:off x="621438" y="284085"/>
            <a:ext cx="2052909" cy="639193"/>
          </a:xfrm>
          <a:prstGeom prst="rect">
            <a:avLst/>
          </a:prstGeom>
        </p:spPr>
      </p:pic>
      <p:pic>
        <p:nvPicPr>
          <p:cNvPr id="15" name="Picture 14">
            <a:extLst>
              <a:ext uri="{FF2B5EF4-FFF2-40B4-BE49-F238E27FC236}">
                <a16:creationId xmlns:a16="http://schemas.microsoft.com/office/drawing/2014/main" id="{373D51D3-6F97-4853-AEE4-BF8C123B0669}"/>
              </a:ext>
            </a:extLst>
          </p:cNvPr>
          <p:cNvPicPr>
            <a:picLocks noChangeAspect="1"/>
          </p:cNvPicPr>
          <p:nvPr/>
        </p:nvPicPr>
        <p:blipFill rotWithShape="1">
          <a:blip r:embed="rId3"/>
          <a:srcRect l="64288" t="12427" b="75276"/>
          <a:stretch/>
        </p:blipFill>
        <p:spPr>
          <a:xfrm>
            <a:off x="6469653" y="181991"/>
            <a:ext cx="2052909" cy="843379"/>
          </a:xfrm>
          <a:prstGeom prst="rect">
            <a:avLst/>
          </a:prstGeom>
        </p:spPr>
      </p:pic>
      <p:pic>
        <p:nvPicPr>
          <p:cNvPr id="16" name="Picture 15">
            <a:extLst>
              <a:ext uri="{FF2B5EF4-FFF2-40B4-BE49-F238E27FC236}">
                <a16:creationId xmlns:a16="http://schemas.microsoft.com/office/drawing/2014/main" id="{4B19C989-B6BF-47C3-B504-BC520DAB2A07}"/>
              </a:ext>
            </a:extLst>
          </p:cNvPr>
          <p:cNvPicPr>
            <a:picLocks noChangeAspect="1"/>
          </p:cNvPicPr>
          <p:nvPr/>
        </p:nvPicPr>
        <p:blipFill rotWithShape="1">
          <a:blip r:embed="rId3"/>
          <a:srcRect l="64288" t="23948" b="65049"/>
          <a:stretch/>
        </p:blipFill>
        <p:spPr>
          <a:xfrm>
            <a:off x="621437" y="2561205"/>
            <a:ext cx="2052909" cy="754603"/>
          </a:xfrm>
          <a:prstGeom prst="rect">
            <a:avLst/>
          </a:prstGeom>
        </p:spPr>
      </p:pic>
      <p:pic>
        <p:nvPicPr>
          <p:cNvPr id="17" name="Picture 16">
            <a:extLst>
              <a:ext uri="{FF2B5EF4-FFF2-40B4-BE49-F238E27FC236}">
                <a16:creationId xmlns:a16="http://schemas.microsoft.com/office/drawing/2014/main" id="{E427BEDC-E289-45B8-A992-1751B9E7DA39}"/>
              </a:ext>
            </a:extLst>
          </p:cNvPr>
          <p:cNvPicPr>
            <a:picLocks noChangeAspect="1"/>
          </p:cNvPicPr>
          <p:nvPr/>
        </p:nvPicPr>
        <p:blipFill rotWithShape="1">
          <a:blip r:embed="rId3"/>
          <a:srcRect l="64288" t="34304" b="54693"/>
          <a:stretch/>
        </p:blipFill>
        <p:spPr>
          <a:xfrm>
            <a:off x="621436" y="4891595"/>
            <a:ext cx="2052909" cy="754604"/>
          </a:xfrm>
          <a:prstGeom prst="rect">
            <a:avLst/>
          </a:prstGeom>
        </p:spPr>
      </p:pic>
      <p:pic>
        <p:nvPicPr>
          <p:cNvPr id="18" name="Picture 17">
            <a:extLst>
              <a:ext uri="{FF2B5EF4-FFF2-40B4-BE49-F238E27FC236}">
                <a16:creationId xmlns:a16="http://schemas.microsoft.com/office/drawing/2014/main" id="{1CD6B058-5CD5-4EB8-960C-FB24104104A1}"/>
              </a:ext>
            </a:extLst>
          </p:cNvPr>
          <p:cNvPicPr>
            <a:picLocks noChangeAspect="1"/>
          </p:cNvPicPr>
          <p:nvPr/>
        </p:nvPicPr>
        <p:blipFill rotWithShape="1">
          <a:blip r:embed="rId3"/>
          <a:srcRect l="64288" t="45048" b="44207"/>
          <a:stretch/>
        </p:blipFill>
        <p:spPr>
          <a:xfrm>
            <a:off x="3280469" y="217501"/>
            <a:ext cx="2052909" cy="736848"/>
          </a:xfrm>
          <a:prstGeom prst="rect">
            <a:avLst/>
          </a:prstGeom>
        </p:spPr>
      </p:pic>
      <p:pic>
        <p:nvPicPr>
          <p:cNvPr id="19" name="Picture 18">
            <a:extLst>
              <a:ext uri="{FF2B5EF4-FFF2-40B4-BE49-F238E27FC236}">
                <a16:creationId xmlns:a16="http://schemas.microsoft.com/office/drawing/2014/main" id="{E7E884CD-661B-4879-BF26-0483E697B01C}"/>
              </a:ext>
            </a:extLst>
          </p:cNvPr>
          <p:cNvPicPr>
            <a:picLocks noChangeAspect="1"/>
          </p:cNvPicPr>
          <p:nvPr/>
        </p:nvPicPr>
        <p:blipFill rotWithShape="1">
          <a:blip r:embed="rId3"/>
          <a:srcRect l="64288" t="55793" b="33980"/>
          <a:stretch/>
        </p:blipFill>
        <p:spPr>
          <a:xfrm>
            <a:off x="3280469" y="4944863"/>
            <a:ext cx="2052909" cy="701336"/>
          </a:xfrm>
          <a:prstGeom prst="rect">
            <a:avLst/>
          </a:prstGeom>
        </p:spPr>
      </p:pic>
      <p:pic>
        <p:nvPicPr>
          <p:cNvPr id="20" name="Picture 19">
            <a:extLst>
              <a:ext uri="{FF2B5EF4-FFF2-40B4-BE49-F238E27FC236}">
                <a16:creationId xmlns:a16="http://schemas.microsoft.com/office/drawing/2014/main" id="{674112A5-EFD3-4617-A949-34531E373E5E}"/>
              </a:ext>
            </a:extLst>
          </p:cNvPr>
          <p:cNvPicPr>
            <a:picLocks noChangeAspect="1"/>
          </p:cNvPicPr>
          <p:nvPr/>
        </p:nvPicPr>
        <p:blipFill rotWithShape="1">
          <a:blip r:embed="rId3"/>
          <a:srcRect l="64288" t="65501" b="23495"/>
          <a:stretch/>
        </p:blipFill>
        <p:spPr>
          <a:xfrm>
            <a:off x="6469653" y="4944863"/>
            <a:ext cx="2052909" cy="754605"/>
          </a:xfrm>
          <a:prstGeom prst="rect">
            <a:avLst/>
          </a:prstGeom>
        </p:spPr>
      </p:pic>
      <p:pic>
        <p:nvPicPr>
          <p:cNvPr id="21" name="Picture 20">
            <a:extLst>
              <a:ext uri="{FF2B5EF4-FFF2-40B4-BE49-F238E27FC236}">
                <a16:creationId xmlns:a16="http://schemas.microsoft.com/office/drawing/2014/main" id="{AA2EB123-88AF-4720-B09A-410562AE23A5}"/>
              </a:ext>
            </a:extLst>
          </p:cNvPr>
          <p:cNvPicPr>
            <a:picLocks noChangeAspect="1"/>
          </p:cNvPicPr>
          <p:nvPr/>
        </p:nvPicPr>
        <p:blipFill rotWithShape="1">
          <a:blip r:embed="rId3"/>
          <a:srcRect l="64288" t="75987" b="14822"/>
          <a:stretch/>
        </p:blipFill>
        <p:spPr>
          <a:xfrm>
            <a:off x="3280468" y="2623350"/>
            <a:ext cx="2052909" cy="630315"/>
          </a:xfrm>
          <a:prstGeom prst="rect">
            <a:avLst/>
          </a:prstGeom>
        </p:spPr>
      </p:pic>
      <p:pic>
        <p:nvPicPr>
          <p:cNvPr id="22" name="Picture 21">
            <a:extLst>
              <a:ext uri="{FF2B5EF4-FFF2-40B4-BE49-F238E27FC236}">
                <a16:creationId xmlns:a16="http://schemas.microsoft.com/office/drawing/2014/main" id="{7C84ABB9-4D92-439D-9EAE-6B4E15F74F18}"/>
              </a:ext>
            </a:extLst>
          </p:cNvPr>
          <p:cNvPicPr>
            <a:picLocks noChangeAspect="1"/>
          </p:cNvPicPr>
          <p:nvPr/>
        </p:nvPicPr>
        <p:blipFill rotWithShape="1">
          <a:blip r:embed="rId2"/>
          <a:srcRect l="64314" t="83271" b="5725"/>
          <a:stretch/>
        </p:blipFill>
        <p:spPr>
          <a:xfrm>
            <a:off x="6469653" y="2499059"/>
            <a:ext cx="2052909" cy="754606"/>
          </a:xfrm>
          <a:prstGeom prst="rect">
            <a:avLst/>
          </a:prstGeom>
        </p:spPr>
      </p:pic>
    </p:spTree>
    <p:extLst>
      <p:ext uri="{BB962C8B-B14F-4D97-AF65-F5344CB8AC3E}">
        <p14:creationId xmlns:p14="http://schemas.microsoft.com/office/powerpoint/2010/main" val="185574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7DA1F6-574F-4481-916E-0E24F9E8ACE1}"/>
              </a:ext>
            </a:extLst>
          </p:cNvPr>
          <p:cNvPicPr>
            <a:picLocks noChangeAspect="1"/>
          </p:cNvPicPr>
          <p:nvPr/>
        </p:nvPicPr>
        <p:blipFill>
          <a:blip r:embed="rId2"/>
          <a:stretch>
            <a:fillRect/>
          </a:stretch>
        </p:blipFill>
        <p:spPr>
          <a:xfrm>
            <a:off x="126504" y="-11289"/>
            <a:ext cx="5752681" cy="6858000"/>
          </a:xfrm>
          <a:prstGeom prst="rect">
            <a:avLst/>
          </a:prstGeom>
        </p:spPr>
      </p:pic>
      <p:sp>
        <p:nvSpPr>
          <p:cNvPr id="3" name="Rectangle 2">
            <a:extLst>
              <a:ext uri="{FF2B5EF4-FFF2-40B4-BE49-F238E27FC236}">
                <a16:creationId xmlns:a16="http://schemas.microsoft.com/office/drawing/2014/main" id="{D03CB5AF-8965-4176-9F6E-C08EA88E16F6}"/>
              </a:ext>
            </a:extLst>
          </p:cNvPr>
          <p:cNvSpPr/>
          <p:nvPr/>
        </p:nvSpPr>
        <p:spPr>
          <a:xfrm>
            <a:off x="3838222" y="0"/>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1094BE40-932D-4A9D-8C01-FA3147AC7366}"/>
              </a:ext>
            </a:extLst>
          </p:cNvPr>
          <p:cNvSpPr/>
          <p:nvPr/>
        </p:nvSpPr>
        <p:spPr>
          <a:xfrm>
            <a:off x="3838222" y="694266"/>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169B5DA-A242-4492-B0A5-2791C0927C5E}"/>
              </a:ext>
            </a:extLst>
          </p:cNvPr>
          <p:cNvSpPr/>
          <p:nvPr/>
        </p:nvSpPr>
        <p:spPr>
          <a:xfrm>
            <a:off x="3838222" y="1388532"/>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98890D6-AF1B-4815-A86A-E33D8A6E2F09}"/>
              </a:ext>
            </a:extLst>
          </p:cNvPr>
          <p:cNvSpPr/>
          <p:nvPr/>
        </p:nvSpPr>
        <p:spPr>
          <a:xfrm>
            <a:off x="3838222" y="2082798"/>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72DB04C-33D9-4C73-AFC6-5C2547DDA420}"/>
              </a:ext>
            </a:extLst>
          </p:cNvPr>
          <p:cNvSpPr/>
          <p:nvPr/>
        </p:nvSpPr>
        <p:spPr>
          <a:xfrm>
            <a:off x="3838222" y="2777064"/>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AA9C179-D634-489F-9781-54ED8B30852E}"/>
              </a:ext>
            </a:extLst>
          </p:cNvPr>
          <p:cNvSpPr/>
          <p:nvPr/>
        </p:nvSpPr>
        <p:spPr>
          <a:xfrm>
            <a:off x="3838222" y="3471333"/>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36CDEB00-F955-49CF-8937-52F3E8385198}"/>
              </a:ext>
            </a:extLst>
          </p:cNvPr>
          <p:cNvSpPr/>
          <p:nvPr/>
        </p:nvSpPr>
        <p:spPr>
          <a:xfrm>
            <a:off x="3838222" y="4219218"/>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B637456-F2A6-406A-A9E9-382F771D7EF3}"/>
              </a:ext>
            </a:extLst>
          </p:cNvPr>
          <p:cNvSpPr/>
          <p:nvPr/>
        </p:nvSpPr>
        <p:spPr>
          <a:xfrm>
            <a:off x="3838222" y="4913487"/>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EDA3A5C-BBBB-47D8-B168-D0F56C92A610}"/>
              </a:ext>
            </a:extLst>
          </p:cNvPr>
          <p:cNvSpPr/>
          <p:nvPr/>
        </p:nvSpPr>
        <p:spPr>
          <a:xfrm>
            <a:off x="3838222" y="5508974"/>
            <a:ext cx="2133600" cy="846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8F3918D-01F7-4BEA-9833-396EF2E98B2F}"/>
              </a:ext>
            </a:extLst>
          </p:cNvPr>
          <p:cNvSpPr txBox="1"/>
          <p:nvPr/>
        </p:nvSpPr>
        <p:spPr>
          <a:xfrm>
            <a:off x="6084711" y="2413337"/>
            <a:ext cx="2932785" cy="2031325"/>
          </a:xfrm>
          <a:prstGeom prst="rect">
            <a:avLst/>
          </a:prstGeom>
          <a:noFill/>
        </p:spPr>
        <p:txBody>
          <a:bodyPr wrap="square" rtlCol="0">
            <a:spAutoFit/>
          </a:bodyPr>
          <a:lstStyle/>
          <a:p>
            <a:r>
              <a:rPr lang="en-GB" dirty="0"/>
              <a:t>On whiteboards test yourself ….</a:t>
            </a:r>
          </a:p>
          <a:p>
            <a:r>
              <a:rPr lang="en-GB" dirty="0"/>
              <a:t>Can you make a spider diagram/</a:t>
            </a:r>
            <a:r>
              <a:rPr lang="en-GB" dirty="0" err="1"/>
              <a:t>mindmap</a:t>
            </a:r>
            <a:r>
              <a:rPr lang="en-GB" dirty="0"/>
              <a:t> linking all these terms together to help you understand how they are linked to each other.</a:t>
            </a:r>
          </a:p>
        </p:txBody>
      </p:sp>
    </p:spTree>
    <p:extLst>
      <p:ext uri="{BB962C8B-B14F-4D97-AF65-F5344CB8AC3E}">
        <p14:creationId xmlns:p14="http://schemas.microsoft.com/office/powerpoint/2010/main" val="359584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5"/>
                                        </p:tgtEl>
                                        <p:attrNameLst>
                                          <p:attrName>ppt_x</p:attrName>
                                        </p:attrNameLst>
                                      </p:cBhvr>
                                      <p:tavLst>
                                        <p:tav tm="0">
                                          <p:val>
                                            <p:strVal val="ppt_x"/>
                                          </p:val>
                                        </p:tav>
                                        <p:tav tm="100000">
                                          <p:val>
                                            <p:strVal val="ppt_x"/>
                                          </p:val>
                                        </p:tav>
                                      </p:tavLst>
                                    </p:anim>
                                    <p:anim calcmode="lin" valueType="num">
                                      <p:cBhvr additive="base">
                                        <p:cTn id="19" dur="500"/>
                                        <p:tgtEl>
                                          <p:spTgt spid="5"/>
                                        </p:tgtEl>
                                        <p:attrNameLst>
                                          <p:attrName>ppt_y</p:attrName>
                                        </p:attrNameLst>
                                      </p:cBhvr>
                                      <p:tavLst>
                                        <p:tav tm="0">
                                          <p:val>
                                            <p:strVal val="ppt_y"/>
                                          </p:val>
                                        </p:tav>
                                        <p:tav tm="100000">
                                          <p:val>
                                            <p:strVal val="1+ppt_h/2"/>
                                          </p:val>
                                        </p:tav>
                                      </p:tavLst>
                                    </p:anim>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6"/>
                                        </p:tgtEl>
                                        <p:attrNameLst>
                                          <p:attrName>ppt_x</p:attrName>
                                        </p:attrNameLst>
                                      </p:cBhvr>
                                      <p:tavLst>
                                        <p:tav tm="0">
                                          <p:val>
                                            <p:strVal val="ppt_x"/>
                                          </p:val>
                                        </p:tav>
                                        <p:tav tm="100000">
                                          <p:val>
                                            <p:strVal val="ppt_x"/>
                                          </p:val>
                                        </p:tav>
                                      </p:tavLst>
                                    </p:anim>
                                    <p:anim calcmode="lin" valueType="num">
                                      <p:cBhvr additive="base">
                                        <p:cTn id="25" dur="500"/>
                                        <p:tgtEl>
                                          <p:spTgt spid="6"/>
                                        </p:tgtEl>
                                        <p:attrNameLst>
                                          <p:attrName>ppt_y</p:attrName>
                                        </p:attrNameLst>
                                      </p:cBhvr>
                                      <p:tavLst>
                                        <p:tav tm="0">
                                          <p:val>
                                            <p:strVal val="ppt_y"/>
                                          </p:val>
                                        </p:tav>
                                        <p:tav tm="100000">
                                          <p:val>
                                            <p:strVal val="1+ppt_h/2"/>
                                          </p:val>
                                        </p:tav>
                                      </p:tavLst>
                                    </p:anim>
                                    <p:set>
                                      <p:cBhvr>
                                        <p:cTn id="26" dur="1" fill="hold">
                                          <p:stCondLst>
                                            <p:cond delay="499"/>
                                          </p:stCondLst>
                                        </p:cTn>
                                        <p:tgtEl>
                                          <p:spTgt spid="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ppt_x"/>
                                          </p:val>
                                        </p:tav>
                                      </p:tavLst>
                                    </p:anim>
                                    <p:anim calcmode="lin" valueType="num">
                                      <p:cBhvr additive="base">
                                        <p:cTn id="31" dur="500"/>
                                        <p:tgtEl>
                                          <p:spTgt spid="7"/>
                                        </p:tgtEl>
                                        <p:attrNameLst>
                                          <p:attrName>ppt_y</p:attrName>
                                        </p:attrNameLst>
                                      </p:cBhvr>
                                      <p:tavLst>
                                        <p:tav tm="0">
                                          <p:val>
                                            <p:strVal val="ppt_y"/>
                                          </p:val>
                                        </p:tav>
                                        <p:tav tm="100000">
                                          <p:val>
                                            <p:strVal val="1+ppt_h/2"/>
                                          </p:val>
                                        </p:tav>
                                      </p:tavLst>
                                    </p:anim>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0" nodeType="clickEffect">
                                  <p:stCondLst>
                                    <p:cond delay="0"/>
                                  </p:stCondLst>
                                  <p:childTnLst>
                                    <p:anim calcmode="lin" valueType="num">
                                      <p:cBhvr additive="base">
                                        <p:cTn id="36" dur="500"/>
                                        <p:tgtEl>
                                          <p:spTgt spid="8"/>
                                        </p:tgtEl>
                                        <p:attrNameLst>
                                          <p:attrName>ppt_x</p:attrName>
                                        </p:attrNameLst>
                                      </p:cBhvr>
                                      <p:tavLst>
                                        <p:tav tm="0">
                                          <p:val>
                                            <p:strVal val="ppt_x"/>
                                          </p:val>
                                        </p:tav>
                                        <p:tav tm="100000">
                                          <p:val>
                                            <p:strVal val="ppt_x"/>
                                          </p:val>
                                        </p:tav>
                                      </p:tavLst>
                                    </p:anim>
                                    <p:anim calcmode="lin" valueType="num">
                                      <p:cBhvr additive="base">
                                        <p:cTn id="37" dur="500"/>
                                        <p:tgtEl>
                                          <p:spTgt spid="8"/>
                                        </p:tgtEl>
                                        <p:attrNameLst>
                                          <p:attrName>ppt_y</p:attrName>
                                        </p:attrNameLst>
                                      </p:cBhvr>
                                      <p:tavLst>
                                        <p:tav tm="0">
                                          <p:val>
                                            <p:strVal val="ppt_y"/>
                                          </p:val>
                                        </p:tav>
                                        <p:tav tm="100000">
                                          <p:val>
                                            <p:strVal val="1+ppt_h/2"/>
                                          </p:val>
                                        </p:tav>
                                      </p:tavLst>
                                    </p:anim>
                                    <p:set>
                                      <p:cBhvr>
                                        <p:cTn id="38" dur="1" fill="hold">
                                          <p:stCondLst>
                                            <p:cond delay="4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0" nodeType="clickEffect">
                                  <p:stCondLst>
                                    <p:cond delay="0"/>
                                  </p:stCondLst>
                                  <p:childTnLst>
                                    <p:anim calcmode="lin" valueType="num">
                                      <p:cBhvr additive="base">
                                        <p:cTn id="42" dur="500"/>
                                        <p:tgtEl>
                                          <p:spTgt spid="9"/>
                                        </p:tgtEl>
                                        <p:attrNameLst>
                                          <p:attrName>ppt_x</p:attrName>
                                        </p:attrNameLst>
                                      </p:cBhvr>
                                      <p:tavLst>
                                        <p:tav tm="0">
                                          <p:val>
                                            <p:strVal val="ppt_x"/>
                                          </p:val>
                                        </p:tav>
                                        <p:tav tm="100000">
                                          <p:val>
                                            <p:strVal val="ppt_x"/>
                                          </p:val>
                                        </p:tav>
                                      </p:tavLst>
                                    </p:anim>
                                    <p:anim calcmode="lin" valueType="num">
                                      <p:cBhvr additive="base">
                                        <p:cTn id="43" dur="500"/>
                                        <p:tgtEl>
                                          <p:spTgt spid="9"/>
                                        </p:tgtEl>
                                        <p:attrNameLst>
                                          <p:attrName>ppt_y</p:attrName>
                                        </p:attrNameLst>
                                      </p:cBhvr>
                                      <p:tavLst>
                                        <p:tav tm="0">
                                          <p:val>
                                            <p:strVal val="ppt_y"/>
                                          </p:val>
                                        </p:tav>
                                        <p:tav tm="100000">
                                          <p:val>
                                            <p:strVal val="1+ppt_h/2"/>
                                          </p:val>
                                        </p:tav>
                                      </p:tavLst>
                                    </p:anim>
                                    <p:set>
                                      <p:cBhvr>
                                        <p:cTn id="44" dur="1" fill="hold">
                                          <p:stCondLst>
                                            <p:cond delay="499"/>
                                          </p:stCondLst>
                                        </p:cTn>
                                        <p:tgtEl>
                                          <p:spTgt spid="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0" nodeType="clickEffect">
                                  <p:stCondLst>
                                    <p:cond delay="0"/>
                                  </p:stCondLst>
                                  <p:childTnLst>
                                    <p:anim calcmode="lin" valueType="num">
                                      <p:cBhvr additive="base">
                                        <p:cTn id="48" dur="500"/>
                                        <p:tgtEl>
                                          <p:spTgt spid="10"/>
                                        </p:tgtEl>
                                        <p:attrNameLst>
                                          <p:attrName>ppt_x</p:attrName>
                                        </p:attrNameLst>
                                      </p:cBhvr>
                                      <p:tavLst>
                                        <p:tav tm="0">
                                          <p:val>
                                            <p:strVal val="ppt_x"/>
                                          </p:val>
                                        </p:tav>
                                        <p:tav tm="100000">
                                          <p:val>
                                            <p:strVal val="ppt_x"/>
                                          </p:val>
                                        </p:tav>
                                      </p:tavLst>
                                    </p:anim>
                                    <p:anim calcmode="lin" valueType="num">
                                      <p:cBhvr additive="base">
                                        <p:cTn id="49" dur="500"/>
                                        <p:tgtEl>
                                          <p:spTgt spid="10"/>
                                        </p:tgtEl>
                                        <p:attrNameLst>
                                          <p:attrName>ppt_y</p:attrName>
                                        </p:attrNameLst>
                                      </p:cBhvr>
                                      <p:tavLst>
                                        <p:tav tm="0">
                                          <p:val>
                                            <p:strVal val="ppt_y"/>
                                          </p:val>
                                        </p:tav>
                                        <p:tav tm="100000">
                                          <p:val>
                                            <p:strVal val="1+ppt_h/2"/>
                                          </p:val>
                                        </p:tav>
                                      </p:tavLst>
                                    </p:anim>
                                    <p:set>
                                      <p:cBhvr>
                                        <p:cTn id="50" dur="1" fill="hold">
                                          <p:stCondLst>
                                            <p:cond delay="499"/>
                                          </p:stCondLst>
                                        </p:cTn>
                                        <p:tgtEl>
                                          <p:spTgt spid="1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xit" presetSubtype="4" fill="hold" grpId="0" nodeType="clickEffect">
                                  <p:stCondLst>
                                    <p:cond delay="0"/>
                                  </p:stCondLst>
                                  <p:childTnLst>
                                    <p:anim calcmode="lin" valueType="num">
                                      <p:cBhvr additive="base">
                                        <p:cTn id="54" dur="500"/>
                                        <p:tgtEl>
                                          <p:spTgt spid="11"/>
                                        </p:tgtEl>
                                        <p:attrNameLst>
                                          <p:attrName>ppt_x</p:attrName>
                                        </p:attrNameLst>
                                      </p:cBhvr>
                                      <p:tavLst>
                                        <p:tav tm="0">
                                          <p:val>
                                            <p:strVal val="ppt_x"/>
                                          </p:val>
                                        </p:tav>
                                        <p:tav tm="100000">
                                          <p:val>
                                            <p:strVal val="ppt_x"/>
                                          </p:val>
                                        </p:tav>
                                      </p:tavLst>
                                    </p:anim>
                                    <p:anim calcmode="lin" valueType="num">
                                      <p:cBhvr additive="base">
                                        <p:cTn id="55" dur="500"/>
                                        <p:tgtEl>
                                          <p:spTgt spid="11"/>
                                        </p:tgtEl>
                                        <p:attrNameLst>
                                          <p:attrName>ppt_y</p:attrName>
                                        </p:attrNameLst>
                                      </p:cBhvr>
                                      <p:tavLst>
                                        <p:tav tm="0">
                                          <p:val>
                                            <p:strVal val="ppt_y"/>
                                          </p:val>
                                        </p:tav>
                                        <p:tav tm="100000">
                                          <p:val>
                                            <p:strVal val="1+ppt_h/2"/>
                                          </p:val>
                                        </p:tav>
                                      </p:tavLst>
                                    </p:anim>
                                    <p:set>
                                      <p:cBhvr>
                                        <p:cTn id="56"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08B0CE-3A23-420E-BFC5-E8C11F874D61}"/>
              </a:ext>
            </a:extLst>
          </p:cNvPr>
          <p:cNvSpPr txBox="1"/>
          <p:nvPr/>
        </p:nvSpPr>
        <p:spPr>
          <a:xfrm>
            <a:off x="3589866" y="293511"/>
            <a:ext cx="1213409" cy="369332"/>
          </a:xfrm>
          <a:prstGeom prst="rect">
            <a:avLst/>
          </a:prstGeom>
          <a:solidFill>
            <a:srgbClr val="FFFF00"/>
          </a:solidFill>
        </p:spPr>
        <p:txBody>
          <a:bodyPr wrap="none" rtlCol="0">
            <a:spAutoFit/>
          </a:bodyPr>
          <a:lstStyle/>
          <a:p>
            <a:r>
              <a:rPr lang="en-GB" dirty="0"/>
              <a:t>Ecosystem </a:t>
            </a:r>
          </a:p>
        </p:txBody>
      </p:sp>
      <p:sp>
        <p:nvSpPr>
          <p:cNvPr id="3" name="TextBox 2">
            <a:extLst>
              <a:ext uri="{FF2B5EF4-FFF2-40B4-BE49-F238E27FC236}">
                <a16:creationId xmlns:a16="http://schemas.microsoft.com/office/drawing/2014/main" id="{4B9DAB8E-93B5-46FA-9991-DA9E7F447623}"/>
              </a:ext>
            </a:extLst>
          </p:cNvPr>
          <p:cNvSpPr txBox="1"/>
          <p:nvPr/>
        </p:nvSpPr>
        <p:spPr>
          <a:xfrm>
            <a:off x="3691467" y="2167467"/>
            <a:ext cx="2741456" cy="369332"/>
          </a:xfrm>
          <a:prstGeom prst="rect">
            <a:avLst/>
          </a:prstGeom>
          <a:solidFill>
            <a:srgbClr val="FFFF00"/>
          </a:solidFill>
        </p:spPr>
        <p:txBody>
          <a:bodyPr wrap="none" rtlCol="0">
            <a:spAutoFit/>
          </a:bodyPr>
          <a:lstStyle/>
          <a:p>
            <a:r>
              <a:rPr lang="en-GB" dirty="0"/>
              <a:t>Biotic 	and 		Abiotic </a:t>
            </a:r>
          </a:p>
        </p:txBody>
      </p:sp>
      <p:cxnSp>
        <p:nvCxnSpPr>
          <p:cNvPr id="5" name="Straight Arrow Connector 4">
            <a:extLst>
              <a:ext uri="{FF2B5EF4-FFF2-40B4-BE49-F238E27FC236}">
                <a16:creationId xmlns:a16="http://schemas.microsoft.com/office/drawing/2014/main" id="{0C8B3AC8-942B-40E5-B7B5-145B15F3D60E}"/>
              </a:ext>
            </a:extLst>
          </p:cNvPr>
          <p:cNvCxnSpPr/>
          <p:nvPr/>
        </p:nvCxnSpPr>
        <p:spPr>
          <a:xfrm>
            <a:off x="4030133" y="662843"/>
            <a:ext cx="0" cy="15046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71A661CB-DC6C-4D27-AA92-F7F62F26E310}"/>
              </a:ext>
            </a:extLst>
          </p:cNvPr>
          <p:cNvSpPr txBox="1"/>
          <p:nvPr/>
        </p:nvSpPr>
        <p:spPr>
          <a:xfrm rot="5400000">
            <a:off x="3609243" y="1249865"/>
            <a:ext cx="1132746" cy="369332"/>
          </a:xfrm>
          <a:prstGeom prst="rect">
            <a:avLst/>
          </a:prstGeom>
          <a:noFill/>
        </p:spPr>
        <p:txBody>
          <a:bodyPr wrap="none" rtlCol="0">
            <a:spAutoFit/>
          </a:bodyPr>
          <a:lstStyle/>
          <a:p>
            <a:r>
              <a:rPr lang="en-GB" dirty="0"/>
              <a:t>Made of…</a:t>
            </a:r>
          </a:p>
        </p:txBody>
      </p:sp>
      <p:sp>
        <p:nvSpPr>
          <p:cNvPr id="7" name="TextBox 6">
            <a:extLst>
              <a:ext uri="{FF2B5EF4-FFF2-40B4-BE49-F238E27FC236}">
                <a16:creationId xmlns:a16="http://schemas.microsoft.com/office/drawing/2014/main" id="{82513DCC-50E4-4EDF-99EF-A5844447F80A}"/>
              </a:ext>
            </a:extLst>
          </p:cNvPr>
          <p:cNvSpPr txBox="1"/>
          <p:nvPr/>
        </p:nvSpPr>
        <p:spPr>
          <a:xfrm>
            <a:off x="3691467" y="3487425"/>
            <a:ext cx="1251946" cy="369332"/>
          </a:xfrm>
          <a:prstGeom prst="rect">
            <a:avLst/>
          </a:prstGeom>
          <a:solidFill>
            <a:srgbClr val="FFC000"/>
          </a:solidFill>
        </p:spPr>
        <p:txBody>
          <a:bodyPr wrap="none" rtlCol="0">
            <a:spAutoFit/>
          </a:bodyPr>
          <a:lstStyle/>
          <a:p>
            <a:r>
              <a:rPr lang="en-GB" dirty="0"/>
              <a:t>Population </a:t>
            </a:r>
          </a:p>
        </p:txBody>
      </p:sp>
      <p:cxnSp>
        <p:nvCxnSpPr>
          <p:cNvPr id="9" name="Straight Arrow Connector 8">
            <a:extLst>
              <a:ext uri="{FF2B5EF4-FFF2-40B4-BE49-F238E27FC236}">
                <a16:creationId xmlns:a16="http://schemas.microsoft.com/office/drawing/2014/main" id="{7A521E2D-FD24-407B-A335-205E87F4065E}"/>
              </a:ext>
            </a:extLst>
          </p:cNvPr>
          <p:cNvCxnSpPr/>
          <p:nvPr/>
        </p:nvCxnSpPr>
        <p:spPr>
          <a:xfrm>
            <a:off x="4030133" y="2536799"/>
            <a:ext cx="0" cy="8922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76A20128-749B-439C-9415-42C9130A308F}"/>
              </a:ext>
            </a:extLst>
          </p:cNvPr>
          <p:cNvSpPr txBox="1"/>
          <p:nvPr/>
        </p:nvSpPr>
        <p:spPr>
          <a:xfrm rot="5400000">
            <a:off x="3730707" y="2788097"/>
            <a:ext cx="1166816" cy="646331"/>
          </a:xfrm>
          <a:prstGeom prst="rect">
            <a:avLst/>
          </a:prstGeom>
          <a:noFill/>
        </p:spPr>
        <p:txBody>
          <a:bodyPr wrap="square" rtlCol="0">
            <a:spAutoFit/>
          </a:bodyPr>
          <a:lstStyle/>
          <a:p>
            <a:r>
              <a:rPr lang="en-GB" dirty="0"/>
              <a:t>Example is..</a:t>
            </a:r>
          </a:p>
        </p:txBody>
      </p:sp>
      <p:sp>
        <p:nvSpPr>
          <p:cNvPr id="11" name="TextBox 10">
            <a:extLst>
              <a:ext uri="{FF2B5EF4-FFF2-40B4-BE49-F238E27FC236}">
                <a16:creationId xmlns:a16="http://schemas.microsoft.com/office/drawing/2014/main" id="{63AA885B-783A-4376-B1A3-F5C6C7643DDD}"/>
              </a:ext>
            </a:extLst>
          </p:cNvPr>
          <p:cNvSpPr txBox="1"/>
          <p:nvPr/>
        </p:nvSpPr>
        <p:spPr>
          <a:xfrm>
            <a:off x="3691467" y="4635610"/>
            <a:ext cx="1329210" cy="369332"/>
          </a:xfrm>
          <a:prstGeom prst="rect">
            <a:avLst/>
          </a:prstGeom>
          <a:solidFill>
            <a:srgbClr val="FFC000"/>
          </a:solidFill>
        </p:spPr>
        <p:txBody>
          <a:bodyPr wrap="none" rtlCol="0">
            <a:spAutoFit/>
          </a:bodyPr>
          <a:lstStyle/>
          <a:p>
            <a:r>
              <a:rPr lang="en-GB" dirty="0"/>
              <a:t>Community </a:t>
            </a:r>
          </a:p>
        </p:txBody>
      </p:sp>
      <p:cxnSp>
        <p:nvCxnSpPr>
          <p:cNvPr id="14" name="Straight Arrow Connector 13">
            <a:extLst>
              <a:ext uri="{FF2B5EF4-FFF2-40B4-BE49-F238E27FC236}">
                <a16:creationId xmlns:a16="http://schemas.microsoft.com/office/drawing/2014/main" id="{96B4D1C5-E2BC-456F-A331-2A11158C002C}"/>
              </a:ext>
            </a:extLst>
          </p:cNvPr>
          <p:cNvCxnSpPr/>
          <p:nvPr/>
        </p:nvCxnSpPr>
        <p:spPr>
          <a:xfrm>
            <a:off x="3990950" y="3856757"/>
            <a:ext cx="0" cy="7788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15ED8883-D275-42F6-B7D0-16EACAF43DF5}"/>
              </a:ext>
            </a:extLst>
          </p:cNvPr>
          <p:cNvSpPr txBox="1"/>
          <p:nvPr/>
        </p:nvSpPr>
        <p:spPr>
          <a:xfrm rot="5400000">
            <a:off x="3735183" y="4095476"/>
            <a:ext cx="846770" cy="369332"/>
          </a:xfrm>
          <a:prstGeom prst="rect">
            <a:avLst/>
          </a:prstGeom>
          <a:noFill/>
        </p:spPr>
        <p:txBody>
          <a:bodyPr wrap="none" rtlCol="0">
            <a:spAutoFit/>
          </a:bodyPr>
          <a:lstStyle/>
          <a:p>
            <a:r>
              <a:rPr lang="en-GB" dirty="0"/>
              <a:t>Form…</a:t>
            </a:r>
          </a:p>
        </p:txBody>
      </p:sp>
      <p:cxnSp>
        <p:nvCxnSpPr>
          <p:cNvPr id="17" name="Straight Arrow Connector 16">
            <a:extLst>
              <a:ext uri="{FF2B5EF4-FFF2-40B4-BE49-F238E27FC236}">
                <a16:creationId xmlns:a16="http://schemas.microsoft.com/office/drawing/2014/main" id="{72F3EB30-FBFB-4541-BFDE-74CADB071DDB}"/>
              </a:ext>
            </a:extLst>
          </p:cNvPr>
          <p:cNvCxnSpPr>
            <a:stCxn id="7" idx="3"/>
          </p:cNvCxnSpPr>
          <p:nvPr/>
        </p:nvCxnSpPr>
        <p:spPr>
          <a:xfrm>
            <a:off x="4943413" y="3672091"/>
            <a:ext cx="127676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2C718FAC-A92E-47BF-9851-AD5443C2E25A}"/>
              </a:ext>
            </a:extLst>
          </p:cNvPr>
          <p:cNvSpPr txBox="1"/>
          <p:nvPr/>
        </p:nvSpPr>
        <p:spPr>
          <a:xfrm>
            <a:off x="6220178" y="3487425"/>
            <a:ext cx="721672" cy="369332"/>
          </a:xfrm>
          <a:prstGeom prst="rect">
            <a:avLst/>
          </a:prstGeom>
          <a:solidFill>
            <a:srgbClr val="00B0F0"/>
          </a:solidFill>
        </p:spPr>
        <p:txBody>
          <a:bodyPr wrap="none" rtlCol="0">
            <a:spAutoFit/>
          </a:bodyPr>
          <a:lstStyle/>
          <a:p>
            <a:r>
              <a:rPr lang="en-GB" dirty="0"/>
              <a:t>Niche</a:t>
            </a:r>
          </a:p>
        </p:txBody>
      </p:sp>
      <p:sp>
        <p:nvSpPr>
          <p:cNvPr id="19" name="TextBox 18">
            <a:extLst>
              <a:ext uri="{FF2B5EF4-FFF2-40B4-BE49-F238E27FC236}">
                <a16:creationId xmlns:a16="http://schemas.microsoft.com/office/drawing/2014/main" id="{D60441C9-DDA8-4EC8-84A8-9095C91B0631}"/>
              </a:ext>
            </a:extLst>
          </p:cNvPr>
          <p:cNvSpPr txBox="1"/>
          <p:nvPr/>
        </p:nvSpPr>
        <p:spPr>
          <a:xfrm>
            <a:off x="7781700" y="3487425"/>
            <a:ext cx="873829" cy="369332"/>
          </a:xfrm>
          <a:prstGeom prst="rect">
            <a:avLst/>
          </a:prstGeom>
          <a:solidFill>
            <a:srgbClr val="00B0F0"/>
          </a:solidFill>
        </p:spPr>
        <p:txBody>
          <a:bodyPr wrap="none" rtlCol="0">
            <a:spAutoFit/>
          </a:bodyPr>
          <a:lstStyle/>
          <a:p>
            <a:r>
              <a:rPr lang="en-GB" dirty="0"/>
              <a:t>Habitat</a:t>
            </a:r>
          </a:p>
        </p:txBody>
      </p:sp>
      <p:cxnSp>
        <p:nvCxnSpPr>
          <p:cNvPr id="21" name="Straight Arrow Connector 20">
            <a:extLst>
              <a:ext uri="{FF2B5EF4-FFF2-40B4-BE49-F238E27FC236}">
                <a16:creationId xmlns:a16="http://schemas.microsoft.com/office/drawing/2014/main" id="{F220B088-C37F-4E5C-A204-8EE6F1016F65}"/>
              </a:ext>
            </a:extLst>
          </p:cNvPr>
          <p:cNvCxnSpPr>
            <a:stCxn id="18" idx="3"/>
            <a:endCxn id="19" idx="1"/>
          </p:cNvCxnSpPr>
          <p:nvPr/>
        </p:nvCxnSpPr>
        <p:spPr>
          <a:xfrm>
            <a:off x="6941850" y="3672091"/>
            <a:ext cx="83985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ACD6E208-C0F1-41A9-A3BC-8DAFEBFFC304}"/>
              </a:ext>
            </a:extLst>
          </p:cNvPr>
          <p:cNvSpPr txBox="1"/>
          <p:nvPr/>
        </p:nvSpPr>
        <p:spPr>
          <a:xfrm>
            <a:off x="5130984" y="3336625"/>
            <a:ext cx="808235" cy="369332"/>
          </a:xfrm>
          <a:prstGeom prst="rect">
            <a:avLst/>
          </a:prstGeom>
          <a:noFill/>
        </p:spPr>
        <p:txBody>
          <a:bodyPr wrap="none" rtlCol="0">
            <a:spAutoFit/>
          </a:bodyPr>
          <a:lstStyle/>
          <a:p>
            <a:r>
              <a:rPr lang="en-GB" dirty="0"/>
              <a:t>Has a..</a:t>
            </a:r>
          </a:p>
        </p:txBody>
      </p:sp>
      <p:sp>
        <p:nvSpPr>
          <p:cNvPr id="23" name="TextBox 22">
            <a:extLst>
              <a:ext uri="{FF2B5EF4-FFF2-40B4-BE49-F238E27FC236}">
                <a16:creationId xmlns:a16="http://schemas.microsoft.com/office/drawing/2014/main" id="{22AE6ED2-4A4E-4FDF-9850-E6856E1E9588}"/>
              </a:ext>
            </a:extLst>
          </p:cNvPr>
          <p:cNvSpPr txBox="1"/>
          <p:nvPr/>
        </p:nvSpPr>
        <p:spPr>
          <a:xfrm>
            <a:off x="6941850" y="3311225"/>
            <a:ext cx="931665" cy="369332"/>
          </a:xfrm>
          <a:prstGeom prst="rect">
            <a:avLst/>
          </a:prstGeom>
          <a:noFill/>
        </p:spPr>
        <p:txBody>
          <a:bodyPr wrap="none" rtlCol="0">
            <a:spAutoFit/>
          </a:bodyPr>
          <a:lstStyle/>
          <a:p>
            <a:r>
              <a:rPr lang="en-GB" dirty="0"/>
              <a:t>Within..</a:t>
            </a:r>
          </a:p>
        </p:txBody>
      </p:sp>
      <p:cxnSp>
        <p:nvCxnSpPr>
          <p:cNvPr id="25" name="Straight Arrow Connector 24">
            <a:extLst>
              <a:ext uri="{FF2B5EF4-FFF2-40B4-BE49-F238E27FC236}">
                <a16:creationId xmlns:a16="http://schemas.microsoft.com/office/drawing/2014/main" id="{C164077B-CEC5-49E2-AE74-61740F2D99C3}"/>
              </a:ext>
            </a:extLst>
          </p:cNvPr>
          <p:cNvCxnSpPr>
            <a:stCxn id="2" idx="1"/>
          </p:cNvCxnSpPr>
          <p:nvPr/>
        </p:nvCxnSpPr>
        <p:spPr>
          <a:xfrm flipH="1">
            <a:off x="2190044" y="478177"/>
            <a:ext cx="1399822" cy="9369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64493A6-4619-4274-84E3-DDB28EDA691E}"/>
              </a:ext>
            </a:extLst>
          </p:cNvPr>
          <p:cNvSpPr txBox="1"/>
          <p:nvPr/>
        </p:nvSpPr>
        <p:spPr>
          <a:xfrm>
            <a:off x="958749" y="1434531"/>
            <a:ext cx="1844608" cy="369332"/>
          </a:xfrm>
          <a:prstGeom prst="rect">
            <a:avLst/>
          </a:prstGeom>
          <a:solidFill>
            <a:schemeClr val="accent5">
              <a:lumMod val="60000"/>
              <a:lumOff val="40000"/>
            </a:schemeClr>
          </a:solidFill>
        </p:spPr>
        <p:txBody>
          <a:bodyPr wrap="none" rtlCol="0">
            <a:spAutoFit/>
          </a:bodyPr>
          <a:lstStyle/>
          <a:p>
            <a:r>
              <a:rPr lang="en-GB" dirty="0"/>
              <a:t>Carrying capacity </a:t>
            </a:r>
          </a:p>
        </p:txBody>
      </p:sp>
      <p:sp>
        <p:nvSpPr>
          <p:cNvPr id="27" name="TextBox 26">
            <a:extLst>
              <a:ext uri="{FF2B5EF4-FFF2-40B4-BE49-F238E27FC236}">
                <a16:creationId xmlns:a16="http://schemas.microsoft.com/office/drawing/2014/main" id="{02525DCB-3C35-4C2D-ADC7-F0B20789F37D}"/>
              </a:ext>
            </a:extLst>
          </p:cNvPr>
          <p:cNvSpPr txBox="1"/>
          <p:nvPr/>
        </p:nvSpPr>
        <p:spPr>
          <a:xfrm rot="19443699">
            <a:off x="2397671" y="677766"/>
            <a:ext cx="865943" cy="369332"/>
          </a:xfrm>
          <a:prstGeom prst="rect">
            <a:avLst/>
          </a:prstGeom>
          <a:noFill/>
        </p:spPr>
        <p:txBody>
          <a:bodyPr wrap="none" rtlCol="0">
            <a:spAutoFit/>
          </a:bodyPr>
          <a:lstStyle/>
          <a:p>
            <a:r>
              <a:rPr lang="en-GB" dirty="0"/>
              <a:t>Has a…</a:t>
            </a:r>
          </a:p>
        </p:txBody>
      </p:sp>
      <p:cxnSp>
        <p:nvCxnSpPr>
          <p:cNvPr id="29" name="Straight Arrow Connector 28">
            <a:extLst>
              <a:ext uri="{FF2B5EF4-FFF2-40B4-BE49-F238E27FC236}">
                <a16:creationId xmlns:a16="http://schemas.microsoft.com/office/drawing/2014/main" id="{88FB14FC-9E70-4C90-BD73-E123D681AF25}"/>
              </a:ext>
            </a:extLst>
          </p:cNvPr>
          <p:cNvCxnSpPr>
            <a:stCxn id="26" idx="2"/>
          </p:cNvCxnSpPr>
          <p:nvPr/>
        </p:nvCxnSpPr>
        <p:spPr>
          <a:xfrm>
            <a:off x="1881053" y="1803863"/>
            <a:ext cx="1708813" cy="18766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E568AEE1-9623-4600-A5EC-A4E343FDC9FD}"/>
              </a:ext>
            </a:extLst>
          </p:cNvPr>
          <p:cNvSpPr txBox="1"/>
          <p:nvPr/>
        </p:nvSpPr>
        <p:spPr>
          <a:xfrm rot="3048526">
            <a:off x="2350316" y="2557543"/>
            <a:ext cx="1213858" cy="369332"/>
          </a:xfrm>
          <a:prstGeom prst="rect">
            <a:avLst/>
          </a:prstGeom>
          <a:noFill/>
        </p:spPr>
        <p:txBody>
          <a:bodyPr wrap="none" rtlCol="0">
            <a:spAutoFit/>
          </a:bodyPr>
          <a:lstStyle/>
          <a:p>
            <a:r>
              <a:rPr lang="en-GB" dirty="0"/>
              <a:t>For each …</a:t>
            </a:r>
          </a:p>
        </p:txBody>
      </p:sp>
      <p:sp>
        <p:nvSpPr>
          <p:cNvPr id="4" name="TextBox 3">
            <a:extLst>
              <a:ext uri="{FF2B5EF4-FFF2-40B4-BE49-F238E27FC236}">
                <a16:creationId xmlns:a16="http://schemas.microsoft.com/office/drawing/2014/main" id="{C81D7519-3971-436F-BBA5-2CFA4AA3B2F3}"/>
              </a:ext>
            </a:extLst>
          </p:cNvPr>
          <p:cNvSpPr txBox="1"/>
          <p:nvPr/>
        </p:nvSpPr>
        <p:spPr>
          <a:xfrm>
            <a:off x="115410" y="5004942"/>
            <a:ext cx="2687947" cy="1569660"/>
          </a:xfrm>
          <a:prstGeom prst="rect">
            <a:avLst/>
          </a:prstGeom>
          <a:solidFill>
            <a:srgbClr val="92D050"/>
          </a:solidFill>
        </p:spPr>
        <p:txBody>
          <a:bodyPr wrap="square" rtlCol="0">
            <a:spAutoFit/>
          </a:bodyPr>
          <a:lstStyle/>
          <a:p>
            <a:pPr algn="ctr"/>
            <a:r>
              <a:rPr lang="en-GB" sz="2400" dirty="0"/>
              <a:t>You can also draw this in the space at the bottom of page 2</a:t>
            </a:r>
          </a:p>
        </p:txBody>
      </p:sp>
    </p:spTree>
    <p:extLst>
      <p:ext uri="{BB962C8B-B14F-4D97-AF65-F5344CB8AC3E}">
        <p14:creationId xmlns:p14="http://schemas.microsoft.com/office/powerpoint/2010/main" val="102122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F812B2-F767-4AC6-B0AC-D7722D58FB1D}"/>
              </a:ext>
            </a:extLst>
          </p:cNvPr>
          <p:cNvSpPr/>
          <p:nvPr/>
        </p:nvSpPr>
        <p:spPr>
          <a:xfrm>
            <a:off x="0" y="7904"/>
            <a:ext cx="9223022" cy="4612288"/>
          </a:xfrm>
          <a:prstGeom prst="rect">
            <a:avLst/>
          </a:prstGeom>
        </p:spPr>
        <p:txBody>
          <a:bodyPr wrap="square">
            <a:spAutoFit/>
          </a:bodyPr>
          <a:lstStyle/>
          <a:p>
            <a:r>
              <a:rPr lang="en-US" sz="9600" dirty="0">
                <a:solidFill>
                  <a:srgbClr val="FF0000"/>
                </a:solidFill>
                <a:cs typeface="Comic Sans MS"/>
              </a:rPr>
              <a:t>B</a:t>
            </a:r>
            <a:r>
              <a:rPr lang="en-US" sz="9600" dirty="0">
                <a:solidFill>
                  <a:schemeClr val="accent6">
                    <a:lumMod val="75000"/>
                  </a:schemeClr>
                </a:solidFill>
                <a:cs typeface="Comic Sans MS"/>
              </a:rPr>
              <a:t>i</a:t>
            </a:r>
            <a:r>
              <a:rPr lang="en-US" sz="9600" dirty="0">
                <a:solidFill>
                  <a:srgbClr val="008000"/>
                </a:solidFill>
                <a:cs typeface="Comic Sans MS"/>
              </a:rPr>
              <a:t>o</a:t>
            </a:r>
            <a:r>
              <a:rPr lang="en-US" sz="9600" dirty="0">
                <a:solidFill>
                  <a:schemeClr val="accent4"/>
                </a:solidFill>
                <a:cs typeface="Comic Sans MS"/>
              </a:rPr>
              <a:t>d</a:t>
            </a:r>
            <a:r>
              <a:rPr lang="en-US" sz="9600" dirty="0">
                <a:solidFill>
                  <a:srgbClr val="3366FF"/>
                </a:solidFill>
                <a:cs typeface="Comic Sans MS"/>
              </a:rPr>
              <a:t>i</a:t>
            </a:r>
            <a:r>
              <a:rPr lang="en-US" sz="9600" dirty="0">
                <a:solidFill>
                  <a:srgbClr val="FFFF00"/>
                </a:solidFill>
                <a:cs typeface="Comic Sans MS"/>
              </a:rPr>
              <a:t>v</a:t>
            </a:r>
            <a:r>
              <a:rPr lang="en-US" sz="9600" dirty="0">
                <a:solidFill>
                  <a:srgbClr val="FF6600"/>
                </a:solidFill>
                <a:cs typeface="Comic Sans MS"/>
              </a:rPr>
              <a:t>e</a:t>
            </a:r>
            <a:r>
              <a:rPr lang="en-US" sz="9600" dirty="0">
                <a:solidFill>
                  <a:srgbClr val="660066"/>
                </a:solidFill>
                <a:cs typeface="Comic Sans MS"/>
              </a:rPr>
              <a:t>r</a:t>
            </a:r>
            <a:r>
              <a:rPr lang="en-US" sz="9600" dirty="0">
                <a:solidFill>
                  <a:schemeClr val="accent1">
                    <a:lumMod val="75000"/>
                  </a:schemeClr>
                </a:solidFill>
                <a:cs typeface="Comic Sans MS"/>
              </a:rPr>
              <a:t>s</a:t>
            </a:r>
            <a:r>
              <a:rPr lang="en-US" sz="9600" dirty="0">
                <a:solidFill>
                  <a:schemeClr val="accent6"/>
                </a:solidFill>
                <a:cs typeface="Comic Sans MS"/>
              </a:rPr>
              <a:t>i</a:t>
            </a:r>
            <a:r>
              <a:rPr lang="en-US" sz="9600" dirty="0">
                <a:solidFill>
                  <a:srgbClr val="0000FF"/>
                </a:solidFill>
                <a:cs typeface="Comic Sans MS"/>
              </a:rPr>
              <a:t>t</a:t>
            </a:r>
            <a:r>
              <a:rPr lang="en-US" sz="9600" dirty="0">
                <a:solidFill>
                  <a:srgbClr val="FFFF00"/>
                </a:solidFill>
                <a:cs typeface="Comic Sans MS"/>
              </a:rPr>
              <a:t>y</a:t>
            </a:r>
          </a:p>
          <a:p>
            <a:pPr>
              <a:lnSpc>
                <a:spcPct val="115000"/>
              </a:lnSpc>
              <a:spcAft>
                <a:spcPts val="1000"/>
              </a:spcAft>
            </a:pP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There are 3 different types of diversity that you need to understand:</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b="1" dirty="0">
                <a:latin typeface="Calibri" panose="020F0502020204030204" pitchFamily="34" charset="0"/>
                <a:ea typeface="Calibri" panose="020F0502020204030204" pitchFamily="34" charset="0"/>
                <a:cs typeface="Calibri" panose="020F0502020204030204" pitchFamily="34" charset="0"/>
              </a:rPr>
              <a:t>Species Diversity:</a:t>
            </a:r>
            <a:r>
              <a:rPr lang="en-GB"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Number of different species and the number of individuals of each species within any one community </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b="1" dirty="0">
                <a:latin typeface="Calibri" panose="020F0502020204030204" pitchFamily="34" charset="0"/>
                <a:ea typeface="Calibri" panose="020F0502020204030204" pitchFamily="34" charset="0"/>
                <a:cs typeface="Calibri" panose="020F0502020204030204" pitchFamily="34" charset="0"/>
              </a:rPr>
              <a:t>Genetic Diversity:</a:t>
            </a:r>
            <a:r>
              <a:rPr lang="en-GB"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Variety of genes possessed by individuals that make up a population of a species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b="1" dirty="0">
                <a:latin typeface="Calibri" panose="020F0502020204030204" pitchFamily="34" charset="0"/>
                <a:ea typeface="Calibri" panose="020F0502020204030204" pitchFamily="34" charset="0"/>
                <a:cs typeface="Calibri" panose="020F0502020204030204" pitchFamily="34" charset="0"/>
              </a:rPr>
              <a:t>Ecosystem diversity:</a:t>
            </a:r>
            <a:r>
              <a:rPr lang="en-GB"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Range of different habitats from a small local habitat to the whole of the Earth</a:t>
            </a:r>
          </a:p>
          <a:p>
            <a:pPr>
              <a:lnSpc>
                <a:spcPct val="115000"/>
              </a:lnSpc>
              <a:spcAft>
                <a:spcPts val="1000"/>
              </a:spcAft>
            </a:pPr>
            <a:r>
              <a:rPr lang="en-US" b="1" dirty="0">
                <a:solidFill>
                  <a:srgbClr val="7030A0"/>
                </a:solidFill>
                <a:latin typeface="Calibri" panose="020F0502020204030204" pitchFamily="34" charset="0"/>
                <a:ea typeface="Calibri" panose="020F0502020204030204" pitchFamily="34" charset="0"/>
                <a:cs typeface="Calibri" panose="020F0502020204030204" pitchFamily="34" charset="0"/>
              </a:rPr>
              <a:t>Fill in the table on page 3, practicing using the terms. </a:t>
            </a:r>
            <a:endParaRPr lang="en-GB"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88EE6525-B6E7-4BC6-8657-5711918B1785}"/>
              </a:ext>
            </a:extLst>
          </p:cNvPr>
          <p:cNvPicPr>
            <a:picLocks noChangeAspect="1"/>
          </p:cNvPicPr>
          <p:nvPr/>
        </p:nvPicPr>
        <p:blipFill>
          <a:blip r:embed="rId2"/>
          <a:stretch>
            <a:fillRect/>
          </a:stretch>
        </p:blipFill>
        <p:spPr>
          <a:xfrm>
            <a:off x="970844" y="4927559"/>
            <a:ext cx="3084749" cy="1922537"/>
          </a:xfrm>
          <a:prstGeom prst="rect">
            <a:avLst/>
          </a:prstGeom>
        </p:spPr>
      </p:pic>
      <p:pic>
        <p:nvPicPr>
          <p:cNvPr id="6" name="Picture 5">
            <a:extLst>
              <a:ext uri="{FF2B5EF4-FFF2-40B4-BE49-F238E27FC236}">
                <a16:creationId xmlns:a16="http://schemas.microsoft.com/office/drawing/2014/main" id="{177D1B94-AD98-4E7C-9DEB-EDB178D1C2AB}"/>
              </a:ext>
            </a:extLst>
          </p:cNvPr>
          <p:cNvPicPr>
            <a:picLocks noChangeAspect="1"/>
          </p:cNvPicPr>
          <p:nvPr/>
        </p:nvPicPr>
        <p:blipFill>
          <a:blip r:embed="rId3"/>
          <a:stretch>
            <a:fillRect/>
          </a:stretch>
        </p:blipFill>
        <p:spPr>
          <a:xfrm>
            <a:off x="5689599" y="4212980"/>
            <a:ext cx="3109755" cy="2332316"/>
          </a:xfrm>
          <a:prstGeom prst="rect">
            <a:avLst/>
          </a:prstGeom>
        </p:spPr>
      </p:pic>
    </p:spTree>
    <p:extLst>
      <p:ext uri="{BB962C8B-B14F-4D97-AF65-F5344CB8AC3E}">
        <p14:creationId xmlns:p14="http://schemas.microsoft.com/office/powerpoint/2010/main" val="2091837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CF4724-4D1B-401A-9B24-FBC8BC9BD0A5}"/>
              </a:ext>
            </a:extLst>
          </p:cNvPr>
          <p:cNvPicPr>
            <a:picLocks noChangeAspect="1"/>
          </p:cNvPicPr>
          <p:nvPr/>
        </p:nvPicPr>
        <p:blipFill>
          <a:blip r:embed="rId2"/>
          <a:stretch>
            <a:fillRect/>
          </a:stretch>
        </p:blipFill>
        <p:spPr>
          <a:xfrm>
            <a:off x="150227" y="272401"/>
            <a:ext cx="8655106" cy="5617564"/>
          </a:xfrm>
          <a:prstGeom prst="rect">
            <a:avLst/>
          </a:prstGeom>
        </p:spPr>
      </p:pic>
      <p:sp>
        <p:nvSpPr>
          <p:cNvPr id="3" name="Rectangle 2">
            <a:extLst>
              <a:ext uri="{FF2B5EF4-FFF2-40B4-BE49-F238E27FC236}">
                <a16:creationId xmlns:a16="http://schemas.microsoft.com/office/drawing/2014/main" id="{5A3F08FC-C2A1-42FF-ABFE-F8D823F9780E}"/>
              </a:ext>
            </a:extLst>
          </p:cNvPr>
          <p:cNvSpPr/>
          <p:nvPr/>
        </p:nvSpPr>
        <p:spPr>
          <a:xfrm>
            <a:off x="4459111" y="699911"/>
            <a:ext cx="4346222" cy="6773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5E7900D-5856-4CA9-8733-16EF0F80C3A9}"/>
              </a:ext>
            </a:extLst>
          </p:cNvPr>
          <p:cNvSpPr/>
          <p:nvPr/>
        </p:nvSpPr>
        <p:spPr>
          <a:xfrm>
            <a:off x="4477780" y="1377244"/>
            <a:ext cx="4346222" cy="6773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07C6985-ADCC-40A2-B9AB-97131333DAD8}"/>
              </a:ext>
            </a:extLst>
          </p:cNvPr>
          <p:cNvSpPr/>
          <p:nvPr/>
        </p:nvSpPr>
        <p:spPr>
          <a:xfrm>
            <a:off x="4477780" y="2054577"/>
            <a:ext cx="4346222" cy="6773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2383C2A-4A7A-4561-9C31-A60D4D365520}"/>
              </a:ext>
            </a:extLst>
          </p:cNvPr>
          <p:cNvSpPr/>
          <p:nvPr/>
        </p:nvSpPr>
        <p:spPr>
          <a:xfrm>
            <a:off x="4468446" y="2751667"/>
            <a:ext cx="4346222" cy="6773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BD51A23-8892-4DC7-97A8-612A85B1BD4A}"/>
              </a:ext>
            </a:extLst>
          </p:cNvPr>
          <p:cNvSpPr/>
          <p:nvPr/>
        </p:nvSpPr>
        <p:spPr>
          <a:xfrm>
            <a:off x="4459111" y="3448757"/>
            <a:ext cx="4346222" cy="6773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9B791AD-BF5B-4B66-AE9E-48D0C656836F}"/>
              </a:ext>
            </a:extLst>
          </p:cNvPr>
          <p:cNvSpPr/>
          <p:nvPr/>
        </p:nvSpPr>
        <p:spPr>
          <a:xfrm>
            <a:off x="4468446" y="4145847"/>
            <a:ext cx="4346222" cy="6773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B0B9FCA1-4D96-4D4E-8EC7-3FCA6FD85BDD}"/>
              </a:ext>
            </a:extLst>
          </p:cNvPr>
          <p:cNvPicPr>
            <a:picLocks noChangeAspect="1"/>
          </p:cNvPicPr>
          <p:nvPr/>
        </p:nvPicPr>
        <p:blipFill rotWithShape="1">
          <a:blip r:embed="rId3"/>
          <a:srcRect b="56088"/>
          <a:stretch/>
        </p:blipFill>
        <p:spPr>
          <a:xfrm>
            <a:off x="348075" y="5819422"/>
            <a:ext cx="8475927" cy="677333"/>
          </a:xfrm>
          <a:prstGeom prst="rect">
            <a:avLst/>
          </a:prstGeom>
        </p:spPr>
      </p:pic>
    </p:spTree>
    <p:extLst>
      <p:ext uri="{BB962C8B-B14F-4D97-AF65-F5344CB8AC3E}">
        <p14:creationId xmlns:p14="http://schemas.microsoft.com/office/powerpoint/2010/main" val="347086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5"/>
                                        </p:tgtEl>
                                        <p:attrNameLst>
                                          <p:attrName>ppt_x</p:attrName>
                                        </p:attrNameLst>
                                      </p:cBhvr>
                                      <p:tavLst>
                                        <p:tav tm="0">
                                          <p:val>
                                            <p:strVal val="ppt_x"/>
                                          </p:val>
                                        </p:tav>
                                        <p:tav tm="100000">
                                          <p:val>
                                            <p:strVal val="ppt_x"/>
                                          </p:val>
                                        </p:tav>
                                      </p:tavLst>
                                    </p:anim>
                                    <p:anim calcmode="lin" valueType="num">
                                      <p:cBhvr additive="base">
                                        <p:cTn id="19" dur="500"/>
                                        <p:tgtEl>
                                          <p:spTgt spid="5"/>
                                        </p:tgtEl>
                                        <p:attrNameLst>
                                          <p:attrName>ppt_y</p:attrName>
                                        </p:attrNameLst>
                                      </p:cBhvr>
                                      <p:tavLst>
                                        <p:tav tm="0">
                                          <p:val>
                                            <p:strVal val="ppt_y"/>
                                          </p:val>
                                        </p:tav>
                                        <p:tav tm="100000">
                                          <p:val>
                                            <p:strVal val="1+ppt_h/2"/>
                                          </p:val>
                                        </p:tav>
                                      </p:tavLst>
                                    </p:anim>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6"/>
                                        </p:tgtEl>
                                        <p:attrNameLst>
                                          <p:attrName>ppt_x</p:attrName>
                                        </p:attrNameLst>
                                      </p:cBhvr>
                                      <p:tavLst>
                                        <p:tav tm="0">
                                          <p:val>
                                            <p:strVal val="ppt_x"/>
                                          </p:val>
                                        </p:tav>
                                        <p:tav tm="100000">
                                          <p:val>
                                            <p:strVal val="ppt_x"/>
                                          </p:val>
                                        </p:tav>
                                      </p:tavLst>
                                    </p:anim>
                                    <p:anim calcmode="lin" valueType="num">
                                      <p:cBhvr additive="base">
                                        <p:cTn id="25" dur="500"/>
                                        <p:tgtEl>
                                          <p:spTgt spid="6"/>
                                        </p:tgtEl>
                                        <p:attrNameLst>
                                          <p:attrName>ppt_y</p:attrName>
                                        </p:attrNameLst>
                                      </p:cBhvr>
                                      <p:tavLst>
                                        <p:tav tm="0">
                                          <p:val>
                                            <p:strVal val="ppt_y"/>
                                          </p:val>
                                        </p:tav>
                                        <p:tav tm="100000">
                                          <p:val>
                                            <p:strVal val="1+ppt_h/2"/>
                                          </p:val>
                                        </p:tav>
                                      </p:tavLst>
                                    </p:anim>
                                    <p:set>
                                      <p:cBhvr>
                                        <p:cTn id="26" dur="1" fill="hold">
                                          <p:stCondLst>
                                            <p:cond delay="499"/>
                                          </p:stCondLst>
                                        </p:cTn>
                                        <p:tgtEl>
                                          <p:spTgt spid="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7"/>
                                        </p:tgtEl>
                                        <p:attrNameLst>
                                          <p:attrName>ppt_x</p:attrName>
                                        </p:attrNameLst>
                                      </p:cBhvr>
                                      <p:tavLst>
                                        <p:tav tm="0">
                                          <p:val>
                                            <p:strVal val="ppt_x"/>
                                          </p:val>
                                        </p:tav>
                                        <p:tav tm="100000">
                                          <p:val>
                                            <p:strVal val="ppt_x"/>
                                          </p:val>
                                        </p:tav>
                                      </p:tavLst>
                                    </p:anim>
                                    <p:anim calcmode="lin" valueType="num">
                                      <p:cBhvr additive="base">
                                        <p:cTn id="31" dur="500"/>
                                        <p:tgtEl>
                                          <p:spTgt spid="7"/>
                                        </p:tgtEl>
                                        <p:attrNameLst>
                                          <p:attrName>ppt_y</p:attrName>
                                        </p:attrNameLst>
                                      </p:cBhvr>
                                      <p:tavLst>
                                        <p:tav tm="0">
                                          <p:val>
                                            <p:strVal val="ppt_y"/>
                                          </p:val>
                                        </p:tav>
                                        <p:tav tm="100000">
                                          <p:val>
                                            <p:strVal val="1+ppt_h/2"/>
                                          </p:val>
                                        </p:tav>
                                      </p:tavLst>
                                    </p:anim>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0" nodeType="clickEffect">
                                  <p:stCondLst>
                                    <p:cond delay="0"/>
                                  </p:stCondLst>
                                  <p:childTnLst>
                                    <p:anim calcmode="lin" valueType="num">
                                      <p:cBhvr additive="base">
                                        <p:cTn id="36" dur="500"/>
                                        <p:tgtEl>
                                          <p:spTgt spid="8"/>
                                        </p:tgtEl>
                                        <p:attrNameLst>
                                          <p:attrName>ppt_x</p:attrName>
                                        </p:attrNameLst>
                                      </p:cBhvr>
                                      <p:tavLst>
                                        <p:tav tm="0">
                                          <p:val>
                                            <p:strVal val="ppt_x"/>
                                          </p:val>
                                        </p:tav>
                                        <p:tav tm="100000">
                                          <p:val>
                                            <p:strVal val="ppt_x"/>
                                          </p:val>
                                        </p:tav>
                                      </p:tavLst>
                                    </p:anim>
                                    <p:anim calcmode="lin" valueType="num">
                                      <p:cBhvr additive="base">
                                        <p:cTn id="37" dur="500"/>
                                        <p:tgtEl>
                                          <p:spTgt spid="8"/>
                                        </p:tgtEl>
                                        <p:attrNameLst>
                                          <p:attrName>ppt_y</p:attrName>
                                        </p:attrNameLst>
                                      </p:cBhvr>
                                      <p:tavLst>
                                        <p:tav tm="0">
                                          <p:val>
                                            <p:strVal val="ppt_y"/>
                                          </p:val>
                                        </p:tav>
                                        <p:tav tm="100000">
                                          <p:val>
                                            <p:strVal val="1+ppt_h/2"/>
                                          </p:val>
                                        </p:tav>
                                      </p:tavLst>
                                    </p:anim>
                                    <p:set>
                                      <p:cBhvr>
                                        <p:cTn id="3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447800" y="5181600"/>
            <a:ext cx="838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spcBef>
                <a:spcPct val="50000"/>
              </a:spcBef>
            </a:pPr>
            <a:r>
              <a:rPr lang="en-US" sz="3200" b="1" dirty="0">
                <a:latin typeface="+mj-lt"/>
              </a:rPr>
              <a:t>A</a:t>
            </a:r>
          </a:p>
        </p:txBody>
      </p:sp>
      <p:sp>
        <p:nvSpPr>
          <p:cNvPr id="9219" name="Text Box 3"/>
          <p:cNvSpPr txBox="1">
            <a:spLocks noChangeArrowheads="1"/>
          </p:cNvSpPr>
          <p:nvPr/>
        </p:nvSpPr>
        <p:spPr bwMode="auto">
          <a:xfrm>
            <a:off x="6553200" y="5181600"/>
            <a:ext cx="838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New Roman" charset="0"/>
                <a:ea typeface="ＭＳ Ｐゴシック" charset="0"/>
              </a:defRPr>
            </a:lvl1pPr>
            <a:lvl2pPr marL="742950" indent="-285750" eaLnBrk="0" hangingPunct="0">
              <a:defRPr sz="2800">
                <a:solidFill>
                  <a:schemeClr val="tx1"/>
                </a:solidFill>
                <a:latin typeface="Times New Roman" charset="0"/>
                <a:ea typeface="ＭＳ Ｐゴシック" charset="0"/>
              </a:defRPr>
            </a:lvl2pPr>
            <a:lvl3pPr marL="1143000" indent="-228600" eaLnBrk="0" hangingPunct="0">
              <a:defRPr sz="2800">
                <a:solidFill>
                  <a:schemeClr val="tx1"/>
                </a:solidFill>
                <a:latin typeface="Times New Roman" charset="0"/>
                <a:ea typeface="ＭＳ Ｐゴシック" charset="0"/>
              </a:defRPr>
            </a:lvl3pPr>
            <a:lvl4pPr marL="1600200" indent="-228600" eaLnBrk="0" hangingPunct="0">
              <a:defRPr sz="2800">
                <a:solidFill>
                  <a:schemeClr val="tx1"/>
                </a:solidFill>
                <a:latin typeface="Times New Roman" charset="0"/>
                <a:ea typeface="ＭＳ Ｐゴシック" charset="0"/>
              </a:defRPr>
            </a:lvl4pPr>
            <a:lvl5pPr marL="2057400" indent="-228600" eaLnBrk="0" hangingPunct="0">
              <a:defRPr sz="28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tx1"/>
                </a:solidFill>
                <a:latin typeface="Times New Roman" charset="0"/>
                <a:ea typeface="ＭＳ Ｐゴシック" charset="0"/>
              </a:defRPr>
            </a:lvl9pPr>
          </a:lstStyle>
          <a:p>
            <a:pPr eaLnBrk="1" hangingPunct="1">
              <a:spcBef>
                <a:spcPct val="50000"/>
              </a:spcBef>
            </a:pPr>
            <a:r>
              <a:rPr lang="en-US" sz="3200" b="1">
                <a:latin typeface="+mj-lt"/>
              </a:rPr>
              <a:t>B</a:t>
            </a:r>
          </a:p>
        </p:txBody>
      </p:sp>
      <p:sp>
        <p:nvSpPr>
          <p:cNvPr id="9220" name="Rectangle 6"/>
          <p:cNvSpPr>
            <a:spLocks noGrp="1" noChangeArrowheads="1"/>
          </p:cNvSpPr>
          <p:nvPr>
            <p:ph type="title"/>
          </p:nvPr>
        </p:nvSpPr>
        <p:spPr/>
        <p:txBody>
          <a:bodyPr/>
          <a:lstStyle/>
          <a:p>
            <a:r>
              <a:rPr lang="en-US" dirty="0">
                <a:latin typeface="+mn-lt"/>
              </a:rPr>
              <a:t>Which do you like better?</a:t>
            </a:r>
          </a:p>
        </p:txBody>
      </p:sp>
      <p:pic>
        <p:nvPicPr>
          <p:cNvPr id="9221" name="Picture 8" descr="cycles_monoculture_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828800"/>
            <a:ext cx="3962400"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9" descr="rainforest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828800"/>
            <a:ext cx="4364038"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145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5678478"/>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a:p>
            <a:pPr algn="ctr"/>
            <a:endParaRPr lang="en-US" u="sng" dirty="0">
              <a:solidFill>
                <a:srgbClr val="FF0000"/>
              </a:solidFill>
              <a:cs typeface="Comic Sans MS"/>
            </a:endParaRPr>
          </a:p>
          <a:p>
            <a:r>
              <a:rPr lang="en-US" dirty="0">
                <a:solidFill>
                  <a:srgbClr val="000000"/>
                </a:solidFill>
                <a:cs typeface="Comic Sans MS"/>
              </a:rPr>
              <a:t>You have just made qualitative (non-numerical) observations but we need to make quantitative (numerical) statements </a:t>
            </a:r>
          </a:p>
          <a:p>
            <a:r>
              <a:rPr lang="en-US" dirty="0">
                <a:solidFill>
                  <a:srgbClr val="000000"/>
                </a:solidFill>
                <a:cs typeface="Comic Sans MS"/>
              </a:rPr>
              <a:t>E.G Species Richness and Index of diversity. </a:t>
            </a:r>
          </a:p>
          <a:p>
            <a:endParaRPr lang="en-US" dirty="0">
              <a:solidFill>
                <a:srgbClr val="000000"/>
              </a:solidFill>
              <a:cs typeface="Comic Sans MS"/>
            </a:endParaRPr>
          </a:p>
          <a:p>
            <a:pPr algn="ctr"/>
            <a:endParaRPr lang="en-US" dirty="0">
              <a:solidFill>
                <a:schemeClr val="accent4">
                  <a:lumMod val="75000"/>
                </a:schemeClr>
              </a:solidFill>
              <a:cs typeface="Comic Sans MS"/>
            </a:endParaRPr>
          </a:p>
          <a:p>
            <a:pPr algn="ctr"/>
            <a:endParaRPr lang="en-US" dirty="0">
              <a:solidFill>
                <a:schemeClr val="accent4">
                  <a:lumMod val="75000"/>
                </a:schemeClr>
              </a:solidFill>
              <a:cs typeface="Comic Sans MS"/>
            </a:endParaRPr>
          </a:p>
          <a:p>
            <a:pPr algn="ctr"/>
            <a:endParaRPr lang="en-US" dirty="0">
              <a:solidFill>
                <a:schemeClr val="accent4">
                  <a:lumMod val="75000"/>
                </a:schemeClr>
              </a:solidFill>
              <a:cs typeface="Comic Sans MS"/>
            </a:endParaRPr>
          </a:p>
          <a:p>
            <a:pPr algn="ctr"/>
            <a:endParaRPr lang="en-US" dirty="0">
              <a:solidFill>
                <a:schemeClr val="accent4">
                  <a:lumMod val="75000"/>
                </a:schemeClr>
              </a:solidFill>
              <a:cs typeface="Comic Sans MS"/>
            </a:endParaRPr>
          </a:p>
          <a:p>
            <a:pPr algn="ctr"/>
            <a:endParaRPr lang="en-US" dirty="0">
              <a:solidFill>
                <a:schemeClr val="accent4">
                  <a:lumMod val="75000"/>
                </a:schemeClr>
              </a:solidFill>
              <a:cs typeface="Comic Sans MS"/>
            </a:endParaRPr>
          </a:p>
          <a:p>
            <a:endParaRPr lang="en-US" dirty="0">
              <a:cs typeface="Comic Sans MS"/>
            </a:endParaRPr>
          </a:p>
          <a:p>
            <a:pPr algn="ctr"/>
            <a:r>
              <a:rPr lang="en-US" dirty="0">
                <a:cs typeface="Comic Sans MS"/>
              </a:rPr>
              <a:t>	</a:t>
            </a:r>
          </a:p>
        </p:txBody>
      </p:sp>
      <p:sp>
        <p:nvSpPr>
          <p:cNvPr id="4" name="TextBox 3"/>
          <p:cNvSpPr txBox="1"/>
          <p:nvPr/>
        </p:nvSpPr>
        <p:spPr>
          <a:xfrm>
            <a:off x="254718" y="4707780"/>
            <a:ext cx="8667348" cy="1384995"/>
          </a:xfrm>
          <a:prstGeom prst="rect">
            <a:avLst/>
          </a:prstGeom>
          <a:solidFill>
            <a:schemeClr val="bg1"/>
          </a:solidFill>
        </p:spPr>
        <p:txBody>
          <a:bodyPr wrap="square" rtlCol="0">
            <a:spAutoFit/>
          </a:bodyPr>
          <a:lstStyle/>
          <a:p>
            <a:r>
              <a:rPr lang="en-US" sz="2400" b="1" u="sng" dirty="0">
                <a:solidFill>
                  <a:srgbClr val="7030A0"/>
                </a:solidFill>
                <a:cs typeface="Comic Sans MS"/>
              </a:rPr>
              <a:t>What is the issue with using species richness as a measure of biodiversity?</a:t>
            </a:r>
          </a:p>
          <a:p>
            <a:r>
              <a:rPr lang="en-US" dirty="0">
                <a:cs typeface="Comic Sans MS"/>
              </a:rPr>
              <a:t>Species richness is a measure of the number of species not taking into account of number of individuals in the population/community or their abundance. </a:t>
            </a:r>
          </a:p>
        </p:txBody>
      </p:sp>
      <p:pic>
        <p:nvPicPr>
          <p:cNvPr id="5" name="Picture 4">
            <a:extLst>
              <a:ext uri="{FF2B5EF4-FFF2-40B4-BE49-F238E27FC236}">
                <a16:creationId xmlns:a16="http://schemas.microsoft.com/office/drawing/2014/main" id="{24597FF8-7E1D-495C-8D19-DBEC5E7632C5}"/>
              </a:ext>
            </a:extLst>
          </p:cNvPr>
          <p:cNvPicPr>
            <a:picLocks noChangeAspect="1"/>
          </p:cNvPicPr>
          <p:nvPr/>
        </p:nvPicPr>
        <p:blipFill rotWithShape="1">
          <a:blip r:embed="rId2"/>
          <a:srcRect t="26201" b="45328"/>
          <a:stretch/>
        </p:blipFill>
        <p:spPr>
          <a:xfrm>
            <a:off x="221934" y="3522132"/>
            <a:ext cx="8665952" cy="824090"/>
          </a:xfrm>
          <a:prstGeom prst="rect">
            <a:avLst/>
          </a:prstGeom>
        </p:spPr>
      </p:pic>
      <p:sp>
        <p:nvSpPr>
          <p:cNvPr id="6" name="Rectangle 5">
            <a:extLst>
              <a:ext uri="{FF2B5EF4-FFF2-40B4-BE49-F238E27FC236}">
                <a16:creationId xmlns:a16="http://schemas.microsoft.com/office/drawing/2014/main" id="{E069E8E8-4A0E-4829-B043-2D8293BA8759}"/>
              </a:ext>
            </a:extLst>
          </p:cNvPr>
          <p:cNvSpPr/>
          <p:nvPr/>
        </p:nvSpPr>
        <p:spPr>
          <a:xfrm>
            <a:off x="254718" y="5497689"/>
            <a:ext cx="8667348" cy="59508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0712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3831818"/>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a:p>
            <a:pPr algn="ctr"/>
            <a:r>
              <a:rPr lang="en-US" sz="2800" b="1" u="sng" dirty="0">
                <a:solidFill>
                  <a:srgbClr val="008000"/>
                </a:solidFill>
                <a:cs typeface="Comic Sans MS"/>
              </a:rPr>
              <a:t>Calculate the index of diversity (you will need to learn the calculation for your exams)</a:t>
            </a:r>
          </a:p>
          <a:p>
            <a:pPr algn="ctr"/>
            <a:endParaRPr lang="en-US" u="sng" dirty="0">
              <a:solidFill>
                <a:srgbClr val="FF0000"/>
              </a:solidFill>
              <a:cs typeface="Comic Sans MS"/>
            </a:endParaRPr>
          </a:p>
          <a:p>
            <a:pPr algn="ctr"/>
            <a:endParaRPr lang="en-US" u="sng" dirty="0">
              <a:solidFill>
                <a:srgbClr val="FF0000"/>
              </a:solidFill>
              <a:cs typeface="Comic Sans MS"/>
            </a:endParaRPr>
          </a:p>
          <a:p>
            <a:r>
              <a:rPr lang="en-US" dirty="0">
                <a:cs typeface="Comic Sans MS"/>
              </a:rPr>
              <a:t>	</a:t>
            </a:r>
          </a:p>
        </p:txBody>
      </p:sp>
      <p:pic>
        <p:nvPicPr>
          <p:cNvPr id="1026" name="Picture 2"/>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1934" y="4041776"/>
            <a:ext cx="4041775" cy="174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DDE05A27-A5EE-4147-AA6F-4BC6F98890A9}"/>
              </a:ext>
            </a:extLst>
          </p:cNvPr>
          <p:cNvPicPr>
            <a:picLocks noChangeAspect="1"/>
          </p:cNvPicPr>
          <p:nvPr/>
        </p:nvPicPr>
        <p:blipFill>
          <a:blip r:embed="rId3"/>
          <a:stretch>
            <a:fillRect/>
          </a:stretch>
        </p:blipFill>
        <p:spPr>
          <a:xfrm>
            <a:off x="4263709" y="4178439"/>
            <a:ext cx="1108968" cy="1088042"/>
          </a:xfrm>
          <a:prstGeom prst="rect">
            <a:avLst/>
          </a:prstGeom>
        </p:spPr>
      </p:pic>
      <p:sp>
        <p:nvSpPr>
          <p:cNvPr id="4" name="TextBox 3">
            <a:extLst>
              <a:ext uri="{FF2B5EF4-FFF2-40B4-BE49-F238E27FC236}">
                <a16:creationId xmlns:a16="http://schemas.microsoft.com/office/drawing/2014/main" id="{03DDBFA7-2484-4997-8E27-2FE54311500D}"/>
              </a:ext>
            </a:extLst>
          </p:cNvPr>
          <p:cNvSpPr txBox="1"/>
          <p:nvPr/>
        </p:nvSpPr>
        <p:spPr>
          <a:xfrm>
            <a:off x="6221949" y="4257344"/>
            <a:ext cx="2778718" cy="1384995"/>
          </a:xfrm>
          <a:prstGeom prst="rect">
            <a:avLst/>
          </a:prstGeom>
          <a:solidFill>
            <a:srgbClr val="92D050"/>
          </a:solidFill>
        </p:spPr>
        <p:txBody>
          <a:bodyPr wrap="square" rtlCol="0">
            <a:spAutoFit/>
          </a:bodyPr>
          <a:lstStyle/>
          <a:p>
            <a:pPr algn="ctr"/>
            <a:r>
              <a:rPr lang="en-GB" sz="2800" dirty="0"/>
              <a:t>Fill in terms on page 3 in your booklet </a:t>
            </a:r>
          </a:p>
        </p:txBody>
      </p:sp>
    </p:spTree>
    <p:extLst>
      <p:ext uri="{BB962C8B-B14F-4D97-AF65-F5344CB8AC3E}">
        <p14:creationId xmlns:p14="http://schemas.microsoft.com/office/powerpoint/2010/main" val="2236229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498" y="-193926"/>
            <a:ext cx="8778733" cy="3247043"/>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a:p>
            <a:pPr algn="ctr"/>
            <a:r>
              <a:rPr lang="en-US" b="1" u="sng" dirty="0">
                <a:solidFill>
                  <a:srgbClr val="008000"/>
                </a:solidFill>
                <a:cs typeface="Comic Sans MS"/>
              </a:rPr>
              <a:t>Calculate the index of diversity (you will need to learn the calculation for your exams)</a:t>
            </a:r>
          </a:p>
          <a:p>
            <a:pPr algn="ctr"/>
            <a:endParaRPr lang="en-US" u="sng" dirty="0">
              <a:solidFill>
                <a:srgbClr val="FF0000"/>
              </a:solidFill>
              <a:cs typeface="Comic Sans MS"/>
            </a:endParaRPr>
          </a:p>
          <a:p>
            <a:pPr algn="ctr"/>
            <a:endParaRPr lang="en-US" u="sng" dirty="0">
              <a:solidFill>
                <a:srgbClr val="FF0000"/>
              </a:solidFill>
              <a:cs typeface="Comic Sans MS"/>
            </a:endParaRPr>
          </a:p>
          <a:p>
            <a:r>
              <a:rPr lang="en-US" dirty="0">
                <a:cs typeface="Comic Sans MS"/>
              </a:rPr>
              <a:t>	</a:t>
            </a:r>
          </a:p>
        </p:txBody>
      </p:sp>
      <p:pic>
        <p:nvPicPr>
          <p:cNvPr id="4" name="Picture 3"/>
          <p:cNvPicPr>
            <a:picLocks noChangeAspect="1"/>
          </p:cNvPicPr>
          <p:nvPr/>
        </p:nvPicPr>
        <p:blipFill rotWithShape="1">
          <a:blip r:embed="rId3"/>
          <a:srcRect l="24985" t="8492" r="24309" b="45861"/>
          <a:stretch/>
        </p:blipFill>
        <p:spPr>
          <a:xfrm>
            <a:off x="2902535" y="2681999"/>
            <a:ext cx="4044136" cy="1750717"/>
          </a:xfrm>
          <a:prstGeom prst="rect">
            <a:avLst/>
          </a:prstGeom>
        </p:spPr>
      </p:pic>
      <p:sp>
        <p:nvSpPr>
          <p:cNvPr id="5" name="Oval 4"/>
          <p:cNvSpPr/>
          <p:nvPr/>
        </p:nvSpPr>
        <p:spPr>
          <a:xfrm>
            <a:off x="2816227" y="3233091"/>
            <a:ext cx="665803" cy="616449"/>
          </a:xfrm>
          <a:prstGeom prst="ellipse">
            <a:avLst/>
          </a:prstGeom>
          <a:no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61258" y="3356650"/>
            <a:ext cx="1795646" cy="369332"/>
          </a:xfrm>
          <a:prstGeom prst="rect">
            <a:avLst/>
          </a:prstGeom>
          <a:solidFill>
            <a:srgbClr val="FFFFFF"/>
          </a:solidFill>
        </p:spPr>
        <p:txBody>
          <a:bodyPr wrap="none" rtlCol="0">
            <a:spAutoFit/>
          </a:bodyPr>
          <a:lstStyle/>
          <a:p>
            <a:r>
              <a:rPr lang="en-US" dirty="0">
                <a:solidFill>
                  <a:srgbClr val="008000"/>
                </a:solidFill>
              </a:rPr>
              <a:t>Index of diversity </a:t>
            </a:r>
          </a:p>
        </p:txBody>
      </p:sp>
      <p:cxnSp>
        <p:nvCxnSpPr>
          <p:cNvPr id="8" name="Straight Arrow Connector 7"/>
          <p:cNvCxnSpPr>
            <a:stCxn id="6" idx="3"/>
            <a:endCxn id="5" idx="2"/>
          </p:cNvCxnSpPr>
          <p:nvPr/>
        </p:nvCxnSpPr>
        <p:spPr>
          <a:xfrm>
            <a:off x="2256904" y="3541316"/>
            <a:ext cx="559323" cy="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4312563" y="2724178"/>
            <a:ext cx="665803" cy="616449"/>
          </a:xfrm>
          <a:prstGeom prst="ellipse">
            <a:avLst/>
          </a:prstGeom>
          <a:noFill/>
          <a:ln w="57150" cmpd="sng">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093220" y="2189848"/>
            <a:ext cx="3960038" cy="369332"/>
          </a:xfrm>
          <a:prstGeom prst="rect">
            <a:avLst/>
          </a:prstGeom>
          <a:solidFill>
            <a:srgbClr val="FFFFFF"/>
          </a:solidFill>
        </p:spPr>
        <p:txBody>
          <a:bodyPr wrap="none" rtlCol="0">
            <a:spAutoFit/>
          </a:bodyPr>
          <a:lstStyle/>
          <a:p>
            <a:r>
              <a:rPr lang="en-US" dirty="0">
                <a:solidFill>
                  <a:schemeClr val="accent6">
                    <a:lumMod val="75000"/>
                  </a:schemeClr>
                </a:solidFill>
              </a:rPr>
              <a:t>Total number of organisms of all species </a:t>
            </a:r>
          </a:p>
        </p:txBody>
      </p:sp>
      <p:cxnSp>
        <p:nvCxnSpPr>
          <p:cNvPr id="13" name="Straight Arrow Connector 12"/>
          <p:cNvCxnSpPr>
            <a:endCxn id="10" idx="1"/>
          </p:cNvCxnSpPr>
          <p:nvPr/>
        </p:nvCxnSpPr>
        <p:spPr>
          <a:xfrm>
            <a:off x="3888910" y="2559180"/>
            <a:ext cx="521158" cy="255275"/>
          </a:xfrm>
          <a:prstGeom prst="straightConnector1">
            <a:avLst/>
          </a:prstGeom>
          <a:ln>
            <a:solidFill>
              <a:srgbClr val="E46C0A"/>
            </a:solidFill>
            <a:tailEnd type="arrow"/>
          </a:ln>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4132061" y="3698469"/>
            <a:ext cx="665803" cy="616449"/>
          </a:xfrm>
          <a:prstGeom prst="ellipse">
            <a:avLst/>
          </a:prstGeom>
          <a:noFill/>
          <a:ln w="571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36208" y="4746400"/>
            <a:ext cx="1400594" cy="369332"/>
          </a:xfrm>
          <a:prstGeom prst="rect">
            <a:avLst/>
          </a:prstGeom>
          <a:solidFill>
            <a:srgbClr val="FFFFFF"/>
          </a:solidFill>
        </p:spPr>
        <p:txBody>
          <a:bodyPr wrap="none" rtlCol="0">
            <a:spAutoFit/>
          </a:bodyPr>
          <a:lstStyle/>
          <a:p>
            <a:r>
              <a:rPr lang="en-US" dirty="0">
                <a:solidFill>
                  <a:srgbClr val="0000FF"/>
                </a:solidFill>
              </a:rPr>
              <a:t>The sum of…</a:t>
            </a:r>
          </a:p>
        </p:txBody>
      </p:sp>
      <p:cxnSp>
        <p:nvCxnSpPr>
          <p:cNvPr id="17" name="Straight Arrow Connector 16"/>
          <p:cNvCxnSpPr>
            <a:stCxn id="15" idx="3"/>
            <a:endCxn id="14" idx="3"/>
          </p:cNvCxnSpPr>
          <p:nvPr/>
        </p:nvCxnSpPr>
        <p:spPr>
          <a:xfrm flipV="1">
            <a:off x="2236802" y="4224641"/>
            <a:ext cx="1992764" cy="706425"/>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4797865" y="3725983"/>
            <a:ext cx="410322" cy="588936"/>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797864" y="4746400"/>
            <a:ext cx="4187828" cy="369332"/>
          </a:xfrm>
          <a:prstGeom prst="rect">
            <a:avLst/>
          </a:prstGeom>
          <a:solidFill>
            <a:srgbClr val="FFFFFF"/>
          </a:solidFill>
        </p:spPr>
        <p:txBody>
          <a:bodyPr wrap="none" rtlCol="0">
            <a:spAutoFit/>
          </a:bodyPr>
          <a:lstStyle/>
          <a:p>
            <a:r>
              <a:rPr lang="en-US" dirty="0">
                <a:solidFill>
                  <a:srgbClr val="FF0000"/>
                </a:solidFill>
              </a:rPr>
              <a:t>Total number of organisms of each species</a:t>
            </a:r>
          </a:p>
        </p:txBody>
      </p:sp>
      <p:cxnSp>
        <p:nvCxnSpPr>
          <p:cNvPr id="21" name="Straight Arrow Connector 20"/>
          <p:cNvCxnSpPr>
            <a:stCxn id="19" idx="0"/>
          </p:cNvCxnSpPr>
          <p:nvPr/>
        </p:nvCxnSpPr>
        <p:spPr>
          <a:xfrm flipH="1" flipV="1">
            <a:off x="5208187" y="4314918"/>
            <a:ext cx="1683591" cy="43148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BEBCCFA-1392-4B24-94BD-E4398681C4CE}"/>
              </a:ext>
            </a:extLst>
          </p:cNvPr>
          <p:cNvSpPr/>
          <p:nvPr/>
        </p:nvSpPr>
        <p:spPr>
          <a:xfrm>
            <a:off x="282308" y="5486442"/>
            <a:ext cx="9031111" cy="1742657"/>
          </a:xfrm>
          <a:prstGeom prst="rect">
            <a:avLst/>
          </a:prstGeom>
        </p:spPr>
        <p:txBody>
          <a:bodyPr wrap="square">
            <a:spAutoFit/>
          </a:bodyPr>
          <a:lstStyle/>
          <a:p>
            <a:pPr>
              <a:lnSpc>
                <a:spcPct val="115000"/>
              </a:lnSpc>
              <a:spcAft>
                <a:spcPts val="1000"/>
              </a:spcAft>
            </a:pPr>
            <a:r>
              <a:rPr lang="en-GB" dirty="0">
                <a:latin typeface="Calibri" panose="020F0502020204030204" pitchFamily="34" charset="0"/>
                <a:ea typeface="Calibri" panose="020F0502020204030204" pitchFamily="34" charset="0"/>
                <a:cs typeface="Calibri" panose="020F0502020204030204" pitchFamily="34" charset="0"/>
              </a:rPr>
              <a:t>Why do you think the Index of diversity is a better measure of Biodiversity? </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r>
              <a:rPr lang="en-GB" dirty="0">
                <a:latin typeface="Calibri" panose="020F0502020204030204" pitchFamily="34" charset="0"/>
                <a:ea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DCBEA76-EA69-48E6-972B-FB2F53BA4BDD}"/>
              </a:ext>
            </a:extLst>
          </p:cNvPr>
          <p:cNvSpPr txBox="1"/>
          <p:nvPr/>
        </p:nvSpPr>
        <p:spPr>
          <a:xfrm>
            <a:off x="311847" y="5953440"/>
            <a:ext cx="8703384" cy="369332"/>
          </a:xfrm>
          <a:prstGeom prst="rect">
            <a:avLst/>
          </a:prstGeom>
          <a:noFill/>
        </p:spPr>
        <p:txBody>
          <a:bodyPr wrap="square" rtlCol="0">
            <a:spAutoFit/>
          </a:bodyPr>
          <a:lstStyle/>
          <a:p>
            <a:r>
              <a:rPr lang="en-GB" dirty="0">
                <a:solidFill>
                  <a:srgbClr val="7030A0"/>
                </a:solidFill>
              </a:rPr>
              <a:t>Takes into account the total number of organisms for each different species/population. </a:t>
            </a:r>
          </a:p>
        </p:txBody>
      </p:sp>
    </p:spTree>
    <p:extLst>
      <p:ext uri="{BB962C8B-B14F-4D97-AF65-F5344CB8AC3E}">
        <p14:creationId xmlns:p14="http://schemas.microsoft.com/office/powerpoint/2010/main" val="30847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D9A628-7E07-4371-9B0F-E1BD1D3E6E40}"/>
              </a:ext>
            </a:extLst>
          </p:cNvPr>
          <p:cNvPicPr>
            <a:picLocks noChangeAspect="1"/>
          </p:cNvPicPr>
          <p:nvPr/>
        </p:nvPicPr>
        <p:blipFill>
          <a:blip r:embed="rId2"/>
          <a:stretch>
            <a:fillRect/>
          </a:stretch>
        </p:blipFill>
        <p:spPr>
          <a:xfrm>
            <a:off x="225015" y="188156"/>
            <a:ext cx="8780877" cy="1155221"/>
          </a:xfrm>
          <a:prstGeom prst="rect">
            <a:avLst/>
          </a:prstGeom>
        </p:spPr>
      </p:pic>
      <p:pic>
        <p:nvPicPr>
          <p:cNvPr id="6" name="Picture 5">
            <a:extLst>
              <a:ext uri="{FF2B5EF4-FFF2-40B4-BE49-F238E27FC236}">
                <a16:creationId xmlns:a16="http://schemas.microsoft.com/office/drawing/2014/main" id="{1B91FE80-59AF-49E0-BDD6-A6826BCA0215}"/>
              </a:ext>
            </a:extLst>
          </p:cNvPr>
          <p:cNvPicPr>
            <a:picLocks noChangeAspect="1"/>
          </p:cNvPicPr>
          <p:nvPr/>
        </p:nvPicPr>
        <p:blipFill>
          <a:blip r:embed="rId3"/>
          <a:stretch>
            <a:fillRect/>
          </a:stretch>
        </p:blipFill>
        <p:spPr>
          <a:xfrm>
            <a:off x="1996217" y="2678326"/>
            <a:ext cx="5151566" cy="1749704"/>
          </a:xfrm>
          <a:prstGeom prst="rect">
            <a:avLst/>
          </a:prstGeom>
        </p:spPr>
      </p:pic>
      <p:sp>
        <p:nvSpPr>
          <p:cNvPr id="7" name="Rectangle 6">
            <a:extLst>
              <a:ext uri="{FF2B5EF4-FFF2-40B4-BE49-F238E27FC236}">
                <a16:creationId xmlns:a16="http://schemas.microsoft.com/office/drawing/2014/main" id="{592F0C15-C4D8-40F9-B73E-C57E506C5F4D}"/>
              </a:ext>
            </a:extLst>
          </p:cNvPr>
          <p:cNvSpPr/>
          <p:nvPr/>
        </p:nvSpPr>
        <p:spPr>
          <a:xfrm>
            <a:off x="1996217" y="6009860"/>
            <a:ext cx="6835422" cy="369332"/>
          </a:xfrm>
          <a:prstGeom prst="rect">
            <a:avLst/>
          </a:prstGeom>
        </p:spPr>
        <p:txBody>
          <a:bodyPr wrap="square">
            <a:spAutoFit/>
          </a:bodyPr>
          <a:lstStyle/>
          <a:p>
            <a:r>
              <a:rPr lang="en-GB" dirty="0">
                <a:hlinkClick r:id="rId4"/>
              </a:rPr>
              <a:t>https://www.youtube.com/watch?v=-IZTxApVMSE</a:t>
            </a:r>
            <a:endParaRPr lang="en-GB" dirty="0"/>
          </a:p>
        </p:txBody>
      </p:sp>
      <p:sp>
        <p:nvSpPr>
          <p:cNvPr id="8" name="TextBox 7">
            <a:extLst>
              <a:ext uri="{FF2B5EF4-FFF2-40B4-BE49-F238E27FC236}">
                <a16:creationId xmlns:a16="http://schemas.microsoft.com/office/drawing/2014/main" id="{8805EA58-0D08-44AD-AFFA-0F82193CF071}"/>
              </a:ext>
            </a:extLst>
          </p:cNvPr>
          <p:cNvSpPr txBox="1"/>
          <p:nvPr/>
        </p:nvSpPr>
        <p:spPr>
          <a:xfrm>
            <a:off x="1388533" y="5578313"/>
            <a:ext cx="8647289" cy="369332"/>
          </a:xfrm>
          <a:prstGeom prst="rect">
            <a:avLst/>
          </a:prstGeom>
          <a:noFill/>
        </p:spPr>
        <p:txBody>
          <a:bodyPr wrap="square" rtlCol="0">
            <a:spAutoFit/>
          </a:bodyPr>
          <a:lstStyle/>
          <a:p>
            <a:r>
              <a:rPr lang="en-GB" dirty="0"/>
              <a:t>Video that explains how to carry out the calculation 6 minutes </a:t>
            </a:r>
          </a:p>
        </p:txBody>
      </p:sp>
    </p:spTree>
    <p:extLst>
      <p:ext uri="{BB962C8B-B14F-4D97-AF65-F5344CB8AC3E}">
        <p14:creationId xmlns:p14="http://schemas.microsoft.com/office/powerpoint/2010/main" val="3557416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4816703"/>
          </a:xfrm>
          <a:prstGeom prst="rect">
            <a:avLst/>
          </a:prstGeom>
          <a:noFill/>
        </p:spPr>
        <p:txBody>
          <a:bodyPr wrap="square" rtlCol="0">
            <a:spAutoFit/>
          </a:bodyPr>
          <a:lstStyle/>
          <a:p>
            <a:r>
              <a:rPr lang="en-US" sz="11500" dirty="0">
                <a:solidFill>
                  <a:srgbClr val="FF0000"/>
                </a:solidFill>
                <a:latin typeface="+mj-lt"/>
                <a:cs typeface="Comic Sans MS"/>
              </a:rPr>
              <a:t>B</a:t>
            </a:r>
            <a:r>
              <a:rPr lang="en-US" sz="11500" dirty="0">
                <a:solidFill>
                  <a:schemeClr val="accent6">
                    <a:lumMod val="75000"/>
                  </a:schemeClr>
                </a:solidFill>
                <a:latin typeface="+mj-lt"/>
                <a:cs typeface="Comic Sans MS"/>
              </a:rPr>
              <a:t>i</a:t>
            </a:r>
            <a:r>
              <a:rPr lang="en-US" sz="11500" dirty="0">
                <a:solidFill>
                  <a:srgbClr val="008000"/>
                </a:solidFill>
                <a:latin typeface="+mj-lt"/>
                <a:cs typeface="Comic Sans MS"/>
              </a:rPr>
              <a:t>o</a:t>
            </a:r>
            <a:r>
              <a:rPr lang="en-US" sz="11500" dirty="0">
                <a:solidFill>
                  <a:schemeClr val="accent4"/>
                </a:solidFill>
                <a:latin typeface="+mj-lt"/>
                <a:cs typeface="Comic Sans MS"/>
              </a:rPr>
              <a:t>d</a:t>
            </a:r>
            <a:r>
              <a:rPr lang="en-US" sz="11500" dirty="0">
                <a:solidFill>
                  <a:srgbClr val="3366FF"/>
                </a:solidFill>
                <a:latin typeface="+mj-lt"/>
                <a:cs typeface="Comic Sans MS"/>
              </a:rPr>
              <a:t>i</a:t>
            </a:r>
            <a:r>
              <a:rPr lang="en-US" sz="11500" dirty="0">
                <a:solidFill>
                  <a:srgbClr val="FFFF00"/>
                </a:solidFill>
                <a:latin typeface="+mj-lt"/>
                <a:cs typeface="Comic Sans MS"/>
              </a:rPr>
              <a:t>v</a:t>
            </a:r>
            <a:r>
              <a:rPr lang="en-US" sz="11500" dirty="0">
                <a:solidFill>
                  <a:srgbClr val="FF6600"/>
                </a:solidFill>
                <a:latin typeface="+mj-lt"/>
                <a:cs typeface="Comic Sans MS"/>
              </a:rPr>
              <a:t>e</a:t>
            </a:r>
            <a:r>
              <a:rPr lang="en-US" sz="11500" dirty="0">
                <a:solidFill>
                  <a:srgbClr val="660066"/>
                </a:solidFill>
                <a:latin typeface="+mj-lt"/>
                <a:cs typeface="Comic Sans MS"/>
              </a:rPr>
              <a:t>r</a:t>
            </a:r>
            <a:r>
              <a:rPr lang="en-US" sz="11500" dirty="0">
                <a:solidFill>
                  <a:schemeClr val="accent1">
                    <a:lumMod val="75000"/>
                  </a:schemeClr>
                </a:solidFill>
                <a:latin typeface="+mj-lt"/>
                <a:cs typeface="Comic Sans MS"/>
              </a:rPr>
              <a:t>s</a:t>
            </a:r>
            <a:r>
              <a:rPr lang="en-US" sz="11500" dirty="0">
                <a:solidFill>
                  <a:schemeClr val="accent6"/>
                </a:solidFill>
                <a:latin typeface="+mj-lt"/>
                <a:cs typeface="Comic Sans MS"/>
              </a:rPr>
              <a:t>i</a:t>
            </a:r>
            <a:r>
              <a:rPr lang="en-US" sz="11500" dirty="0">
                <a:solidFill>
                  <a:srgbClr val="0000FF"/>
                </a:solidFill>
                <a:latin typeface="+mj-lt"/>
                <a:cs typeface="Comic Sans MS"/>
              </a:rPr>
              <a:t>t</a:t>
            </a:r>
            <a:r>
              <a:rPr lang="en-US" sz="11500" dirty="0">
                <a:solidFill>
                  <a:srgbClr val="FFFF00"/>
                </a:solidFill>
                <a:latin typeface="+mj-lt"/>
                <a:cs typeface="Comic Sans MS"/>
              </a:rPr>
              <a:t>y</a:t>
            </a:r>
          </a:p>
          <a:p>
            <a:endParaRPr lang="en-US" dirty="0">
              <a:latin typeface="+mj-lt"/>
            </a:endParaRPr>
          </a:p>
          <a:p>
            <a:r>
              <a:rPr lang="en-US" sz="2400" b="1" dirty="0">
                <a:latin typeface="+mj-lt"/>
                <a:cs typeface="Comic Sans MS"/>
              </a:rPr>
              <a:t>We will go through example one together using the method on page 4 in your booklet. </a:t>
            </a:r>
          </a:p>
          <a:p>
            <a:endParaRPr lang="en-US" sz="2400" b="1" u="sng" dirty="0">
              <a:solidFill>
                <a:srgbClr val="008000"/>
              </a:solidFill>
              <a:latin typeface="+mj-lt"/>
              <a:cs typeface="Comic Sans MS"/>
            </a:endParaRPr>
          </a:p>
          <a:p>
            <a:r>
              <a:rPr lang="en-US" sz="2400" b="1" u="sng" dirty="0">
                <a:solidFill>
                  <a:srgbClr val="008000"/>
                </a:solidFill>
                <a:latin typeface="+mj-lt"/>
                <a:cs typeface="Comic Sans MS"/>
              </a:rPr>
              <a:t>You complete the second example on page 4 applying the method we have just learnt. </a:t>
            </a:r>
            <a:endParaRPr lang="en-US" b="1" u="sng" dirty="0">
              <a:solidFill>
                <a:srgbClr val="008000"/>
              </a:solidFill>
              <a:latin typeface="+mj-lt"/>
              <a:cs typeface="Comic Sans MS"/>
            </a:endParaRPr>
          </a:p>
          <a:p>
            <a:pPr algn="ctr"/>
            <a:endParaRPr lang="en-US" u="sng" dirty="0">
              <a:solidFill>
                <a:srgbClr val="FF0000"/>
              </a:solidFill>
              <a:latin typeface="+mj-lt"/>
              <a:cs typeface="Comic Sans MS"/>
            </a:endParaRPr>
          </a:p>
          <a:p>
            <a:pPr algn="ctr"/>
            <a:endParaRPr lang="en-US" u="sng" dirty="0">
              <a:solidFill>
                <a:srgbClr val="FF0000"/>
              </a:solidFill>
              <a:latin typeface="+mj-lt"/>
              <a:cs typeface="Comic Sans MS"/>
            </a:endParaRPr>
          </a:p>
          <a:p>
            <a:r>
              <a:rPr lang="en-US" dirty="0">
                <a:latin typeface="+mj-lt"/>
                <a:cs typeface="Comic Sans MS"/>
              </a:rPr>
              <a:t>	</a:t>
            </a:r>
          </a:p>
        </p:txBody>
      </p:sp>
      <p:pic>
        <p:nvPicPr>
          <p:cNvPr id="3" name="Picture 2">
            <a:extLst>
              <a:ext uri="{FF2B5EF4-FFF2-40B4-BE49-F238E27FC236}">
                <a16:creationId xmlns:a16="http://schemas.microsoft.com/office/drawing/2014/main" id="{B694FE32-D27E-4E4E-B93D-BBA88DDDD4DC}"/>
              </a:ext>
            </a:extLst>
          </p:cNvPr>
          <p:cNvPicPr>
            <a:picLocks noChangeAspect="1"/>
          </p:cNvPicPr>
          <p:nvPr/>
        </p:nvPicPr>
        <p:blipFill>
          <a:blip r:embed="rId2"/>
          <a:stretch>
            <a:fillRect/>
          </a:stretch>
        </p:blipFill>
        <p:spPr>
          <a:xfrm>
            <a:off x="2291142" y="4406950"/>
            <a:ext cx="6630924" cy="2220468"/>
          </a:xfrm>
          <a:prstGeom prst="rect">
            <a:avLst/>
          </a:prstGeom>
        </p:spPr>
      </p:pic>
    </p:spTree>
    <p:extLst>
      <p:ext uri="{BB962C8B-B14F-4D97-AF65-F5344CB8AC3E}">
        <p14:creationId xmlns:p14="http://schemas.microsoft.com/office/powerpoint/2010/main" val="194440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19D30AF-8CA4-4122-B12F-93E793EEB925}"/>
              </a:ext>
            </a:extLst>
          </p:cNvPr>
          <p:cNvSpPr/>
          <p:nvPr/>
        </p:nvSpPr>
        <p:spPr>
          <a:xfrm>
            <a:off x="375764" y="4460045"/>
            <a:ext cx="8676632" cy="1347805"/>
          </a:xfrm>
          <a:prstGeom prst="rect">
            <a:avLst/>
          </a:prstGeom>
        </p:spPr>
        <p:txBody>
          <a:bodyPr wrap="square">
            <a:spAutoFit/>
          </a:bodyPr>
          <a:lstStyle/>
          <a:p>
            <a:pPr marL="342900" lvl="0" indent="-342900">
              <a:lnSpc>
                <a:spcPct val="115000"/>
              </a:lnSpc>
              <a:spcAft>
                <a:spcPts val="0"/>
              </a:spcAft>
              <a:buFont typeface="+mj-lt"/>
              <a:buAutoNum type="arabicPeriod"/>
            </a:pPr>
            <a:r>
              <a:rPr lang="en-GB" b="1" dirty="0">
                <a:latin typeface="Calibri" panose="020F0502020204030204" pitchFamily="34" charset="0"/>
                <a:ea typeface="Calibri" panose="020F0502020204030204" pitchFamily="34" charset="0"/>
                <a:cs typeface="Calibri" panose="020F0502020204030204" pitchFamily="34" charset="0"/>
              </a:rPr>
              <a:t>Calculate N.</a:t>
            </a:r>
            <a:r>
              <a:rPr lang="en-GB" dirty="0">
                <a:latin typeface="Calibri" panose="020F0502020204030204" pitchFamily="34" charset="0"/>
                <a:ea typeface="Calibri" panose="020F0502020204030204" pitchFamily="34" charset="0"/>
                <a:cs typeface="Calibri" panose="020F0502020204030204" pitchFamily="34" charset="0"/>
              </a:rPr>
              <a:t> Add up the total number of individuals in the table </a:t>
            </a:r>
          </a:p>
          <a:p>
            <a:pPr marL="342900" lvl="0" indent="-342900">
              <a:lnSpc>
                <a:spcPct val="115000"/>
              </a:lnSpc>
              <a:spcAft>
                <a:spcPts val="0"/>
              </a:spcAft>
              <a:buFont typeface="+mj-lt"/>
              <a:buAutoNum type="arabicPeriod"/>
            </a:pPr>
            <a:r>
              <a:rPr lang="en-GB" b="1" dirty="0">
                <a:latin typeface="Calibri" panose="020F0502020204030204" pitchFamily="34" charset="0"/>
                <a:ea typeface="Calibri" panose="020F0502020204030204" pitchFamily="34" charset="0"/>
                <a:cs typeface="Calibri" panose="020F0502020204030204" pitchFamily="34" charset="0"/>
              </a:rPr>
              <a:t>Calculate (N-1).</a:t>
            </a:r>
            <a:r>
              <a:rPr lang="en-GB" dirty="0">
                <a:latin typeface="Calibri" panose="020F0502020204030204" pitchFamily="34" charset="0"/>
                <a:ea typeface="Calibri" panose="020F0502020204030204" pitchFamily="34" charset="0"/>
                <a:cs typeface="Calibri" panose="020F0502020204030204" pitchFamily="34" charset="0"/>
              </a:rPr>
              <a:t> Take 1 away from the value </a:t>
            </a:r>
          </a:p>
          <a:p>
            <a:pPr marL="342900" lvl="0" indent="-342900">
              <a:lnSpc>
                <a:spcPct val="115000"/>
              </a:lnSpc>
              <a:spcAft>
                <a:spcPts val="0"/>
              </a:spcAft>
              <a:buFont typeface="+mj-lt"/>
              <a:buAutoNum type="arabicPeriod"/>
            </a:pPr>
            <a:r>
              <a:rPr lang="en-GB" b="1" dirty="0">
                <a:latin typeface="Calibri" panose="020F0502020204030204" pitchFamily="34" charset="0"/>
                <a:ea typeface="Calibri" panose="020F0502020204030204" pitchFamily="34" charset="0"/>
                <a:cs typeface="Calibri" panose="020F0502020204030204" pitchFamily="34" charset="0"/>
              </a:rPr>
              <a:t>Calculate N (N-1).</a:t>
            </a:r>
            <a:r>
              <a:rPr lang="en-GB" dirty="0">
                <a:latin typeface="Calibri" panose="020F0502020204030204" pitchFamily="34" charset="0"/>
                <a:ea typeface="Calibri" panose="020F0502020204030204" pitchFamily="34" charset="0"/>
                <a:cs typeface="Calibri" panose="020F0502020204030204" pitchFamily="34" charset="0"/>
              </a:rPr>
              <a:t> Multiply those numbers together</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en-GB" b="1" dirty="0">
                <a:latin typeface="Calibri" panose="020F0502020204030204" pitchFamily="34" charset="0"/>
                <a:ea typeface="Calibri" panose="020F0502020204030204" pitchFamily="34" charset="0"/>
                <a:cs typeface="Calibri" panose="020F0502020204030204" pitchFamily="34" charset="0"/>
              </a:rPr>
              <a:t>This is the top half of the equation (value 1)</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221934" y="258909"/>
            <a:ext cx="8778733" cy="2139047"/>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p:txBody>
      </p:sp>
      <p:sp>
        <p:nvSpPr>
          <p:cNvPr id="5" name="TextBox 4"/>
          <p:cNvSpPr txBox="1"/>
          <p:nvPr/>
        </p:nvSpPr>
        <p:spPr>
          <a:xfrm>
            <a:off x="6717017" y="4469221"/>
            <a:ext cx="1806905" cy="369332"/>
          </a:xfrm>
          <a:prstGeom prst="rect">
            <a:avLst/>
          </a:prstGeom>
          <a:noFill/>
        </p:spPr>
        <p:txBody>
          <a:bodyPr wrap="none" rtlCol="0">
            <a:spAutoFit/>
          </a:bodyPr>
          <a:lstStyle/>
          <a:p>
            <a:r>
              <a:rPr lang="en-GB" b="1" dirty="0">
                <a:solidFill>
                  <a:srgbClr val="7030A0"/>
                </a:solidFill>
              </a:rPr>
              <a:t>600+236+3 = 839</a:t>
            </a:r>
          </a:p>
        </p:txBody>
      </p:sp>
      <p:sp>
        <p:nvSpPr>
          <p:cNvPr id="8" name="TextBox 7"/>
          <p:cNvSpPr txBox="1"/>
          <p:nvPr/>
        </p:nvSpPr>
        <p:spPr>
          <a:xfrm>
            <a:off x="4908572" y="4780004"/>
            <a:ext cx="1189749" cy="369332"/>
          </a:xfrm>
          <a:prstGeom prst="rect">
            <a:avLst/>
          </a:prstGeom>
          <a:noFill/>
        </p:spPr>
        <p:txBody>
          <a:bodyPr wrap="none" rtlCol="0">
            <a:spAutoFit/>
          </a:bodyPr>
          <a:lstStyle/>
          <a:p>
            <a:r>
              <a:rPr lang="en-GB" b="1" dirty="0">
                <a:solidFill>
                  <a:srgbClr val="7030A0"/>
                </a:solidFill>
              </a:rPr>
              <a:t>839-1=838</a:t>
            </a:r>
          </a:p>
        </p:txBody>
      </p:sp>
      <p:graphicFrame>
        <p:nvGraphicFramePr>
          <p:cNvPr id="11" name="Table 10">
            <a:extLst>
              <a:ext uri="{FF2B5EF4-FFF2-40B4-BE49-F238E27FC236}">
                <a16:creationId xmlns:a16="http://schemas.microsoft.com/office/drawing/2014/main" id="{1BBD4C08-2765-40F0-9C40-6D6280146B5C}"/>
              </a:ext>
            </a:extLst>
          </p:cNvPr>
          <p:cNvGraphicFramePr>
            <a:graphicFrameLocks noGrp="1"/>
          </p:cNvGraphicFramePr>
          <p:nvPr>
            <p:extLst>
              <p:ext uri="{D42A27DB-BD31-4B8C-83A1-F6EECF244321}">
                <p14:modId xmlns:p14="http://schemas.microsoft.com/office/powerpoint/2010/main" val="4084862250"/>
              </p:ext>
            </p:extLst>
          </p:nvPr>
        </p:nvGraphicFramePr>
        <p:xfrm>
          <a:off x="434606" y="2019816"/>
          <a:ext cx="4749800" cy="2181860"/>
        </p:xfrm>
        <a:graphic>
          <a:graphicData uri="http://schemas.openxmlformats.org/drawingml/2006/table">
            <a:tbl>
              <a:tblPr firstRow="1" bandRow="1"/>
              <a:tblGrid>
                <a:gridCol w="1393190">
                  <a:extLst>
                    <a:ext uri="{9D8B030D-6E8A-4147-A177-3AD203B41FA5}">
                      <a16:colId xmlns:a16="http://schemas.microsoft.com/office/drawing/2014/main" val="536257165"/>
                    </a:ext>
                  </a:extLst>
                </a:gridCol>
                <a:gridCol w="1393825">
                  <a:extLst>
                    <a:ext uri="{9D8B030D-6E8A-4147-A177-3AD203B41FA5}">
                      <a16:colId xmlns:a16="http://schemas.microsoft.com/office/drawing/2014/main" val="4178026708"/>
                    </a:ext>
                  </a:extLst>
                </a:gridCol>
                <a:gridCol w="798195">
                  <a:extLst>
                    <a:ext uri="{9D8B030D-6E8A-4147-A177-3AD203B41FA5}">
                      <a16:colId xmlns:a16="http://schemas.microsoft.com/office/drawing/2014/main" val="1779183851"/>
                    </a:ext>
                  </a:extLst>
                </a:gridCol>
                <a:gridCol w="1164590">
                  <a:extLst>
                    <a:ext uri="{9D8B030D-6E8A-4147-A177-3AD203B41FA5}">
                      <a16:colId xmlns:a16="http://schemas.microsoft.com/office/drawing/2014/main" val="3075908415"/>
                    </a:ext>
                  </a:extLst>
                </a:gridCol>
              </a:tblGrid>
              <a:tr h="477520">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Species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Number of individuals (n)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 n-1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 n(n-1)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3698946"/>
                  </a:ext>
                </a:extLst>
              </a:tr>
              <a:tr h="33274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Hedgerow</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2911085"/>
                  </a:ext>
                </a:extLst>
              </a:tr>
              <a:tr h="35560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Wheat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925092"/>
                  </a:ext>
                </a:extLst>
              </a:tr>
              <a:tr h="35179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Ladybird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3829538"/>
                  </a:ext>
                </a:extLst>
              </a:tr>
              <a:tr h="34798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839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0648883"/>
                  </a:ext>
                </a:extLst>
              </a:tr>
              <a:tr h="31623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 (N-1)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panose="020F0502020204030204" pitchFamily="34" charset="0"/>
                          <a:ea typeface="Times New Roman" panose="02020603050405020304" pitchFamily="18" charset="0"/>
                          <a:cs typeface="Calibri" panose="020F0502020204030204" pitchFamily="34" charset="0"/>
                        </a:rPr>
                        <a:t>Total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effectLst/>
                          <a:latin typeface="Calibri" panose="020F0502020204030204" pitchFamily="34" charset="0"/>
                          <a:ea typeface="Times New Roman" panose="02020603050405020304" pitchFamily="18" charset="0"/>
                          <a:cs typeface="Calibri" panose="020F0502020204030204" pitchFamily="34"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41952"/>
                  </a:ext>
                </a:extLst>
              </a:tr>
            </a:tbl>
          </a:graphicData>
        </a:graphic>
      </p:graphicFrame>
      <p:sp>
        <p:nvSpPr>
          <p:cNvPr id="16" name="Rectangle 15">
            <a:extLst>
              <a:ext uri="{FF2B5EF4-FFF2-40B4-BE49-F238E27FC236}">
                <a16:creationId xmlns:a16="http://schemas.microsoft.com/office/drawing/2014/main" id="{BFFDE45D-BBED-408D-93EE-C90B6E86BF69}"/>
              </a:ext>
            </a:extLst>
          </p:cNvPr>
          <p:cNvSpPr/>
          <p:nvPr/>
        </p:nvSpPr>
        <p:spPr>
          <a:xfrm>
            <a:off x="1765125" y="3836328"/>
            <a:ext cx="886781" cy="369332"/>
          </a:xfrm>
          <a:prstGeom prst="rect">
            <a:avLst/>
          </a:prstGeom>
        </p:spPr>
        <p:txBody>
          <a:bodyPr wrap="none">
            <a:spAutoFit/>
          </a:bodyPr>
          <a:lstStyle/>
          <a:p>
            <a:r>
              <a:rPr lang="en-GB" b="1" dirty="0">
                <a:solidFill>
                  <a:srgbClr val="7030A0"/>
                </a:solidFill>
              </a:rPr>
              <a:t>703082</a:t>
            </a:r>
            <a:endParaRPr lang="en-GB" dirty="0"/>
          </a:p>
        </p:txBody>
      </p:sp>
      <p:pic>
        <p:nvPicPr>
          <p:cNvPr id="17" name="Picture 16">
            <a:extLst>
              <a:ext uri="{FF2B5EF4-FFF2-40B4-BE49-F238E27FC236}">
                <a16:creationId xmlns:a16="http://schemas.microsoft.com/office/drawing/2014/main" id="{97804A79-BF6F-441E-9DDB-EDFF5147285E}"/>
              </a:ext>
            </a:extLst>
          </p:cNvPr>
          <p:cNvPicPr>
            <a:picLocks noChangeAspect="1"/>
          </p:cNvPicPr>
          <p:nvPr/>
        </p:nvPicPr>
        <p:blipFill rotWithShape="1">
          <a:blip r:embed="rId2"/>
          <a:srcRect r="23874"/>
          <a:stretch/>
        </p:blipFill>
        <p:spPr>
          <a:xfrm>
            <a:off x="5503446" y="2515093"/>
            <a:ext cx="2530845" cy="1127834"/>
          </a:xfrm>
          <a:prstGeom prst="rect">
            <a:avLst/>
          </a:prstGeom>
        </p:spPr>
      </p:pic>
      <p:sp>
        <p:nvSpPr>
          <p:cNvPr id="18" name="Rectangle 17">
            <a:extLst>
              <a:ext uri="{FF2B5EF4-FFF2-40B4-BE49-F238E27FC236}">
                <a16:creationId xmlns:a16="http://schemas.microsoft.com/office/drawing/2014/main" id="{DE7ACF82-A594-4C7E-ADE9-AE79B52BC49A}"/>
              </a:ext>
            </a:extLst>
          </p:cNvPr>
          <p:cNvSpPr/>
          <p:nvPr/>
        </p:nvSpPr>
        <p:spPr>
          <a:xfrm>
            <a:off x="6339349" y="2424129"/>
            <a:ext cx="1281120" cy="523220"/>
          </a:xfrm>
          <a:prstGeom prst="rect">
            <a:avLst/>
          </a:prstGeom>
          <a:solidFill>
            <a:schemeClr val="bg1"/>
          </a:solidFill>
        </p:spPr>
        <p:txBody>
          <a:bodyPr wrap="none">
            <a:spAutoFit/>
          </a:bodyPr>
          <a:lstStyle/>
          <a:p>
            <a:r>
              <a:rPr lang="en-GB" sz="2800" b="1" dirty="0">
                <a:solidFill>
                  <a:srgbClr val="7030A0"/>
                </a:solidFill>
              </a:rPr>
              <a:t>703082</a:t>
            </a:r>
            <a:endParaRPr lang="en-GB" sz="2800" dirty="0"/>
          </a:p>
        </p:txBody>
      </p:sp>
    </p:spTree>
    <p:extLst>
      <p:ext uri="{BB962C8B-B14F-4D97-AF65-F5344CB8AC3E}">
        <p14:creationId xmlns:p14="http://schemas.microsoft.com/office/powerpoint/2010/main" val="144569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6"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2139047"/>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p:txBody>
      </p:sp>
      <p:sp>
        <p:nvSpPr>
          <p:cNvPr id="10" name="TextBox 9"/>
          <p:cNvSpPr txBox="1"/>
          <p:nvPr/>
        </p:nvSpPr>
        <p:spPr>
          <a:xfrm>
            <a:off x="4952849" y="5290553"/>
            <a:ext cx="2526654" cy="338554"/>
          </a:xfrm>
          <a:prstGeom prst="rect">
            <a:avLst/>
          </a:prstGeom>
          <a:noFill/>
        </p:spPr>
        <p:txBody>
          <a:bodyPr wrap="none" rtlCol="0">
            <a:spAutoFit/>
          </a:bodyPr>
          <a:lstStyle/>
          <a:p>
            <a:r>
              <a:rPr lang="en-GB" sz="1600" b="1" dirty="0">
                <a:solidFill>
                  <a:srgbClr val="7030A0"/>
                </a:solidFill>
              </a:rPr>
              <a:t>359,400+55,460+6=414,866</a:t>
            </a:r>
          </a:p>
        </p:txBody>
      </p:sp>
      <p:graphicFrame>
        <p:nvGraphicFramePr>
          <p:cNvPr id="11" name="Table 10">
            <a:extLst>
              <a:ext uri="{FF2B5EF4-FFF2-40B4-BE49-F238E27FC236}">
                <a16:creationId xmlns:a16="http://schemas.microsoft.com/office/drawing/2014/main" id="{1BBD4C08-2765-40F0-9C40-6D6280146B5C}"/>
              </a:ext>
            </a:extLst>
          </p:cNvPr>
          <p:cNvGraphicFramePr>
            <a:graphicFrameLocks noGrp="1"/>
          </p:cNvGraphicFramePr>
          <p:nvPr/>
        </p:nvGraphicFramePr>
        <p:xfrm>
          <a:off x="434606" y="2019816"/>
          <a:ext cx="4749800" cy="2181860"/>
        </p:xfrm>
        <a:graphic>
          <a:graphicData uri="http://schemas.openxmlformats.org/drawingml/2006/table">
            <a:tbl>
              <a:tblPr firstRow="1" bandRow="1"/>
              <a:tblGrid>
                <a:gridCol w="1393190">
                  <a:extLst>
                    <a:ext uri="{9D8B030D-6E8A-4147-A177-3AD203B41FA5}">
                      <a16:colId xmlns:a16="http://schemas.microsoft.com/office/drawing/2014/main" val="536257165"/>
                    </a:ext>
                  </a:extLst>
                </a:gridCol>
                <a:gridCol w="1393825">
                  <a:extLst>
                    <a:ext uri="{9D8B030D-6E8A-4147-A177-3AD203B41FA5}">
                      <a16:colId xmlns:a16="http://schemas.microsoft.com/office/drawing/2014/main" val="4178026708"/>
                    </a:ext>
                  </a:extLst>
                </a:gridCol>
                <a:gridCol w="798195">
                  <a:extLst>
                    <a:ext uri="{9D8B030D-6E8A-4147-A177-3AD203B41FA5}">
                      <a16:colId xmlns:a16="http://schemas.microsoft.com/office/drawing/2014/main" val="1779183851"/>
                    </a:ext>
                  </a:extLst>
                </a:gridCol>
                <a:gridCol w="1164590">
                  <a:extLst>
                    <a:ext uri="{9D8B030D-6E8A-4147-A177-3AD203B41FA5}">
                      <a16:colId xmlns:a16="http://schemas.microsoft.com/office/drawing/2014/main" val="3075908415"/>
                    </a:ext>
                  </a:extLst>
                </a:gridCol>
              </a:tblGrid>
              <a:tr h="477520">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Species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Number of individuals (n)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 n-1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 n(n-1)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3698946"/>
                  </a:ext>
                </a:extLst>
              </a:tr>
              <a:tr h="33274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Hedgerow</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2911085"/>
                  </a:ext>
                </a:extLst>
              </a:tr>
              <a:tr h="35560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Wheat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925092"/>
                  </a:ext>
                </a:extLst>
              </a:tr>
              <a:tr h="35179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Ladybird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3829538"/>
                  </a:ext>
                </a:extLst>
              </a:tr>
              <a:tr h="34798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839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0648883"/>
                  </a:ext>
                </a:extLst>
              </a:tr>
              <a:tr h="31623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 (N-1)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panose="020F0502020204030204" pitchFamily="34" charset="0"/>
                          <a:ea typeface="Times New Roman" panose="02020603050405020304" pitchFamily="18" charset="0"/>
                          <a:cs typeface="Calibri" panose="020F0502020204030204" pitchFamily="34" charset="0"/>
                        </a:rPr>
                        <a:t>Total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effectLst/>
                          <a:latin typeface="Calibri" panose="020F0502020204030204" pitchFamily="34" charset="0"/>
                          <a:ea typeface="Times New Roman" panose="02020603050405020304" pitchFamily="18" charset="0"/>
                          <a:cs typeface="Calibri" panose="020F0502020204030204" pitchFamily="34"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41952"/>
                  </a:ext>
                </a:extLst>
              </a:tr>
            </a:tbl>
          </a:graphicData>
        </a:graphic>
      </p:graphicFrame>
      <p:sp>
        <p:nvSpPr>
          <p:cNvPr id="16" name="Rectangle 15">
            <a:extLst>
              <a:ext uri="{FF2B5EF4-FFF2-40B4-BE49-F238E27FC236}">
                <a16:creationId xmlns:a16="http://schemas.microsoft.com/office/drawing/2014/main" id="{BFFDE45D-BBED-408D-93EE-C90B6E86BF69}"/>
              </a:ext>
            </a:extLst>
          </p:cNvPr>
          <p:cNvSpPr/>
          <p:nvPr/>
        </p:nvSpPr>
        <p:spPr>
          <a:xfrm>
            <a:off x="1765125" y="3836328"/>
            <a:ext cx="886781" cy="369332"/>
          </a:xfrm>
          <a:prstGeom prst="rect">
            <a:avLst/>
          </a:prstGeom>
        </p:spPr>
        <p:txBody>
          <a:bodyPr wrap="none">
            <a:spAutoFit/>
          </a:bodyPr>
          <a:lstStyle/>
          <a:p>
            <a:r>
              <a:rPr lang="en-GB" b="1" dirty="0">
                <a:solidFill>
                  <a:srgbClr val="7030A0"/>
                </a:solidFill>
              </a:rPr>
              <a:t>703082</a:t>
            </a:r>
            <a:endParaRPr lang="en-GB" dirty="0"/>
          </a:p>
        </p:txBody>
      </p:sp>
      <p:sp>
        <p:nvSpPr>
          <p:cNvPr id="3" name="Rectangle 2">
            <a:extLst>
              <a:ext uri="{FF2B5EF4-FFF2-40B4-BE49-F238E27FC236}">
                <a16:creationId xmlns:a16="http://schemas.microsoft.com/office/drawing/2014/main" id="{1297F87F-AB09-423B-814F-86CD8F8D0CF4}"/>
              </a:ext>
            </a:extLst>
          </p:cNvPr>
          <p:cNvSpPr/>
          <p:nvPr/>
        </p:nvSpPr>
        <p:spPr>
          <a:xfrm>
            <a:off x="365905" y="4613581"/>
            <a:ext cx="8634761" cy="1347805"/>
          </a:xfrm>
          <a:prstGeom prst="rect">
            <a:avLst/>
          </a:prstGeom>
        </p:spPr>
        <p:txBody>
          <a:bodyPr wrap="square">
            <a:spAutoFit/>
          </a:bodyPr>
          <a:lstStyle/>
          <a:p>
            <a:pPr marL="342900" lvl="0" indent="-342900">
              <a:lnSpc>
                <a:spcPct val="115000"/>
              </a:lnSpc>
              <a:spcAft>
                <a:spcPts val="0"/>
              </a:spcAft>
              <a:buFont typeface="+mj-lt"/>
              <a:buAutoNum type="arabicPeriod"/>
            </a:pPr>
            <a:r>
              <a:rPr lang="en-GB" b="1" dirty="0">
                <a:latin typeface="Calibri" panose="020F0502020204030204" pitchFamily="34" charset="0"/>
                <a:ea typeface="Calibri" panose="020F0502020204030204" pitchFamily="34" charset="0"/>
                <a:cs typeface="Calibri" panose="020F0502020204030204" pitchFamily="34" charset="0"/>
              </a:rPr>
              <a:t>Calculate n-1</a:t>
            </a:r>
            <a:r>
              <a:rPr lang="en-GB" dirty="0">
                <a:latin typeface="Calibri" panose="020F0502020204030204" pitchFamily="34" charset="0"/>
                <a:ea typeface="Calibri" panose="020F0502020204030204" pitchFamily="34" charset="0"/>
                <a:cs typeface="Calibri" panose="020F0502020204030204" pitchFamily="34" charset="0"/>
              </a:rPr>
              <a:t>. Look at the numbers for </a:t>
            </a:r>
            <a:r>
              <a:rPr lang="en-GB" b="1" dirty="0">
                <a:latin typeface="Calibri" panose="020F0502020204030204" pitchFamily="34" charset="0"/>
                <a:ea typeface="Calibri" panose="020F0502020204030204" pitchFamily="34" charset="0"/>
                <a:cs typeface="Calibri" panose="020F0502020204030204" pitchFamily="34" charset="0"/>
              </a:rPr>
              <a:t>each species in the rows</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b="1" dirty="0">
                <a:latin typeface="Calibri" panose="020F0502020204030204" pitchFamily="34" charset="0"/>
                <a:ea typeface="Calibri" panose="020F0502020204030204" pitchFamily="34" charset="0"/>
                <a:cs typeface="Calibri" panose="020F0502020204030204" pitchFamily="34" charset="0"/>
              </a:rPr>
              <a:t>Calculate n(n-1)</a:t>
            </a:r>
            <a:r>
              <a:rPr lang="en-GB" dirty="0">
                <a:latin typeface="Calibri" panose="020F0502020204030204" pitchFamily="34" charset="0"/>
                <a:ea typeface="Calibri" panose="020F0502020204030204" pitchFamily="34" charset="0"/>
                <a:cs typeface="Calibri" panose="020F0502020204030204" pitchFamily="34"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b="1" dirty="0">
                <a:latin typeface="Calibri" panose="020F0502020204030204" pitchFamily="34" charset="0"/>
                <a:ea typeface="Calibri" panose="020F0502020204030204" pitchFamily="34" charset="0"/>
                <a:cs typeface="Calibri" panose="020F0502020204030204" pitchFamily="34" charset="0"/>
              </a:rPr>
              <a:t>Calculate ∑n(n-1)</a:t>
            </a:r>
            <a:r>
              <a:rPr lang="en-GB" dirty="0">
                <a:latin typeface="Calibri" panose="020F0502020204030204" pitchFamily="34" charset="0"/>
                <a:ea typeface="Calibri" panose="020F0502020204030204" pitchFamily="34" charset="0"/>
                <a:cs typeface="Calibri" panose="020F0502020204030204" pitchFamily="34" charset="0"/>
              </a:rPr>
              <a:t>. Add up the n(n-1) column. </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en-GB" b="1" dirty="0">
                <a:latin typeface="Calibri" panose="020F0502020204030204" pitchFamily="34" charset="0"/>
                <a:ea typeface="Calibri" panose="020F0502020204030204" pitchFamily="34" charset="0"/>
                <a:cs typeface="Calibri" panose="020F0502020204030204" pitchFamily="34" charset="0"/>
              </a:rPr>
              <a:t>This value is the bottom half of the equation. (Value 2)</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9CA305B8-3985-4D37-B941-C9E6A0998E16}"/>
              </a:ext>
            </a:extLst>
          </p:cNvPr>
          <p:cNvSpPr/>
          <p:nvPr/>
        </p:nvSpPr>
        <p:spPr>
          <a:xfrm>
            <a:off x="3151408" y="2492963"/>
            <a:ext cx="968535" cy="307777"/>
          </a:xfrm>
          <a:prstGeom prst="rect">
            <a:avLst/>
          </a:prstGeom>
        </p:spPr>
        <p:txBody>
          <a:bodyPr wrap="none">
            <a:spAutoFit/>
          </a:bodyPr>
          <a:lstStyle/>
          <a:p>
            <a:r>
              <a:rPr lang="en-GB" sz="1400" b="1" dirty="0">
                <a:solidFill>
                  <a:srgbClr val="7030A0"/>
                </a:solidFill>
              </a:rPr>
              <a:t>600-1=599</a:t>
            </a:r>
            <a:endParaRPr lang="en-GB" sz="1400" dirty="0"/>
          </a:p>
        </p:txBody>
      </p:sp>
      <p:sp>
        <p:nvSpPr>
          <p:cNvPr id="6" name="Rectangle 5">
            <a:extLst>
              <a:ext uri="{FF2B5EF4-FFF2-40B4-BE49-F238E27FC236}">
                <a16:creationId xmlns:a16="http://schemas.microsoft.com/office/drawing/2014/main" id="{D5651F8E-BDC9-4ABF-A266-B26C0D2F8514}"/>
              </a:ext>
            </a:extLst>
          </p:cNvPr>
          <p:cNvSpPr/>
          <p:nvPr/>
        </p:nvSpPr>
        <p:spPr>
          <a:xfrm>
            <a:off x="3151408" y="2874759"/>
            <a:ext cx="968535" cy="307777"/>
          </a:xfrm>
          <a:prstGeom prst="rect">
            <a:avLst/>
          </a:prstGeom>
        </p:spPr>
        <p:txBody>
          <a:bodyPr wrap="none">
            <a:spAutoFit/>
          </a:bodyPr>
          <a:lstStyle/>
          <a:p>
            <a:r>
              <a:rPr lang="en-GB" sz="1400" b="1" dirty="0">
                <a:solidFill>
                  <a:srgbClr val="7030A0"/>
                </a:solidFill>
              </a:rPr>
              <a:t>236-1=235</a:t>
            </a:r>
          </a:p>
        </p:txBody>
      </p:sp>
      <p:sp>
        <p:nvSpPr>
          <p:cNvPr id="12" name="Rectangle 11">
            <a:extLst>
              <a:ext uri="{FF2B5EF4-FFF2-40B4-BE49-F238E27FC236}">
                <a16:creationId xmlns:a16="http://schemas.microsoft.com/office/drawing/2014/main" id="{AB226BD7-0172-4298-A265-EBFE5DD0E1B3}"/>
              </a:ext>
            </a:extLst>
          </p:cNvPr>
          <p:cNvSpPr/>
          <p:nvPr/>
        </p:nvSpPr>
        <p:spPr>
          <a:xfrm>
            <a:off x="3274839" y="3212991"/>
            <a:ext cx="603050" cy="307777"/>
          </a:xfrm>
          <a:prstGeom prst="rect">
            <a:avLst/>
          </a:prstGeom>
        </p:spPr>
        <p:txBody>
          <a:bodyPr wrap="none">
            <a:spAutoFit/>
          </a:bodyPr>
          <a:lstStyle/>
          <a:p>
            <a:r>
              <a:rPr lang="en-GB" sz="1400" b="1" dirty="0">
                <a:solidFill>
                  <a:srgbClr val="7030A0"/>
                </a:solidFill>
              </a:rPr>
              <a:t>3-1=2</a:t>
            </a:r>
          </a:p>
        </p:txBody>
      </p:sp>
      <p:sp>
        <p:nvSpPr>
          <p:cNvPr id="14" name="TextBox 13">
            <a:extLst>
              <a:ext uri="{FF2B5EF4-FFF2-40B4-BE49-F238E27FC236}">
                <a16:creationId xmlns:a16="http://schemas.microsoft.com/office/drawing/2014/main" id="{6842E13D-56B0-4CA2-AA38-1F25B0692025}"/>
              </a:ext>
            </a:extLst>
          </p:cNvPr>
          <p:cNvSpPr txBox="1"/>
          <p:nvPr/>
        </p:nvSpPr>
        <p:spPr>
          <a:xfrm>
            <a:off x="4079068" y="2469143"/>
            <a:ext cx="1064463" cy="1028423"/>
          </a:xfrm>
          <a:prstGeom prst="rect">
            <a:avLst/>
          </a:prstGeom>
          <a:noFill/>
        </p:spPr>
        <p:txBody>
          <a:bodyPr wrap="square" rtlCol="0">
            <a:spAutoFit/>
          </a:bodyPr>
          <a:lstStyle/>
          <a:p>
            <a:pPr>
              <a:lnSpc>
                <a:spcPct val="150000"/>
              </a:lnSpc>
            </a:pPr>
            <a:r>
              <a:rPr lang="en-GB" sz="1400" b="1" dirty="0">
                <a:solidFill>
                  <a:srgbClr val="7030A0"/>
                </a:solidFill>
              </a:rPr>
              <a:t>359, 400</a:t>
            </a:r>
          </a:p>
          <a:p>
            <a:pPr>
              <a:lnSpc>
                <a:spcPct val="150000"/>
              </a:lnSpc>
            </a:pPr>
            <a:r>
              <a:rPr lang="en-GB" sz="1400" b="1" dirty="0">
                <a:solidFill>
                  <a:srgbClr val="7030A0"/>
                </a:solidFill>
              </a:rPr>
              <a:t>55,460</a:t>
            </a:r>
          </a:p>
          <a:p>
            <a:pPr>
              <a:lnSpc>
                <a:spcPct val="150000"/>
              </a:lnSpc>
            </a:pPr>
            <a:r>
              <a:rPr lang="en-GB" sz="1400" b="1" dirty="0">
                <a:solidFill>
                  <a:srgbClr val="7030A0"/>
                </a:solidFill>
              </a:rPr>
              <a:t>6</a:t>
            </a:r>
          </a:p>
        </p:txBody>
      </p:sp>
      <p:sp>
        <p:nvSpPr>
          <p:cNvPr id="15" name="Rectangle 14">
            <a:extLst>
              <a:ext uri="{FF2B5EF4-FFF2-40B4-BE49-F238E27FC236}">
                <a16:creationId xmlns:a16="http://schemas.microsoft.com/office/drawing/2014/main" id="{B646A88E-5B17-4A33-85F8-40F3F14FEDF9}"/>
              </a:ext>
            </a:extLst>
          </p:cNvPr>
          <p:cNvSpPr/>
          <p:nvPr/>
        </p:nvSpPr>
        <p:spPr>
          <a:xfrm>
            <a:off x="4008937" y="3822470"/>
            <a:ext cx="946093" cy="369332"/>
          </a:xfrm>
          <a:prstGeom prst="rect">
            <a:avLst/>
          </a:prstGeom>
        </p:spPr>
        <p:txBody>
          <a:bodyPr wrap="none">
            <a:spAutoFit/>
          </a:bodyPr>
          <a:lstStyle/>
          <a:p>
            <a:r>
              <a:rPr lang="en-GB" b="1" dirty="0">
                <a:solidFill>
                  <a:srgbClr val="7030A0"/>
                </a:solidFill>
              </a:rPr>
              <a:t>414,866</a:t>
            </a:r>
            <a:endParaRPr lang="en-GB" dirty="0"/>
          </a:p>
        </p:txBody>
      </p:sp>
      <p:pic>
        <p:nvPicPr>
          <p:cNvPr id="18" name="Picture 17">
            <a:extLst>
              <a:ext uri="{FF2B5EF4-FFF2-40B4-BE49-F238E27FC236}">
                <a16:creationId xmlns:a16="http://schemas.microsoft.com/office/drawing/2014/main" id="{F5309D42-A2D5-4A7A-9DDC-7604D1381279}"/>
              </a:ext>
            </a:extLst>
          </p:cNvPr>
          <p:cNvPicPr>
            <a:picLocks noChangeAspect="1"/>
          </p:cNvPicPr>
          <p:nvPr/>
        </p:nvPicPr>
        <p:blipFill rotWithShape="1">
          <a:blip r:embed="rId2"/>
          <a:srcRect r="23874"/>
          <a:stretch/>
        </p:blipFill>
        <p:spPr>
          <a:xfrm>
            <a:off x="5503446" y="2515093"/>
            <a:ext cx="2530845" cy="1127834"/>
          </a:xfrm>
          <a:prstGeom prst="rect">
            <a:avLst/>
          </a:prstGeom>
        </p:spPr>
      </p:pic>
      <p:sp>
        <p:nvSpPr>
          <p:cNvPr id="19" name="Rectangle 18">
            <a:extLst>
              <a:ext uri="{FF2B5EF4-FFF2-40B4-BE49-F238E27FC236}">
                <a16:creationId xmlns:a16="http://schemas.microsoft.com/office/drawing/2014/main" id="{40251340-4891-43AB-B758-1DD621BC6D71}"/>
              </a:ext>
            </a:extLst>
          </p:cNvPr>
          <p:cNvSpPr/>
          <p:nvPr/>
        </p:nvSpPr>
        <p:spPr>
          <a:xfrm>
            <a:off x="6339349" y="2424129"/>
            <a:ext cx="1281120" cy="523220"/>
          </a:xfrm>
          <a:prstGeom prst="rect">
            <a:avLst/>
          </a:prstGeom>
          <a:solidFill>
            <a:schemeClr val="bg1"/>
          </a:solidFill>
        </p:spPr>
        <p:txBody>
          <a:bodyPr wrap="none">
            <a:spAutoFit/>
          </a:bodyPr>
          <a:lstStyle/>
          <a:p>
            <a:r>
              <a:rPr lang="en-GB" sz="2800" b="1" dirty="0">
                <a:solidFill>
                  <a:srgbClr val="7030A0"/>
                </a:solidFill>
              </a:rPr>
              <a:t>703082</a:t>
            </a:r>
            <a:endParaRPr lang="en-GB" sz="2800" dirty="0"/>
          </a:p>
        </p:txBody>
      </p:sp>
      <p:sp>
        <p:nvSpPr>
          <p:cNvPr id="20" name="Rectangle 19">
            <a:extLst>
              <a:ext uri="{FF2B5EF4-FFF2-40B4-BE49-F238E27FC236}">
                <a16:creationId xmlns:a16="http://schemas.microsoft.com/office/drawing/2014/main" id="{CC67C8FD-A9AE-42FA-9CAE-3D5FE9BBABDC}"/>
              </a:ext>
            </a:extLst>
          </p:cNvPr>
          <p:cNvSpPr/>
          <p:nvPr/>
        </p:nvSpPr>
        <p:spPr>
          <a:xfrm>
            <a:off x="6339349" y="3093660"/>
            <a:ext cx="1374094" cy="523220"/>
          </a:xfrm>
          <a:prstGeom prst="rect">
            <a:avLst/>
          </a:prstGeom>
          <a:solidFill>
            <a:schemeClr val="bg1"/>
          </a:solidFill>
        </p:spPr>
        <p:txBody>
          <a:bodyPr wrap="none">
            <a:spAutoFit/>
          </a:bodyPr>
          <a:lstStyle/>
          <a:p>
            <a:r>
              <a:rPr lang="en-GB" sz="2800" b="1" dirty="0">
                <a:solidFill>
                  <a:srgbClr val="7030A0"/>
                </a:solidFill>
              </a:rPr>
              <a:t>414,866</a:t>
            </a:r>
            <a:endParaRPr lang="en-GB" sz="2800" dirty="0"/>
          </a:p>
        </p:txBody>
      </p:sp>
    </p:spTree>
    <p:extLst>
      <p:ext uri="{BB962C8B-B14F-4D97-AF65-F5344CB8AC3E}">
        <p14:creationId xmlns:p14="http://schemas.microsoft.com/office/powerpoint/2010/main" val="332209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6" grpId="0"/>
      <p:bldP spid="12" grpId="0"/>
      <p:bldP spid="14" grpId="0"/>
      <p:bldP spid="15" grpId="0"/>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122865"/>
            <a:ext cx="8778733" cy="2139047"/>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p:txBody>
      </p:sp>
      <p:graphicFrame>
        <p:nvGraphicFramePr>
          <p:cNvPr id="11" name="Table 10">
            <a:extLst>
              <a:ext uri="{FF2B5EF4-FFF2-40B4-BE49-F238E27FC236}">
                <a16:creationId xmlns:a16="http://schemas.microsoft.com/office/drawing/2014/main" id="{1BBD4C08-2765-40F0-9C40-6D6280146B5C}"/>
              </a:ext>
            </a:extLst>
          </p:cNvPr>
          <p:cNvGraphicFramePr>
            <a:graphicFrameLocks noGrp="1"/>
          </p:cNvGraphicFramePr>
          <p:nvPr/>
        </p:nvGraphicFramePr>
        <p:xfrm>
          <a:off x="434606" y="2019816"/>
          <a:ext cx="4749800" cy="2181860"/>
        </p:xfrm>
        <a:graphic>
          <a:graphicData uri="http://schemas.openxmlformats.org/drawingml/2006/table">
            <a:tbl>
              <a:tblPr firstRow="1" bandRow="1"/>
              <a:tblGrid>
                <a:gridCol w="1393190">
                  <a:extLst>
                    <a:ext uri="{9D8B030D-6E8A-4147-A177-3AD203B41FA5}">
                      <a16:colId xmlns:a16="http://schemas.microsoft.com/office/drawing/2014/main" val="536257165"/>
                    </a:ext>
                  </a:extLst>
                </a:gridCol>
                <a:gridCol w="1393825">
                  <a:extLst>
                    <a:ext uri="{9D8B030D-6E8A-4147-A177-3AD203B41FA5}">
                      <a16:colId xmlns:a16="http://schemas.microsoft.com/office/drawing/2014/main" val="4178026708"/>
                    </a:ext>
                  </a:extLst>
                </a:gridCol>
                <a:gridCol w="798195">
                  <a:extLst>
                    <a:ext uri="{9D8B030D-6E8A-4147-A177-3AD203B41FA5}">
                      <a16:colId xmlns:a16="http://schemas.microsoft.com/office/drawing/2014/main" val="1779183851"/>
                    </a:ext>
                  </a:extLst>
                </a:gridCol>
                <a:gridCol w="1164590">
                  <a:extLst>
                    <a:ext uri="{9D8B030D-6E8A-4147-A177-3AD203B41FA5}">
                      <a16:colId xmlns:a16="http://schemas.microsoft.com/office/drawing/2014/main" val="3075908415"/>
                    </a:ext>
                  </a:extLst>
                </a:gridCol>
              </a:tblGrid>
              <a:tr h="477520">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Species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Number of individuals (n)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 n-1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b="1" kern="1200">
                          <a:effectLst/>
                          <a:latin typeface="Calibri" panose="020F0502020204030204" pitchFamily="34" charset="0"/>
                          <a:ea typeface="Times New Roman" panose="02020603050405020304" pitchFamily="18" charset="0"/>
                          <a:cs typeface="Calibri" panose="020F0502020204030204" pitchFamily="34" charset="0"/>
                        </a:rPr>
                        <a:t> n(n-1)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3698946"/>
                  </a:ext>
                </a:extLst>
              </a:tr>
              <a:tr h="33274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Hedgerow</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2911085"/>
                  </a:ext>
                </a:extLst>
              </a:tr>
              <a:tr h="35560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Wheat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dirty="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925092"/>
                  </a:ext>
                </a:extLst>
              </a:tr>
              <a:tr h="35179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Ladybird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3829538"/>
                  </a:ext>
                </a:extLst>
              </a:tr>
              <a:tr h="34798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839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0648883"/>
                  </a:ext>
                </a:extLst>
              </a:tr>
              <a:tr h="316230">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 (N-1)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1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a:effectLst/>
                          <a:latin typeface="Calibri" panose="020F0502020204030204" pitchFamily="34" charset="0"/>
                          <a:ea typeface="Times New Roman" panose="02020603050405020304" pitchFamily="18" charset="0"/>
                          <a:cs typeface="Calibri" panose="020F0502020204030204" pitchFamily="34" charset="0"/>
                        </a:rPr>
                        <a:t>Total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100" dirty="0">
                          <a:effectLst/>
                          <a:latin typeface="Calibri" panose="020F0502020204030204" pitchFamily="34" charset="0"/>
                          <a:ea typeface="Times New Roman" panose="02020603050405020304" pitchFamily="18" charset="0"/>
                          <a:cs typeface="Calibri" panose="020F0502020204030204" pitchFamily="34"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441952"/>
                  </a:ext>
                </a:extLst>
              </a:tr>
            </a:tbl>
          </a:graphicData>
        </a:graphic>
      </p:graphicFrame>
      <p:sp>
        <p:nvSpPr>
          <p:cNvPr id="16" name="Rectangle 15">
            <a:extLst>
              <a:ext uri="{FF2B5EF4-FFF2-40B4-BE49-F238E27FC236}">
                <a16:creationId xmlns:a16="http://schemas.microsoft.com/office/drawing/2014/main" id="{BFFDE45D-BBED-408D-93EE-C90B6E86BF69}"/>
              </a:ext>
            </a:extLst>
          </p:cNvPr>
          <p:cNvSpPr/>
          <p:nvPr/>
        </p:nvSpPr>
        <p:spPr>
          <a:xfrm>
            <a:off x="1765125" y="3836328"/>
            <a:ext cx="886781" cy="369332"/>
          </a:xfrm>
          <a:prstGeom prst="rect">
            <a:avLst/>
          </a:prstGeom>
        </p:spPr>
        <p:txBody>
          <a:bodyPr wrap="none">
            <a:spAutoFit/>
          </a:bodyPr>
          <a:lstStyle/>
          <a:p>
            <a:r>
              <a:rPr lang="en-GB" b="1" dirty="0">
                <a:solidFill>
                  <a:srgbClr val="7030A0"/>
                </a:solidFill>
              </a:rPr>
              <a:t>703082</a:t>
            </a:r>
            <a:endParaRPr lang="en-GB" dirty="0"/>
          </a:p>
        </p:txBody>
      </p:sp>
      <p:sp>
        <p:nvSpPr>
          <p:cNvPr id="4" name="Rectangle 3">
            <a:extLst>
              <a:ext uri="{FF2B5EF4-FFF2-40B4-BE49-F238E27FC236}">
                <a16:creationId xmlns:a16="http://schemas.microsoft.com/office/drawing/2014/main" id="{9CA305B8-3985-4D37-B941-C9E6A0998E16}"/>
              </a:ext>
            </a:extLst>
          </p:cNvPr>
          <p:cNvSpPr/>
          <p:nvPr/>
        </p:nvSpPr>
        <p:spPr>
          <a:xfrm>
            <a:off x="3151408" y="2492963"/>
            <a:ext cx="968535" cy="307777"/>
          </a:xfrm>
          <a:prstGeom prst="rect">
            <a:avLst/>
          </a:prstGeom>
        </p:spPr>
        <p:txBody>
          <a:bodyPr wrap="none">
            <a:spAutoFit/>
          </a:bodyPr>
          <a:lstStyle/>
          <a:p>
            <a:r>
              <a:rPr lang="en-GB" sz="1400" b="1" dirty="0">
                <a:solidFill>
                  <a:srgbClr val="7030A0"/>
                </a:solidFill>
              </a:rPr>
              <a:t>600-1=599</a:t>
            </a:r>
            <a:endParaRPr lang="en-GB" sz="1400" dirty="0"/>
          </a:p>
        </p:txBody>
      </p:sp>
      <p:sp>
        <p:nvSpPr>
          <p:cNvPr id="6" name="Rectangle 5">
            <a:extLst>
              <a:ext uri="{FF2B5EF4-FFF2-40B4-BE49-F238E27FC236}">
                <a16:creationId xmlns:a16="http://schemas.microsoft.com/office/drawing/2014/main" id="{D5651F8E-BDC9-4ABF-A266-B26C0D2F8514}"/>
              </a:ext>
            </a:extLst>
          </p:cNvPr>
          <p:cNvSpPr/>
          <p:nvPr/>
        </p:nvSpPr>
        <p:spPr>
          <a:xfrm>
            <a:off x="3151408" y="2874759"/>
            <a:ext cx="968535" cy="307777"/>
          </a:xfrm>
          <a:prstGeom prst="rect">
            <a:avLst/>
          </a:prstGeom>
        </p:spPr>
        <p:txBody>
          <a:bodyPr wrap="none">
            <a:spAutoFit/>
          </a:bodyPr>
          <a:lstStyle/>
          <a:p>
            <a:r>
              <a:rPr lang="en-GB" sz="1400" b="1" dirty="0">
                <a:solidFill>
                  <a:srgbClr val="7030A0"/>
                </a:solidFill>
              </a:rPr>
              <a:t>236-1=235</a:t>
            </a:r>
          </a:p>
        </p:txBody>
      </p:sp>
      <p:sp>
        <p:nvSpPr>
          <p:cNvPr id="12" name="Rectangle 11">
            <a:extLst>
              <a:ext uri="{FF2B5EF4-FFF2-40B4-BE49-F238E27FC236}">
                <a16:creationId xmlns:a16="http://schemas.microsoft.com/office/drawing/2014/main" id="{AB226BD7-0172-4298-A265-EBFE5DD0E1B3}"/>
              </a:ext>
            </a:extLst>
          </p:cNvPr>
          <p:cNvSpPr/>
          <p:nvPr/>
        </p:nvSpPr>
        <p:spPr>
          <a:xfrm>
            <a:off x="3274839" y="3212991"/>
            <a:ext cx="603050" cy="307777"/>
          </a:xfrm>
          <a:prstGeom prst="rect">
            <a:avLst/>
          </a:prstGeom>
        </p:spPr>
        <p:txBody>
          <a:bodyPr wrap="none">
            <a:spAutoFit/>
          </a:bodyPr>
          <a:lstStyle/>
          <a:p>
            <a:r>
              <a:rPr lang="en-GB" sz="1400" b="1" dirty="0">
                <a:solidFill>
                  <a:srgbClr val="7030A0"/>
                </a:solidFill>
              </a:rPr>
              <a:t>3-1=2</a:t>
            </a:r>
          </a:p>
        </p:txBody>
      </p:sp>
      <p:sp>
        <p:nvSpPr>
          <p:cNvPr id="14" name="TextBox 13">
            <a:extLst>
              <a:ext uri="{FF2B5EF4-FFF2-40B4-BE49-F238E27FC236}">
                <a16:creationId xmlns:a16="http://schemas.microsoft.com/office/drawing/2014/main" id="{6842E13D-56B0-4CA2-AA38-1F25B0692025}"/>
              </a:ext>
            </a:extLst>
          </p:cNvPr>
          <p:cNvSpPr txBox="1"/>
          <p:nvPr/>
        </p:nvSpPr>
        <p:spPr>
          <a:xfrm>
            <a:off x="4079068" y="2469143"/>
            <a:ext cx="1064463" cy="1028423"/>
          </a:xfrm>
          <a:prstGeom prst="rect">
            <a:avLst/>
          </a:prstGeom>
          <a:noFill/>
        </p:spPr>
        <p:txBody>
          <a:bodyPr wrap="square" rtlCol="0">
            <a:spAutoFit/>
          </a:bodyPr>
          <a:lstStyle/>
          <a:p>
            <a:pPr>
              <a:lnSpc>
                <a:spcPct val="150000"/>
              </a:lnSpc>
            </a:pPr>
            <a:r>
              <a:rPr lang="en-GB" sz="1400" b="1" dirty="0">
                <a:solidFill>
                  <a:srgbClr val="7030A0"/>
                </a:solidFill>
              </a:rPr>
              <a:t>359, 400</a:t>
            </a:r>
          </a:p>
          <a:p>
            <a:pPr>
              <a:lnSpc>
                <a:spcPct val="150000"/>
              </a:lnSpc>
            </a:pPr>
            <a:r>
              <a:rPr lang="en-GB" sz="1400" b="1" dirty="0">
                <a:solidFill>
                  <a:srgbClr val="7030A0"/>
                </a:solidFill>
              </a:rPr>
              <a:t>55,460</a:t>
            </a:r>
          </a:p>
          <a:p>
            <a:pPr>
              <a:lnSpc>
                <a:spcPct val="150000"/>
              </a:lnSpc>
            </a:pPr>
            <a:r>
              <a:rPr lang="en-GB" sz="1400" b="1" dirty="0">
                <a:solidFill>
                  <a:srgbClr val="7030A0"/>
                </a:solidFill>
              </a:rPr>
              <a:t>6</a:t>
            </a:r>
          </a:p>
        </p:txBody>
      </p:sp>
      <p:sp>
        <p:nvSpPr>
          <p:cNvPr id="15" name="Rectangle 14">
            <a:extLst>
              <a:ext uri="{FF2B5EF4-FFF2-40B4-BE49-F238E27FC236}">
                <a16:creationId xmlns:a16="http://schemas.microsoft.com/office/drawing/2014/main" id="{B646A88E-5B17-4A33-85F8-40F3F14FEDF9}"/>
              </a:ext>
            </a:extLst>
          </p:cNvPr>
          <p:cNvSpPr/>
          <p:nvPr/>
        </p:nvSpPr>
        <p:spPr>
          <a:xfrm>
            <a:off x="4008937" y="3822470"/>
            <a:ext cx="946093" cy="369332"/>
          </a:xfrm>
          <a:prstGeom prst="rect">
            <a:avLst/>
          </a:prstGeom>
        </p:spPr>
        <p:txBody>
          <a:bodyPr wrap="none">
            <a:spAutoFit/>
          </a:bodyPr>
          <a:lstStyle/>
          <a:p>
            <a:r>
              <a:rPr lang="en-GB" b="1" dirty="0">
                <a:solidFill>
                  <a:srgbClr val="7030A0"/>
                </a:solidFill>
              </a:rPr>
              <a:t>414,866</a:t>
            </a:r>
            <a:endParaRPr lang="en-GB" dirty="0"/>
          </a:p>
        </p:txBody>
      </p:sp>
      <p:pic>
        <p:nvPicPr>
          <p:cNvPr id="18" name="Picture 17">
            <a:extLst>
              <a:ext uri="{FF2B5EF4-FFF2-40B4-BE49-F238E27FC236}">
                <a16:creationId xmlns:a16="http://schemas.microsoft.com/office/drawing/2014/main" id="{F5309D42-A2D5-4A7A-9DDC-7604D1381279}"/>
              </a:ext>
            </a:extLst>
          </p:cNvPr>
          <p:cNvPicPr>
            <a:picLocks noChangeAspect="1"/>
          </p:cNvPicPr>
          <p:nvPr/>
        </p:nvPicPr>
        <p:blipFill rotWithShape="1">
          <a:blip r:embed="rId2"/>
          <a:srcRect r="23874"/>
          <a:stretch/>
        </p:blipFill>
        <p:spPr>
          <a:xfrm>
            <a:off x="476720" y="5085861"/>
            <a:ext cx="2530845" cy="1127834"/>
          </a:xfrm>
          <a:prstGeom prst="rect">
            <a:avLst/>
          </a:prstGeom>
        </p:spPr>
      </p:pic>
      <p:sp>
        <p:nvSpPr>
          <p:cNvPr id="19" name="Rectangle 18">
            <a:extLst>
              <a:ext uri="{FF2B5EF4-FFF2-40B4-BE49-F238E27FC236}">
                <a16:creationId xmlns:a16="http://schemas.microsoft.com/office/drawing/2014/main" id="{40251340-4891-43AB-B758-1DD621BC6D71}"/>
              </a:ext>
            </a:extLst>
          </p:cNvPr>
          <p:cNvSpPr/>
          <p:nvPr/>
        </p:nvSpPr>
        <p:spPr>
          <a:xfrm>
            <a:off x="1312623" y="4994897"/>
            <a:ext cx="1281120" cy="523220"/>
          </a:xfrm>
          <a:prstGeom prst="rect">
            <a:avLst/>
          </a:prstGeom>
          <a:solidFill>
            <a:schemeClr val="bg1"/>
          </a:solidFill>
        </p:spPr>
        <p:txBody>
          <a:bodyPr wrap="none">
            <a:spAutoFit/>
          </a:bodyPr>
          <a:lstStyle/>
          <a:p>
            <a:r>
              <a:rPr lang="en-GB" sz="2800" b="1" dirty="0">
                <a:solidFill>
                  <a:srgbClr val="7030A0"/>
                </a:solidFill>
              </a:rPr>
              <a:t>703082</a:t>
            </a:r>
            <a:endParaRPr lang="en-GB" sz="2800" dirty="0"/>
          </a:p>
        </p:txBody>
      </p:sp>
      <p:sp>
        <p:nvSpPr>
          <p:cNvPr id="20" name="Rectangle 19">
            <a:extLst>
              <a:ext uri="{FF2B5EF4-FFF2-40B4-BE49-F238E27FC236}">
                <a16:creationId xmlns:a16="http://schemas.microsoft.com/office/drawing/2014/main" id="{CC67C8FD-A9AE-42FA-9CAE-3D5FE9BBABDC}"/>
              </a:ext>
            </a:extLst>
          </p:cNvPr>
          <p:cNvSpPr/>
          <p:nvPr/>
        </p:nvSpPr>
        <p:spPr>
          <a:xfrm>
            <a:off x="1312623" y="5664428"/>
            <a:ext cx="1374094" cy="523220"/>
          </a:xfrm>
          <a:prstGeom prst="rect">
            <a:avLst/>
          </a:prstGeom>
          <a:solidFill>
            <a:schemeClr val="bg1"/>
          </a:solidFill>
        </p:spPr>
        <p:txBody>
          <a:bodyPr wrap="none">
            <a:spAutoFit/>
          </a:bodyPr>
          <a:lstStyle/>
          <a:p>
            <a:r>
              <a:rPr lang="en-GB" sz="2800" b="1" dirty="0">
                <a:solidFill>
                  <a:srgbClr val="7030A0"/>
                </a:solidFill>
              </a:rPr>
              <a:t>414,866</a:t>
            </a:r>
            <a:endParaRPr lang="en-GB" sz="2800" dirty="0"/>
          </a:p>
        </p:txBody>
      </p:sp>
      <p:sp>
        <p:nvSpPr>
          <p:cNvPr id="5" name="Rectangle 4">
            <a:extLst>
              <a:ext uri="{FF2B5EF4-FFF2-40B4-BE49-F238E27FC236}">
                <a16:creationId xmlns:a16="http://schemas.microsoft.com/office/drawing/2014/main" id="{70D01FFA-4623-4266-B10B-F43C94461C88}"/>
              </a:ext>
            </a:extLst>
          </p:cNvPr>
          <p:cNvSpPr/>
          <p:nvPr/>
        </p:nvSpPr>
        <p:spPr>
          <a:xfrm>
            <a:off x="342100" y="4410911"/>
            <a:ext cx="8538397" cy="369332"/>
          </a:xfrm>
          <a:prstGeom prst="rect">
            <a:avLst/>
          </a:prstGeom>
        </p:spPr>
        <p:txBody>
          <a:bodyPr wrap="square">
            <a:spAutoFit/>
          </a:bodyPr>
          <a:lstStyle/>
          <a:p>
            <a:r>
              <a:rPr lang="en-GB" b="1" dirty="0">
                <a:latin typeface="Calibri" panose="020F0502020204030204" pitchFamily="34" charset="0"/>
                <a:ea typeface="Calibri" panose="020F0502020204030204" pitchFamily="34" charset="0"/>
              </a:rPr>
              <a:t>Finally divide Value 1 by Value 2</a:t>
            </a:r>
            <a:r>
              <a:rPr lang="en-GB" dirty="0">
                <a:latin typeface="Calibri" panose="020F0502020204030204" pitchFamily="34" charset="0"/>
                <a:ea typeface="Calibri" panose="020F0502020204030204" pitchFamily="34" charset="0"/>
              </a:rPr>
              <a:t>. The answer must be greater than 1</a:t>
            </a:r>
            <a:endParaRPr lang="en-GB" dirty="0"/>
          </a:p>
        </p:txBody>
      </p:sp>
      <p:sp>
        <p:nvSpPr>
          <p:cNvPr id="17" name="TextBox 16">
            <a:extLst>
              <a:ext uri="{FF2B5EF4-FFF2-40B4-BE49-F238E27FC236}">
                <a16:creationId xmlns:a16="http://schemas.microsoft.com/office/drawing/2014/main" id="{A96ED5B0-DDC8-4D8D-AF3E-03EA829BB242}"/>
              </a:ext>
            </a:extLst>
          </p:cNvPr>
          <p:cNvSpPr txBox="1"/>
          <p:nvPr/>
        </p:nvSpPr>
        <p:spPr>
          <a:xfrm>
            <a:off x="3151408" y="5461899"/>
            <a:ext cx="3443571" cy="369332"/>
          </a:xfrm>
          <a:prstGeom prst="rect">
            <a:avLst/>
          </a:prstGeom>
          <a:noFill/>
        </p:spPr>
        <p:txBody>
          <a:bodyPr wrap="none" rtlCol="0">
            <a:spAutoFit/>
          </a:bodyPr>
          <a:lstStyle/>
          <a:p>
            <a:r>
              <a:rPr lang="en-GB" b="1" dirty="0">
                <a:solidFill>
                  <a:srgbClr val="7030A0"/>
                </a:solidFill>
                <a:latin typeface="Comic Sans MS" panose="030F0702030302020204" pitchFamily="66" charset="0"/>
              </a:rPr>
              <a:t>= 1.6947207    1.69 to 3SF</a:t>
            </a:r>
          </a:p>
        </p:txBody>
      </p:sp>
    </p:spTree>
    <p:extLst>
      <p:ext uri="{BB962C8B-B14F-4D97-AF65-F5344CB8AC3E}">
        <p14:creationId xmlns:p14="http://schemas.microsoft.com/office/powerpoint/2010/main" val="260544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3524042"/>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a:p>
            <a:pPr algn="ctr"/>
            <a:endParaRPr lang="en-US" b="1" u="sng" dirty="0">
              <a:solidFill>
                <a:srgbClr val="008000"/>
              </a:solidFill>
              <a:cs typeface="Comic Sans MS"/>
            </a:endParaRPr>
          </a:p>
          <a:p>
            <a:pPr algn="ctr"/>
            <a:r>
              <a:rPr lang="en-US" sz="2400" dirty="0">
                <a:cs typeface="Comic Sans MS"/>
              </a:rPr>
              <a:t>Now it is your turn, complete the Index of Diversity for Habitat 2 on page 4</a:t>
            </a:r>
          </a:p>
          <a:p>
            <a:pPr algn="ctr"/>
            <a:endParaRPr lang="en-US" b="1" u="sng" dirty="0">
              <a:solidFill>
                <a:srgbClr val="008000"/>
              </a:solidFill>
              <a:cs typeface="Comic Sans MS"/>
            </a:endParaRPr>
          </a:p>
        </p:txBody>
      </p:sp>
      <p:graphicFrame>
        <p:nvGraphicFramePr>
          <p:cNvPr id="4" name="Table 3">
            <a:extLst>
              <a:ext uri="{FF2B5EF4-FFF2-40B4-BE49-F238E27FC236}">
                <a16:creationId xmlns:a16="http://schemas.microsoft.com/office/drawing/2014/main" id="{4090303A-7022-42A5-96B7-367A10A80A86}"/>
              </a:ext>
            </a:extLst>
          </p:cNvPr>
          <p:cNvGraphicFramePr>
            <a:graphicFrameLocks noGrp="1"/>
          </p:cNvGraphicFramePr>
          <p:nvPr>
            <p:extLst>
              <p:ext uri="{D42A27DB-BD31-4B8C-83A1-F6EECF244321}">
                <p14:modId xmlns:p14="http://schemas.microsoft.com/office/powerpoint/2010/main" val="2905456803"/>
              </p:ext>
            </p:extLst>
          </p:nvPr>
        </p:nvGraphicFramePr>
        <p:xfrm>
          <a:off x="1400390" y="3549660"/>
          <a:ext cx="6130155" cy="3040225"/>
        </p:xfrm>
        <a:graphic>
          <a:graphicData uri="http://schemas.openxmlformats.org/drawingml/2006/table">
            <a:tbl>
              <a:tblPr firstRow="1" bandRow="1"/>
              <a:tblGrid>
                <a:gridCol w="1798179">
                  <a:extLst>
                    <a:ext uri="{9D8B030D-6E8A-4147-A177-3AD203B41FA5}">
                      <a16:colId xmlns:a16="http://schemas.microsoft.com/office/drawing/2014/main" val="2657013102"/>
                    </a:ext>
                  </a:extLst>
                </a:gridCol>
                <a:gridCol w="1798179">
                  <a:extLst>
                    <a:ext uri="{9D8B030D-6E8A-4147-A177-3AD203B41FA5}">
                      <a16:colId xmlns:a16="http://schemas.microsoft.com/office/drawing/2014/main" val="1718158937"/>
                    </a:ext>
                  </a:extLst>
                </a:gridCol>
                <a:gridCol w="1029865">
                  <a:extLst>
                    <a:ext uri="{9D8B030D-6E8A-4147-A177-3AD203B41FA5}">
                      <a16:colId xmlns:a16="http://schemas.microsoft.com/office/drawing/2014/main" val="828538939"/>
                    </a:ext>
                  </a:extLst>
                </a:gridCol>
                <a:gridCol w="1503932">
                  <a:extLst>
                    <a:ext uri="{9D8B030D-6E8A-4147-A177-3AD203B41FA5}">
                      <a16:colId xmlns:a16="http://schemas.microsoft.com/office/drawing/2014/main" val="82726965"/>
                    </a:ext>
                  </a:extLst>
                </a:gridCol>
              </a:tblGrid>
              <a:tr h="702445">
                <a:tc>
                  <a:txBody>
                    <a:bodyPr/>
                    <a:lstStyle/>
                    <a:p>
                      <a:pPr>
                        <a:lnSpc>
                          <a:spcPct val="115000"/>
                        </a:lnSpc>
                        <a:spcAft>
                          <a:spcPts val="100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Species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400" b="1">
                          <a:effectLst/>
                          <a:latin typeface="Calibri" panose="020F0502020204030204" pitchFamily="34" charset="0"/>
                          <a:ea typeface="Calibri" panose="020F0502020204030204" pitchFamily="34" charset="0"/>
                          <a:cs typeface="Calibri" panose="020F0502020204030204" pitchFamily="34" charset="0"/>
                        </a:rPr>
                        <a:t>Number of individuals (n)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400" b="1">
                          <a:effectLst/>
                          <a:latin typeface="Calibri" panose="020F0502020204030204" pitchFamily="34" charset="0"/>
                          <a:ea typeface="Calibri" panose="020F0502020204030204" pitchFamily="34" charset="0"/>
                          <a:cs typeface="Calibri" panose="020F0502020204030204" pitchFamily="34" charset="0"/>
                        </a:rPr>
                        <a:t> n-1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400" b="1">
                          <a:effectLst/>
                          <a:latin typeface="Calibri" panose="020F0502020204030204" pitchFamily="34" charset="0"/>
                          <a:ea typeface="Calibri" panose="020F0502020204030204" pitchFamily="34" charset="0"/>
                          <a:cs typeface="Calibri" panose="020F0502020204030204" pitchFamily="34" charset="0"/>
                        </a:rPr>
                        <a:t> n(n-1)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3878347"/>
                  </a:ext>
                </a:extLst>
              </a:tr>
              <a:tr h="339734">
                <a:tc>
                  <a:txBody>
                    <a:bodyPr/>
                    <a:lstStyle/>
                    <a:p>
                      <a:pPr>
                        <a:lnSpc>
                          <a:spcPct val="115000"/>
                        </a:lnSpc>
                        <a:spcAft>
                          <a:spcPts val="1000"/>
                        </a:spcAft>
                      </a:pPr>
                      <a:r>
                        <a:rPr lang="en-US" sz="1400">
                          <a:effectLst/>
                          <a:latin typeface="Calibri" panose="020F0502020204030204" pitchFamily="34" charset="0"/>
                          <a:ea typeface="Calibri" panose="020F0502020204030204" pitchFamily="34" charset="0"/>
                          <a:cs typeface="Calibri" panose="020F0502020204030204" pitchFamily="34" charset="0"/>
                        </a:rPr>
                        <a:t>Hedgerow</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400">
                          <a:effectLst/>
                          <a:latin typeface="Calibri" panose="020F0502020204030204" pitchFamily="34" charset="0"/>
                          <a:ea typeface="Calibri" panose="020F0502020204030204" pitchFamily="34" charset="0"/>
                          <a:cs typeface="Calibri" panose="020F0502020204030204" pitchFamily="34" charset="0"/>
                        </a:rPr>
                        <a:t>126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4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4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1900586"/>
                  </a:ext>
                </a:extLst>
              </a:tr>
              <a:tr h="511888">
                <a:tc>
                  <a:txBody>
                    <a:bodyPr/>
                    <a:lstStyle/>
                    <a:p>
                      <a:pPr>
                        <a:lnSpc>
                          <a:spcPct val="115000"/>
                        </a:lnSpc>
                        <a:spcAft>
                          <a:spcPts val="1000"/>
                        </a:spcAft>
                      </a:pPr>
                      <a:r>
                        <a:rPr lang="en-US" sz="1400">
                          <a:effectLst/>
                          <a:latin typeface="Calibri" panose="020F0502020204030204" pitchFamily="34" charset="0"/>
                          <a:ea typeface="Calibri" panose="020F0502020204030204" pitchFamily="34" charset="0"/>
                          <a:cs typeface="Calibri" panose="020F0502020204030204" pitchFamily="34" charset="0"/>
                        </a:rPr>
                        <a:t>Wheat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400">
                          <a:effectLst/>
                          <a:latin typeface="Calibri" panose="020F0502020204030204" pitchFamily="34" charset="0"/>
                          <a:ea typeface="Calibri" panose="020F0502020204030204" pitchFamily="34" charset="0"/>
                          <a:cs typeface="Calibri" panose="020F0502020204030204" pitchFamily="34" charset="0"/>
                        </a:rPr>
                        <a:t>98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4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4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539641"/>
                  </a:ext>
                </a:extLst>
              </a:tr>
              <a:tr h="518428">
                <a:tc>
                  <a:txBody>
                    <a:bodyPr/>
                    <a:lstStyle/>
                    <a:p>
                      <a:pPr>
                        <a:lnSpc>
                          <a:spcPct val="115000"/>
                        </a:lnSpc>
                        <a:spcAft>
                          <a:spcPts val="1000"/>
                        </a:spcAft>
                      </a:pPr>
                      <a:r>
                        <a:rPr lang="en-US" sz="1400">
                          <a:effectLst/>
                          <a:latin typeface="Calibri" panose="020F0502020204030204" pitchFamily="34" charset="0"/>
                          <a:ea typeface="Calibri" panose="020F0502020204030204" pitchFamily="34" charset="0"/>
                          <a:cs typeface="Calibri" panose="020F0502020204030204" pitchFamily="34" charset="0"/>
                        </a:rPr>
                        <a:t>Ladybird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400">
                          <a:effectLst/>
                          <a:latin typeface="Calibri" panose="020F0502020204030204" pitchFamily="34" charset="0"/>
                          <a:ea typeface="Calibri" panose="020F0502020204030204" pitchFamily="34" charset="0"/>
                          <a:cs typeface="Calibri" panose="020F0502020204030204" pitchFamily="34" charset="0"/>
                        </a:rPr>
                        <a:t>102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4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4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290753"/>
                  </a:ext>
                </a:extLst>
              </a:tr>
              <a:tr h="512822">
                <a:tc>
                  <a:txBody>
                    <a:bodyPr/>
                    <a:lstStyle/>
                    <a:p>
                      <a:pPr>
                        <a:lnSpc>
                          <a:spcPct val="115000"/>
                        </a:lnSpc>
                        <a:spcAft>
                          <a:spcPts val="1000"/>
                        </a:spcAft>
                      </a:pPr>
                      <a:r>
                        <a:rPr lang="en-US" sz="1400">
                          <a:effectLst/>
                          <a:latin typeface="Calibri" panose="020F0502020204030204" pitchFamily="34" charset="0"/>
                          <a:ea typeface="Calibri" panose="020F0502020204030204" pitchFamily="34" charset="0"/>
                          <a:cs typeface="Calibri" panose="020F0502020204030204" pitchFamily="34" charset="0"/>
                        </a:rPr>
                        <a:t>Total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400">
                          <a:effectLst/>
                          <a:latin typeface="Calibri" panose="020F0502020204030204" pitchFamily="34" charset="0"/>
                          <a:ea typeface="Calibri" panose="020F0502020204030204" pitchFamily="34" charset="0"/>
                          <a:cs typeface="Calibri" panose="020F0502020204030204" pitchFamily="34" charset="0"/>
                        </a:rPr>
                        <a:t>326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4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4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3649183"/>
                  </a:ext>
                </a:extLst>
              </a:tr>
              <a:tr h="454908">
                <a:tc>
                  <a:txBody>
                    <a:bodyPr/>
                    <a:lstStyle/>
                    <a:p>
                      <a:pPr>
                        <a:lnSpc>
                          <a:spcPct val="115000"/>
                        </a:lnSpc>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N (N-1) =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effectLst/>
                          <a:latin typeface="Calibri" panose="020F0502020204030204" pitchFamily="34" charset="0"/>
                          <a:ea typeface="Calibri" panose="020F0502020204030204" pitchFamily="34" charset="0"/>
                          <a:cs typeface="Calibri" panose="020F0502020204030204" pitchFamily="34" charset="0"/>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a:effectLst/>
                          <a:latin typeface="Calibri" panose="020F0502020204030204" pitchFamily="34" charset="0"/>
                          <a:ea typeface="Calibri" panose="020F0502020204030204" pitchFamily="34" charset="0"/>
                          <a:cs typeface="Calibri" panose="020F0502020204030204" pitchFamily="34" charset="0"/>
                        </a:rPr>
                        <a:t>Total</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8272569"/>
                  </a:ext>
                </a:extLst>
              </a:tr>
            </a:tbl>
          </a:graphicData>
        </a:graphic>
      </p:graphicFrame>
    </p:spTree>
    <p:extLst>
      <p:ext uri="{BB962C8B-B14F-4D97-AF65-F5344CB8AC3E}">
        <p14:creationId xmlns:p14="http://schemas.microsoft.com/office/powerpoint/2010/main" val="392774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2693045"/>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a:p>
            <a:pPr algn="ctr"/>
            <a:endParaRPr lang="en-US" u="sng" dirty="0">
              <a:solidFill>
                <a:srgbClr val="FF0000"/>
              </a:solidFill>
              <a:cs typeface="Comic Sans MS"/>
            </a:endParaRPr>
          </a:p>
          <a:p>
            <a:pPr algn="ctr"/>
            <a:endParaRPr lang="en-US" u="sng" dirty="0">
              <a:solidFill>
                <a:srgbClr val="FF0000"/>
              </a:solidFill>
              <a:cs typeface="Comic Sans MS"/>
            </a:endParaRPr>
          </a:p>
        </p:txBody>
      </p:sp>
      <p:graphicFrame>
        <p:nvGraphicFramePr>
          <p:cNvPr id="4" name="Table 3"/>
          <p:cNvGraphicFramePr>
            <a:graphicFrameLocks noGrp="1"/>
          </p:cNvGraphicFramePr>
          <p:nvPr>
            <p:extLst>
              <p:ext uri="{D42A27DB-BD31-4B8C-83A1-F6EECF244321}">
                <p14:modId xmlns:p14="http://schemas.microsoft.com/office/powerpoint/2010/main" val="2901794768"/>
              </p:ext>
            </p:extLst>
          </p:nvPr>
        </p:nvGraphicFramePr>
        <p:xfrm>
          <a:off x="446677" y="2705493"/>
          <a:ext cx="4749800" cy="2799080"/>
        </p:xfrm>
        <a:graphic>
          <a:graphicData uri="http://schemas.openxmlformats.org/drawingml/2006/table">
            <a:tbl>
              <a:tblPr firstRow="1" bandRow="1"/>
              <a:tblGrid>
                <a:gridCol w="1393275">
                  <a:extLst>
                    <a:ext uri="{9D8B030D-6E8A-4147-A177-3AD203B41FA5}">
                      <a16:colId xmlns:a16="http://schemas.microsoft.com/office/drawing/2014/main" val="20000"/>
                    </a:ext>
                  </a:extLst>
                </a:gridCol>
                <a:gridCol w="1393275">
                  <a:extLst>
                    <a:ext uri="{9D8B030D-6E8A-4147-A177-3AD203B41FA5}">
                      <a16:colId xmlns:a16="http://schemas.microsoft.com/office/drawing/2014/main" val="20001"/>
                    </a:ext>
                  </a:extLst>
                </a:gridCol>
                <a:gridCol w="797966">
                  <a:extLst>
                    <a:ext uri="{9D8B030D-6E8A-4147-A177-3AD203B41FA5}">
                      <a16:colId xmlns:a16="http://schemas.microsoft.com/office/drawing/2014/main" val="20002"/>
                    </a:ext>
                  </a:extLst>
                </a:gridCol>
                <a:gridCol w="1165284">
                  <a:extLst>
                    <a:ext uri="{9D8B030D-6E8A-4147-A177-3AD203B41FA5}">
                      <a16:colId xmlns:a16="http://schemas.microsoft.com/office/drawing/2014/main" val="20003"/>
                    </a:ext>
                  </a:extLst>
                </a:gridCol>
              </a:tblGrid>
              <a:tr h="477520">
                <a:tc>
                  <a:txBody>
                    <a:bodyPr/>
                    <a:lstStyle/>
                    <a:p>
                      <a:pPr>
                        <a:lnSpc>
                          <a:spcPct val="115000"/>
                        </a:lnSpc>
                        <a:spcAft>
                          <a:spcPts val="1000"/>
                        </a:spcAft>
                      </a:pPr>
                      <a:r>
                        <a:rPr lang="en-US" sz="1200" b="1">
                          <a:effectLst/>
                          <a:latin typeface="+mn-lt"/>
                          <a:ea typeface="Calibri"/>
                          <a:cs typeface="Times New Roman"/>
                        </a:rPr>
                        <a:t>Species </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200" b="1">
                          <a:effectLst/>
                          <a:latin typeface="+mn-lt"/>
                          <a:ea typeface="Calibri"/>
                          <a:cs typeface="Times New Roman"/>
                        </a:rPr>
                        <a:t>Number of individuals (n)</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200" b="1" dirty="0">
                          <a:effectLst/>
                          <a:latin typeface="+mn-lt"/>
                          <a:ea typeface="Calibri"/>
                          <a:cs typeface="Times New Roman"/>
                        </a:rPr>
                        <a:t> n-1</a:t>
                      </a:r>
                      <a:endParaRPr lang="en-GB" sz="11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200" b="1">
                          <a:effectLst/>
                          <a:latin typeface="+mn-lt"/>
                          <a:ea typeface="Calibri"/>
                          <a:cs typeface="Times New Roman"/>
                        </a:rPr>
                        <a:t> n(n-1)</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08025">
                <a:tc>
                  <a:txBody>
                    <a:bodyPr/>
                    <a:lstStyle/>
                    <a:p>
                      <a:pPr>
                        <a:lnSpc>
                          <a:spcPct val="115000"/>
                        </a:lnSpc>
                        <a:spcAft>
                          <a:spcPts val="1000"/>
                        </a:spcAft>
                      </a:pPr>
                      <a:r>
                        <a:rPr lang="en-US" sz="1200">
                          <a:effectLst/>
                          <a:latin typeface="+mn-lt"/>
                          <a:ea typeface="Calibri"/>
                          <a:cs typeface="Times New Roman"/>
                        </a:rPr>
                        <a:t>Hedgerow</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200">
                          <a:effectLst/>
                          <a:latin typeface="+mn-lt"/>
                          <a:ea typeface="Calibri"/>
                          <a:cs typeface="Times New Roman"/>
                        </a:rPr>
                        <a:t>126</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solidFill>
                            <a:srgbClr val="00B050"/>
                          </a:solidFill>
                          <a:effectLst/>
                          <a:latin typeface="+mn-lt"/>
                        </a:rPr>
                        <a:t>125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solidFill>
                            <a:srgbClr val="00B050"/>
                          </a:solidFill>
                          <a:effectLst/>
                          <a:latin typeface="+mn-lt"/>
                        </a:rPr>
                        <a:t>15750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37845">
                <a:tc>
                  <a:txBody>
                    <a:bodyPr/>
                    <a:lstStyle/>
                    <a:p>
                      <a:pPr>
                        <a:lnSpc>
                          <a:spcPct val="115000"/>
                        </a:lnSpc>
                        <a:spcAft>
                          <a:spcPts val="1000"/>
                        </a:spcAft>
                      </a:pPr>
                      <a:r>
                        <a:rPr lang="en-US" sz="1200">
                          <a:effectLst/>
                          <a:latin typeface="+mn-lt"/>
                          <a:ea typeface="Calibri"/>
                          <a:cs typeface="Times New Roman"/>
                        </a:rPr>
                        <a:t>Wheat</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200">
                          <a:effectLst/>
                          <a:latin typeface="+mn-lt"/>
                          <a:ea typeface="Calibri"/>
                          <a:cs typeface="Times New Roman"/>
                        </a:rPr>
                        <a:t>98</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solidFill>
                            <a:srgbClr val="00B050"/>
                          </a:solidFill>
                          <a:effectLst/>
                          <a:latin typeface="+mn-lt"/>
                        </a:rPr>
                        <a:t>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solidFill>
                            <a:srgbClr val="00B050"/>
                          </a:solidFill>
                          <a:effectLst/>
                          <a:latin typeface="+mn-lt"/>
                        </a:rPr>
                        <a:t>9506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37845">
                <a:tc>
                  <a:txBody>
                    <a:bodyPr/>
                    <a:lstStyle/>
                    <a:p>
                      <a:pPr>
                        <a:lnSpc>
                          <a:spcPct val="115000"/>
                        </a:lnSpc>
                        <a:spcAft>
                          <a:spcPts val="1000"/>
                        </a:spcAft>
                      </a:pPr>
                      <a:r>
                        <a:rPr lang="en-US" sz="1200">
                          <a:effectLst/>
                          <a:latin typeface="+mn-lt"/>
                          <a:ea typeface="Calibri"/>
                          <a:cs typeface="Times New Roman"/>
                        </a:rPr>
                        <a:t>Ladybird </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200">
                          <a:effectLst/>
                          <a:latin typeface="+mn-lt"/>
                          <a:ea typeface="Calibri"/>
                          <a:cs typeface="Times New Roman"/>
                        </a:rPr>
                        <a:t>102</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solidFill>
                            <a:srgbClr val="00B050"/>
                          </a:solidFill>
                          <a:effectLst/>
                          <a:latin typeface="+mn-lt"/>
                        </a:rPr>
                        <a:t>101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solidFill>
                            <a:srgbClr val="00B050"/>
                          </a:solidFill>
                          <a:effectLst/>
                          <a:latin typeface="+mn-lt"/>
                        </a:rPr>
                        <a:t>10302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37845">
                <a:tc>
                  <a:txBody>
                    <a:bodyPr/>
                    <a:lstStyle/>
                    <a:p>
                      <a:pPr>
                        <a:lnSpc>
                          <a:spcPct val="115000"/>
                        </a:lnSpc>
                        <a:spcAft>
                          <a:spcPts val="1000"/>
                        </a:spcAft>
                      </a:pPr>
                      <a:r>
                        <a:rPr lang="en-US" sz="1200">
                          <a:effectLst/>
                          <a:latin typeface="+mn-lt"/>
                          <a:ea typeface="Calibri"/>
                          <a:cs typeface="Times New Roman"/>
                        </a:rPr>
                        <a:t>Total</a:t>
                      </a:r>
                      <a:endParaRPr lang="en-GB" sz="110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dirty="0">
                          <a:effectLst/>
                          <a:latin typeface="+mn-lt"/>
                          <a:ea typeface="Calibri"/>
                          <a:cs typeface="Times New Roman"/>
                        </a:rPr>
                        <a:t>326</a:t>
                      </a:r>
                      <a:endParaRPr lang="en-GB" sz="1100" dirty="0">
                        <a:effectLst/>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solidFill>
                            <a:srgbClr val="00B050"/>
                          </a:solidFill>
                          <a:effectLst/>
                          <a:latin typeface="+mn-lt"/>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solidFill>
                            <a:srgbClr val="00B050"/>
                          </a:solidFill>
                          <a:effectLst/>
                          <a:latin typeface="+mn-lt"/>
                        </a:rPr>
                        <a:t>35558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mc:AlternateContent xmlns:mc="http://schemas.openxmlformats.org/markup-compatibility/2006" xmlns:a14="http://schemas.microsoft.com/office/drawing/2010/main">
        <mc:Choice Requires="a14">
          <p:sp>
            <p:nvSpPr>
              <p:cNvPr id="6" name="TextBox 5"/>
              <p:cNvSpPr txBox="1"/>
              <p:nvPr/>
            </p:nvSpPr>
            <p:spPr>
              <a:xfrm>
                <a:off x="5858691" y="3596860"/>
                <a:ext cx="1866217" cy="61837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b="1" i="1" smtClean="0">
                              <a:solidFill>
                                <a:srgbClr val="00B050"/>
                              </a:solidFill>
                              <a:latin typeface="Cambria Math" panose="02040503050406030204" pitchFamily="18" charset="0"/>
                            </a:rPr>
                          </m:ctrlPr>
                        </m:fPr>
                        <m:num>
                          <m:r>
                            <a:rPr lang="en-GB" b="1" i="1" smtClean="0">
                              <a:solidFill>
                                <a:srgbClr val="00B050"/>
                              </a:solidFill>
                              <a:latin typeface="Cambria Math" panose="02040503050406030204" pitchFamily="18" charset="0"/>
                            </a:rPr>
                            <m:t>𝟏𝟎𝟓𝟗𝟓𝟎</m:t>
                          </m:r>
                        </m:num>
                        <m:den>
                          <m:r>
                            <a:rPr lang="en-GB" b="1" i="1" smtClean="0">
                              <a:solidFill>
                                <a:srgbClr val="00B050"/>
                              </a:solidFill>
                              <a:latin typeface="Cambria Math" panose="02040503050406030204" pitchFamily="18" charset="0"/>
                            </a:rPr>
                            <m:t>𝟑𝟓𝟓𝟓𝟖</m:t>
                          </m:r>
                        </m:den>
                      </m:f>
                      <m:r>
                        <a:rPr lang="en-GB" b="1" i="1" smtClean="0">
                          <a:solidFill>
                            <a:srgbClr val="00B050"/>
                          </a:solidFill>
                          <a:latin typeface="Cambria Math" panose="02040503050406030204" pitchFamily="18" charset="0"/>
                        </a:rPr>
                        <m:t>=</m:t>
                      </m:r>
                      <m:r>
                        <a:rPr lang="en-GB" b="1" i="1" smtClean="0">
                          <a:solidFill>
                            <a:srgbClr val="00B050"/>
                          </a:solidFill>
                          <a:latin typeface="Cambria Math" panose="02040503050406030204" pitchFamily="18" charset="0"/>
                        </a:rPr>
                        <m:t>𝟐</m:t>
                      </m:r>
                      <m:r>
                        <a:rPr lang="en-GB" b="1" i="1" smtClean="0">
                          <a:solidFill>
                            <a:srgbClr val="00B050"/>
                          </a:solidFill>
                          <a:latin typeface="Cambria Math" panose="02040503050406030204" pitchFamily="18" charset="0"/>
                        </a:rPr>
                        <m:t>.</m:t>
                      </m:r>
                      <m:r>
                        <a:rPr lang="en-GB" b="1" i="1" smtClean="0">
                          <a:solidFill>
                            <a:srgbClr val="00B050"/>
                          </a:solidFill>
                          <a:latin typeface="Cambria Math" panose="02040503050406030204" pitchFamily="18" charset="0"/>
                        </a:rPr>
                        <m:t>𝟗𝟖</m:t>
                      </m:r>
                    </m:oMath>
                  </m:oMathPara>
                </a14:m>
                <a:endParaRPr lang="en-GB" b="1" dirty="0">
                  <a:solidFill>
                    <a:srgbClr val="00B050"/>
                  </a:solidFill>
                  <a:latin typeface="+mj-l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858691" y="3596860"/>
                <a:ext cx="1866217" cy="618374"/>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623790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6435608"/>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a:p>
            <a:pPr algn="ctr"/>
            <a:endParaRPr lang="en-US" sz="2400" b="1" dirty="0">
              <a:solidFill>
                <a:srgbClr val="FF0000"/>
              </a:solidFill>
              <a:cs typeface="Comic Sans MS"/>
            </a:endParaRPr>
          </a:p>
          <a:p>
            <a:pPr algn="ctr"/>
            <a:r>
              <a:rPr lang="en-US" sz="3200" b="1" u="sng" dirty="0">
                <a:solidFill>
                  <a:schemeClr val="accent1"/>
                </a:solidFill>
                <a:cs typeface="Comic Sans MS"/>
              </a:rPr>
              <a:t>What does this value mean?</a:t>
            </a:r>
          </a:p>
          <a:p>
            <a:pPr marL="342900" indent="-342900">
              <a:lnSpc>
                <a:spcPct val="130000"/>
              </a:lnSpc>
              <a:buFont typeface="Arial" panose="020B0604020202020204" pitchFamily="34" charset="0"/>
              <a:buChar char="•"/>
            </a:pPr>
            <a:r>
              <a:rPr lang="en-US" sz="2400" dirty="0">
                <a:solidFill>
                  <a:schemeClr val="accent4">
                    <a:lumMod val="75000"/>
                  </a:schemeClr>
                </a:solidFill>
                <a:cs typeface="Comic Sans MS"/>
              </a:rPr>
              <a:t>Biodiversity reflects </a:t>
            </a:r>
            <a:r>
              <a:rPr lang="en-US" sz="2400" b="1" u="sng" dirty="0">
                <a:solidFill>
                  <a:schemeClr val="accent2"/>
                </a:solidFill>
                <a:cs typeface="Comic Sans MS"/>
              </a:rPr>
              <a:t>how well an ecosystem can survive </a:t>
            </a:r>
            <a:r>
              <a:rPr lang="en-US" sz="2400" b="1" u="sng" dirty="0">
                <a:solidFill>
                  <a:srgbClr val="C0504D"/>
                </a:solidFill>
                <a:cs typeface="Comic Sans MS"/>
              </a:rPr>
              <a:t>change in environmental conditions. </a:t>
            </a:r>
          </a:p>
          <a:p>
            <a:pPr marL="342900" indent="-342900">
              <a:lnSpc>
                <a:spcPct val="130000"/>
              </a:lnSpc>
              <a:buFont typeface="Arial" panose="020B0604020202020204" pitchFamily="34" charset="0"/>
              <a:buChar char="•"/>
            </a:pPr>
            <a:r>
              <a:rPr lang="en-US" sz="2400" b="1" u="sng" dirty="0">
                <a:solidFill>
                  <a:srgbClr val="008000"/>
                </a:solidFill>
                <a:cs typeface="Comic Sans MS"/>
              </a:rPr>
              <a:t>Stable</a:t>
            </a:r>
            <a:r>
              <a:rPr lang="en-US" sz="2400" dirty="0">
                <a:solidFill>
                  <a:schemeClr val="accent4">
                    <a:lumMod val="75000"/>
                  </a:schemeClr>
                </a:solidFill>
                <a:cs typeface="Comic Sans MS"/>
              </a:rPr>
              <a:t> ecosystems has a </a:t>
            </a:r>
            <a:r>
              <a:rPr lang="en-US" sz="2400" b="1" u="sng" dirty="0">
                <a:solidFill>
                  <a:srgbClr val="008000"/>
                </a:solidFill>
                <a:cs typeface="Comic Sans MS"/>
              </a:rPr>
              <a:t>high index </a:t>
            </a:r>
            <a:r>
              <a:rPr lang="en-US" sz="2400" dirty="0">
                <a:solidFill>
                  <a:schemeClr val="accent4">
                    <a:lumMod val="75000"/>
                  </a:schemeClr>
                </a:solidFill>
                <a:cs typeface="Comic Sans MS"/>
              </a:rPr>
              <a:t>of diversity</a:t>
            </a:r>
          </a:p>
          <a:p>
            <a:pPr marL="342900" indent="-342900">
              <a:lnSpc>
                <a:spcPct val="130000"/>
              </a:lnSpc>
              <a:buFont typeface="Arial" panose="020B0604020202020204" pitchFamily="34" charset="0"/>
              <a:buChar char="•"/>
            </a:pPr>
            <a:r>
              <a:rPr lang="en-US" sz="2400" b="1" u="sng" dirty="0">
                <a:solidFill>
                  <a:srgbClr val="FF6600"/>
                </a:solidFill>
                <a:cs typeface="Comic Sans MS"/>
              </a:rPr>
              <a:t>Stable</a:t>
            </a:r>
            <a:r>
              <a:rPr lang="en-US" sz="2400" dirty="0">
                <a:solidFill>
                  <a:schemeClr val="accent4">
                    <a:lumMod val="75000"/>
                  </a:schemeClr>
                </a:solidFill>
                <a:cs typeface="Comic Sans MS"/>
              </a:rPr>
              <a:t> ecosystems will be </a:t>
            </a:r>
            <a:r>
              <a:rPr lang="en-US" sz="2400" b="1" u="sng" dirty="0">
                <a:solidFill>
                  <a:srgbClr val="FF6600"/>
                </a:solidFill>
                <a:cs typeface="Comic Sans MS"/>
              </a:rPr>
              <a:t>less affected </a:t>
            </a:r>
            <a:r>
              <a:rPr lang="en-US" sz="2400" dirty="0">
                <a:solidFill>
                  <a:schemeClr val="accent4">
                    <a:lumMod val="75000"/>
                  </a:schemeClr>
                </a:solidFill>
                <a:cs typeface="Comic Sans MS"/>
              </a:rPr>
              <a:t>by change</a:t>
            </a:r>
          </a:p>
          <a:p>
            <a:pPr marL="342900" indent="-342900">
              <a:lnSpc>
                <a:spcPct val="130000"/>
              </a:lnSpc>
              <a:buFont typeface="Arial" panose="020B0604020202020204" pitchFamily="34" charset="0"/>
              <a:buChar char="•"/>
            </a:pPr>
            <a:r>
              <a:rPr lang="en-US" sz="2400" b="1" u="sng" dirty="0">
                <a:solidFill>
                  <a:schemeClr val="accent4">
                    <a:lumMod val="75000"/>
                  </a:schemeClr>
                </a:solidFill>
                <a:cs typeface="Comic Sans MS"/>
              </a:rPr>
              <a:t>Stable </a:t>
            </a:r>
            <a:r>
              <a:rPr lang="en-US" sz="2400" dirty="0">
                <a:solidFill>
                  <a:schemeClr val="accent4">
                    <a:lumMod val="75000"/>
                  </a:schemeClr>
                </a:solidFill>
                <a:cs typeface="Comic Sans MS"/>
              </a:rPr>
              <a:t>ecosystem is </a:t>
            </a:r>
            <a:r>
              <a:rPr lang="en-US" sz="2400" b="1" u="sng" dirty="0">
                <a:solidFill>
                  <a:schemeClr val="accent4">
                    <a:lumMod val="75000"/>
                  </a:schemeClr>
                </a:solidFill>
                <a:cs typeface="Comic Sans MS"/>
              </a:rPr>
              <a:t>more likely </a:t>
            </a:r>
            <a:r>
              <a:rPr lang="en-US" sz="2400" dirty="0">
                <a:solidFill>
                  <a:schemeClr val="accent4">
                    <a:lumMod val="75000"/>
                  </a:schemeClr>
                </a:solidFill>
                <a:cs typeface="Comic Sans MS"/>
              </a:rPr>
              <a:t>to have at </a:t>
            </a:r>
            <a:r>
              <a:rPr lang="en-US" sz="2400" b="1" u="sng" dirty="0">
                <a:solidFill>
                  <a:schemeClr val="accent4">
                    <a:lumMod val="75000"/>
                  </a:schemeClr>
                </a:solidFill>
                <a:cs typeface="Comic Sans MS"/>
              </a:rPr>
              <a:t>least 1 species that will survive </a:t>
            </a:r>
            <a:r>
              <a:rPr lang="en-US" sz="2400" dirty="0">
                <a:solidFill>
                  <a:schemeClr val="accent4">
                    <a:lumMod val="75000"/>
                  </a:schemeClr>
                </a:solidFill>
                <a:cs typeface="Comic Sans MS"/>
              </a:rPr>
              <a:t>the change in conditions.  </a:t>
            </a:r>
          </a:p>
          <a:p>
            <a:pPr algn="ctr"/>
            <a:endParaRPr lang="en-US" u="sng" dirty="0">
              <a:solidFill>
                <a:srgbClr val="FF0000"/>
              </a:solidFill>
              <a:cs typeface="Comic Sans MS"/>
            </a:endParaRPr>
          </a:p>
          <a:p>
            <a:r>
              <a:rPr lang="en-US" dirty="0">
                <a:cs typeface="Comic Sans MS"/>
              </a:rPr>
              <a:t>	</a:t>
            </a:r>
          </a:p>
        </p:txBody>
      </p:sp>
    </p:spTree>
    <p:extLst>
      <p:ext uri="{BB962C8B-B14F-4D97-AF65-F5344CB8AC3E}">
        <p14:creationId xmlns:p14="http://schemas.microsoft.com/office/powerpoint/2010/main" val="901934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5370701"/>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endParaRPr lang="en-US" dirty="0"/>
          </a:p>
          <a:p>
            <a:r>
              <a:rPr lang="en-GB" sz="2400" b="1" u="sng" dirty="0"/>
              <a:t>What a stable ecosystem, an ecosystem with a high index of diversity, looks like? </a:t>
            </a:r>
            <a:endParaRPr lang="en-GB" sz="2400" dirty="0"/>
          </a:p>
          <a:p>
            <a:pPr marL="342900" lvl="0" indent="-342900">
              <a:buFont typeface="Arial" panose="020B0604020202020204" pitchFamily="34" charset="0"/>
              <a:buChar char="•"/>
            </a:pPr>
            <a:r>
              <a:rPr lang="en-GB" sz="2400" dirty="0"/>
              <a:t>A large </a:t>
            </a:r>
            <a:r>
              <a:rPr lang="en-GB" sz="2400" u="sng" dirty="0"/>
              <a:t>variety</a:t>
            </a:r>
            <a:r>
              <a:rPr lang="en-GB" sz="2400" dirty="0"/>
              <a:t> of different </a:t>
            </a:r>
            <a:r>
              <a:rPr lang="en-GB" sz="2400" u="sng" dirty="0"/>
              <a:t>plant and/or animal species</a:t>
            </a:r>
            <a:r>
              <a:rPr lang="en-GB" sz="2400" dirty="0"/>
              <a:t>.</a:t>
            </a:r>
          </a:p>
          <a:p>
            <a:pPr marL="342900" lvl="0" indent="-342900">
              <a:buFont typeface="Arial" panose="020B0604020202020204" pitchFamily="34" charset="0"/>
              <a:buChar char="•"/>
            </a:pPr>
            <a:r>
              <a:rPr lang="en-GB" sz="2400" u="sng" dirty="0"/>
              <a:t>No monoculture</a:t>
            </a:r>
            <a:r>
              <a:rPr lang="en-GB" sz="2400" dirty="0"/>
              <a:t>, all the population sizes are roughly the same </a:t>
            </a:r>
          </a:p>
          <a:p>
            <a:pPr marL="342900" lvl="0" indent="-342900">
              <a:buFont typeface="Arial" panose="020B0604020202020204" pitchFamily="34" charset="0"/>
              <a:buChar char="•"/>
            </a:pPr>
            <a:r>
              <a:rPr lang="en-GB" sz="2400" dirty="0"/>
              <a:t>A large </a:t>
            </a:r>
            <a:r>
              <a:rPr lang="en-GB" sz="2400" u="sng" dirty="0"/>
              <a:t>variety</a:t>
            </a:r>
            <a:r>
              <a:rPr lang="en-GB" sz="2400" dirty="0"/>
              <a:t> of </a:t>
            </a:r>
            <a:r>
              <a:rPr lang="en-GB" sz="2400" u="sng" dirty="0"/>
              <a:t>habitats and niches</a:t>
            </a:r>
            <a:r>
              <a:rPr lang="en-GB" sz="2400" dirty="0"/>
              <a:t> for nesting and feeding</a:t>
            </a:r>
          </a:p>
          <a:p>
            <a:pPr marL="342900" lvl="0" indent="-342900">
              <a:buFont typeface="Arial" panose="020B0604020202020204" pitchFamily="34" charset="0"/>
              <a:buChar char="•"/>
            </a:pPr>
            <a:r>
              <a:rPr lang="en-GB" sz="2400" dirty="0"/>
              <a:t>Large </a:t>
            </a:r>
            <a:r>
              <a:rPr lang="en-GB" sz="2400" u="sng" dirty="0"/>
              <a:t>variety</a:t>
            </a:r>
            <a:r>
              <a:rPr lang="en-GB" sz="2400" dirty="0"/>
              <a:t> of </a:t>
            </a:r>
            <a:r>
              <a:rPr lang="en-GB" sz="2400" u="sng" dirty="0"/>
              <a:t>different food sources</a:t>
            </a:r>
            <a:r>
              <a:rPr lang="en-GB" sz="2400" dirty="0"/>
              <a:t> available</a:t>
            </a:r>
          </a:p>
          <a:p>
            <a:pPr marL="342900" indent="-342900">
              <a:buFont typeface="Arial" panose="020B0604020202020204" pitchFamily="34" charset="0"/>
              <a:buChar char="•"/>
            </a:pPr>
            <a:r>
              <a:rPr lang="en-GB" sz="2400" dirty="0"/>
              <a:t>A </a:t>
            </a:r>
            <a:r>
              <a:rPr lang="en-GB" sz="2400" b="1" u="sng" dirty="0"/>
              <a:t>low/decrease</a:t>
            </a:r>
            <a:r>
              <a:rPr lang="en-GB" sz="2400" dirty="0"/>
              <a:t> in Index of Diversity would result in a </a:t>
            </a:r>
            <a:r>
              <a:rPr lang="en-GB" sz="2400" b="1" u="sng" dirty="0"/>
              <a:t>decrease in the factors</a:t>
            </a:r>
            <a:r>
              <a:rPr lang="en-GB" sz="2400" dirty="0"/>
              <a:t> listed above</a:t>
            </a:r>
            <a:endParaRPr lang="en-US" sz="2400" u="sng" dirty="0">
              <a:solidFill>
                <a:srgbClr val="FF0000"/>
              </a:solidFill>
              <a:cs typeface="Comic Sans MS"/>
            </a:endParaRPr>
          </a:p>
          <a:p>
            <a:endParaRPr lang="en-US" dirty="0">
              <a:cs typeface="Comic Sans MS"/>
            </a:endParaRPr>
          </a:p>
        </p:txBody>
      </p:sp>
      <p:pic>
        <p:nvPicPr>
          <p:cNvPr id="3" name="Picture 2">
            <a:extLst>
              <a:ext uri="{FF2B5EF4-FFF2-40B4-BE49-F238E27FC236}">
                <a16:creationId xmlns:a16="http://schemas.microsoft.com/office/drawing/2014/main" id="{82546C0A-90AC-4238-806F-A51813D0187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8149161" y="6002998"/>
            <a:ext cx="994839" cy="831114"/>
          </a:xfrm>
          <a:prstGeom prst="rect">
            <a:avLst/>
          </a:prstGeom>
        </p:spPr>
      </p:pic>
    </p:spTree>
    <p:extLst>
      <p:ext uri="{BB962C8B-B14F-4D97-AF65-F5344CB8AC3E}">
        <p14:creationId xmlns:p14="http://schemas.microsoft.com/office/powerpoint/2010/main" val="3769733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37CB124-5A66-4036-96C0-0C29BD86F9E0}"/>
              </a:ext>
            </a:extLst>
          </p:cNvPr>
          <p:cNvSpPr/>
          <p:nvPr/>
        </p:nvSpPr>
        <p:spPr>
          <a:xfrm>
            <a:off x="143333" y="3294578"/>
            <a:ext cx="9144000" cy="2639441"/>
          </a:xfrm>
          <a:prstGeom prst="rect">
            <a:avLst/>
          </a:prstGeom>
        </p:spPr>
        <p:txBody>
          <a:bodyPr wrap="square">
            <a:spAutoFit/>
          </a:bodyPr>
          <a:lstStyle/>
          <a:p>
            <a:pPr marL="342900" lvl="0" indent="-342900">
              <a:lnSpc>
                <a:spcPct val="150000"/>
              </a:lnSpc>
              <a:spcAft>
                <a:spcPts val="0"/>
              </a:spcAft>
              <a:buFont typeface="+mj-lt"/>
              <a:buAutoNum type="arabicPeriod"/>
            </a:pPr>
            <a:r>
              <a:rPr lang="en-GB" sz="1600" dirty="0">
                <a:latin typeface="Calibri" panose="020F0502020204030204" pitchFamily="34" charset="0"/>
                <a:ea typeface="Calibri" panose="020F0502020204030204" pitchFamily="34" charset="0"/>
                <a:cs typeface="Calibri" panose="020F0502020204030204" pitchFamily="34" charset="0"/>
              </a:rPr>
              <a:t>Habitat ___ has the highest value and habitat ___ has the lowest value.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sz="1600" dirty="0">
                <a:latin typeface="Calibri" panose="020F0502020204030204" pitchFamily="34" charset="0"/>
                <a:ea typeface="Calibri" panose="020F0502020204030204" pitchFamily="34" charset="0"/>
                <a:cs typeface="Calibri" panose="020F0502020204030204" pitchFamily="34" charset="0"/>
              </a:rPr>
              <a:t>Habitat ___ has the most stable ecosystem so will be ______ effected by change in the environmental conditions. Has a __________ variety of different plant/animal species, and __________ variety of habitats and niches so a _____________ variety of different food sources available.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1000"/>
              </a:spcAft>
              <a:buFont typeface="+mj-lt"/>
              <a:buAutoNum type="arabicPeriod"/>
            </a:pPr>
            <a:r>
              <a:rPr lang="en-GB" sz="1600" dirty="0">
                <a:latin typeface="Calibri" panose="020F0502020204030204" pitchFamily="34" charset="0"/>
                <a:ea typeface="Calibri" panose="020F0502020204030204" pitchFamily="34" charset="0"/>
                <a:cs typeface="Calibri" panose="020F0502020204030204" pitchFamily="34" charset="0"/>
              </a:rPr>
              <a:t>Habitat ___ has the least stable ecosystem so will be ______ effected by change in the environmental conditions. Has a __________ variety of different plant/animal species, and __________ variety of habitats and niches so a _____________ variety of different food sources available. </a:t>
            </a:r>
            <a:endParaRPr lang="en-GB"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221934" y="258909"/>
            <a:ext cx="8778733" cy="4447371"/>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pPr algn="ctr"/>
            <a:endParaRPr lang="en-US" b="1" u="sng" dirty="0">
              <a:solidFill>
                <a:srgbClr val="008000"/>
              </a:solidFill>
              <a:cs typeface="Comic Sans MS"/>
            </a:endParaRPr>
          </a:p>
          <a:p>
            <a:r>
              <a:rPr lang="en-GB" dirty="0">
                <a:solidFill>
                  <a:srgbClr val="7030A0"/>
                </a:solidFill>
              </a:rPr>
              <a:t>Using your calculated values for habitat 1 and 2 complete the sentences below. You will not be given the answers for this as you need to be able to apply your knowledge from the examples already given.  </a:t>
            </a:r>
          </a:p>
          <a:p>
            <a:endParaRPr lang="en-GB" dirty="0"/>
          </a:p>
          <a:p>
            <a:r>
              <a:rPr lang="en-US" sz="2400" dirty="0">
                <a:cs typeface="Comic Sans MS"/>
              </a:rPr>
              <a:t> </a:t>
            </a:r>
            <a:endParaRPr lang="en-US" b="1" u="sng" dirty="0">
              <a:solidFill>
                <a:srgbClr val="008000"/>
              </a:solidFill>
              <a:cs typeface="Comic Sans MS"/>
            </a:endParaRPr>
          </a:p>
          <a:p>
            <a:pPr algn="ctr"/>
            <a:endParaRPr lang="en-US" u="sng" dirty="0">
              <a:solidFill>
                <a:srgbClr val="FF0000"/>
              </a:solidFill>
              <a:cs typeface="Comic Sans MS"/>
            </a:endParaRPr>
          </a:p>
          <a:p>
            <a:pPr algn="ctr"/>
            <a:endParaRPr lang="en-US" u="sng" dirty="0">
              <a:solidFill>
                <a:srgbClr val="FF0000"/>
              </a:solidFill>
              <a:cs typeface="Comic Sans MS"/>
            </a:endParaRPr>
          </a:p>
          <a:p>
            <a:r>
              <a:rPr lang="en-US" dirty="0">
                <a:cs typeface="Comic Sans MS"/>
              </a:rPr>
              <a:t>	</a:t>
            </a:r>
          </a:p>
        </p:txBody>
      </p:sp>
      <p:sp>
        <p:nvSpPr>
          <p:cNvPr id="4" name="TextBox 3">
            <a:extLst>
              <a:ext uri="{FF2B5EF4-FFF2-40B4-BE49-F238E27FC236}">
                <a16:creationId xmlns:a16="http://schemas.microsoft.com/office/drawing/2014/main" id="{8D2AF840-AA59-4902-854C-D0EAA12A278B}"/>
              </a:ext>
            </a:extLst>
          </p:cNvPr>
          <p:cNvSpPr txBox="1"/>
          <p:nvPr/>
        </p:nvSpPr>
        <p:spPr>
          <a:xfrm>
            <a:off x="1176291" y="3426924"/>
            <a:ext cx="630314" cy="369332"/>
          </a:xfrm>
          <a:prstGeom prst="rect">
            <a:avLst/>
          </a:prstGeom>
          <a:noFill/>
        </p:spPr>
        <p:txBody>
          <a:bodyPr wrap="square" rtlCol="0">
            <a:spAutoFit/>
          </a:bodyPr>
          <a:lstStyle/>
          <a:p>
            <a:r>
              <a:rPr lang="en-GB" dirty="0">
                <a:solidFill>
                  <a:srgbClr val="7030A0"/>
                </a:solidFill>
              </a:rPr>
              <a:t>B</a:t>
            </a:r>
          </a:p>
        </p:txBody>
      </p:sp>
      <p:sp>
        <p:nvSpPr>
          <p:cNvPr id="5" name="TextBox 4">
            <a:extLst>
              <a:ext uri="{FF2B5EF4-FFF2-40B4-BE49-F238E27FC236}">
                <a16:creationId xmlns:a16="http://schemas.microsoft.com/office/drawing/2014/main" id="{7A6F4CC3-7196-487E-85EF-1E8FBE729F63}"/>
              </a:ext>
            </a:extLst>
          </p:cNvPr>
          <p:cNvSpPr txBox="1"/>
          <p:nvPr/>
        </p:nvSpPr>
        <p:spPr>
          <a:xfrm>
            <a:off x="4392019" y="3294578"/>
            <a:ext cx="646628" cy="369332"/>
          </a:xfrm>
          <a:prstGeom prst="rect">
            <a:avLst/>
          </a:prstGeom>
          <a:noFill/>
        </p:spPr>
        <p:txBody>
          <a:bodyPr wrap="square" rtlCol="0">
            <a:spAutoFit/>
          </a:bodyPr>
          <a:lstStyle/>
          <a:p>
            <a:r>
              <a:rPr lang="en-GB" dirty="0">
                <a:solidFill>
                  <a:srgbClr val="7030A0"/>
                </a:solidFill>
              </a:rPr>
              <a:t>A</a:t>
            </a:r>
          </a:p>
        </p:txBody>
      </p:sp>
      <p:sp>
        <p:nvSpPr>
          <p:cNvPr id="6" name="TextBox 5">
            <a:extLst>
              <a:ext uri="{FF2B5EF4-FFF2-40B4-BE49-F238E27FC236}">
                <a16:creationId xmlns:a16="http://schemas.microsoft.com/office/drawing/2014/main" id="{467165ED-5C85-4F0F-960D-12AF86A4F52B}"/>
              </a:ext>
            </a:extLst>
          </p:cNvPr>
          <p:cNvSpPr txBox="1"/>
          <p:nvPr/>
        </p:nvSpPr>
        <p:spPr>
          <a:xfrm>
            <a:off x="1176291" y="3743936"/>
            <a:ext cx="630314" cy="369332"/>
          </a:xfrm>
          <a:prstGeom prst="rect">
            <a:avLst/>
          </a:prstGeom>
          <a:noFill/>
        </p:spPr>
        <p:txBody>
          <a:bodyPr wrap="square" rtlCol="0">
            <a:spAutoFit/>
          </a:bodyPr>
          <a:lstStyle/>
          <a:p>
            <a:r>
              <a:rPr lang="en-GB" dirty="0">
                <a:solidFill>
                  <a:srgbClr val="7030A0"/>
                </a:solidFill>
              </a:rPr>
              <a:t>B</a:t>
            </a:r>
          </a:p>
        </p:txBody>
      </p:sp>
      <p:sp>
        <p:nvSpPr>
          <p:cNvPr id="7" name="TextBox 6">
            <a:extLst>
              <a:ext uri="{FF2B5EF4-FFF2-40B4-BE49-F238E27FC236}">
                <a16:creationId xmlns:a16="http://schemas.microsoft.com/office/drawing/2014/main" id="{1CE722FD-573F-47C0-9876-5EA9D1E20F28}"/>
              </a:ext>
            </a:extLst>
          </p:cNvPr>
          <p:cNvSpPr txBox="1"/>
          <p:nvPr/>
        </p:nvSpPr>
        <p:spPr>
          <a:xfrm>
            <a:off x="1251751" y="4818120"/>
            <a:ext cx="646628" cy="369332"/>
          </a:xfrm>
          <a:prstGeom prst="rect">
            <a:avLst/>
          </a:prstGeom>
          <a:noFill/>
        </p:spPr>
        <p:txBody>
          <a:bodyPr wrap="square" rtlCol="0">
            <a:spAutoFit/>
          </a:bodyPr>
          <a:lstStyle/>
          <a:p>
            <a:r>
              <a:rPr lang="en-GB" dirty="0">
                <a:solidFill>
                  <a:srgbClr val="7030A0"/>
                </a:solidFill>
              </a:rPr>
              <a:t>A</a:t>
            </a:r>
          </a:p>
        </p:txBody>
      </p:sp>
      <p:sp>
        <p:nvSpPr>
          <p:cNvPr id="8" name="TextBox 7">
            <a:extLst>
              <a:ext uri="{FF2B5EF4-FFF2-40B4-BE49-F238E27FC236}">
                <a16:creationId xmlns:a16="http://schemas.microsoft.com/office/drawing/2014/main" id="{4E8C628F-9D84-4785-B8DF-D2C5D8BFAB32}"/>
              </a:ext>
            </a:extLst>
          </p:cNvPr>
          <p:cNvSpPr txBox="1"/>
          <p:nvPr/>
        </p:nvSpPr>
        <p:spPr>
          <a:xfrm>
            <a:off x="4891597" y="3682886"/>
            <a:ext cx="646628" cy="369332"/>
          </a:xfrm>
          <a:prstGeom prst="rect">
            <a:avLst/>
          </a:prstGeom>
          <a:noFill/>
        </p:spPr>
        <p:txBody>
          <a:bodyPr wrap="square" rtlCol="0">
            <a:spAutoFit/>
          </a:bodyPr>
          <a:lstStyle/>
          <a:p>
            <a:r>
              <a:rPr lang="en-GB" dirty="0">
                <a:solidFill>
                  <a:srgbClr val="7030A0"/>
                </a:solidFill>
              </a:rPr>
              <a:t>Less</a:t>
            </a:r>
          </a:p>
        </p:txBody>
      </p:sp>
      <p:sp>
        <p:nvSpPr>
          <p:cNvPr id="9" name="TextBox 8">
            <a:extLst>
              <a:ext uri="{FF2B5EF4-FFF2-40B4-BE49-F238E27FC236}">
                <a16:creationId xmlns:a16="http://schemas.microsoft.com/office/drawing/2014/main" id="{477816C0-7D35-4C24-B2C7-940B51F1914E}"/>
              </a:ext>
            </a:extLst>
          </p:cNvPr>
          <p:cNvSpPr txBox="1"/>
          <p:nvPr/>
        </p:nvSpPr>
        <p:spPr>
          <a:xfrm>
            <a:off x="4891597" y="4818120"/>
            <a:ext cx="1466818" cy="369332"/>
          </a:xfrm>
          <a:prstGeom prst="rect">
            <a:avLst/>
          </a:prstGeom>
          <a:noFill/>
        </p:spPr>
        <p:txBody>
          <a:bodyPr wrap="square" rtlCol="0">
            <a:spAutoFit/>
          </a:bodyPr>
          <a:lstStyle/>
          <a:p>
            <a:r>
              <a:rPr lang="en-GB" dirty="0">
                <a:solidFill>
                  <a:srgbClr val="7030A0"/>
                </a:solidFill>
              </a:rPr>
              <a:t>Most </a:t>
            </a:r>
          </a:p>
        </p:txBody>
      </p:sp>
      <p:sp>
        <p:nvSpPr>
          <p:cNvPr id="11" name="TextBox 10">
            <a:extLst>
              <a:ext uri="{FF2B5EF4-FFF2-40B4-BE49-F238E27FC236}">
                <a16:creationId xmlns:a16="http://schemas.microsoft.com/office/drawing/2014/main" id="{F74E2F8C-7B58-4C1A-BAD2-AA76052C5A83}"/>
              </a:ext>
            </a:extLst>
          </p:cNvPr>
          <p:cNvSpPr txBox="1"/>
          <p:nvPr/>
        </p:nvSpPr>
        <p:spPr>
          <a:xfrm>
            <a:off x="2071008" y="4052218"/>
            <a:ext cx="1466818" cy="369332"/>
          </a:xfrm>
          <a:prstGeom prst="rect">
            <a:avLst/>
          </a:prstGeom>
          <a:noFill/>
        </p:spPr>
        <p:txBody>
          <a:bodyPr wrap="square" rtlCol="0">
            <a:spAutoFit/>
          </a:bodyPr>
          <a:lstStyle/>
          <a:p>
            <a:r>
              <a:rPr lang="en-GB" dirty="0">
                <a:solidFill>
                  <a:srgbClr val="7030A0"/>
                </a:solidFill>
              </a:rPr>
              <a:t>larger </a:t>
            </a:r>
          </a:p>
        </p:txBody>
      </p:sp>
      <p:sp>
        <p:nvSpPr>
          <p:cNvPr id="12" name="TextBox 11">
            <a:extLst>
              <a:ext uri="{FF2B5EF4-FFF2-40B4-BE49-F238E27FC236}">
                <a16:creationId xmlns:a16="http://schemas.microsoft.com/office/drawing/2014/main" id="{BC621AA5-5C05-4572-A299-2529BED6EC05}"/>
              </a:ext>
            </a:extLst>
          </p:cNvPr>
          <p:cNvSpPr txBox="1"/>
          <p:nvPr/>
        </p:nvSpPr>
        <p:spPr>
          <a:xfrm>
            <a:off x="6857551" y="4075453"/>
            <a:ext cx="1466818" cy="369332"/>
          </a:xfrm>
          <a:prstGeom prst="rect">
            <a:avLst/>
          </a:prstGeom>
          <a:noFill/>
        </p:spPr>
        <p:txBody>
          <a:bodyPr wrap="square" rtlCol="0">
            <a:spAutoFit/>
          </a:bodyPr>
          <a:lstStyle/>
          <a:p>
            <a:r>
              <a:rPr lang="en-GB" dirty="0">
                <a:solidFill>
                  <a:srgbClr val="7030A0"/>
                </a:solidFill>
              </a:rPr>
              <a:t>larger </a:t>
            </a:r>
          </a:p>
        </p:txBody>
      </p:sp>
      <p:sp>
        <p:nvSpPr>
          <p:cNvPr id="13" name="TextBox 12">
            <a:extLst>
              <a:ext uri="{FF2B5EF4-FFF2-40B4-BE49-F238E27FC236}">
                <a16:creationId xmlns:a16="http://schemas.microsoft.com/office/drawing/2014/main" id="{36C8DEE3-0F0C-487A-B5A9-9B806785CC2C}"/>
              </a:ext>
            </a:extLst>
          </p:cNvPr>
          <p:cNvSpPr txBox="1"/>
          <p:nvPr/>
        </p:nvSpPr>
        <p:spPr>
          <a:xfrm>
            <a:off x="2711679" y="4429632"/>
            <a:ext cx="1466818" cy="369332"/>
          </a:xfrm>
          <a:prstGeom prst="rect">
            <a:avLst/>
          </a:prstGeom>
          <a:noFill/>
        </p:spPr>
        <p:txBody>
          <a:bodyPr wrap="square" rtlCol="0">
            <a:spAutoFit/>
          </a:bodyPr>
          <a:lstStyle/>
          <a:p>
            <a:r>
              <a:rPr lang="en-GB" dirty="0">
                <a:solidFill>
                  <a:srgbClr val="7030A0"/>
                </a:solidFill>
              </a:rPr>
              <a:t>larger </a:t>
            </a:r>
          </a:p>
        </p:txBody>
      </p:sp>
      <p:sp>
        <p:nvSpPr>
          <p:cNvPr id="14" name="TextBox 13">
            <a:extLst>
              <a:ext uri="{FF2B5EF4-FFF2-40B4-BE49-F238E27FC236}">
                <a16:creationId xmlns:a16="http://schemas.microsoft.com/office/drawing/2014/main" id="{B7619BBC-A1BE-4C51-929C-7A3E9DD594DE}"/>
              </a:ext>
            </a:extLst>
          </p:cNvPr>
          <p:cNvSpPr txBox="1"/>
          <p:nvPr/>
        </p:nvSpPr>
        <p:spPr>
          <a:xfrm>
            <a:off x="2223408" y="5140963"/>
            <a:ext cx="1466818" cy="369332"/>
          </a:xfrm>
          <a:prstGeom prst="rect">
            <a:avLst/>
          </a:prstGeom>
          <a:noFill/>
        </p:spPr>
        <p:txBody>
          <a:bodyPr wrap="square" rtlCol="0">
            <a:spAutoFit/>
          </a:bodyPr>
          <a:lstStyle/>
          <a:p>
            <a:r>
              <a:rPr lang="en-GB" dirty="0">
                <a:solidFill>
                  <a:srgbClr val="7030A0"/>
                </a:solidFill>
              </a:rPr>
              <a:t>smaller</a:t>
            </a:r>
          </a:p>
        </p:txBody>
      </p:sp>
      <p:sp>
        <p:nvSpPr>
          <p:cNvPr id="15" name="TextBox 14">
            <a:extLst>
              <a:ext uri="{FF2B5EF4-FFF2-40B4-BE49-F238E27FC236}">
                <a16:creationId xmlns:a16="http://schemas.microsoft.com/office/drawing/2014/main" id="{D6626262-3A69-41C6-BD8F-CF436275A0EA}"/>
              </a:ext>
            </a:extLst>
          </p:cNvPr>
          <p:cNvSpPr txBox="1"/>
          <p:nvPr/>
        </p:nvSpPr>
        <p:spPr>
          <a:xfrm>
            <a:off x="6826377" y="5140963"/>
            <a:ext cx="1466818" cy="369332"/>
          </a:xfrm>
          <a:prstGeom prst="rect">
            <a:avLst/>
          </a:prstGeom>
          <a:noFill/>
        </p:spPr>
        <p:txBody>
          <a:bodyPr wrap="square" rtlCol="0">
            <a:spAutoFit/>
          </a:bodyPr>
          <a:lstStyle/>
          <a:p>
            <a:r>
              <a:rPr lang="en-GB" dirty="0">
                <a:solidFill>
                  <a:srgbClr val="7030A0"/>
                </a:solidFill>
              </a:rPr>
              <a:t>smaller</a:t>
            </a:r>
          </a:p>
        </p:txBody>
      </p:sp>
      <p:sp>
        <p:nvSpPr>
          <p:cNvPr id="16" name="TextBox 15">
            <a:extLst>
              <a:ext uri="{FF2B5EF4-FFF2-40B4-BE49-F238E27FC236}">
                <a16:creationId xmlns:a16="http://schemas.microsoft.com/office/drawing/2014/main" id="{304CDA63-B303-4351-8A49-C61CE28D130A}"/>
              </a:ext>
            </a:extLst>
          </p:cNvPr>
          <p:cNvSpPr txBox="1"/>
          <p:nvPr/>
        </p:nvSpPr>
        <p:spPr>
          <a:xfrm>
            <a:off x="2711679" y="5538883"/>
            <a:ext cx="1466818" cy="369332"/>
          </a:xfrm>
          <a:prstGeom prst="rect">
            <a:avLst/>
          </a:prstGeom>
          <a:noFill/>
        </p:spPr>
        <p:txBody>
          <a:bodyPr wrap="square" rtlCol="0">
            <a:spAutoFit/>
          </a:bodyPr>
          <a:lstStyle/>
          <a:p>
            <a:r>
              <a:rPr lang="en-GB" dirty="0">
                <a:solidFill>
                  <a:srgbClr val="7030A0"/>
                </a:solidFill>
              </a:rPr>
              <a:t>smaller</a:t>
            </a:r>
          </a:p>
        </p:txBody>
      </p:sp>
    </p:spTree>
    <p:extLst>
      <p:ext uri="{BB962C8B-B14F-4D97-AF65-F5344CB8AC3E}">
        <p14:creationId xmlns:p14="http://schemas.microsoft.com/office/powerpoint/2010/main" val="48274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1" grpId="0"/>
      <p:bldP spid="12" grpId="0"/>
      <p:bldP spid="13" grpId="0"/>
      <p:bldP spid="14" grpId="0"/>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258909"/>
            <a:ext cx="8778733" cy="3708708"/>
          </a:xfrm>
          <a:prstGeom prst="rect">
            <a:avLst/>
          </a:prstGeom>
          <a:noFill/>
        </p:spPr>
        <p:txBody>
          <a:bodyPr wrap="square" rtlCol="0">
            <a:spAutoFit/>
          </a:bodyPr>
          <a:lstStyle/>
          <a:p>
            <a:r>
              <a:rPr lang="en-US" sz="11500" dirty="0">
                <a:solidFill>
                  <a:srgbClr val="FF0000"/>
                </a:solidFill>
                <a:cs typeface="Comic Sans MS"/>
              </a:rPr>
              <a:t>B</a:t>
            </a:r>
            <a:r>
              <a:rPr lang="en-US" sz="11500" dirty="0">
                <a:solidFill>
                  <a:schemeClr val="accent6">
                    <a:lumMod val="75000"/>
                  </a:schemeClr>
                </a:solidFill>
                <a:cs typeface="Comic Sans MS"/>
              </a:rPr>
              <a:t>i</a:t>
            </a:r>
            <a:r>
              <a:rPr lang="en-US" sz="11500" dirty="0">
                <a:solidFill>
                  <a:srgbClr val="008000"/>
                </a:solidFill>
                <a:cs typeface="Comic Sans MS"/>
              </a:rPr>
              <a:t>o</a:t>
            </a:r>
            <a:r>
              <a:rPr lang="en-US" sz="11500" dirty="0">
                <a:solidFill>
                  <a:schemeClr val="accent4"/>
                </a:solidFill>
                <a:cs typeface="Comic Sans MS"/>
              </a:rPr>
              <a:t>d</a:t>
            </a:r>
            <a:r>
              <a:rPr lang="en-US" sz="11500" dirty="0">
                <a:solidFill>
                  <a:srgbClr val="3366FF"/>
                </a:solidFill>
                <a:cs typeface="Comic Sans MS"/>
              </a:rPr>
              <a:t>i</a:t>
            </a:r>
            <a:r>
              <a:rPr lang="en-US" sz="11500" dirty="0">
                <a:solidFill>
                  <a:srgbClr val="FFFF00"/>
                </a:solidFill>
                <a:cs typeface="Comic Sans MS"/>
              </a:rPr>
              <a:t>v</a:t>
            </a:r>
            <a:r>
              <a:rPr lang="en-US" sz="11500" dirty="0">
                <a:solidFill>
                  <a:srgbClr val="FF6600"/>
                </a:solidFill>
                <a:cs typeface="Comic Sans MS"/>
              </a:rPr>
              <a:t>e</a:t>
            </a:r>
            <a:r>
              <a:rPr lang="en-US" sz="11500" dirty="0">
                <a:solidFill>
                  <a:srgbClr val="660066"/>
                </a:solidFill>
                <a:cs typeface="Comic Sans MS"/>
              </a:rPr>
              <a:t>r</a:t>
            </a:r>
            <a:r>
              <a:rPr lang="en-US" sz="11500" dirty="0">
                <a:solidFill>
                  <a:schemeClr val="accent1">
                    <a:lumMod val="75000"/>
                  </a:schemeClr>
                </a:solidFill>
                <a:cs typeface="Comic Sans MS"/>
              </a:rPr>
              <a:t>s</a:t>
            </a:r>
            <a:r>
              <a:rPr lang="en-US" sz="11500" dirty="0">
                <a:solidFill>
                  <a:schemeClr val="accent6"/>
                </a:solidFill>
                <a:cs typeface="Comic Sans MS"/>
              </a:rPr>
              <a:t>i</a:t>
            </a:r>
            <a:r>
              <a:rPr lang="en-US" sz="11500" dirty="0">
                <a:solidFill>
                  <a:srgbClr val="0000FF"/>
                </a:solidFill>
                <a:cs typeface="Comic Sans MS"/>
              </a:rPr>
              <a:t>t</a:t>
            </a:r>
            <a:r>
              <a:rPr lang="en-US" sz="11500" dirty="0">
                <a:solidFill>
                  <a:srgbClr val="FFFF00"/>
                </a:solidFill>
                <a:cs typeface="Comic Sans MS"/>
              </a:rPr>
              <a:t>y</a:t>
            </a:r>
          </a:p>
          <a:p>
            <a:pPr algn="ctr"/>
            <a:endParaRPr lang="en-US" b="1" u="sng" dirty="0">
              <a:solidFill>
                <a:srgbClr val="008000"/>
              </a:solidFill>
              <a:cs typeface="Comic Sans MS"/>
            </a:endParaRPr>
          </a:p>
          <a:p>
            <a:endParaRPr lang="en-GB" sz="2400" dirty="0">
              <a:cs typeface="Comic Sans MS"/>
            </a:endParaRPr>
          </a:p>
          <a:p>
            <a:r>
              <a:rPr lang="en-US" sz="2400" dirty="0">
                <a:cs typeface="Comic Sans MS"/>
              </a:rPr>
              <a:t> </a:t>
            </a:r>
            <a:endParaRPr lang="en-US" b="1" u="sng" dirty="0">
              <a:solidFill>
                <a:srgbClr val="008000"/>
              </a:solidFill>
              <a:cs typeface="Comic Sans MS"/>
            </a:endParaRPr>
          </a:p>
          <a:p>
            <a:pPr algn="ctr"/>
            <a:endParaRPr lang="en-US" u="sng" dirty="0">
              <a:solidFill>
                <a:srgbClr val="FF0000"/>
              </a:solidFill>
              <a:cs typeface="Comic Sans MS"/>
            </a:endParaRPr>
          </a:p>
          <a:p>
            <a:pPr algn="ctr"/>
            <a:endParaRPr lang="en-US" u="sng" dirty="0">
              <a:solidFill>
                <a:srgbClr val="FF0000"/>
              </a:solidFill>
              <a:cs typeface="Comic Sans MS"/>
            </a:endParaRPr>
          </a:p>
          <a:p>
            <a:r>
              <a:rPr lang="en-US" dirty="0">
                <a:cs typeface="Comic Sans MS"/>
              </a:rPr>
              <a:t>	</a:t>
            </a:r>
          </a:p>
        </p:txBody>
      </p:sp>
      <p:sp>
        <p:nvSpPr>
          <p:cNvPr id="3" name="Rectangle 2">
            <a:extLst>
              <a:ext uri="{FF2B5EF4-FFF2-40B4-BE49-F238E27FC236}">
                <a16:creationId xmlns:a16="http://schemas.microsoft.com/office/drawing/2014/main" id="{0812FC69-2024-42C4-A35E-7CD567F1A38C}"/>
              </a:ext>
            </a:extLst>
          </p:cNvPr>
          <p:cNvSpPr/>
          <p:nvPr/>
        </p:nvSpPr>
        <p:spPr>
          <a:xfrm>
            <a:off x="-143333" y="2148323"/>
            <a:ext cx="9144000" cy="3600986"/>
          </a:xfrm>
          <a:prstGeom prst="rect">
            <a:avLst/>
          </a:prstGeom>
        </p:spPr>
        <p:txBody>
          <a:bodyPr wrap="square">
            <a:spAutoFit/>
          </a:bodyPr>
          <a:lstStyle/>
          <a:p>
            <a:pPr algn="ctr"/>
            <a:r>
              <a:rPr lang="en-GB" sz="2400" dirty="0"/>
              <a:t>Apply this knowledge to the exam questions on pages 5-9.</a:t>
            </a:r>
          </a:p>
          <a:p>
            <a:pPr algn="ctr"/>
            <a:endParaRPr lang="en-GB" sz="2400" dirty="0"/>
          </a:p>
          <a:p>
            <a:pPr algn="ctr"/>
            <a:r>
              <a:rPr lang="en-GB" dirty="0"/>
              <a:t>The Question is worth 27 marks. Can you complete the exam question in 35 minutes? </a:t>
            </a:r>
          </a:p>
          <a:p>
            <a:pPr algn="ctr"/>
            <a:endParaRPr lang="en-GB" dirty="0"/>
          </a:p>
          <a:p>
            <a:pPr algn="ctr"/>
            <a:r>
              <a:rPr lang="en-GB" dirty="0"/>
              <a:t> </a:t>
            </a:r>
          </a:p>
          <a:p>
            <a:pPr algn="ctr"/>
            <a:r>
              <a:rPr lang="en-GB" dirty="0"/>
              <a:t>Remember</a:t>
            </a:r>
          </a:p>
          <a:p>
            <a:pPr marL="514350" indent="-514350" algn="ctr">
              <a:buAutoNum type="arabicPeriod"/>
            </a:pPr>
            <a:r>
              <a:rPr lang="en-GB" dirty="0">
                <a:highlight>
                  <a:srgbClr val="FFFF00"/>
                </a:highlight>
              </a:rPr>
              <a:t>Highlight which part of your answer is also on the </a:t>
            </a:r>
            <a:r>
              <a:rPr lang="en-GB" dirty="0" err="1">
                <a:highlight>
                  <a:srgbClr val="FFFF00"/>
                </a:highlight>
              </a:rPr>
              <a:t>markscheme</a:t>
            </a:r>
            <a:r>
              <a:rPr lang="en-GB" dirty="0">
                <a:highlight>
                  <a:srgbClr val="FFFF00"/>
                </a:highlight>
              </a:rPr>
              <a:t>. Allow you to see which part of your answer are relevant</a:t>
            </a:r>
            <a:r>
              <a:rPr lang="en-GB" dirty="0"/>
              <a:t>. </a:t>
            </a:r>
          </a:p>
          <a:p>
            <a:pPr marL="514350" indent="-514350" algn="ctr">
              <a:buAutoNum type="arabicPeriod"/>
            </a:pPr>
            <a:r>
              <a:rPr lang="en-GB" dirty="0"/>
              <a:t>If it isn’t on the mark scheme it is not right, if it isn’t written as the </a:t>
            </a:r>
            <a:r>
              <a:rPr lang="en-GB" dirty="0" err="1"/>
              <a:t>markscheme</a:t>
            </a:r>
            <a:r>
              <a:rPr lang="en-GB" dirty="0"/>
              <a:t> it is not right. </a:t>
            </a:r>
          </a:p>
          <a:p>
            <a:pPr marL="514350" indent="-514350" algn="ctr">
              <a:buAutoNum type="arabicPeriod"/>
            </a:pPr>
            <a:r>
              <a:rPr lang="en-GB" dirty="0">
                <a:solidFill>
                  <a:srgbClr val="7030A0"/>
                </a:solidFill>
              </a:rPr>
              <a:t>In a different coloured pen add corrections to the question.</a:t>
            </a:r>
          </a:p>
          <a:p>
            <a:pPr marL="514350" indent="-514350" algn="ctr">
              <a:buAutoNum type="arabicPeriod"/>
            </a:pPr>
            <a:r>
              <a:rPr lang="en-GB" dirty="0"/>
              <a:t>Anything you don’t understand make a note of for when you speak to your teacher. </a:t>
            </a:r>
          </a:p>
        </p:txBody>
      </p:sp>
    </p:spTree>
    <p:extLst>
      <p:ext uri="{BB962C8B-B14F-4D97-AF65-F5344CB8AC3E}">
        <p14:creationId xmlns:p14="http://schemas.microsoft.com/office/powerpoint/2010/main" val="1899631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ACD95C-3623-4650-BF3B-5523CE97646C}"/>
              </a:ext>
            </a:extLst>
          </p:cNvPr>
          <p:cNvPicPr>
            <a:picLocks noChangeAspect="1"/>
          </p:cNvPicPr>
          <p:nvPr/>
        </p:nvPicPr>
        <p:blipFill>
          <a:blip r:embed="rId2"/>
          <a:stretch>
            <a:fillRect/>
          </a:stretch>
        </p:blipFill>
        <p:spPr>
          <a:xfrm>
            <a:off x="99343" y="0"/>
            <a:ext cx="6335278" cy="6858000"/>
          </a:xfrm>
          <a:prstGeom prst="rect">
            <a:avLst/>
          </a:prstGeom>
        </p:spPr>
      </p:pic>
      <p:sp>
        <p:nvSpPr>
          <p:cNvPr id="3" name="Rectangle 2">
            <a:extLst>
              <a:ext uri="{FF2B5EF4-FFF2-40B4-BE49-F238E27FC236}">
                <a16:creationId xmlns:a16="http://schemas.microsoft.com/office/drawing/2014/main" id="{E085A313-00E2-4DE7-A92A-CAD86AB99181}"/>
              </a:ext>
            </a:extLst>
          </p:cNvPr>
          <p:cNvSpPr/>
          <p:nvPr/>
        </p:nvSpPr>
        <p:spPr>
          <a:xfrm>
            <a:off x="0" y="232065"/>
            <a:ext cx="9215021" cy="6663363"/>
          </a:xfrm>
          <a:prstGeom prst="rect">
            <a:avLst/>
          </a:prstGeom>
        </p:spPr>
        <p:txBody>
          <a:bodyPr wrap="square">
            <a:spAutoFit/>
          </a:bodyPr>
          <a:lstStyle/>
          <a:p>
            <a:pPr marL="720090" marR="360045" indent="-360045">
              <a:spcBef>
                <a:spcPts val="1200"/>
              </a:spcBef>
            </a:pPr>
            <a:r>
              <a:rPr lang="en-GB" sz="1200" dirty="0">
                <a:solidFill>
                  <a:srgbClr val="7030A0"/>
                </a:solidFill>
              </a:rPr>
              <a:t>(a)     Number of species in a community/habitat/area/ecosystem</a:t>
            </a:r>
          </a:p>
          <a:p>
            <a:pPr marL="1440180" marR="1080135">
              <a:spcBef>
                <a:spcPts val="300"/>
              </a:spcBef>
            </a:pPr>
            <a:r>
              <a:rPr lang="en-GB" sz="1200" i="1" dirty="0">
                <a:solidFill>
                  <a:srgbClr val="7030A0"/>
                </a:solidFill>
              </a:rPr>
              <a:t>Accept: species richness</a:t>
            </a:r>
          </a:p>
          <a:p>
            <a:pPr marL="1440180" marR="1080135">
              <a:spcBef>
                <a:spcPts val="300"/>
              </a:spcBef>
            </a:pPr>
            <a:r>
              <a:rPr lang="en-GB" sz="1200" i="1" dirty="0">
                <a:solidFill>
                  <a:srgbClr val="7030A0"/>
                </a:solidFill>
              </a:rPr>
              <a:t>Reject: in a population</a:t>
            </a:r>
          </a:p>
          <a:p>
            <a:pPr algn="r">
              <a:spcAft>
                <a:spcPts val="0"/>
              </a:spcAft>
            </a:pPr>
            <a:r>
              <a:rPr lang="en-GB" sz="1000" b="1" dirty="0">
                <a:solidFill>
                  <a:srgbClr val="7030A0"/>
                </a:solidFill>
              </a:rPr>
              <a:t>1</a:t>
            </a:r>
          </a:p>
          <a:p>
            <a:pPr>
              <a:spcBef>
                <a:spcPts val="1200"/>
              </a:spcBef>
            </a:pPr>
            <a:r>
              <a:rPr lang="en-GB" sz="1200" dirty="0">
                <a:solidFill>
                  <a:srgbClr val="7030A0"/>
                </a:solidFill>
              </a:rPr>
              <a:t>(b)     1.      Number of/population of (organisms of) each species;</a:t>
            </a:r>
            <a:r>
              <a:rPr lang="en-GB" sz="1200" i="1" dirty="0">
                <a:solidFill>
                  <a:srgbClr val="7030A0"/>
                </a:solidFill>
              </a:rPr>
              <a:t>.                                Accept: ‘species richness’</a:t>
            </a:r>
          </a:p>
          <a:p>
            <a:pPr>
              <a:spcBef>
                <a:spcPts val="1200"/>
              </a:spcBef>
            </a:pPr>
            <a:endParaRPr lang="en-GB" sz="1200" i="1" dirty="0">
              <a:solidFill>
                <a:srgbClr val="7030A0"/>
              </a:solidFill>
            </a:endParaRPr>
          </a:p>
          <a:p>
            <a:r>
              <a:rPr lang="en-GB" sz="1200" dirty="0">
                <a:solidFill>
                  <a:srgbClr val="7030A0"/>
                </a:solidFill>
              </a:rPr>
              <a:t>2.      Total number of organisms (of all species) / Total number of species;                    </a:t>
            </a:r>
            <a:r>
              <a:rPr lang="en-GB" sz="1200" i="1" dirty="0">
                <a:solidFill>
                  <a:srgbClr val="7030A0"/>
                </a:solidFill>
              </a:rPr>
              <a:t>Idea of grand total of all organisms, not just number of different species</a:t>
            </a:r>
          </a:p>
          <a:p>
            <a:endParaRPr lang="en-GB" sz="1200" i="1" dirty="0">
              <a:solidFill>
                <a:srgbClr val="7030A0"/>
              </a:solidFill>
            </a:endParaRPr>
          </a:p>
          <a:p>
            <a:endParaRPr lang="en-GB" sz="1200" i="1" dirty="0">
              <a:solidFill>
                <a:srgbClr val="7030A0"/>
              </a:solidFill>
            </a:endParaRPr>
          </a:p>
          <a:p>
            <a:pPr algn="r">
              <a:spcAft>
                <a:spcPts val="0"/>
              </a:spcAft>
            </a:pPr>
            <a:r>
              <a:rPr lang="en-GB" sz="1000" b="1" dirty="0">
                <a:solidFill>
                  <a:srgbClr val="7030A0"/>
                </a:solidFill>
              </a:rPr>
              <a:t>2</a:t>
            </a:r>
          </a:p>
          <a:p>
            <a:pPr marL="1080135" indent="-720090">
              <a:spcBef>
                <a:spcPts val="1200"/>
              </a:spcBef>
            </a:pPr>
            <a:r>
              <a:rPr lang="en-GB" sz="1200" dirty="0">
                <a:solidFill>
                  <a:srgbClr val="7030A0"/>
                </a:solidFill>
              </a:rPr>
              <a:t>(c)     1.      Described effect of sewage (</a:t>
            </a:r>
            <a:r>
              <a:rPr lang="en-GB" sz="1200" dirty="0" err="1">
                <a:solidFill>
                  <a:srgbClr val="7030A0"/>
                </a:solidFill>
              </a:rPr>
              <a:t>eg</a:t>
            </a:r>
            <a:r>
              <a:rPr lang="en-GB" sz="1200" dirty="0">
                <a:solidFill>
                  <a:srgbClr val="7030A0"/>
                </a:solidFill>
              </a:rPr>
              <a:t> oxygen depletion/is toxic/kills);      </a:t>
            </a:r>
            <a:r>
              <a:rPr lang="en-GB" sz="1200" i="1" dirty="0">
                <a:solidFill>
                  <a:srgbClr val="7030A0"/>
                </a:solidFill>
              </a:rPr>
              <a:t>Accept: eutrophication/description of eutrophication</a:t>
            </a:r>
          </a:p>
          <a:p>
            <a:pPr marL="1080135" indent="-720090">
              <a:spcBef>
                <a:spcPts val="1200"/>
              </a:spcBef>
            </a:pPr>
            <a:endParaRPr lang="en-GB" sz="1200" i="1" dirty="0">
              <a:solidFill>
                <a:srgbClr val="7030A0"/>
              </a:solidFill>
            </a:endParaRPr>
          </a:p>
          <a:p>
            <a:r>
              <a:rPr lang="en-GB" sz="1200" dirty="0">
                <a:solidFill>
                  <a:srgbClr val="7030A0"/>
                </a:solidFill>
              </a:rPr>
              <a:t>2.      Prevents some/many </a:t>
            </a:r>
            <a:r>
              <a:rPr lang="en-GB" sz="1200" u="sng" dirty="0">
                <a:solidFill>
                  <a:srgbClr val="7030A0"/>
                </a:solidFill>
              </a:rPr>
              <a:t>species</a:t>
            </a:r>
            <a:r>
              <a:rPr lang="en-GB" sz="1200" dirty="0">
                <a:solidFill>
                  <a:srgbClr val="7030A0"/>
                </a:solidFill>
              </a:rPr>
              <a:t> colonising/ reproducing/remaining;                    </a:t>
            </a:r>
            <a:r>
              <a:rPr lang="en-GB" sz="1200" i="1" dirty="0">
                <a:solidFill>
                  <a:srgbClr val="7030A0"/>
                </a:solidFill>
              </a:rPr>
              <a:t>Accept: only a few species survive</a:t>
            </a:r>
          </a:p>
          <a:p>
            <a:r>
              <a:rPr lang="en-GB" sz="1200" dirty="0">
                <a:solidFill>
                  <a:srgbClr val="7030A0"/>
                </a:solidFill>
              </a:rPr>
              <a:t>3.      Sewage is food source for (individuals of) some/a few/</a:t>
            </a:r>
            <a:r>
              <a:rPr lang="en-GB" sz="1200" u="sng" dirty="0">
                <a:solidFill>
                  <a:srgbClr val="7030A0"/>
                </a:solidFill>
              </a:rPr>
              <a:t>species</a:t>
            </a:r>
            <a:r>
              <a:rPr lang="en-GB" sz="1200" dirty="0">
                <a:solidFill>
                  <a:srgbClr val="7030A0"/>
                </a:solidFill>
              </a:rPr>
              <a:t>;</a:t>
            </a:r>
          </a:p>
          <a:p>
            <a:r>
              <a:rPr lang="en-GB" sz="1200" dirty="0">
                <a:solidFill>
                  <a:srgbClr val="7030A0"/>
                </a:solidFill>
              </a:rPr>
              <a:t>4.      (So) increase only in their numbers;</a:t>
            </a:r>
          </a:p>
          <a:p>
            <a:endParaRPr lang="en-GB" sz="1200" dirty="0">
              <a:solidFill>
                <a:srgbClr val="7030A0"/>
              </a:solidFill>
            </a:endParaRPr>
          </a:p>
          <a:p>
            <a:endParaRPr lang="en-GB" sz="1200" dirty="0">
              <a:solidFill>
                <a:srgbClr val="7030A0"/>
              </a:solidFill>
            </a:endParaRPr>
          </a:p>
          <a:p>
            <a:endParaRPr lang="en-GB" sz="1200" dirty="0">
              <a:solidFill>
                <a:srgbClr val="7030A0"/>
              </a:solidFill>
            </a:endParaRPr>
          </a:p>
          <a:p>
            <a:pPr algn="r">
              <a:spcAft>
                <a:spcPts val="0"/>
              </a:spcAft>
            </a:pPr>
            <a:r>
              <a:rPr lang="en-GB" sz="1000" b="1" dirty="0">
                <a:solidFill>
                  <a:srgbClr val="7030A0"/>
                </a:solidFill>
              </a:rPr>
              <a:t>Max 2</a:t>
            </a:r>
          </a:p>
          <a:p>
            <a:pPr>
              <a:spcBef>
                <a:spcPts val="1200"/>
              </a:spcBef>
            </a:pPr>
            <a:r>
              <a:rPr lang="en-GB" sz="1200" dirty="0">
                <a:solidFill>
                  <a:srgbClr val="7030A0"/>
                </a:solidFill>
              </a:rPr>
              <a:t>(d)     (</a:t>
            </a:r>
            <a:r>
              <a:rPr lang="en-GB" sz="1200" dirty="0" err="1">
                <a:solidFill>
                  <a:srgbClr val="7030A0"/>
                </a:solidFill>
              </a:rPr>
              <a:t>i</a:t>
            </a:r>
            <a:r>
              <a:rPr lang="en-GB" sz="1200" dirty="0">
                <a:solidFill>
                  <a:srgbClr val="7030A0"/>
                </a:solidFill>
              </a:rPr>
              <a:t>)      1.      Results are not repeatable / are not representative / unreliable / conflict / contradict;</a:t>
            </a:r>
          </a:p>
          <a:p>
            <a:pPr marL="1440180" marR="1080135">
              <a:spcBef>
                <a:spcPts val="300"/>
              </a:spcBef>
            </a:pPr>
            <a:r>
              <a:rPr lang="en-GB" sz="1200" i="1" dirty="0">
                <a:solidFill>
                  <a:srgbClr val="7030A0"/>
                </a:solidFill>
              </a:rPr>
              <a:t>Accept: different / don’t agree</a:t>
            </a:r>
          </a:p>
          <a:p>
            <a:pPr marL="1440180" marR="1080135">
              <a:spcBef>
                <a:spcPts val="300"/>
              </a:spcBef>
            </a:pPr>
            <a:r>
              <a:rPr lang="en-GB" sz="1200" i="1" dirty="0">
                <a:solidFill>
                  <a:srgbClr val="7030A0"/>
                </a:solidFill>
              </a:rPr>
              <a:t>Ignore: not valid/not reproducible/inaccurate</a:t>
            </a:r>
          </a:p>
          <a:p>
            <a:r>
              <a:rPr lang="en-GB" sz="1200" dirty="0">
                <a:solidFill>
                  <a:srgbClr val="7030A0"/>
                </a:solidFill>
              </a:rPr>
              <a:t>2.      Can’t make any conclusions;</a:t>
            </a:r>
          </a:p>
          <a:p>
            <a:endParaRPr lang="en-GB" sz="1200" dirty="0">
              <a:solidFill>
                <a:srgbClr val="7030A0"/>
              </a:solidFill>
            </a:endParaRPr>
          </a:p>
          <a:p>
            <a:endParaRPr lang="en-GB" sz="1200" dirty="0">
              <a:solidFill>
                <a:srgbClr val="7030A0"/>
              </a:solidFill>
            </a:endParaRPr>
          </a:p>
          <a:p>
            <a:pPr algn="r">
              <a:spcAft>
                <a:spcPts val="0"/>
              </a:spcAft>
            </a:pPr>
            <a:r>
              <a:rPr lang="en-GB" sz="1000" b="1" dirty="0">
                <a:solidFill>
                  <a:srgbClr val="7030A0"/>
                </a:solidFill>
              </a:rPr>
              <a:t>2</a:t>
            </a:r>
          </a:p>
          <a:p>
            <a:pPr>
              <a:spcBef>
                <a:spcPts val="1200"/>
              </a:spcBef>
            </a:pPr>
            <a:r>
              <a:rPr lang="en-GB" sz="1200" dirty="0">
                <a:solidFill>
                  <a:srgbClr val="7030A0"/>
                </a:solidFill>
              </a:rPr>
              <a:t>(ii)     Do repeat</a:t>
            </a:r>
            <a:r>
              <a:rPr lang="en-GB" sz="1200" u="sng" dirty="0">
                <a:solidFill>
                  <a:srgbClr val="7030A0"/>
                </a:solidFill>
              </a:rPr>
              <a:t>s</a:t>
            </a:r>
            <a:r>
              <a:rPr lang="en-GB" sz="1200" dirty="0">
                <a:solidFill>
                  <a:srgbClr val="7030A0"/>
                </a:solidFill>
              </a:rPr>
              <a:t> to find a pattern/distribution/mean (of index of diversity);</a:t>
            </a:r>
            <a:r>
              <a:rPr lang="en-GB" sz="1200" i="1" dirty="0">
                <a:solidFill>
                  <a:srgbClr val="7030A0"/>
                </a:solidFill>
              </a:rPr>
              <a:t>            Need idea of more than one repeat</a:t>
            </a:r>
            <a:endParaRPr lang="en-GB" sz="1200" dirty="0">
              <a:solidFill>
                <a:srgbClr val="7030A0"/>
              </a:solidFill>
            </a:endParaRPr>
          </a:p>
          <a:p>
            <a:pPr marL="1440180" marR="1080135">
              <a:spcBef>
                <a:spcPts val="300"/>
              </a:spcBef>
            </a:pPr>
            <a:r>
              <a:rPr lang="en-GB" sz="1200" i="1" dirty="0">
                <a:solidFill>
                  <a:srgbClr val="7030A0"/>
                </a:solidFill>
              </a:rPr>
              <a:t>Accept: use a different technique to obtain more reliable evidence;</a:t>
            </a:r>
          </a:p>
        </p:txBody>
      </p:sp>
    </p:spTree>
    <p:extLst>
      <p:ext uri="{BB962C8B-B14F-4D97-AF65-F5344CB8AC3E}">
        <p14:creationId xmlns:p14="http://schemas.microsoft.com/office/powerpoint/2010/main" val="348476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 calcmode="lin" valueType="num">
                                      <p:cBhvr additive="base">
                                        <p:cTn id="3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anim calcmode="lin" valueType="num">
                                      <p:cBhvr additive="base">
                                        <p:cTn id="3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 calcmode="lin" valueType="num">
                                      <p:cBhvr additive="base">
                                        <p:cTn id="4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9" end="19"/>
                                            </p:txEl>
                                          </p:spTgt>
                                        </p:tgtEl>
                                        <p:attrNameLst>
                                          <p:attrName>style.visibility</p:attrName>
                                        </p:attrNameLst>
                                      </p:cBhvr>
                                      <p:to>
                                        <p:strVal val="visible"/>
                                      </p:to>
                                    </p:set>
                                    <p:anim calcmode="lin" valueType="num">
                                      <p:cBhvr additive="base">
                                        <p:cTn id="49"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9" end="1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20" end="20"/>
                                            </p:txEl>
                                          </p:spTgt>
                                        </p:tgtEl>
                                        <p:attrNameLst>
                                          <p:attrName>style.visibility</p:attrName>
                                        </p:attrNameLst>
                                      </p:cBhvr>
                                      <p:to>
                                        <p:strVal val="visible"/>
                                      </p:to>
                                    </p:set>
                                    <p:anim calcmode="lin" valueType="num">
                                      <p:cBhvr additive="base">
                                        <p:cTn id="53"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20" end="2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21" end="21"/>
                                            </p:txEl>
                                          </p:spTgt>
                                        </p:tgtEl>
                                        <p:attrNameLst>
                                          <p:attrName>style.visibility</p:attrName>
                                        </p:attrNameLst>
                                      </p:cBhvr>
                                      <p:to>
                                        <p:strVal val="visible"/>
                                      </p:to>
                                    </p:set>
                                    <p:anim calcmode="lin" valueType="num">
                                      <p:cBhvr additive="base">
                                        <p:cTn id="57"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22" end="22"/>
                                            </p:txEl>
                                          </p:spTgt>
                                        </p:tgtEl>
                                        <p:attrNameLst>
                                          <p:attrName>style.visibility</p:attrName>
                                        </p:attrNameLst>
                                      </p:cBhvr>
                                      <p:to>
                                        <p:strVal val="visible"/>
                                      </p:to>
                                    </p:set>
                                    <p:anim calcmode="lin" valueType="num">
                                      <p:cBhvr additive="base">
                                        <p:cTn id="61"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26" end="26"/>
                                            </p:txEl>
                                          </p:spTgt>
                                        </p:tgtEl>
                                        <p:attrNameLst>
                                          <p:attrName>style.visibility</p:attrName>
                                        </p:attrNameLst>
                                      </p:cBhvr>
                                      <p:to>
                                        <p:strVal val="visible"/>
                                      </p:to>
                                    </p:set>
                                    <p:anim calcmode="lin" valueType="num">
                                      <p:cBhvr additive="base">
                                        <p:cTn id="67" dur="500" fill="hold"/>
                                        <p:tgtEl>
                                          <p:spTgt spid="3">
                                            <p:txEl>
                                              <p:pRg st="26" end="26"/>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26" end="26"/>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27" end="27"/>
                                            </p:txEl>
                                          </p:spTgt>
                                        </p:tgtEl>
                                        <p:attrNameLst>
                                          <p:attrName>style.visibility</p:attrName>
                                        </p:attrNameLst>
                                      </p:cBhvr>
                                      <p:to>
                                        <p:strVal val="visible"/>
                                      </p:to>
                                    </p:set>
                                    <p:anim calcmode="lin" valueType="num">
                                      <p:cBhvr additive="base">
                                        <p:cTn id="71" dur="500" fill="hold"/>
                                        <p:tgtEl>
                                          <p:spTgt spid="3">
                                            <p:txEl>
                                              <p:pRg st="27" end="27"/>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27" end="2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D81509-E3A3-4A98-AA2E-918C69F1945A}"/>
              </a:ext>
            </a:extLst>
          </p:cNvPr>
          <p:cNvPicPr>
            <a:picLocks noChangeAspect="1"/>
          </p:cNvPicPr>
          <p:nvPr/>
        </p:nvPicPr>
        <p:blipFill>
          <a:blip r:embed="rId2"/>
          <a:stretch>
            <a:fillRect/>
          </a:stretch>
        </p:blipFill>
        <p:spPr>
          <a:xfrm>
            <a:off x="100241" y="0"/>
            <a:ext cx="4611213" cy="6858000"/>
          </a:xfrm>
          <a:prstGeom prst="rect">
            <a:avLst/>
          </a:prstGeom>
        </p:spPr>
      </p:pic>
      <p:pic>
        <p:nvPicPr>
          <p:cNvPr id="8" name="Picture 7">
            <a:extLst>
              <a:ext uri="{FF2B5EF4-FFF2-40B4-BE49-F238E27FC236}">
                <a16:creationId xmlns:a16="http://schemas.microsoft.com/office/drawing/2014/main" id="{C0BA25A4-FC05-41A7-941F-7B1C41F93A32}"/>
              </a:ext>
            </a:extLst>
          </p:cNvPr>
          <p:cNvPicPr>
            <a:picLocks noChangeAspect="1"/>
          </p:cNvPicPr>
          <p:nvPr/>
        </p:nvPicPr>
        <p:blipFill>
          <a:blip r:embed="rId3"/>
          <a:stretch>
            <a:fillRect/>
          </a:stretch>
        </p:blipFill>
        <p:spPr>
          <a:xfrm>
            <a:off x="4283823" y="3440356"/>
            <a:ext cx="6630924" cy="3284220"/>
          </a:xfrm>
          <a:prstGeom prst="rect">
            <a:avLst/>
          </a:prstGeom>
        </p:spPr>
      </p:pic>
    </p:spTree>
    <p:extLst>
      <p:ext uri="{BB962C8B-B14F-4D97-AF65-F5344CB8AC3E}">
        <p14:creationId xmlns:p14="http://schemas.microsoft.com/office/powerpoint/2010/main" val="167159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C845D3-06C5-4420-91F1-81F345FE9B65}"/>
              </a:ext>
            </a:extLst>
          </p:cNvPr>
          <p:cNvPicPr>
            <a:picLocks noChangeAspect="1"/>
          </p:cNvPicPr>
          <p:nvPr/>
        </p:nvPicPr>
        <p:blipFill>
          <a:blip r:embed="rId2"/>
          <a:stretch>
            <a:fillRect/>
          </a:stretch>
        </p:blipFill>
        <p:spPr>
          <a:xfrm>
            <a:off x="0" y="0"/>
            <a:ext cx="5670688" cy="6858000"/>
          </a:xfrm>
          <a:prstGeom prst="rect">
            <a:avLst/>
          </a:prstGeom>
        </p:spPr>
      </p:pic>
      <p:sp>
        <p:nvSpPr>
          <p:cNvPr id="3" name="Rectangle 2">
            <a:extLst>
              <a:ext uri="{FF2B5EF4-FFF2-40B4-BE49-F238E27FC236}">
                <a16:creationId xmlns:a16="http://schemas.microsoft.com/office/drawing/2014/main" id="{8613525A-1069-4D10-93C7-3CA2431851A6}"/>
              </a:ext>
            </a:extLst>
          </p:cNvPr>
          <p:cNvSpPr/>
          <p:nvPr/>
        </p:nvSpPr>
        <p:spPr>
          <a:xfrm>
            <a:off x="3653161" y="2272697"/>
            <a:ext cx="4572000" cy="4601260"/>
          </a:xfrm>
          <a:prstGeom prst="rect">
            <a:avLst/>
          </a:prstGeom>
        </p:spPr>
        <p:txBody>
          <a:bodyPr>
            <a:spAutoFit/>
          </a:bodyPr>
          <a:lstStyle/>
          <a:p>
            <a:pPr marL="720090" marR="360045" indent="-360045">
              <a:spcBef>
                <a:spcPts val="1200"/>
              </a:spcBef>
            </a:pPr>
            <a:r>
              <a:rPr lang="en-GB" sz="1400" dirty="0">
                <a:solidFill>
                  <a:srgbClr val="7030A0"/>
                </a:solidFill>
              </a:rPr>
              <a:t>(a)      4:</a:t>
            </a:r>
          </a:p>
          <a:p>
            <a:pPr algn="r">
              <a:spcAft>
                <a:spcPts val="0"/>
              </a:spcAft>
            </a:pPr>
            <a:r>
              <a:rPr lang="en-GB" sz="1050" b="1" dirty="0">
                <a:solidFill>
                  <a:srgbClr val="7030A0"/>
                </a:solidFill>
              </a:rPr>
              <a:t>1</a:t>
            </a:r>
          </a:p>
          <a:p>
            <a:pPr algn="r">
              <a:spcAft>
                <a:spcPts val="0"/>
              </a:spcAft>
            </a:pPr>
            <a:endParaRPr lang="en-GB" sz="1050" b="1" dirty="0">
              <a:solidFill>
                <a:srgbClr val="7030A0"/>
              </a:solidFill>
            </a:endParaRPr>
          </a:p>
          <a:p>
            <a:pPr algn="r">
              <a:spcAft>
                <a:spcPts val="0"/>
              </a:spcAft>
            </a:pPr>
            <a:endParaRPr lang="en-GB" sz="1050" b="1" dirty="0">
              <a:solidFill>
                <a:srgbClr val="7030A0"/>
              </a:solidFill>
            </a:endParaRPr>
          </a:p>
          <a:p>
            <a:pPr algn="r">
              <a:spcAft>
                <a:spcPts val="0"/>
              </a:spcAft>
            </a:pPr>
            <a:endParaRPr lang="en-GB" sz="1050" b="1" dirty="0">
              <a:solidFill>
                <a:srgbClr val="7030A0"/>
              </a:solidFill>
            </a:endParaRPr>
          </a:p>
          <a:p>
            <a:pPr algn="r">
              <a:spcAft>
                <a:spcPts val="0"/>
              </a:spcAft>
            </a:pPr>
            <a:endParaRPr lang="en-GB" sz="1050" b="1" dirty="0">
              <a:solidFill>
                <a:srgbClr val="7030A0"/>
              </a:solidFill>
            </a:endParaRPr>
          </a:p>
          <a:p>
            <a:pPr algn="r">
              <a:spcAft>
                <a:spcPts val="0"/>
              </a:spcAft>
            </a:pPr>
            <a:endParaRPr lang="en-GB" sz="1050" b="1" dirty="0">
              <a:solidFill>
                <a:srgbClr val="7030A0"/>
              </a:solidFill>
            </a:endParaRPr>
          </a:p>
          <a:p>
            <a:pPr algn="r">
              <a:spcAft>
                <a:spcPts val="0"/>
              </a:spcAft>
            </a:pPr>
            <a:endParaRPr lang="en-GB" sz="1050" b="1" dirty="0">
              <a:solidFill>
                <a:srgbClr val="7030A0"/>
              </a:solidFill>
            </a:endParaRPr>
          </a:p>
          <a:p>
            <a:pPr algn="r">
              <a:spcAft>
                <a:spcPts val="0"/>
              </a:spcAft>
            </a:pPr>
            <a:endParaRPr lang="en-GB" sz="1050" b="1" dirty="0">
              <a:solidFill>
                <a:srgbClr val="7030A0"/>
              </a:solidFill>
            </a:endParaRPr>
          </a:p>
          <a:p>
            <a:pPr algn="r">
              <a:spcAft>
                <a:spcPts val="0"/>
              </a:spcAft>
            </a:pPr>
            <a:endParaRPr lang="en-GB" sz="1050" b="1" dirty="0">
              <a:solidFill>
                <a:srgbClr val="7030A0"/>
              </a:solidFill>
            </a:endParaRPr>
          </a:p>
          <a:p>
            <a:pPr algn="r">
              <a:spcAft>
                <a:spcPts val="0"/>
              </a:spcAft>
            </a:pPr>
            <a:endParaRPr lang="en-GB" sz="1050" b="1" dirty="0">
              <a:solidFill>
                <a:srgbClr val="7030A0"/>
              </a:solidFill>
            </a:endParaRPr>
          </a:p>
          <a:p>
            <a:pPr>
              <a:spcBef>
                <a:spcPts val="1200"/>
              </a:spcBef>
            </a:pPr>
            <a:r>
              <a:rPr lang="en-GB" sz="1400" dirty="0">
                <a:solidFill>
                  <a:srgbClr val="7030A0"/>
                </a:solidFill>
              </a:rPr>
              <a:t>(b)     2.68(6).</a:t>
            </a:r>
          </a:p>
          <a:p>
            <a:pPr marL="1440180" marR="1080135">
              <a:spcBef>
                <a:spcPts val="300"/>
              </a:spcBef>
            </a:pPr>
            <a:r>
              <a:rPr lang="en-GB" sz="1400" i="1" dirty="0">
                <a:solidFill>
                  <a:srgbClr val="7030A0"/>
                </a:solidFill>
              </a:rPr>
              <a:t>If answer incorrect:</a:t>
            </a:r>
            <a:br>
              <a:rPr lang="en-GB" sz="1400" i="1" dirty="0">
                <a:solidFill>
                  <a:srgbClr val="7030A0"/>
                </a:solidFill>
              </a:rPr>
            </a:br>
            <a:r>
              <a:rPr lang="en-GB" sz="1400" i="1" dirty="0" err="1">
                <a:solidFill>
                  <a:srgbClr val="7030A0"/>
                </a:solidFill>
              </a:rPr>
              <a:t>Σn</a:t>
            </a:r>
            <a:r>
              <a:rPr lang="en-GB" sz="1400" i="1" dirty="0">
                <a:solidFill>
                  <a:srgbClr val="7030A0"/>
                </a:solidFill>
              </a:rPr>
              <a:t>(n-1) = 242 = 1 mark</a:t>
            </a:r>
          </a:p>
          <a:p>
            <a:pPr marL="1440180" marR="1080135">
              <a:spcBef>
                <a:spcPts val="300"/>
              </a:spcBef>
            </a:pPr>
            <a:r>
              <a:rPr lang="en-GB" sz="1400" i="1" dirty="0">
                <a:solidFill>
                  <a:srgbClr val="7030A0"/>
                </a:solidFill>
              </a:rPr>
              <a:t>N(N-1) = 650 = 1 mark</a:t>
            </a:r>
          </a:p>
          <a:p>
            <a:pPr algn="r">
              <a:spcAft>
                <a:spcPts val="0"/>
              </a:spcAft>
            </a:pPr>
            <a:r>
              <a:rPr lang="en-GB" sz="1050" b="1" dirty="0">
                <a:solidFill>
                  <a:srgbClr val="7030A0"/>
                </a:solidFill>
              </a:rPr>
              <a:t>2</a:t>
            </a:r>
          </a:p>
          <a:p>
            <a:pPr marL="1080135" indent="-720090">
              <a:spcBef>
                <a:spcPts val="1200"/>
              </a:spcBef>
            </a:pPr>
            <a:endParaRPr lang="en-GB" sz="1400" dirty="0">
              <a:solidFill>
                <a:srgbClr val="7030A0"/>
              </a:solidFill>
            </a:endParaRPr>
          </a:p>
          <a:p>
            <a:pPr marL="1080135" indent="-720090">
              <a:spcBef>
                <a:spcPts val="1200"/>
              </a:spcBef>
            </a:pPr>
            <a:r>
              <a:rPr lang="en-GB" sz="1400" dirty="0">
                <a:solidFill>
                  <a:srgbClr val="7030A0"/>
                </a:solidFill>
              </a:rPr>
              <a:t>(c)     1.      Take more samples and find mean;</a:t>
            </a:r>
          </a:p>
          <a:p>
            <a:r>
              <a:rPr lang="en-GB" sz="1400" dirty="0">
                <a:solidFill>
                  <a:srgbClr val="7030A0"/>
                </a:solidFill>
              </a:rPr>
              <a:t>2.      Method for randomised samples described.</a:t>
            </a:r>
          </a:p>
          <a:p>
            <a:pPr marL="1440180" marR="1080135">
              <a:spcBef>
                <a:spcPts val="300"/>
              </a:spcBef>
            </a:pPr>
            <a:r>
              <a:rPr lang="en-GB" sz="1400" i="1" dirty="0">
                <a:solidFill>
                  <a:srgbClr val="7030A0"/>
                </a:solidFill>
              </a:rPr>
              <a:t>Allow larger area = 1 mark</a:t>
            </a:r>
          </a:p>
        </p:txBody>
      </p:sp>
    </p:spTree>
    <p:extLst>
      <p:ext uri="{BB962C8B-B14F-4D97-AF65-F5344CB8AC3E}">
        <p14:creationId xmlns:p14="http://schemas.microsoft.com/office/powerpoint/2010/main" val="195567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anim calcmode="lin" valueType="num">
                                      <p:cBhvr additive="base">
                                        <p:cTn id="1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anim calcmode="lin" valueType="num">
                                      <p:cBhvr additive="base">
                                        <p:cTn id="1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anim calcmode="lin" valueType="num">
                                      <p:cBhvr additive="base">
                                        <p:cTn id="2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16" end="16"/>
                                            </p:txEl>
                                          </p:spTgt>
                                        </p:tgtEl>
                                        <p:attrNameLst>
                                          <p:attrName>style.visibility</p:attrName>
                                        </p:attrNameLst>
                                      </p:cBhvr>
                                      <p:to>
                                        <p:strVal val="visible"/>
                                      </p:to>
                                    </p:set>
                                    <p:anim calcmode="lin" valueType="num">
                                      <p:cBhvr additive="base">
                                        <p:cTn id="2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17" end="17"/>
                                            </p:txEl>
                                          </p:spTgt>
                                        </p:tgtEl>
                                        <p:attrNameLst>
                                          <p:attrName>style.visibility</p:attrName>
                                        </p:attrNameLst>
                                      </p:cBhvr>
                                      <p:to>
                                        <p:strVal val="visible"/>
                                      </p:to>
                                    </p:set>
                                    <p:anim calcmode="lin" valueType="num">
                                      <p:cBhvr additive="base">
                                        <p:cTn id="31"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18" end="18"/>
                                            </p:txEl>
                                          </p:spTgt>
                                        </p:tgtEl>
                                        <p:attrNameLst>
                                          <p:attrName>style.visibility</p:attrName>
                                        </p:attrNameLst>
                                      </p:cBhvr>
                                      <p:to>
                                        <p:strVal val="visible"/>
                                      </p:to>
                                    </p:set>
                                    <p:anim calcmode="lin" valueType="num">
                                      <p:cBhvr additive="base">
                                        <p:cTn id="35"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8B1691-49DA-4DBD-9E27-D9604B5D4F7A}"/>
              </a:ext>
            </a:extLst>
          </p:cNvPr>
          <p:cNvPicPr>
            <a:picLocks noChangeAspect="1"/>
          </p:cNvPicPr>
          <p:nvPr/>
        </p:nvPicPr>
        <p:blipFill>
          <a:blip r:embed="rId2"/>
          <a:stretch>
            <a:fillRect/>
          </a:stretch>
        </p:blipFill>
        <p:spPr>
          <a:xfrm>
            <a:off x="82543" y="0"/>
            <a:ext cx="4682121" cy="6858000"/>
          </a:xfrm>
          <a:prstGeom prst="rect">
            <a:avLst/>
          </a:prstGeom>
        </p:spPr>
      </p:pic>
      <p:sp>
        <p:nvSpPr>
          <p:cNvPr id="4" name="Rectangle 3">
            <a:extLst>
              <a:ext uri="{FF2B5EF4-FFF2-40B4-BE49-F238E27FC236}">
                <a16:creationId xmlns:a16="http://schemas.microsoft.com/office/drawing/2014/main" id="{A862D673-F459-4600-9C65-493CBEF79E5B}"/>
              </a:ext>
            </a:extLst>
          </p:cNvPr>
          <p:cNvSpPr/>
          <p:nvPr/>
        </p:nvSpPr>
        <p:spPr>
          <a:xfrm>
            <a:off x="4682970" y="-13822"/>
            <a:ext cx="4572000" cy="1846659"/>
          </a:xfrm>
          <a:prstGeom prst="rect">
            <a:avLst/>
          </a:prstGeom>
        </p:spPr>
        <p:txBody>
          <a:bodyPr>
            <a:spAutoFit/>
          </a:bodyPr>
          <a:lstStyle/>
          <a:p>
            <a:pPr>
              <a:spcBef>
                <a:spcPts val="1200"/>
              </a:spcBef>
              <a:spcAft>
                <a:spcPts val="0"/>
              </a:spcAft>
            </a:pPr>
            <a:r>
              <a:rPr lang="en-GB" sz="1400" dirty="0">
                <a:solidFill>
                  <a:srgbClr val="7030A0"/>
                </a:solidFill>
                <a:ea typeface="Times New Roman" panose="02020603050405020304" pitchFamily="18" charset="0"/>
              </a:rPr>
              <a:t>(a)     Any </a:t>
            </a:r>
            <a:r>
              <a:rPr lang="en-GB" sz="1400" b="1" dirty="0">
                <a:solidFill>
                  <a:srgbClr val="7030A0"/>
                </a:solidFill>
                <a:ea typeface="Times New Roman" panose="02020603050405020304" pitchFamily="18" charset="0"/>
              </a:rPr>
              <a:t>two</a:t>
            </a:r>
            <a:r>
              <a:rPr lang="en-GB" sz="1400" dirty="0">
                <a:solidFill>
                  <a:srgbClr val="7030A0"/>
                </a:solidFill>
                <a:ea typeface="Times New Roman" panose="02020603050405020304" pitchFamily="18" charset="0"/>
              </a:rPr>
              <a:t> valid reasons; e.g.</a:t>
            </a:r>
            <a:endParaRPr lang="en-GB" sz="1600" dirty="0">
              <a:ea typeface="Times New Roman" panose="02020603050405020304" pitchFamily="18" charset="0"/>
            </a:endParaRPr>
          </a:p>
          <a:p>
            <a:pPr>
              <a:spcBef>
                <a:spcPts val="1200"/>
              </a:spcBef>
              <a:spcAft>
                <a:spcPts val="0"/>
              </a:spcAft>
            </a:pPr>
            <a:r>
              <a:rPr lang="en-GB" sz="1400" dirty="0">
                <a:solidFill>
                  <a:srgbClr val="7030A0"/>
                </a:solidFill>
                <a:ea typeface="Times New Roman" panose="02020603050405020304" pitchFamily="18" charset="0"/>
              </a:rPr>
              <a:t>1.      Increase in plant diversity leads to more </a:t>
            </a:r>
            <a:r>
              <a:rPr lang="en-GB" sz="1400" u="sng" dirty="0">
                <a:solidFill>
                  <a:srgbClr val="7030A0"/>
                </a:solidFill>
                <a:ea typeface="Times New Roman" panose="02020603050405020304" pitchFamily="18" charset="0"/>
              </a:rPr>
              <a:t>types</a:t>
            </a:r>
            <a:r>
              <a:rPr lang="en-GB" sz="1400" dirty="0">
                <a:solidFill>
                  <a:srgbClr val="7030A0"/>
                </a:solidFill>
                <a:ea typeface="Times New Roman" panose="02020603050405020304" pitchFamily="18" charset="0"/>
              </a:rPr>
              <a:t> of food for animals;</a:t>
            </a:r>
            <a:endParaRPr lang="en-GB" sz="1600" dirty="0">
              <a:ea typeface="Times New Roman" panose="02020603050405020304" pitchFamily="18" charset="0"/>
            </a:endParaRPr>
          </a:p>
          <a:p>
            <a:pPr>
              <a:spcBef>
                <a:spcPts val="1200"/>
              </a:spcBef>
              <a:spcAft>
                <a:spcPts val="0"/>
              </a:spcAft>
            </a:pPr>
            <a:r>
              <a:rPr lang="en-GB" sz="1400" dirty="0">
                <a:solidFill>
                  <a:srgbClr val="7030A0"/>
                </a:solidFill>
                <a:ea typeface="Times New Roman" panose="02020603050405020304" pitchFamily="18" charset="0"/>
              </a:rPr>
              <a:t>2.      Increase in variety of animals leads to increase in predator species;</a:t>
            </a:r>
            <a:endParaRPr lang="en-GB" sz="1600" dirty="0">
              <a:ea typeface="Times New Roman" panose="02020603050405020304" pitchFamily="18" charset="0"/>
            </a:endParaRPr>
          </a:p>
          <a:p>
            <a:pPr>
              <a:spcBef>
                <a:spcPts val="1200"/>
              </a:spcBef>
              <a:spcAft>
                <a:spcPts val="0"/>
              </a:spcAft>
            </a:pPr>
            <a:r>
              <a:rPr lang="en-GB" sz="1400" dirty="0">
                <a:solidFill>
                  <a:srgbClr val="7030A0"/>
                </a:solidFill>
                <a:ea typeface="Times New Roman" panose="02020603050405020304" pitchFamily="18" charset="0"/>
              </a:rPr>
              <a:t>3.      Increase in niche / habitat</a:t>
            </a:r>
            <a:endParaRPr lang="en-GB" sz="1600" dirty="0">
              <a:effectLst/>
              <a:ea typeface="Times New Roman" panose="02020603050405020304" pitchFamily="18" charset="0"/>
            </a:endParaRPr>
          </a:p>
        </p:txBody>
      </p:sp>
      <p:pic>
        <p:nvPicPr>
          <p:cNvPr id="5" name="Picture 4">
            <a:extLst>
              <a:ext uri="{FF2B5EF4-FFF2-40B4-BE49-F238E27FC236}">
                <a16:creationId xmlns:a16="http://schemas.microsoft.com/office/drawing/2014/main" id="{563820D4-3E5B-47B0-8DD5-41A1899FC476}"/>
              </a:ext>
            </a:extLst>
          </p:cNvPr>
          <p:cNvPicPr>
            <a:picLocks noChangeAspect="1"/>
          </p:cNvPicPr>
          <p:nvPr/>
        </p:nvPicPr>
        <p:blipFill>
          <a:blip r:embed="rId3"/>
          <a:stretch>
            <a:fillRect/>
          </a:stretch>
        </p:blipFill>
        <p:spPr>
          <a:xfrm>
            <a:off x="4443622" y="2542587"/>
            <a:ext cx="6630924" cy="973836"/>
          </a:xfrm>
          <a:prstGeom prst="rect">
            <a:avLst/>
          </a:prstGeom>
        </p:spPr>
      </p:pic>
      <p:pic>
        <p:nvPicPr>
          <p:cNvPr id="6" name="Picture 5">
            <a:extLst>
              <a:ext uri="{FF2B5EF4-FFF2-40B4-BE49-F238E27FC236}">
                <a16:creationId xmlns:a16="http://schemas.microsoft.com/office/drawing/2014/main" id="{7E87C415-C89F-4EA5-91BC-9DBDD5C54631}"/>
              </a:ext>
            </a:extLst>
          </p:cNvPr>
          <p:cNvPicPr>
            <a:picLocks noChangeAspect="1"/>
          </p:cNvPicPr>
          <p:nvPr/>
        </p:nvPicPr>
        <p:blipFill>
          <a:blip r:embed="rId4"/>
          <a:stretch>
            <a:fillRect/>
          </a:stretch>
        </p:blipFill>
        <p:spPr>
          <a:xfrm>
            <a:off x="2881151" y="3589667"/>
            <a:ext cx="6630924" cy="3177540"/>
          </a:xfrm>
          <a:prstGeom prst="rect">
            <a:avLst/>
          </a:prstGeom>
        </p:spPr>
      </p:pic>
    </p:spTree>
    <p:extLst>
      <p:ext uri="{BB962C8B-B14F-4D97-AF65-F5344CB8AC3E}">
        <p14:creationId xmlns:p14="http://schemas.microsoft.com/office/powerpoint/2010/main" val="365980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0023426-7453-4622-9C9E-C4692200BC03}"/>
              </a:ext>
            </a:extLst>
          </p:cNvPr>
          <p:cNvPicPr>
            <a:picLocks noChangeAspect="1"/>
          </p:cNvPicPr>
          <p:nvPr/>
        </p:nvPicPr>
        <p:blipFill>
          <a:blip r:embed="rId2"/>
          <a:stretch>
            <a:fillRect/>
          </a:stretch>
        </p:blipFill>
        <p:spPr>
          <a:xfrm>
            <a:off x="0" y="3817772"/>
            <a:ext cx="4057095" cy="3040228"/>
          </a:xfrm>
          <a:prstGeom prst="rect">
            <a:avLst/>
          </a:prstGeom>
        </p:spPr>
      </p:pic>
      <p:pic>
        <p:nvPicPr>
          <p:cNvPr id="8" name="Picture 7">
            <a:extLst>
              <a:ext uri="{FF2B5EF4-FFF2-40B4-BE49-F238E27FC236}">
                <a16:creationId xmlns:a16="http://schemas.microsoft.com/office/drawing/2014/main" id="{4E1868B3-4A34-4BF4-B719-9C4C8A9EF60C}"/>
              </a:ext>
            </a:extLst>
          </p:cNvPr>
          <p:cNvPicPr>
            <a:picLocks noChangeAspect="1"/>
          </p:cNvPicPr>
          <p:nvPr/>
        </p:nvPicPr>
        <p:blipFill>
          <a:blip r:embed="rId3"/>
          <a:stretch>
            <a:fillRect/>
          </a:stretch>
        </p:blipFill>
        <p:spPr>
          <a:xfrm>
            <a:off x="4201355" y="4077762"/>
            <a:ext cx="4942645" cy="2780238"/>
          </a:xfrm>
          <a:prstGeom prst="rect">
            <a:avLst/>
          </a:prstGeom>
        </p:spPr>
      </p:pic>
      <p:pic>
        <p:nvPicPr>
          <p:cNvPr id="2" name="Picture 1">
            <a:extLst>
              <a:ext uri="{FF2B5EF4-FFF2-40B4-BE49-F238E27FC236}">
                <a16:creationId xmlns:a16="http://schemas.microsoft.com/office/drawing/2014/main" id="{E396E9F2-F22D-4B06-A249-F92032571E3A}"/>
              </a:ext>
            </a:extLst>
          </p:cNvPr>
          <p:cNvPicPr>
            <a:picLocks noChangeAspect="1"/>
          </p:cNvPicPr>
          <p:nvPr/>
        </p:nvPicPr>
        <p:blipFill>
          <a:blip r:embed="rId4"/>
          <a:stretch>
            <a:fillRect/>
          </a:stretch>
        </p:blipFill>
        <p:spPr>
          <a:xfrm>
            <a:off x="-1" y="-1"/>
            <a:ext cx="9151301" cy="3187083"/>
          </a:xfrm>
          <a:prstGeom prst="rect">
            <a:avLst/>
          </a:prstGeom>
        </p:spPr>
      </p:pic>
    </p:spTree>
    <p:extLst>
      <p:ext uri="{BB962C8B-B14F-4D97-AF65-F5344CB8AC3E}">
        <p14:creationId xmlns:p14="http://schemas.microsoft.com/office/powerpoint/2010/main" val="1436262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934" y="152637"/>
            <a:ext cx="8778733" cy="3277820"/>
          </a:xfrm>
          <a:prstGeom prst="rect">
            <a:avLst/>
          </a:prstGeom>
          <a:noFill/>
        </p:spPr>
        <p:txBody>
          <a:bodyPr wrap="square" rtlCol="0">
            <a:spAutoFit/>
          </a:bodyPr>
          <a:lstStyle/>
          <a:p>
            <a:pPr>
              <a:lnSpc>
                <a:spcPct val="150000"/>
              </a:lnSpc>
            </a:pPr>
            <a:r>
              <a:rPr lang="en-GB" dirty="0"/>
              <a:t>The data collected on </a:t>
            </a:r>
            <a:r>
              <a:rPr lang="en-GB" b="1" dirty="0">
                <a:solidFill>
                  <a:srgbClr val="7030A0"/>
                </a:solidFill>
              </a:rPr>
              <a:t>species richness and index of diversity </a:t>
            </a:r>
            <a:r>
              <a:rPr lang="en-GB" dirty="0"/>
              <a:t>is used to make</a:t>
            </a:r>
            <a:r>
              <a:rPr lang="en-GB" dirty="0">
                <a:solidFill>
                  <a:srgbClr val="FF0000"/>
                </a:solidFill>
              </a:rPr>
              <a:t> </a:t>
            </a:r>
            <a:r>
              <a:rPr lang="en-GB" dirty="0">
                <a:solidFill>
                  <a:srgbClr val="7030A0"/>
                </a:solidFill>
              </a:rPr>
              <a:t>conclusions about different habitats</a:t>
            </a:r>
            <a:r>
              <a:rPr lang="en-GB" dirty="0"/>
              <a:t>, it informs </a:t>
            </a:r>
            <a:r>
              <a:rPr lang="en-GB" dirty="0">
                <a:solidFill>
                  <a:srgbClr val="7030A0"/>
                </a:solidFill>
              </a:rPr>
              <a:t>ecologists</a:t>
            </a:r>
            <a:r>
              <a:rPr lang="en-GB" dirty="0"/>
              <a:t> of </a:t>
            </a:r>
            <a:r>
              <a:rPr lang="en-GB" dirty="0">
                <a:solidFill>
                  <a:srgbClr val="7030A0"/>
                </a:solidFill>
              </a:rPr>
              <a:t>the stability of ecosystems </a:t>
            </a:r>
            <a:r>
              <a:rPr lang="en-GB" dirty="0"/>
              <a:t>throughout the world and allows ecologists to </a:t>
            </a:r>
            <a:r>
              <a:rPr lang="en-GB" dirty="0">
                <a:solidFill>
                  <a:srgbClr val="7030A0"/>
                </a:solidFill>
              </a:rPr>
              <a:t>track how ecosystems are changing over time. </a:t>
            </a:r>
            <a:r>
              <a:rPr lang="en-GB" dirty="0"/>
              <a:t>This is quite a difficult task for ecologists though as living organisms are so different and can often move/change with the change of the seasons or an ecosystem can be very large and uniform </a:t>
            </a:r>
            <a:r>
              <a:rPr lang="en-GB" dirty="0" err="1"/>
              <a:t>eg</a:t>
            </a:r>
            <a:r>
              <a:rPr lang="en-GB" dirty="0"/>
              <a:t> the oceans.</a:t>
            </a:r>
            <a:r>
              <a:rPr lang="en-GB" b="1" u="sng" dirty="0">
                <a:solidFill>
                  <a:srgbClr val="7030A0"/>
                </a:solidFill>
                <a:effectLst>
                  <a:outerShdw blurRad="38100" dist="38100" dir="2700000" algn="tl">
                    <a:srgbClr val="000000">
                      <a:alpha val="43137"/>
                    </a:srgbClr>
                  </a:outerShdw>
                </a:effectLst>
              </a:rPr>
              <a:t> </a:t>
            </a:r>
          </a:p>
          <a:p>
            <a:pPr>
              <a:lnSpc>
                <a:spcPct val="150000"/>
              </a:lnSpc>
            </a:pPr>
            <a:r>
              <a:rPr lang="en-GB" b="1" u="sng" dirty="0">
                <a:solidFill>
                  <a:srgbClr val="7030A0"/>
                </a:solidFill>
              </a:rPr>
              <a:t>To try to make data collected comparable ecologists collect data by sampling</a:t>
            </a:r>
            <a:r>
              <a:rPr lang="en-GB" dirty="0">
                <a:solidFill>
                  <a:srgbClr val="7030A0"/>
                </a:solidFill>
              </a:rPr>
              <a:t>. </a:t>
            </a:r>
          </a:p>
          <a:p>
            <a:endParaRPr lang="en-US" dirty="0"/>
          </a:p>
        </p:txBody>
      </p:sp>
      <p:pic>
        <p:nvPicPr>
          <p:cNvPr id="3" name="Picture 2">
            <a:extLst>
              <a:ext uri="{FF2B5EF4-FFF2-40B4-BE49-F238E27FC236}">
                <a16:creationId xmlns:a16="http://schemas.microsoft.com/office/drawing/2014/main" id="{6CB4FAF2-C754-474C-AE90-7584B5A0DFBF}"/>
              </a:ext>
            </a:extLst>
          </p:cNvPr>
          <p:cNvPicPr>
            <a:picLocks noChangeAspect="1"/>
          </p:cNvPicPr>
          <p:nvPr/>
        </p:nvPicPr>
        <p:blipFill>
          <a:blip r:embed="rId2"/>
          <a:stretch>
            <a:fillRect/>
          </a:stretch>
        </p:blipFill>
        <p:spPr>
          <a:xfrm>
            <a:off x="54690" y="4045151"/>
            <a:ext cx="3038315" cy="1822989"/>
          </a:xfrm>
          <a:prstGeom prst="rect">
            <a:avLst/>
          </a:prstGeom>
        </p:spPr>
      </p:pic>
      <p:pic>
        <p:nvPicPr>
          <p:cNvPr id="4" name="Picture 3">
            <a:extLst>
              <a:ext uri="{FF2B5EF4-FFF2-40B4-BE49-F238E27FC236}">
                <a16:creationId xmlns:a16="http://schemas.microsoft.com/office/drawing/2014/main" id="{1F292088-1B09-498F-B4EF-6DEA21284E01}"/>
              </a:ext>
            </a:extLst>
          </p:cNvPr>
          <p:cNvPicPr>
            <a:picLocks noChangeAspect="1"/>
          </p:cNvPicPr>
          <p:nvPr/>
        </p:nvPicPr>
        <p:blipFill>
          <a:blip r:embed="rId3"/>
          <a:stretch>
            <a:fillRect/>
          </a:stretch>
        </p:blipFill>
        <p:spPr>
          <a:xfrm>
            <a:off x="4233323" y="3132099"/>
            <a:ext cx="4767344" cy="3573264"/>
          </a:xfrm>
          <a:prstGeom prst="rect">
            <a:avLst/>
          </a:prstGeom>
        </p:spPr>
      </p:pic>
    </p:spTree>
    <p:extLst>
      <p:ext uri="{BB962C8B-B14F-4D97-AF65-F5344CB8AC3E}">
        <p14:creationId xmlns:p14="http://schemas.microsoft.com/office/powerpoint/2010/main" val="1959916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01E2A6-1D76-42A5-9282-BD58C1B5D5AF}"/>
              </a:ext>
            </a:extLst>
          </p:cNvPr>
          <p:cNvPicPr>
            <a:picLocks noChangeAspect="1"/>
          </p:cNvPicPr>
          <p:nvPr/>
        </p:nvPicPr>
        <p:blipFill rotWithShape="1">
          <a:blip r:embed="rId2"/>
          <a:srcRect b="14085"/>
          <a:stretch/>
        </p:blipFill>
        <p:spPr>
          <a:xfrm>
            <a:off x="164406" y="1374375"/>
            <a:ext cx="9033734" cy="2274347"/>
          </a:xfrm>
          <a:prstGeom prst="rect">
            <a:avLst/>
          </a:prstGeom>
        </p:spPr>
      </p:pic>
      <p:pic>
        <p:nvPicPr>
          <p:cNvPr id="5" name="Picture 4">
            <a:extLst>
              <a:ext uri="{FF2B5EF4-FFF2-40B4-BE49-F238E27FC236}">
                <a16:creationId xmlns:a16="http://schemas.microsoft.com/office/drawing/2014/main" id="{16D399F9-FD42-4C3A-83D1-293A7CDFDD86}"/>
              </a:ext>
            </a:extLst>
          </p:cNvPr>
          <p:cNvPicPr>
            <a:picLocks noChangeAspect="1"/>
          </p:cNvPicPr>
          <p:nvPr/>
        </p:nvPicPr>
        <p:blipFill>
          <a:blip r:embed="rId3"/>
          <a:stretch>
            <a:fillRect/>
          </a:stretch>
        </p:blipFill>
        <p:spPr>
          <a:xfrm>
            <a:off x="155707" y="2311800"/>
            <a:ext cx="9051131" cy="1248145"/>
          </a:xfrm>
          <a:prstGeom prst="rect">
            <a:avLst/>
          </a:prstGeom>
          <a:solidFill>
            <a:schemeClr val="bg1"/>
          </a:solidFill>
        </p:spPr>
      </p:pic>
      <p:sp>
        <p:nvSpPr>
          <p:cNvPr id="6" name="TextBox 5">
            <a:extLst>
              <a:ext uri="{FF2B5EF4-FFF2-40B4-BE49-F238E27FC236}">
                <a16:creationId xmlns:a16="http://schemas.microsoft.com/office/drawing/2014/main" id="{76BB4895-F04E-444E-A944-B91C8BD92582}"/>
              </a:ext>
            </a:extLst>
          </p:cNvPr>
          <p:cNvSpPr txBox="1"/>
          <p:nvPr/>
        </p:nvSpPr>
        <p:spPr>
          <a:xfrm>
            <a:off x="0" y="0"/>
            <a:ext cx="8872883" cy="1200329"/>
          </a:xfrm>
          <a:prstGeom prst="rect">
            <a:avLst/>
          </a:prstGeom>
          <a:noFill/>
        </p:spPr>
        <p:txBody>
          <a:bodyPr wrap="square" rtlCol="0">
            <a:spAutoFit/>
          </a:bodyPr>
          <a:lstStyle/>
          <a:p>
            <a:r>
              <a:rPr lang="en-GB" sz="3600" b="1" dirty="0">
                <a:solidFill>
                  <a:srgbClr val="00B050"/>
                </a:solidFill>
              </a:rPr>
              <a:t>Sampling Techniques </a:t>
            </a:r>
          </a:p>
          <a:p>
            <a:endParaRPr lang="en-GB" b="1" dirty="0">
              <a:solidFill>
                <a:srgbClr val="00B050"/>
              </a:solidFill>
            </a:endParaRPr>
          </a:p>
          <a:p>
            <a:r>
              <a:rPr lang="en-GB" dirty="0"/>
              <a:t>Complete the definitions on page 10 in your booklet</a:t>
            </a:r>
            <a:r>
              <a:rPr lang="en-GB" dirty="0">
                <a:solidFill>
                  <a:srgbClr val="00B050"/>
                </a:solidFill>
              </a:rPr>
              <a:t>. </a:t>
            </a:r>
            <a:endParaRPr lang="en-GB" dirty="0"/>
          </a:p>
        </p:txBody>
      </p:sp>
      <p:pic>
        <p:nvPicPr>
          <p:cNvPr id="7" name="Picture 6">
            <a:extLst>
              <a:ext uri="{FF2B5EF4-FFF2-40B4-BE49-F238E27FC236}">
                <a16:creationId xmlns:a16="http://schemas.microsoft.com/office/drawing/2014/main" id="{FFA078A5-0BC6-4879-BE6D-5A57F027BED2}"/>
              </a:ext>
            </a:extLst>
          </p:cNvPr>
          <p:cNvPicPr>
            <a:picLocks noChangeAspect="1"/>
          </p:cNvPicPr>
          <p:nvPr/>
        </p:nvPicPr>
        <p:blipFill>
          <a:blip r:embed="rId4"/>
          <a:stretch>
            <a:fillRect/>
          </a:stretch>
        </p:blipFill>
        <p:spPr>
          <a:xfrm>
            <a:off x="2574524" y="3574886"/>
            <a:ext cx="4381218" cy="3283113"/>
          </a:xfrm>
          <a:prstGeom prst="rect">
            <a:avLst/>
          </a:prstGeom>
        </p:spPr>
      </p:pic>
    </p:spTree>
    <p:extLst>
      <p:ext uri="{BB962C8B-B14F-4D97-AF65-F5344CB8AC3E}">
        <p14:creationId xmlns:p14="http://schemas.microsoft.com/office/powerpoint/2010/main" val="66544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6BB4895-F04E-444E-A944-B91C8BD92582}"/>
              </a:ext>
            </a:extLst>
          </p:cNvPr>
          <p:cNvSpPr txBox="1"/>
          <p:nvPr/>
        </p:nvSpPr>
        <p:spPr>
          <a:xfrm>
            <a:off x="0" y="0"/>
            <a:ext cx="8872883" cy="4524315"/>
          </a:xfrm>
          <a:prstGeom prst="rect">
            <a:avLst/>
          </a:prstGeom>
          <a:noFill/>
        </p:spPr>
        <p:txBody>
          <a:bodyPr wrap="square" rtlCol="0">
            <a:spAutoFit/>
          </a:bodyPr>
          <a:lstStyle/>
          <a:p>
            <a:r>
              <a:rPr lang="en-GB" sz="3600" b="1" dirty="0">
                <a:solidFill>
                  <a:srgbClr val="00B050"/>
                </a:solidFill>
              </a:rPr>
              <a:t>Sampling Techniques</a:t>
            </a:r>
          </a:p>
          <a:p>
            <a:endParaRPr lang="en-GB" b="1" dirty="0">
              <a:solidFill>
                <a:srgbClr val="00B050"/>
              </a:solidFill>
            </a:endParaRPr>
          </a:p>
          <a:p>
            <a:r>
              <a:rPr lang="en-GB" b="1" dirty="0"/>
              <a:t>From the introduction to a question you need to be able to identify which type of sampling would be best to use:</a:t>
            </a:r>
          </a:p>
          <a:p>
            <a:endParaRPr lang="en-GB" b="1" dirty="0">
              <a:solidFill>
                <a:srgbClr val="00B050"/>
              </a:solidFill>
            </a:endParaRPr>
          </a:p>
          <a:p>
            <a:r>
              <a:rPr lang="en-GB" b="1" dirty="0">
                <a:solidFill>
                  <a:srgbClr val="00B050"/>
                </a:solidFill>
              </a:rPr>
              <a:t>Random sampling: </a:t>
            </a:r>
            <a:r>
              <a:rPr lang="en-GB" dirty="0"/>
              <a:t>If the area is </a:t>
            </a:r>
            <a:r>
              <a:rPr lang="en-GB" b="1" dirty="0"/>
              <a:t>large</a:t>
            </a:r>
            <a:r>
              <a:rPr lang="en-GB" dirty="0"/>
              <a:t> and </a:t>
            </a:r>
            <a:r>
              <a:rPr lang="en-GB" b="1" dirty="0"/>
              <a:t>uniform</a:t>
            </a:r>
            <a:r>
              <a:rPr lang="en-GB" dirty="0"/>
              <a:t> with </a:t>
            </a:r>
            <a:r>
              <a:rPr lang="en-GB" b="1" dirty="0"/>
              <a:t>no clear pattern/species</a:t>
            </a:r>
            <a:r>
              <a:rPr lang="en-GB" dirty="0"/>
              <a:t> you would use </a:t>
            </a:r>
            <a:r>
              <a:rPr lang="en-GB" b="1" dirty="0"/>
              <a:t>random sampling</a:t>
            </a:r>
            <a:r>
              <a:rPr lang="en-GB" dirty="0"/>
              <a:t> because it is important that your </a:t>
            </a:r>
            <a:r>
              <a:rPr lang="en-GB" b="1" dirty="0"/>
              <a:t>results are unbiased </a:t>
            </a:r>
            <a:r>
              <a:rPr lang="en-GB" dirty="0"/>
              <a:t>and </a:t>
            </a:r>
            <a:r>
              <a:rPr lang="en-GB" b="1" dirty="0"/>
              <a:t>representative</a:t>
            </a:r>
            <a:r>
              <a:rPr lang="en-GB" dirty="0"/>
              <a:t> of the whole area. </a:t>
            </a:r>
            <a:r>
              <a:rPr lang="en-GB" b="1" dirty="0"/>
              <a:t>This is an explain question</a:t>
            </a:r>
            <a:endParaRPr lang="en-GB" b="1" dirty="0">
              <a:solidFill>
                <a:srgbClr val="00B050"/>
              </a:solidFill>
            </a:endParaRPr>
          </a:p>
          <a:p>
            <a:endParaRPr lang="en-GB" b="1" dirty="0">
              <a:solidFill>
                <a:srgbClr val="00B050"/>
              </a:solidFill>
            </a:endParaRPr>
          </a:p>
          <a:p>
            <a:r>
              <a:rPr lang="en-GB" b="1" dirty="0">
                <a:solidFill>
                  <a:srgbClr val="00B050"/>
                </a:solidFill>
              </a:rPr>
              <a:t>Systematic sampling: </a:t>
            </a:r>
            <a:r>
              <a:rPr lang="en-GB" dirty="0"/>
              <a:t>This is used where there is a </a:t>
            </a:r>
            <a:r>
              <a:rPr lang="en-GB" b="1" dirty="0"/>
              <a:t>gradual change</a:t>
            </a:r>
            <a:r>
              <a:rPr lang="en-GB" dirty="0"/>
              <a:t> in the communities </a:t>
            </a:r>
            <a:r>
              <a:rPr lang="en-GB" b="1" dirty="0"/>
              <a:t>of plants and animals</a:t>
            </a:r>
            <a:r>
              <a:rPr lang="en-GB" dirty="0"/>
              <a:t> takes place e.g. it may be apparent that the species growing in the meadow </a:t>
            </a:r>
            <a:r>
              <a:rPr lang="en-GB" b="1" dirty="0"/>
              <a:t>gradually change</a:t>
            </a:r>
            <a:r>
              <a:rPr lang="en-GB" dirty="0"/>
              <a:t> as you move from a dry part to a wetter part, or from the meadow into the edge of adjoining woodland. </a:t>
            </a:r>
            <a:r>
              <a:rPr lang="en-GB" b="1" dirty="0"/>
              <a:t>Sampling</a:t>
            </a:r>
            <a:r>
              <a:rPr lang="en-GB" dirty="0"/>
              <a:t> is done along a </a:t>
            </a:r>
            <a:r>
              <a:rPr lang="en-GB" b="1" dirty="0"/>
              <a:t>LINE</a:t>
            </a:r>
            <a:r>
              <a:rPr lang="en-GB" dirty="0"/>
              <a:t> that </a:t>
            </a:r>
            <a:r>
              <a:rPr lang="en-GB" b="1" dirty="0"/>
              <a:t>runs through these changing areas</a:t>
            </a:r>
            <a:r>
              <a:rPr lang="en-GB" dirty="0"/>
              <a:t> to identify </a:t>
            </a:r>
            <a:r>
              <a:rPr lang="en-GB" b="1" dirty="0"/>
              <a:t>change in species</a:t>
            </a:r>
            <a:r>
              <a:rPr lang="en-GB" dirty="0"/>
              <a:t> present. </a:t>
            </a:r>
          </a:p>
          <a:p>
            <a:endParaRPr lang="en-GB" b="1" dirty="0">
              <a:solidFill>
                <a:srgbClr val="00B050"/>
              </a:solidFill>
            </a:endParaRPr>
          </a:p>
        </p:txBody>
      </p:sp>
      <p:pic>
        <p:nvPicPr>
          <p:cNvPr id="2" name="Picture 1">
            <a:extLst>
              <a:ext uri="{FF2B5EF4-FFF2-40B4-BE49-F238E27FC236}">
                <a16:creationId xmlns:a16="http://schemas.microsoft.com/office/drawing/2014/main" id="{85A0F999-74B1-40AA-BC75-F8380393C40C}"/>
              </a:ext>
            </a:extLst>
          </p:cNvPr>
          <p:cNvPicPr>
            <a:picLocks noChangeAspect="1"/>
          </p:cNvPicPr>
          <p:nvPr/>
        </p:nvPicPr>
        <p:blipFill>
          <a:blip r:embed="rId2"/>
          <a:stretch>
            <a:fillRect/>
          </a:stretch>
        </p:blipFill>
        <p:spPr>
          <a:xfrm>
            <a:off x="110970" y="4206351"/>
            <a:ext cx="4572000" cy="2571750"/>
          </a:xfrm>
          <a:prstGeom prst="rect">
            <a:avLst/>
          </a:prstGeom>
        </p:spPr>
      </p:pic>
      <p:pic>
        <p:nvPicPr>
          <p:cNvPr id="4" name="Picture 3">
            <a:extLst>
              <a:ext uri="{FF2B5EF4-FFF2-40B4-BE49-F238E27FC236}">
                <a16:creationId xmlns:a16="http://schemas.microsoft.com/office/drawing/2014/main" id="{163E12A1-8400-420E-8C32-3C2BC5FFD836}"/>
              </a:ext>
            </a:extLst>
          </p:cNvPr>
          <p:cNvPicPr>
            <a:picLocks noChangeAspect="1"/>
          </p:cNvPicPr>
          <p:nvPr/>
        </p:nvPicPr>
        <p:blipFill>
          <a:blip r:embed="rId3"/>
          <a:stretch>
            <a:fillRect/>
          </a:stretch>
        </p:blipFill>
        <p:spPr>
          <a:xfrm>
            <a:off x="4758428" y="4634976"/>
            <a:ext cx="4191000" cy="1714500"/>
          </a:xfrm>
          <a:prstGeom prst="rect">
            <a:avLst/>
          </a:prstGeom>
        </p:spPr>
      </p:pic>
    </p:spTree>
    <p:extLst>
      <p:ext uri="{BB962C8B-B14F-4D97-AF65-F5344CB8AC3E}">
        <p14:creationId xmlns:p14="http://schemas.microsoft.com/office/powerpoint/2010/main" val="3375399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A37A54-0737-4866-B873-B42E56D9B2A4}"/>
              </a:ext>
            </a:extLst>
          </p:cNvPr>
          <p:cNvSpPr txBox="1"/>
          <p:nvPr/>
        </p:nvSpPr>
        <p:spPr>
          <a:xfrm>
            <a:off x="88777" y="159798"/>
            <a:ext cx="8877670" cy="1477328"/>
          </a:xfrm>
          <a:prstGeom prst="rect">
            <a:avLst/>
          </a:prstGeom>
          <a:noFill/>
        </p:spPr>
        <p:txBody>
          <a:bodyPr wrap="square" rtlCol="0">
            <a:spAutoFit/>
          </a:bodyPr>
          <a:lstStyle/>
          <a:p>
            <a:pPr algn="ctr"/>
            <a:r>
              <a:rPr lang="en-GB" sz="3600" dirty="0">
                <a:solidFill>
                  <a:srgbClr val="00B050"/>
                </a:solidFill>
              </a:rPr>
              <a:t>On whiteboards.</a:t>
            </a:r>
          </a:p>
          <a:p>
            <a:r>
              <a:rPr lang="en-GB" dirty="0"/>
              <a:t>Read the information and look at the images. </a:t>
            </a:r>
            <a:r>
              <a:rPr lang="en-GB" b="1" u="sng" dirty="0">
                <a:solidFill>
                  <a:srgbClr val="00B050"/>
                </a:solidFill>
              </a:rPr>
              <a:t>Identify </a:t>
            </a:r>
            <a:r>
              <a:rPr lang="en-GB" dirty="0"/>
              <a:t>if you would use </a:t>
            </a:r>
            <a:r>
              <a:rPr lang="en-GB" b="1" u="sng" dirty="0">
                <a:solidFill>
                  <a:srgbClr val="00B050"/>
                </a:solidFill>
              </a:rPr>
              <a:t>RANDOM</a:t>
            </a:r>
            <a:r>
              <a:rPr lang="en-GB" dirty="0"/>
              <a:t> or </a:t>
            </a:r>
            <a:r>
              <a:rPr lang="en-GB" b="1" u="sng" dirty="0">
                <a:solidFill>
                  <a:srgbClr val="00B050"/>
                </a:solidFill>
              </a:rPr>
              <a:t>SYSTEMATIC</a:t>
            </a:r>
            <a:r>
              <a:rPr lang="en-GB" dirty="0"/>
              <a:t> sampling.</a:t>
            </a:r>
          </a:p>
          <a:p>
            <a:r>
              <a:rPr lang="en-GB" b="1" u="sng" dirty="0">
                <a:solidFill>
                  <a:srgbClr val="00B050"/>
                </a:solidFill>
              </a:rPr>
              <a:t>Explain</a:t>
            </a:r>
            <a:r>
              <a:rPr lang="en-GB" dirty="0"/>
              <a:t> your answer.</a:t>
            </a:r>
          </a:p>
        </p:txBody>
      </p:sp>
      <p:pic>
        <p:nvPicPr>
          <p:cNvPr id="3" name="Picture 2">
            <a:extLst>
              <a:ext uri="{FF2B5EF4-FFF2-40B4-BE49-F238E27FC236}">
                <a16:creationId xmlns:a16="http://schemas.microsoft.com/office/drawing/2014/main" id="{5B4E8643-EAE6-4E7D-892A-348C982D2136}"/>
              </a:ext>
            </a:extLst>
          </p:cNvPr>
          <p:cNvPicPr>
            <a:picLocks noChangeAspect="1"/>
          </p:cNvPicPr>
          <p:nvPr/>
        </p:nvPicPr>
        <p:blipFill>
          <a:blip r:embed="rId2"/>
          <a:stretch>
            <a:fillRect/>
          </a:stretch>
        </p:blipFill>
        <p:spPr>
          <a:xfrm>
            <a:off x="439247" y="1760893"/>
            <a:ext cx="2241810" cy="1261392"/>
          </a:xfrm>
          <a:prstGeom prst="rect">
            <a:avLst/>
          </a:prstGeom>
        </p:spPr>
      </p:pic>
      <p:pic>
        <p:nvPicPr>
          <p:cNvPr id="4" name="Picture 3">
            <a:extLst>
              <a:ext uri="{FF2B5EF4-FFF2-40B4-BE49-F238E27FC236}">
                <a16:creationId xmlns:a16="http://schemas.microsoft.com/office/drawing/2014/main" id="{4B4B5779-FD76-4CD2-BA5C-8904A0219B96}"/>
              </a:ext>
            </a:extLst>
          </p:cNvPr>
          <p:cNvPicPr>
            <a:picLocks noChangeAspect="1"/>
          </p:cNvPicPr>
          <p:nvPr/>
        </p:nvPicPr>
        <p:blipFill>
          <a:blip r:embed="rId3"/>
          <a:stretch>
            <a:fillRect/>
          </a:stretch>
        </p:blipFill>
        <p:spPr>
          <a:xfrm>
            <a:off x="3551069" y="1825130"/>
            <a:ext cx="2759981" cy="1132918"/>
          </a:xfrm>
          <a:prstGeom prst="rect">
            <a:avLst/>
          </a:prstGeom>
        </p:spPr>
      </p:pic>
      <p:pic>
        <p:nvPicPr>
          <p:cNvPr id="5" name="Picture 4">
            <a:extLst>
              <a:ext uri="{FF2B5EF4-FFF2-40B4-BE49-F238E27FC236}">
                <a16:creationId xmlns:a16="http://schemas.microsoft.com/office/drawing/2014/main" id="{1F95265A-18B6-4210-B387-9E01F4C761D7}"/>
              </a:ext>
            </a:extLst>
          </p:cNvPr>
          <p:cNvPicPr>
            <a:picLocks noChangeAspect="1"/>
          </p:cNvPicPr>
          <p:nvPr/>
        </p:nvPicPr>
        <p:blipFill>
          <a:blip r:embed="rId4"/>
          <a:stretch>
            <a:fillRect/>
          </a:stretch>
        </p:blipFill>
        <p:spPr>
          <a:xfrm>
            <a:off x="949911" y="3511857"/>
            <a:ext cx="2612254" cy="1741503"/>
          </a:xfrm>
          <a:prstGeom prst="rect">
            <a:avLst/>
          </a:prstGeom>
        </p:spPr>
      </p:pic>
      <p:pic>
        <p:nvPicPr>
          <p:cNvPr id="1026" name="Picture 2" descr="Discover Huacachina – Peru's Mesmerizing Desert Oasis - Chimu ...">
            <a:extLst>
              <a:ext uri="{FF2B5EF4-FFF2-40B4-BE49-F238E27FC236}">
                <a16:creationId xmlns:a16="http://schemas.microsoft.com/office/drawing/2014/main" id="{962A3682-A8EA-4F73-A2E6-16CB4387A3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3336" y="3429000"/>
            <a:ext cx="2920753" cy="16774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8944512-167E-4B7F-A2C2-10963B6C9263}"/>
              </a:ext>
            </a:extLst>
          </p:cNvPr>
          <p:cNvSpPr txBox="1"/>
          <p:nvPr/>
        </p:nvSpPr>
        <p:spPr>
          <a:xfrm>
            <a:off x="119651" y="1760893"/>
            <a:ext cx="317716" cy="369332"/>
          </a:xfrm>
          <a:prstGeom prst="rect">
            <a:avLst/>
          </a:prstGeom>
          <a:noFill/>
        </p:spPr>
        <p:txBody>
          <a:bodyPr wrap="none" rtlCol="0">
            <a:spAutoFit/>
          </a:bodyPr>
          <a:lstStyle/>
          <a:p>
            <a:r>
              <a:rPr lang="en-GB" dirty="0"/>
              <a:t>A</a:t>
            </a:r>
          </a:p>
        </p:txBody>
      </p:sp>
      <p:sp>
        <p:nvSpPr>
          <p:cNvPr id="8" name="TextBox 7">
            <a:extLst>
              <a:ext uri="{FF2B5EF4-FFF2-40B4-BE49-F238E27FC236}">
                <a16:creationId xmlns:a16="http://schemas.microsoft.com/office/drawing/2014/main" id="{664EE1F1-29D0-4822-B6A9-3B08ECE13D1A}"/>
              </a:ext>
            </a:extLst>
          </p:cNvPr>
          <p:cNvSpPr txBox="1"/>
          <p:nvPr/>
        </p:nvSpPr>
        <p:spPr>
          <a:xfrm>
            <a:off x="3233353" y="1728627"/>
            <a:ext cx="309700" cy="369332"/>
          </a:xfrm>
          <a:prstGeom prst="rect">
            <a:avLst/>
          </a:prstGeom>
          <a:noFill/>
        </p:spPr>
        <p:txBody>
          <a:bodyPr wrap="none" rtlCol="0">
            <a:spAutoFit/>
          </a:bodyPr>
          <a:lstStyle/>
          <a:p>
            <a:r>
              <a:rPr lang="en-GB" dirty="0"/>
              <a:t>B</a:t>
            </a:r>
          </a:p>
        </p:txBody>
      </p:sp>
      <p:sp>
        <p:nvSpPr>
          <p:cNvPr id="9" name="TextBox 8">
            <a:extLst>
              <a:ext uri="{FF2B5EF4-FFF2-40B4-BE49-F238E27FC236}">
                <a16:creationId xmlns:a16="http://schemas.microsoft.com/office/drawing/2014/main" id="{6C767E63-BC97-4199-95A0-626DAF715E51}"/>
              </a:ext>
            </a:extLst>
          </p:cNvPr>
          <p:cNvSpPr txBox="1"/>
          <p:nvPr/>
        </p:nvSpPr>
        <p:spPr>
          <a:xfrm>
            <a:off x="632195" y="3511857"/>
            <a:ext cx="308098" cy="369332"/>
          </a:xfrm>
          <a:prstGeom prst="rect">
            <a:avLst/>
          </a:prstGeom>
          <a:noFill/>
        </p:spPr>
        <p:txBody>
          <a:bodyPr wrap="none" rtlCol="0">
            <a:spAutoFit/>
          </a:bodyPr>
          <a:lstStyle/>
          <a:p>
            <a:r>
              <a:rPr lang="en-GB" dirty="0"/>
              <a:t>C</a:t>
            </a:r>
          </a:p>
        </p:txBody>
      </p:sp>
      <p:sp>
        <p:nvSpPr>
          <p:cNvPr id="10" name="TextBox 9">
            <a:extLst>
              <a:ext uri="{FF2B5EF4-FFF2-40B4-BE49-F238E27FC236}">
                <a16:creationId xmlns:a16="http://schemas.microsoft.com/office/drawing/2014/main" id="{8AE7F391-0A60-4E7E-BF64-6A744CDF954F}"/>
              </a:ext>
            </a:extLst>
          </p:cNvPr>
          <p:cNvSpPr txBox="1"/>
          <p:nvPr/>
        </p:nvSpPr>
        <p:spPr>
          <a:xfrm>
            <a:off x="4931059" y="3377083"/>
            <a:ext cx="327334" cy="369332"/>
          </a:xfrm>
          <a:prstGeom prst="rect">
            <a:avLst/>
          </a:prstGeom>
          <a:noFill/>
        </p:spPr>
        <p:txBody>
          <a:bodyPr wrap="none" rtlCol="0">
            <a:spAutoFit/>
          </a:bodyPr>
          <a:lstStyle/>
          <a:p>
            <a:r>
              <a:rPr lang="en-GB" dirty="0"/>
              <a:t>D</a:t>
            </a:r>
          </a:p>
        </p:txBody>
      </p:sp>
      <p:sp>
        <p:nvSpPr>
          <p:cNvPr id="11" name="TextBox 10">
            <a:extLst>
              <a:ext uri="{FF2B5EF4-FFF2-40B4-BE49-F238E27FC236}">
                <a16:creationId xmlns:a16="http://schemas.microsoft.com/office/drawing/2014/main" id="{40E06ADA-550F-4648-96A2-50E18C763A25}"/>
              </a:ext>
            </a:extLst>
          </p:cNvPr>
          <p:cNvSpPr txBox="1"/>
          <p:nvPr/>
        </p:nvSpPr>
        <p:spPr>
          <a:xfrm>
            <a:off x="278509" y="5253360"/>
            <a:ext cx="7389652" cy="1477328"/>
          </a:xfrm>
          <a:prstGeom prst="rect">
            <a:avLst/>
          </a:prstGeom>
          <a:noFill/>
        </p:spPr>
        <p:txBody>
          <a:bodyPr wrap="none" rtlCol="0">
            <a:spAutoFit/>
          </a:bodyPr>
          <a:lstStyle/>
          <a:p>
            <a:r>
              <a:rPr lang="en-GB" dirty="0"/>
              <a:t>E: From the base of a mountain to the peak of a mountain</a:t>
            </a:r>
          </a:p>
          <a:p>
            <a:endParaRPr lang="en-GB" dirty="0"/>
          </a:p>
          <a:p>
            <a:r>
              <a:rPr lang="en-GB" dirty="0"/>
              <a:t>F: From the centre of a well trodden path through heathlands into the forest </a:t>
            </a:r>
          </a:p>
          <a:p>
            <a:endParaRPr lang="en-GB" dirty="0"/>
          </a:p>
          <a:p>
            <a:r>
              <a:rPr lang="en-GB" dirty="0"/>
              <a:t>G: Sherwood forest </a:t>
            </a:r>
          </a:p>
        </p:txBody>
      </p:sp>
    </p:spTree>
    <p:extLst>
      <p:ext uri="{BB962C8B-B14F-4D97-AF65-F5344CB8AC3E}">
        <p14:creationId xmlns:p14="http://schemas.microsoft.com/office/powerpoint/2010/main" val="4181434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A37A54-0737-4866-B873-B42E56D9B2A4}"/>
              </a:ext>
            </a:extLst>
          </p:cNvPr>
          <p:cNvSpPr txBox="1"/>
          <p:nvPr/>
        </p:nvSpPr>
        <p:spPr>
          <a:xfrm>
            <a:off x="88777" y="159798"/>
            <a:ext cx="8877670" cy="1477328"/>
          </a:xfrm>
          <a:prstGeom prst="rect">
            <a:avLst/>
          </a:prstGeom>
          <a:noFill/>
        </p:spPr>
        <p:txBody>
          <a:bodyPr wrap="square" rtlCol="0">
            <a:spAutoFit/>
          </a:bodyPr>
          <a:lstStyle/>
          <a:p>
            <a:pPr algn="ctr"/>
            <a:r>
              <a:rPr lang="en-GB" sz="3600" dirty="0">
                <a:solidFill>
                  <a:srgbClr val="00B050"/>
                </a:solidFill>
              </a:rPr>
              <a:t>On whiteboards.</a:t>
            </a:r>
          </a:p>
          <a:p>
            <a:r>
              <a:rPr lang="en-GB" dirty="0"/>
              <a:t>Read the information and look at the images. </a:t>
            </a:r>
            <a:r>
              <a:rPr lang="en-GB" b="1" u="sng" dirty="0">
                <a:solidFill>
                  <a:srgbClr val="00B050"/>
                </a:solidFill>
              </a:rPr>
              <a:t>Identify </a:t>
            </a:r>
            <a:r>
              <a:rPr lang="en-GB" dirty="0"/>
              <a:t>if you would use </a:t>
            </a:r>
            <a:r>
              <a:rPr lang="en-GB" b="1" u="sng" dirty="0">
                <a:solidFill>
                  <a:srgbClr val="00B050"/>
                </a:solidFill>
              </a:rPr>
              <a:t>RANDOM</a:t>
            </a:r>
            <a:r>
              <a:rPr lang="en-GB" dirty="0"/>
              <a:t> or </a:t>
            </a:r>
            <a:r>
              <a:rPr lang="en-GB" b="1" u="sng" dirty="0">
                <a:solidFill>
                  <a:srgbClr val="00B050"/>
                </a:solidFill>
              </a:rPr>
              <a:t>SYSTEMATIC</a:t>
            </a:r>
            <a:r>
              <a:rPr lang="en-GB" dirty="0"/>
              <a:t> sampling.</a:t>
            </a:r>
          </a:p>
          <a:p>
            <a:r>
              <a:rPr lang="en-GB" b="1" u="sng" dirty="0">
                <a:solidFill>
                  <a:srgbClr val="00B050"/>
                </a:solidFill>
              </a:rPr>
              <a:t>Explain</a:t>
            </a:r>
            <a:r>
              <a:rPr lang="en-GB" dirty="0"/>
              <a:t> your answer.</a:t>
            </a:r>
          </a:p>
        </p:txBody>
      </p:sp>
      <p:pic>
        <p:nvPicPr>
          <p:cNvPr id="3" name="Picture 2">
            <a:extLst>
              <a:ext uri="{FF2B5EF4-FFF2-40B4-BE49-F238E27FC236}">
                <a16:creationId xmlns:a16="http://schemas.microsoft.com/office/drawing/2014/main" id="{5B4E8643-EAE6-4E7D-892A-348C982D2136}"/>
              </a:ext>
            </a:extLst>
          </p:cNvPr>
          <p:cNvPicPr>
            <a:picLocks noChangeAspect="1"/>
          </p:cNvPicPr>
          <p:nvPr/>
        </p:nvPicPr>
        <p:blipFill>
          <a:blip r:embed="rId2"/>
          <a:stretch>
            <a:fillRect/>
          </a:stretch>
        </p:blipFill>
        <p:spPr>
          <a:xfrm>
            <a:off x="439247" y="1760893"/>
            <a:ext cx="2241810" cy="1261392"/>
          </a:xfrm>
          <a:prstGeom prst="rect">
            <a:avLst/>
          </a:prstGeom>
        </p:spPr>
      </p:pic>
      <p:pic>
        <p:nvPicPr>
          <p:cNvPr id="4" name="Picture 3">
            <a:extLst>
              <a:ext uri="{FF2B5EF4-FFF2-40B4-BE49-F238E27FC236}">
                <a16:creationId xmlns:a16="http://schemas.microsoft.com/office/drawing/2014/main" id="{4B4B5779-FD76-4CD2-BA5C-8904A0219B96}"/>
              </a:ext>
            </a:extLst>
          </p:cNvPr>
          <p:cNvPicPr>
            <a:picLocks noChangeAspect="1"/>
          </p:cNvPicPr>
          <p:nvPr/>
        </p:nvPicPr>
        <p:blipFill>
          <a:blip r:embed="rId3"/>
          <a:stretch>
            <a:fillRect/>
          </a:stretch>
        </p:blipFill>
        <p:spPr>
          <a:xfrm>
            <a:off x="3551069" y="1825130"/>
            <a:ext cx="2759981" cy="1132918"/>
          </a:xfrm>
          <a:prstGeom prst="rect">
            <a:avLst/>
          </a:prstGeom>
        </p:spPr>
      </p:pic>
      <p:pic>
        <p:nvPicPr>
          <p:cNvPr id="5" name="Picture 4">
            <a:extLst>
              <a:ext uri="{FF2B5EF4-FFF2-40B4-BE49-F238E27FC236}">
                <a16:creationId xmlns:a16="http://schemas.microsoft.com/office/drawing/2014/main" id="{1F95265A-18B6-4210-B387-9E01F4C761D7}"/>
              </a:ext>
            </a:extLst>
          </p:cNvPr>
          <p:cNvPicPr>
            <a:picLocks noChangeAspect="1"/>
          </p:cNvPicPr>
          <p:nvPr/>
        </p:nvPicPr>
        <p:blipFill>
          <a:blip r:embed="rId4"/>
          <a:stretch>
            <a:fillRect/>
          </a:stretch>
        </p:blipFill>
        <p:spPr>
          <a:xfrm>
            <a:off x="949911" y="3511857"/>
            <a:ext cx="2612254" cy="1741503"/>
          </a:xfrm>
          <a:prstGeom prst="rect">
            <a:avLst/>
          </a:prstGeom>
        </p:spPr>
      </p:pic>
      <p:pic>
        <p:nvPicPr>
          <p:cNvPr id="1026" name="Picture 2" descr="Discover Huacachina – Peru's Mesmerizing Desert Oasis - Chimu ...">
            <a:extLst>
              <a:ext uri="{FF2B5EF4-FFF2-40B4-BE49-F238E27FC236}">
                <a16:creationId xmlns:a16="http://schemas.microsoft.com/office/drawing/2014/main" id="{962A3682-A8EA-4F73-A2E6-16CB4387A3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3336" y="3429000"/>
            <a:ext cx="2920753" cy="16774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8944512-167E-4B7F-A2C2-10963B6C9263}"/>
              </a:ext>
            </a:extLst>
          </p:cNvPr>
          <p:cNvSpPr txBox="1"/>
          <p:nvPr/>
        </p:nvSpPr>
        <p:spPr>
          <a:xfrm>
            <a:off x="119651" y="1760893"/>
            <a:ext cx="1218603" cy="646331"/>
          </a:xfrm>
          <a:prstGeom prst="rect">
            <a:avLst/>
          </a:prstGeom>
          <a:solidFill>
            <a:schemeClr val="bg1"/>
          </a:solidFill>
        </p:spPr>
        <p:txBody>
          <a:bodyPr wrap="none" rtlCol="0">
            <a:spAutoFit/>
          </a:bodyPr>
          <a:lstStyle/>
          <a:p>
            <a:r>
              <a:rPr lang="en-GB" dirty="0"/>
              <a:t>A: Random</a:t>
            </a:r>
          </a:p>
          <a:p>
            <a:r>
              <a:rPr lang="en-GB" dirty="0"/>
              <a:t>Uniform </a:t>
            </a:r>
          </a:p>
        </p:txBody>
      </p:sp>
      <p:sp>
        <p:nvSpPr>
          <p:cNvPr id="8" name="TextBox 7">
            <a:extLst>
              <a:ext uri="{FF2B5EF4-FFF2-40B4-BE49-F238E27FC236}">
                <a16:creationId xmlns:a16="http://schemas.microsoft.com/office/drawing/2014/main" id="{664EE1F1-29D0-4822-B6A9-3B08ECE13D1A}"/>
              </a:ext>
            </a:extLst>
          </p:cNvPr>
          <p:cNvSpPr txBox="1"/>
          <p:nvPr/>
        </p:nvSpPr>
        <p:spPr>
          <a:xfrm>
            <a:off x="3233353" y="1728627"/>
            <a:ext cx="2734979" cy="646331"/>
          </a:xfrm>
          <a:prstGeom prst="rect">
            <a:avLst/>
          </a:prstGeom>
          <a:solidFill>
            <a:schemeClr val="bg1"/>
          </a:solidFill>
        </p:spPr>
        <p:txBody>
          <a:bodyPr wrap="none" rtlCol="0">
            <a:spAutoFit/>
          </a:bodyPr>
          <a:lstStyle/>
          <a:p>
            <a:r>
              <a:rPr lang="en-GB" dirty="0"/>
              <a:t>B: Systematic</a:t>
            </a:r>
          </a:p>
          <a:p>
            <a:r>
              <a:rPr lang="en-GB" dirty="0"/>
              <a:t>From one point to another </a:t>
            </a:r>
          </a:p>
        </p:txBody>
      </p:sp>
      <p:sp>
        <p:nvSpPr>
          <p:cNvPr id="9" name="TextBox 8">
            <a:extLst>
              <a:ext uri="{FF2B5EF4-FFF2-40B4-BE49-F238E27FC236}">
                <a16:creationId xmlns:a16="http://schemas.microsoft.com/office/drawing/2014/main" id="{6C767E63-BC97-4199-95A0-626DAF715E51}"/>
              </a:ext>
            </a:extLst>
          </p:cNvPr>
          <p:cNvSpPr txBox="1"/>
          <p:nvPr/>
        </p:nvSpPr>
        <p:spPr>
          <a:xfrm>
            <a:off x="632195" y="3511857"/>
            <a:ext cx="1585370" cy="646331"/>
          </a:xfrm>
          <a:prstGeom prst="rect">
            <a:avLst/>
          </a:prstGeom>
          <a:solidFill>
            <a:schemeClr val="bg1"/>
          </a:solidFill>
        </p:spPr>
        <p:txBody>
          <a:bodyPr wrap="none" rtlCol="0">
            <a:spAutoFit/>
          </a:bodyPr>
          <a:lstStyle/>
          <a:p>
            <a:r>
              <a:rPr lang="en-GB" dirty="0"/>
              <a:t>C: Random</a:t>
            </a:r>
          </a:p>
          <a:p>
            <a:r>
              <a:rPr lang="en-GB" dirty="0"/>
              <a:t>Uniform, large </a:t>
            </a:r>
          </a:p>
        </p:txBody>
      </p:sp>
      <p:sp>
        <p:nvSpPr>
          <p:cNvPr id="10" name="TextBox 9">
            <a:extLst>
              <a:ext uri="{FF2B5EF4-FFF2-40B4-BE49-F238E27FC236}">
                <a16:creationId xmlns:a16="http://schemas.microsoft.com/office/drawing/2014/main" id="{8AE7F391-0A60-4E7E-BF64-6A744CDF954F}"/>
              </a:ext>
            </a:extLst>
          </p:cNvPr>
          <p:cNvSpPr txBox="1"/>
          <p:nvPr/>
        </p:nvSpPr>
        <p:spPr>
          <a:xfrm>
            <a:off x="4931059" y="3377083"/>
            <a:ext cx="1228221" cy="646331"/>
          </a:xfrm>
          <a:prstGeom prst="rect">
            <a:avLst/>
          </a:prstGeom>
          <a:solidFill>
            <a:schemeClr val="bg1"/>
          </a:solidFill>
        </p:spPr>
        <p:txBody>
          <a:bodyPr wrap="none" rtlCol="0">
            <a:spAutoFit/>
          </a:bodyPr>
          <a:lstStyle/>
          <a:p>
            <a:r>
              <a:rPr lang="en-GB" dirty="0"/>
              <a:t>D: Random</a:t>
            </a:r>
          </a:p>
          <a:p>
            <a:r>
              <a:rPr lang="en-GB" dirty="0"/>
              <a:t>Large</a:t>
            </a:r>
          </a:p>
        </p:txBody>
      </p:sp>
      <p:sp>
        <p:nvSpPr>
          <p:cNvPr id="11" name="TextBox 10">
            <a:extLst>
              <a:ext uri="{FF2B5EF4-FFF2-40B4-BE49-F238E27FC236}">
                <a16:creationId xmlns:a16="http://schemas.microsoft.com/office/drawing/2014/main" id="{40E06ADA-550F-4648-96A2-50E18C763A25}"/>
              </a:ext>
            </a:extLst>
          </p:cNvPr>
          <p:cNvSpPr txBox="1"/>
          <p:nvPr/>
        </p:nvSpPr>
        <p:spPr>
          <a:xfrm>
            <a:off x="278509" y="5121940"/>
            <a:ext cx="8865491" cy="1754326"/>
          </a:xfrm>
          <a:prstGeom prst="rect">
            <a:avLst/>
          </a:prstGeom>
          <a:noFill/>
        </p:spPr>
        <p:txBody>
          <a:bodyPr wrap="square" rtlCol="0">
            <a:spAutoFit/>
          </a:bodyPr>
          <a:lstStyle/>
          <a:p>
            <a:r>
              <a:rPr lang="en-GB" dirty="0"/>
              <a:t>E: From the base of a mountain to the peak of a mountain. Systematic- change </a:t>
            </a:r>
          </a:p>
          <a:p>
            <a:endParaRPr lang="en-GB" dirty="0"/>
          </a:p>
          <a:p>
            <a:r>
              <a:rPr lang="en-GB" dirty="0"/>
              <a:t>F: From the centre of a well trodden path through heathlands into the forest. Systematic- change</a:t>
            </a:r>
          </a:p>
          <a:p>
            <a:endParaRPr lang="en-GB" dirty="0"/>
          </a:p>
          <a:p>
            <a:r>
              <a:rPr lang="en-GB" dirty="0"/>
              <a:t>G: Sherwood forest. Random- large </a:t>
            </a:r>
          </a:p>
        </p:txBody>
      </p:sp>
    </p:spTree>
    <p:extLst>
      <p:ext uri="{BB962C8B-B14F-4D97-AF65-F5344CB8AC3E}">
        <p14:creationId xmlns:p14="http://schemas.microsoft.com/office/powerpoint/2010/main" val="182208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anim calcmode="lin" valueType="num">
                                      <p:cBhvr additive="base">
                                        <p:cTn id="3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 calcmode="lin" valueType="num">
                                      <p:cBhvr additive="base">
                                        <p:cTn id="3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xEl>
                                              <p:pRg st="4" end="4"/>
                                            </p:txEl>
                                          </p:spTgt>
                                        </p:tgtEl>
                                        <p:attrNameLst>
                                          <p:attrName>style.visibility</p:attrName>
                                        </p:attrNameLst>
                                      </p:cBhvr>
                                      <p:to>
                                        <p:strVal val="visible"/>
                                      </p:to>
                                    </p:set>
                                    <p:anim calcmode="lin" valueType="num">
                                      <p:cBhvr additive="base">
                                        <p:cTn id="43"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F585CF-06F5-49AB-A228-B435981F689F}"/>
              </a:ext>
            </a:extLst>
          </p:cNvPr>
          <p:cNvSpPr txBox="1"/>
          <p:nvPr/>
        </p:nvSpPr>
        <p:spPr>
          <a:xfrm>
            <a:off x="97654" y="0"/>
            <a:ext cx="8842160" cy="4247317"/>
          </a:xfrm>
          <a:prstGeom prst="rect">
            <a:avLst/>
          </a:prstGeom>
          <a:noFill/>
        </p:spPr>
        <p:txBody>
          <a:bodyPr wrap="square" rtlCol="0">
            <a:spAutoFit/>
          </a:bodyPr>
          <a:lstStyle/>
          <a:p>
            <a:r>
              <a:rPr lang="en-GB" sz="3600" b="1" u="sng" dirty="0">
                <a:solidFill>
                  <a:srgbClr val="00B050"/>
                </a:solidFill>
              </a:rPr>
              <a:t>How to carry out random sampling.</a:t>
            </a:r>
          </a:p>
          <a:p>
            <a:endParaRPr lang="en-GB" dirty="0"/>
          </a:p>
          <a:p>
            <a:r>
              <a:rPr lang="en-GB" b="1" u="sng" dirty="0"/>
              <a:t>Method:</a:t>
            </a:r>
            <a:r>
              <a:rPr lang="en-GB" dirty="0"/>
              <a:t> </a:t>
            </a:r>
          </a:p>
          <a:p>
            <a:endParaRPr lang="en-GB" dirty="0"/>
          </a:p>
          <a:p>
            <a:pPr marL="342900" lvl="0" indent="-342900">
              <a:buFont typeface="+mj-lt"/>
              <a:buAutoNum type="arabicPeriod"/>
            </a:pPr>
            <a:r>
              <a:rPr lang="en-GB" dirty="0"/>
              <a:t>Set up a </a:t>
            </a:r>
            <a:r>
              <a:rPr lang="en-GB" b="1" dirty="0">
                <a:solidFill>
                  <a:srgbClr val="00B050"/>
                </a:solidFill>
              </a:rPr>
              <a:t>grid axis </a:t>
            </a:r>
            <a:r>
              <a:rPr lang="en-GB" dirty="0"/>
              <a:t>using </a:t>
            </a:r>
            <a:r>
              <a:rPr lang="en-GB" b="1" dirty="0">
                <a:solidFill>
                  <a:srgbClr val="00B050"/>
                </a:solidFill>
              </a:rPr>
              <a:t>2 tape measures </a:t>
            </a:r>
            <a:r>
              <a:rPr lang="en-GB" dirty="0"/>
              <a:t>at </a:t>
            </a:r>
            <a:r>
              <a:rPr lang="en-GB" b="1" dirty="0">
                <a:solidFill>
                  <a:srgbClr val="00B050"/>
                </a:solidFill>
              </a:rPr>
              <a:t>right angles </a:t>
            </a:r>
            <a:r>
              <a:rPr lang="en-GB" dirty="0"/>
              <a:t>to each other, </a:t>
            </a:r>
          </a:p>
          <a:p>
            <a:pPr marL="342900" lvl="0" indent="-342900">
              <a:buFont typeface="+mj-lt"/>
              <a:buAutoNum type="arabicPeriod"/>
            </a:pPr>
            <a:r>
              <a:rPr lang="en-GB" dirty="0"/>
              <a:t>Each </a:t>
            </a:r>
            <a:r>
              <a:rPr lang="en-GB" b="1" dirty="0">
                <a:solidFill>
                  <a:srgbClr val="00B050"/>
                </a:solidFill>
              </a:rPr>
              <a:t>metre is a marker</a:t>
            </a:r>
            <a:r>
              <a:rPr lang="en-GB" dirty="0"/>
              <a:t>. </a:t>
            </a:r>
          </a:p>
          <a:p>
            <a:pPr marL="342900" lvl="0" indent="-342900">
              <a:buFont typeface="+mj-lt"/>
              <a:buAutoNum type="arabicPeriod"/>
            </a:pPr>
            <a:r>
              <a:rPr lang="en-GB" dirty="0"/>
              <a:t>Using a </a:t>
            </a:r>
            <a:r>
              <a:rPr lang="en-GB" b="1" dirty="0">
                <a:solidFill>
                  <a:srgbClr val="00B050"/>
                </a:solidFill>
              </a:rPr>
              <a:t>random number generator </a:t>
            </a:r>
            <a:r>
              <a:rPr lang="en-GB" dirty="0"/>
              <a:t>select two numbers at random and use these numbers as co-ordinates.</a:t>
            </a:r>
          </a:p>
          <a:p>
            <a:pPr marL="342900" lvl="0" indent="-342900">
              <a:buFont typeface="+mj-lt"/>
              <a:buAutoNum type="arabicPeriod"/>
            </a:pPr>
            <a:r>
              <a:rPr lang="en-GB" dirty="0"/>
              <a:t>At these </a:t>
            </a:r>
            <a:r>
              <a:rPr lang="en-GB" b="1" dirty="0">
                <a:solidFill>
                  <a:srgbClr val="00B050"/>
                </a:solidFill>
              </a:rPr>
              <a:t>co-ordinates place a frame quadrat</a:t>
            </a:r>
            <a:r>
              <a:rPr lang="en-GB" dirty="0"/>
              <a:t>. </a:t>
            </a:r>
          </a:p>
          <a:p>
            <a:pPr marL="342900" lvl="0" indent="-342900">
              <a:buFont typeface="+mj-lt"/>
              <a:buAutoNum type="arabicPeriod"/>
            </a:pPr>
            <a:r>
              <a:rPr lang="en-GB" b="1" dirty="0">
                <a:solidFill>
                  <a:srgbClr val="00B050"/>
                </a:solidFill>
              </a:rPr>
              <a:t>Organisms</a:t>
            </a:r>
            <a:r>
              <a:rPr lang="en-GB" dirty="0"/>
              <a:t> are </a:t>
            </a:r>
            <a:r>
              <a:rPr lang="en-GB" b="1" dirty="0">
                <a:solidFill>
                  <a:srgbClr val="00B050"/>
                </a:solidFill>
              </a:rPr>
              <a:t>identified using a key</a:t>
            </a:r>
            <a:r>
              <a:rPr lang="en-GB" dirty="0"/>
              <a:t>, animals can be counted/collected to give information on </a:t>
            </a:r>
            <a:r>
              <a:rPr lang="en-GB" b="1" dirty="0">
                <a:solidFill>
                  <a:srgbClr val="00B050"/>
                </a:solidFill>
              </a:rPr>
              <a:t>abundance, absence or presence of species</a:t>
            </a:r>
            <a:r>
              <a:rPr lang="en-GB" dirty="0"/>
              <a:t>. </a:t>
            </a:r>
          </a:p>
          <a:p>
            <a:pPr marL="342900" lvl="0" indent="-342900">
              <a:buFont typeface="+mj-lt"/>
              <a:buAutoNum type="arabicPeriod"/>
            </a:pPr>
            <a:r>
              <a:rPr lang="en-GB" b="1" dirty="0">
                <a:solidFill>
                  <a:srgbClr val="00B050"/>
                </a:solidFill>
              </a:rPr>
              <a:t>Repeat</a:t>
            </a:r>
            <a:r>
              <a:rPr lang="en-GB" dirty="0"/>
              <a:t> procedure at </a:t>
            </a:r>
            <a:r>
              <a:rPr lang="en-GB" b="1" dirty="0">
                <a:solidFill>
                  <a:srgbClr val="00B050"/>
                </a:solidFill>
              </a:rPr>
              <a:t>different times of the day, seasons, month </a:t>
            </a:r>
            <a:r>
              <a:rPr lang="en-GB" dirty="0"/>
              <a:t>etc. </a:t>
            </a:r>
          </a:p>
          <a:p>
            <a:pPr marL="342900" lvl="0" indent="-342900">
              <a:buFont typeface="+mj-lt"/>
              <a:buAutoNum type="arabicPeriod"/>
            </a:pPr>
            <a:r>
              <a:rPr lang="en-GB" dirty="0"/>
              <a:t>Collect data on % cover using a frame quadrat </a:t>
            </a:r>
          </a:p>
          <a:p>
            <a:endParaRPr lang="en-GB" dirty="0"/>
          </a:p>
        </p:txBody>
      </p:sp>
      <p:pic>
        <p:nvPicPr>
          <p:cNvPr id="6" name="Picture 5">
            <a:extLst>
              <a:ext uri="{FF2B5EF4-FFF2-40B4-BE49-F238E27FC236}">
                <a16:creationId xmlns:a16="http://schemas.microsoft.com/office/drawing/2014/main" id="{66B8144A-6BBF-4AA6-ABC1-1544FDFECA4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8060385" y="1093633"/>
            <a:ext cx="879429" cy="832821"/>
          </a:xfrm>
          <a:prstGeom prst="rect">
            <a:avLst/>
          </a:prstGeom>
        </p:spPr>
      </p:pic>
      <p:pic>
        <p:nvPicPr>
          <p:cNvPr id="2053" name="Picture 5" descr="Biodiversity in your backyard!">
            <a:extLst>
              <a:ext uri="{FF2B5EF4-FFF2-40B4-BE49-F238E27FC236}">
                <a16:creationId xmlns:a16="http://schemas.microsoft.com/office/drawing/2014/main" id="{16DB298E-1E79-48B8-BE62-519054048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0342" y="3848099"/>
            <a:ext cx="4263316" cy="3009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36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F585CF-06F5-49AB-A228-B435981F689F}"/>
              </a:ext>
            </a:extLst>
          </p:cNvPr>
          <p:cNvSpPr txBox="1"/>
          <p:nvPr/>
        </p:nvSpPr>
        <p:spPr>
          <a:xfrm>
            <a:off x="97654" y="133165"/>
            <a:ext cx="8842160" cy="3970318"/>
          </a:xfrm>
          <a:prstGeom prst="rect">
            <a:avLst/>
          </a:prstGeom>
          <a:noFill/>
        </p:spPr>
        <p:txBody>
          <a:bodyPr wrap="square" rtlCol="0">
            <a:spAutoFit/>
          </a:bodyPr>
          <a:lstStyle/>
          <a:p>
            <a:r>
              <a:rPr lang="en-GB" sz="3600" b="1" u="sng" dirty="0">
                <a:solidFill>
                  <a:srgbClr val="00B050"/>
                </a:solidFill>
              </a:rPr>
              <a:t>Why is it best to carry out random sampling?</a:t>
            </a:r>
          </a:p>
          <a:p>
            <a:r>
              <a:rPr lang="en-GB" sz="3600" b="1" u="sng" dirty="0"/>
              <a:t>Advantages of carrying out random sampling</a:t>
            </a:r>
            <a:endParaRPr lang="en-GB" sz="3600" dirty="0">
              <a:solidFill>
                <a:srgbClr val="00B050"/>
              </a:solidFill>
            </a:endParaRPr>
          </a:p>
          <a:p>
            <a:endParaRPr lang="en-GB" dirty="0"/>
          </a:p>
          <a:p>
            <a:r>
              <a:rPr lang="en-GB" dirty="0"/>
              <a:t>1. </a:t>
            </a:r>
            <a:r>
              <a:rPr lang="en-GB" u="sng" dirty="0">
                <a:solidFill>
                  <a:srgbClr val="00B050"/>
                </a:solidFill>
              </a:rPr>
              <a:t>Use a </a:t>
            </a:r>
            <a:r>
              <a:rPr lang="en-GB" b="1" u="sng" dirty="0">
                <a:solidFill>
                  <a:srgbClr val="00B050"/>
                </a:solidFill>
              </a:rPr>
              <a:t>large sample </a:t>
            </a:r>
            <a:r>
              <a:rPr lang="en-GB" u="sng" dirty="0">
                <a:solidFill>
                  <a:srgbClr val="00B050"/>
                </a:solidFill>
              </a:rPr>
              <a:t>size</a:t>
            </a:r>
            <a:r>
              <a:rPr lang="en-GB" dirty="0"/>
              <a:t>. This will </a:t>
            </a:r>
            <a:r>
              <a:rPr lang="en-GB" b="1" dirty="0"/>
              <a:t>reduce</a:t>
            </a:r>
            <a:r>
              <a:rPr lang="en-GB" dirty="0"/>
              <a:t> the influence </a:t>
            </a:r>
            <a:r>
              <a:rPr lang="en-GB" b="1" dirty="0"/>
              <a:t>of chance </a:t>
            </a:r>
            <a:r>
              <a:rPr lang="en-GB" dirty="0"/>
              <a:t>and anomalies and </a:t>
            </a:r>
            <a:r>
              <a:rPr lang="en-GB" b="1" dirty="0"/>
              <a:t>allow you to calculate </a:t>
            </a:r>
            <a:r>
              <a:rPr lang="en-GB" dirty="0"/>
              <a:t>a </a:t>
            </a:r>
            <a:r>
              <a:rPr lang="en-GB" b="1" dirty="0"/>
              <a:t>mean</a:t>
            </a:r>
            <a:r>
              <a:rPr lang="en-GB" dirty="0"/>
              <a:t> which makes your </a:t>
            </a:r>
            <a:r>
              <a:rPr lang="en-GB" b="1" dirty="0"/>
              <a:t>results more precise</a:t>
            </a:r>
            <a:endParaRPr lang="en-GB" dirty="0"/>
          </a:p>
          <a:p>
            <a:r>
              <a:rPr lang="en-GB" dirty="0"/>
              <a:t> </a:t>
            </a:r>
          </a:p>
          <a:p>
            <a:pPr lvl="0"/>
            <a:r>
              <a:rPr lang="en-GB" dirty="0"/>
              <a:t>2. Analyse the data collected to determine the influence of chance on the data collected. </a:t>
            </a:r>
            <a:r>
              <a:rPr lang="en-GB" b="1" u="sng" dirty="0">
                <a:solidFill>
                  <a:srgbClr val="00B050"/>
                </a:solidFill>
              </a:rPr>
              <a:t>Carry out statistical tests to make your results more valid</a:t>
            </a:r>
            <a:r>
              <a:rPr lang="en-GB" dirty="0"/>
              <a:t>.</a:t>
            </a:r>
          </a:p>
          <a:p>
            <a:r>
              <a:rPr lang="en-GB" dirty="0"/>
              <a:t> </a:t>
            </a:r>
          </a:p>
          <a:p>
            <a:pPr lvl="0"/>
            <a:r>
              <a:rPr lang="en-GB" dirty="0"/>
              <a:t>3. Use random sampling instead of systematic sampling. </a:t>
            </a:r>
            <a:r>
              <a:rPr lang="en-GB" b="1" u="sng" dirty="0">
                <a:solidFill>
                  <a:srgbClr val="00B050"/>
                </a:solidFill>
              </a:rPr>
              <a:t>Random sampling reduces human bias </a:t>
            </a:r>
            <a:endParaRPr lang="en-GB" u="sng" dirty="0">
              <a:solidFill>
                <a:srgbClr val="00B050"/>
              </a:solidFill>
            </a:endParaRPr>
          </a:p>
          <a:p>
            <a:endParaRPr lang="en-GB" dirty="0"/>
          </a:p>
        </p:txBody>
      </p:sp>
      <p:pic>
        <p:nvPicPr>
          <p:cNvPr id="2053" name="Picture 5" descr="Biodiversity in your backyard!">
            <a:extLst>
              <a:ext uri="{FF2B5EF4-FFF2-40B4-BE49-F238E27FC236}">
                <a16:creationId xmlns:a16="http://schemas.microsoft.com/office/drawing/2014/main" id="{16DB298E-1E79-48B8-BE62-5190540485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0342" y="3848099"/>
            <a:ext cx="4263316" cy="3009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4911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E7DEC24-7ACE-4D5E-8424-4F6571832535}"/>
              </a:ext>
            </a:extLst>
          </p:cNvPr>
          <p:cNvSpPr/>
          <p:nvPr/>
        </p:nvSpPr>
        <p:spPr>
          <a:xfrm>
            <a:off x="0" y="6204"/>
            <a:ext cx="9144000" cy="4201278"/>
          </a:xfrm>
          <a:prstGeom prst="rect">
            <a:avLst/>
          </a:prstGeom>
        </p:spPr>
        <p:txBody>
          <a:bodyPr wrap="square">
            <a:spAutoFit/>
          </a:bodyPr>
          <a:lstStyle/>
          <a:p>
            <a:pPr>
              <a:lnSpc>
                <a:spcPct val="115000"/>
              </a:lnSpc>
              <a:spcAft>
                <a:spcPts val="0"/>
              </a:spcAft>
            </a:pPr>
            <a:r>
              <a:rPr lang="en-GB" sz="3600" b="1" u="sng" dirty="0">
                <a:solidFill>
                  <a:srgbClr val="00B050"/>
                </a:solidFill>
                <a:latin typeface="Calibri" panose="020F0502020204030204" pitchFamily="34" charset="0"/>
                <a:ea typeface="Calibri" panose="020F0502020204030204" pitchFamily="34" charset="0"/>
                <a:cs typeface="Calibri" panose="020F0502020204030204" pitchFamily="34" charset="0"/>
              </a:rPr>
              <a:t>How to carry out Systematic Sampling</a:t>
            </a:r>
            <a:endParaRPr lang="en-GB" sz="36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GB" b="1" u="sng"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1000"/>
              </a:spcAft>
            </a:pPr>
            <a:r>
              <a:rPr lang="en-GB" b="1" u="sng" dirty="0">
                <a:latin typeface="Calibri" panose="020F0502020204030204" pitchFamily="34" charset="0"/>
                <a:ea typeface="Calibri" panose="020F0502020204030204" pitchFamily="34" charset="0"/>
                <a:cs typeface="Calibri" panose="020F0502020204030204" pitchFamily="34" charset="0"/>
              </a:rPr>
              <a:t>Method: </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Calibri" panose="020F0502020204030204" pitchFamily="34" charset="0"/>
                <a:ea typeface="Calibri" panose="020F0502020204030204" pitchFamily="34" charset="0"/>
                <a:cs typeface="Calibri" panose="020F0502020204030204" pitchFamily="34" charset="0"/>
              </a:rPr>
              <a:t>To </a:t>
            </a: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monitor change </a:t>
            </a:r>
            <a:r>
              <a:rPr lang="en-GB" dirty="0">
                <a:latin typeface="Calibri" panose="020F0502020204030204" pitchFamily="34" charset="0"/>
                <a:ea typeface="Calibri" panose="020F0502020204030204" pitchFamily="34" charset="0"/>
                <a:cs typeface="Calibri" panose="020F0502020204030204" pitchFamily="34" charset="0"/>
              </a:rPr>
              <a:t>along a habitat/area (environmental gradient).</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Calibri" panose="020F0502020204030204" pitchFamily="34" charset="0"/>
                <a:ea typeface="Calibri" panose="020F0502020204030204" pitchFamily="34" charset="0"/>
                <a:cs typeface="Calibri" panose="020F0502020204030204" pitchFamily="34" charset="0"/>
              </a:rPr>
              <a:t>Place a </a:t>
            </a: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line</a:t>
            </a:r>
            <a:r>
              <a:rPr lang="en-GB" dirty="0">
                <a:latin typeface="Calibri" panose="020F0502020204030204" pitchFamily="34" charset="0"/>
                <a:ea typeface="Calibri" panose="020F0502020204030204" pitchFamily="34" charset="0"/>
                <a:cs typeface="Calibri" panose="020F0502020204030204" pitchFamily="34" charset="0"/>
              </a:rPr>
              <a:t> or </a:t>
            </a: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belt transect </a:t>
            </a:r>
            <a:r>
              <a:rPr lang="en-GB" dirty="0">
                <a:latin typeface="Calibri" panose="020F0502020204030204" pitchFamily="34" charset="0"/>
                <a:ea typeface="Calibri" panose="020F0502020204030204" pitchFamily="34" charset="0"/>
                <a:cs typeface="Calibri" panose="020F0502020204030204" pitchFamily="34" charset="0"/>
              </a:rPr>
              <a:t>across </a:t>
            </a: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length of area</a:t>
            </a:r>
            <a:r>
              <a:rPr lang="en-GB" dirty="0">
                <a:latin typeface="Calibri" panose="020F0502020204030204" pitchFamily="34" charset="0"/>
                <a:ea typeface="Calibri" panose="020F0502020204030204" pitchFamily="34" charset="0"/>
                <a:cs typeface="Calibri" panose="020F0502020204030204" pitchFamily="34" charset="0"/>
              </a:rPr>
              <a:t>,</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Quadrat</a:t>
            </a:r>
            <a:r>
              <a:rPr lang="en-GB" dirty="0">
                <a:latin typeface="Calibri" panose="020F0502020204030204" pitchFamily="34" charset="0"/>
                <a:ea typeface="Calibri" panose="020F0502020204030204" pitchFamily="34" charset="0"/>
                <a:cs typeface="Calibri" panose="020F0502020204030204" pitchFamily="34" charset="0"/>
              </a:rPr>
              <a:t> is placed at </a:t>
            </a: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regular intervals </a:t>
            </a:r>
            <a:r>
              <a:rPr lang="en-GB" dirty="0" err="1">
                <a:latin typeface="Calibri" panose="020F0502020204030204" pitchFamily="34" charset="0"/>
                <a:ea typeface="Calibri" panose="020F0502020204030204" pitchFamily="34" charset="0"/>
                <a:cs typeface="Calibri" panose="020F0502020204030204" pitchFamily="34" charset="0"/>
              </a:rPr>
              <a:t>eg</a:t>
            </a:r>
            <a:r>
              <a:rPr lang="en-GB" dirty="0">
                <a:latin typeface="Calibri" panose="020F0502020204030204" pitchFamily="34" charset="0"/>
                <a:ea typeface="Calibri" panose="020F0502020204030204" pitchFamily="34" charset="0"/>
                <a:cs typeface="Calibri" panose="020F0502020204030204" pitchFamily="34" charset="0"/>
              </a:rPr>
              <a:t> every metre. </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1000"/>
              </a:spcAft>
              <a:buFont typeface="+mj-lt"/>
              <a:buAutoNum type="arabicPeriod"/>
            </a:pP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Organisms</a:t>
            </a:r>
            <a:r>
              <a:rPr lang="en-GB" dirty="0">
                <a:latin typeface="Calibri" panose="020F0502020204030204" pitchFamily="34" charset="0"/>
                <a:ea typeface="Calibri" panose="020F0502020204030204" pitchFamily="34" charset="0"/>
                <a:cs typeface="Calibri" panose="020F0502020204030204" pitchFamily="34" charset="0"/>
              </a:rPr>
              <a:t> are </a:t>
            </a: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identified</a:t>
            </a:r>
            <a:r>
              <a:rPr lang="en-GB" dirty="0">
                <a:latin typeface="Calibri" panose="020F0502020204030204" pitchFamily="34" charset="0"/>
                <a:ea typeface="Calibri" panose="020F0502020204030204" pitchFamily="34" charset="0"/>
                <a:cs typeface="Calibri" panose="020F0502020204030204" pitchFamily="34" charset="0"/>
              </a:rPr>
              <a:t> using a key, animals can be counted/collected to give information on abundance, absence or presence of species. </a:t>
            </a:r>
          </a:p>
          <a:p>
            <a:pPr marL="342900" indent="-342900">
              <a:lnSpc>
                <a:spcPct val="150000"/>
              </a:lnSpc>
              <a:spcAft>
                <a:spcPts val="1000"/>
              </a:spcAft>
              <a:buFont typeface="+mj-lt"/>
              <a:buAutoNum type="arabicPeriod"/>
            </a:pPr>
            <a:r>
              <a:rPr lang="en-GB" b="1" dirty="0">
                <a:solidFill>
                  <a:srgbClr val="00B050"/>
                </a:solidFill>
              </a:rPr>
              <a:t>Repeat</a:t>
            </a:r>
            <a:r>
              <a:rPr lang="en-GB" dirty="0"/>
              <a:t> procedure at </a:t>
            </a:r>
            <a:r>
              <a:rPr lang="en-GB" b="1" dirty="0">
                <a:solidFill>
                  <a:srgbClr val="00B050"/>
                </a:solidFill>
              </a:rPr>
              <a:t>different times of the day, seasons, month </a:t>
            </a:r>
            <a:r>
              <a:rPr lang="en-GB" dirty="0"/>
              <a:t>etc. </a:t>
            </a:r>
          </a:p>
        </p:txBody>
      </p:sp>
      <p:pic>
        <p:nvPicPr>
          <p:cNvPr id="3" name="Picture 2">
            <a:extLst>
              <a:ext uri="{FF2B5EF4-FFF2-40B4-BE49-F238E27FC236}">
                <a16:creationId xmlns:a16="http://schemas.microsoft.com/office/drawing/2014/main" id="{A7B9C880-1D13-4954-8D89-B80C0671133A}"/>
              </a:ext>
            </a:extLst>
          </p:cNvPr>
          <p:cNvPicPr>
            <a:picLocks noChangeAspect="1"/>
          </p:cNvPicPr>
          <p:nvPr/>
        </p:nvPicPr>
        <p:blipFill>
          <a:blip r:embed="rId2"/>
          <a:stretch>
            <a:fillRect/>
          </a:stretch>
        </p:blipFill>
        <p:spPr>
          <a:xfrm>
            <a:off x="2066720" y="4566534"/>
            <a:ext cx="4824214" cy="1985185"/>
          </a:xfrm>
          <a:prstGeom prst="rect">
            <a:avLst/>
          </a:prstGeom>
        </p:spPr>
      </p:pic>
      <p:sp>
        <p:nvSpPr>
          <p:cNvPr id="4" name="TextBox 3">
            <a:extLst>
              <a:ext uri="{FF2B5EF4-FFF2-40B4-BE49-F238E27FC236}">
                <a16:creationId xmlns:a16="http://schemas.microsoft.com/office/drawing/2014/main" id="{E0AF568C-0DDF-4550-A8A3-67FD31698115}"/>
              </a:ext>
            </a:extLst>
          </p:cNvPr>
          <p:cNvSpPr txBox="1"/>
          <p:nvPr/>
        </p:nvSpPr>
        <p:spPr>
          <a:xfrm>
            <a:off x="1562470" y="4569965"/>
            <a:ext cx="6019060" cy="2031325"/>
          </a:xfrm>
          <a:prstGeom prst="rect">
            <a:avLst/>
          </a:prstGeom>
          <a:solidFill>
            <a:schemeClr val="bg1"/>
          </a:solidFill>
        </p:spPr>
        <p:txBody>
          <a:bodyPr wrap="square" rtlCol="0">
            <a:spAutoFit/>
          </a:bodyPr>
          <a:lstStyle/>
          <a:p>
            <a:r>
              <a:rPr lang="en-GB" dirty="0"/>
              <a:t>The </a:t>
            </a:r>
            <a:r>
              <a:rPr lang="en-GB" b="1" dirty="0"/>
              <a:t>quadrats</a:t>
            </a:r>
            <a:r>
              <a:rPr lang="en-GB" dirty="0"/>
              <a:t> are used to collect information on </a:t>
            </a:r>
            <a:r>
              <a:rPr lang="en-GB" b="1" dirty="0"/>
              <a:t>plant species</a:t>
            </a:r>
            <a:r>
              <a:rPr lang="en-GB" dirty="0"/>
              <a:t>.</a:t>
            </a:r>
          </a:p>
          <a:p>
            <a:endParaRPr lang="en-GB" dirty="0"/>
          </a:p>
          <a:p>
            <a:r>
              <a:rPr lang="en-GB" dirty="0"/>
              <a:t>You can either collect </a:t>
            </a:r>
            <a:r>
              <a:rPr lang="en-GB" b="1" dirty="0"/>
              <a:t>quantitative data: percentage cover</a:t>
            </a:r>
          </a:p>
          <a:p>
            <a:r>
              <a:rPr lang="en-GB" dirty="0"/>
              <a:t>Or</a:t>
            </a:r>
          </a:p>
          <a:p>
            <a:r>
              <a:rPr lang="en-GB" b="1" dirty="0"/>
              <a:t>Qualitative data: ACFOR scale</a:t>
            </a:r>
            <a:r>
              <a:rPr lang="en-GB" dirty="0"/>
              <a:t>. </a:t>
            </a:r>
          </a:p>
          <a:p>
            <a:endParaRPr lang="en-GB" dirty="0"/>
          </a:p>
          <a:p>
            <a:r>
              <a:rPr lang="en-GB" dirty="0"/>
              <a:t>Both are a </a:t>
            </a:r>
            <a:r>
              <a:rPr lang="en-GB" b="1" dirty="0"/>
              <a:t>measures of abundance </a:t>
            </a:r>
            <a:r>
              <a:rPr lang="en-GB" dirty="0"/>
              <a:t>of </a:t>
            </a:r>
            <a:r>
              <a:rPr lang="en-GB" b="1" dirty="0"/>
              <a:t>plants species</a:t>
            </a:r>
            <a:r>
              <a:rPr lang="en-GB" dirty="0"/>
              <a:t>. </a:t>
            </a:r>
          </a:p>
        </p:txBody>
      </p:sp>
    </p:spTree>
    <p:extLst>
      <p:ext uri="{BB962C8B-B14F-4D97-AF65-F5344CB8AC3E}">
        <p14:creationId xmlns:p14="http://schemas.microsoft.com/office/powerpoint/2010/main" val="29737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D70DDF-FED2-403D-BCE2-71B6911ECE2E}"/>
              </a:ext>
            </a:extLst>
          </p:cNvPr>
          <p:cNvSpPr/>
          <p:nvPr/>
        </p:nvSpPr>
        <p:spPr>
          <a:xfrm>
            <a:off x="-88777" y="0"/>
            <a:ext cx="9232777" cy="1653017"/>
          </a:xfrm>
          <a:prstGeom prst="rect">
            <a:avLst/>
          </a:prstGeom>
        </p:spPr>
        <p:txBody>
          <a:bodyPr wrap="square">
            <a:spAutoFit/>
          </a:bodyPr>
          <a:lstStyle/>
          <a:p>
            <a:pPr>
              <a:lnSpc>
                <a:spcPct val="115000"/>
              </a:lnSpc>
              <a:spcAft>
                <a:spcPts val="1000"/>
              </a:spcAft>
            </a:pPr>
            <a:r>
              <a:rPr lang="en-GB" sz="3200" b="1" u="sng" dirty="0">
                <a:solidFill>
                  <a:srgbClr val="00B050"/>
                </a:solidFill>
                <a:latin typeface="Calibri" panose="020F0502020204030204" pitchFamily="34" charset="0"/>
                <a:ea typeface="Calibri" panose="020F0502020204030204" pitchFamily="34" charset="0"/>
                <a:cs typeface="Calibri" panose="020F0502020204030204" pitchFamily="34" charset="0"/>
              </a:rPr>
              <a:t>How to work out percentage cover when randomly sampling plants. </a:t>
            </a:r>
          </a:p>
          <a:p>
            <a:pPr>
              <a:lnSpc>
                <a:spcPct val="115000"/>
              </a:lnSpc>
              <a:spcAft>
                <a:spcPts val="1000"/>
              </a:spcAft>
            </a:pPr>
            <a:endPar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8D0EEA43-EB7F-4460-B206-A58EE32DFFB7}"/>
              </a:ext>
            </a:extLst>
          </p:cNvPr>
          <p:cNvPicPr>
            <a:picLocks noChangeAspect="1"/>
          </p:cNvPicPr>
          <p:nvPr/>
        </p:nvPicPr>
        <p:blipFill>
          <a:blip r:embed="rId2"/>
          <a:stretch>
            <a:fillRect/>
          </a:stretch>
        </p:blipFill>
        <p:spPr>
          <a:xfrm>
            <a:off x="2215427" y="1653017"/>
            <a:ext cx="4842321" cy="4452185"/>
          </a:xfrm>
          <a:prstGeom prst="rect">
            <a:avLst/>
          </a:prstGeom>
        </p:spPr>
      </p:pic>
      <p:sp>
        <p:nvSpPr>
          <p:cNvPr id="5" name="TextBox 4">
            <a:extLst>
              <a:ext uri="{FF2B5EF4-FFF2-40B4-BE49-F238E27FC236}">
                <a16:creationId xmlns:a16="http://schemas.microsoft.com/office/drawing/2014/main" id="{E5B359E7-7A77-47EA-ABE2-3975C282BFCA}"/>
              </a:ext>
            </a:extLst>
          </p:cNvPr>
          <p:cNvSpPr txBox="1"/>
          <p:nvPr/>
        </p:nvSpPr>
        <p:spPr>
          <a:xfrm>
            <a:off x="4158956" y="1622849"/>
            <a:ext cx="955262" cy="369332"/>
          </a:xfrm>
          <a:prstGeom prst="rect">
            <a:avLst/>
          </a:prstGeom>
          <a:noFill/>
        </p:spPr>
        <p:txBody>
          <a:bodyPr wrap="none" rtlCol="0">
            <a:spAutoFit/>
          </a:bodyPr>
          <a:lstStyle/>
          <a:p>
            <a:r>
              <a:rPr lang="en-GB" dirty="0"/>
              <a:t>Quadrat</a:t>
            </a:r>
          </a:p>
        </p:txBody>
      </p:sp>
      <p:sp>
        <p:nvSpPr>
          <p:cNvPr id="6" name="Rectangle 5">
            <a:extLst>
              <a:ext uri="{FF2B5EF4-FFF2-40B4-BE49-F238E27FC236}">
                <a16:creationId xmlns:a16="http://schemas.microsoft.com/office/drawing/2014/main" id="{0F2481D3-9FB2-4222-A015-05B8DE62DE86}"/>
              </a:ext>
            </a:extLst>
          </p:cNvPr>
          <p:cNvSpPr/>
          <p:nvPr/>
        </p:nvSpPr>
        <p:spPr>
          <a:xfrm>
            <a:off x="6658067" y="1136498"/>
            <a:ext cx="2485933" cy="1711366"/>
          </a:xfrm>
          <a:prstGeom prst="rect">
            <a:avLst/>
          </a:prstGeom>
        </p:spPr>
        <p:txBody>
          <a:bodyPr wrap="square">
            <a:spAutoFit/>
          </a:bodyPr>
          <a:lstStyle/>
          <a:p>
            <a:pPr marL="342900" lvl="0" indent="-342900">
              <a:lnSpc>
                <a:spcPct val="150000"/>
              </a:lnSpc>
              <a:spcAft>
                <a:spcPts val="0"/>
              </a:spcAft>
              <a:buFont typeface="+mj-lt"/>
              <a:buAutoNum type="arabicPeriod"/>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Split quadrat into equal number of squares.</a:t>
            </a:r>
          </a:p>
          <a:p>
            <a:pPr lvl="0">
              <a:lnSpc>
                <a:spcPct val="150000"/>
              </a:lnSpc>
              <a:spcAft>
                <a:spcPts val="0"/>
              </a:spcAft>
            </a:pPr>
            <a:r>
              <a:rPr lang="en-GB" b="1" dirty="0">
                <a:solidFill>
                  <a:srgbClr val="00B050"/>
                </a:solidFill>
                <a:latin typeface="Calibri" panose="020F0502020204030204" pitchFamily="34" charset="0"/>
                <a:ea typeface="Calibri" panose="020F0502020204030204" pitchFamily="34" charset="0"/>
                <a:cs typeface="Calibri" panose="020F0502020204030204" pitchFamily="34" charset="0"/>
              </a:rPr>
              <a:t>Quadrat has 25 squares </a:t>
            </a:r>
            <a:endParaRPr lang="en-GB" b="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36FB0A25-3298-474E-8511-8FCA5AB1A1F7}"/>
              </a:ext>
            </a:extLst>
          </p:cNvPr>
          <p:cNvSpPr/>
          <p:nvPr/>
        </p:nvSpPr>
        <p:spPr>
          <a:xfrm>
            <a:off x="6793319" y="3208219"/>
            <a:ext cx="2215428" cy="2585323"/>
          </a:xfrm>
          <a:prstGeom prst="rect">
            <a:avLst/>
          </a:prstGeom>
        </p:spPr>
        <p:txBody>
          <a:bodyPr wrap="square">
            <a:spAutoFit/>
          </a:bodyPr>
          <a:lstStyle/>
          <a:p>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2. Work out % represented by each square by dividing 100% by the number of squares into the quadrat.</a:t>
            </a:r>
          </a:p>
          <a:p>
            <a:endParaRPr lang="en-GB" dirty="0">
              <a:solidFill>
                <a:srgbClr val="000000"/>
              </a:solidFill>
              <a:latin typeface="Calibri" panose="020F0502020204030204" pitchFamily="34" charset="0"/>
              <a:cs typeface="Calibri" panose="020F0502020204030204" pitchFamily="34" charset="0"/>
            </a:endParaRPr>
          </a:p>
          <a:p>
            <a:r>
              <a:rPr lang="en-GB" b="1" dirty="0">
                <a:solidFill>
                  <a:srgbClr val="00B050"/>
                </a:solidFill>
                <a:latin typeface="Calibri" panose="020F0502020204030204" pitchFamily="34" charset="0"/>
                <a:cs typeface="Calibri" panose="020F0502020204030204" pitchFamily="34" charset="0"/>
              </a:rPr>
              <a:t>100/25 squares = 4% for each square </a:t>
            </a:r>
            <a:endParaRPr lang="en-GB" b="1" dirty="0">
              <a:solidFill>
                <a:srgbClr val="00B050"/>
              </a:solidFill>
            </a:endParaRPr>
          </a:p>
        </p:txBody>
      </p:sp>
      <p:cxnSp>
        <p:nvCxnSpPr>
          <p:cNvPr id="9" name="Straight Arrow Connector 8">
            <a:extLst>
              <a:ext uri="{FF2B5EF4-FFF2-40B4-BE49-F238E27FC236}">
                <a16:creationId xmlns:a16="http://schemas.microsoft.com/office/drawing/2014/main" id="{46018C90-8C04-4640-AFC5-286153A7A2C0}"/>
              </a:ext>
            </a:extLst>
          </p:cNvPr>
          <p:cNvCxnSpPr>
            <a:cxnSpLocks/>
          </p:cNvCxnSpPr>
          <p:nvPr/>
        </p:nvCxnSpPr>
        <p:spPr>
          <a:xfrm flipH="1" flipV="1">
            <a:off x="6152225" y="2262207"/>
            <a:ext cx="505842" cy="3848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CBA57CA4-3EDC-4BDE-93EA-792E1726D7DA}"/>
              </a:ext>
            </a:extLst>
          </p:cNvPr>
          <p:cNvCxnSpPr>
            <a:cxnSpLocks/>
          </p:cNvCxnSpPr>
          <p:nvPr/>
        </p:nvCxnSpPr>
        <p:spPr>
          <a:xfrm flipH="1">
            <a:off x="6249880" y="5308847"/>
            <a:ext cx="543439"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38756173-98DB-44BF-995C-120D94EA2D30}"/>
              </a:ext>
            </a:extLst>
          </p:cNvPr>
          <p:cNvSpPr/>
          <p:nvPr/>
        </p:nvSpPr>
        <p:spPr>
          <a:xfrm>
            <a:off x="264428" y="5125012"/>
            <a:ext cx="2086254" cy="646331"/>
          </a:xfrm>
          <a:prstGeom prst="rect">
            <a:avLst/>
          </a:prstGeom>
        </p:spPr>
        <p:txBody>
          <a:bodyPr wrap="square">
            <a:spAutoFit/>
          </a:bodyPr>
          <a:lstStyle/>
          <a:p>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If a plant covers a whole square = </a:t>
            </a:r>
            <a:r>
              <a:rPr lang="en-GB" b="1" dirty="0">
                <a:solidFill>
                  <a:srgbClr val="00B050"/>
                </a:solidFill>
                <a:latin typeface="Calibri" panose="020F0502020204030204" pitchFamily="34" charset="0"/>
                <a:ea typeface="Times New Roman" panose="02020603050405020304" pitchFamily="18" charset="0"/>
                <a:cs typeface="Calibri" panose="020F0502020204030204" pitchFamily="34" charset="0"/>
              </a:rPr>
              <a:t>4%, </a:t>
            </a:r>
            <a:endParaRPr lang="en-GB" b="1" dirty="0">
              <a:solidFill>
                <a:srgbClr val="00B050"/>
              </a:solidFill>
            </a:endParaRPr>
          </a:p>
        </p:txBody>
      </p:sp>
      <p:cxnSp>
        <p:nvCxnSpPr>
          <p:cNvPr id="17" name="Straight Arrow Connector 16">
            <a:extLst>
              <a:ext uri="{FF2B5EF4-FFF2-40B4-BE49-F238E27FC236}">
                <a16:creationId xmlns:a16="http://schemas.microsoft.com/office/drawing/2014/main" id="{EB49C42D-0185-4D90-B3D1-94067B766FEF}"/>
              </a:ext>
            </a:extLst>
          </p:cNvPr>
          <p:cNvCxnSpPr/>
          <p:nvPr/>
        </p:nvCxnSpPr>
        <p:spPr>
          <a:xfrm flipV="1">
            <a:off x="2215427" y="5308848"/>
            <a:ext cx="702380" cy="2574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87517DA3-229D-429A-9C6C-6111A7700DE7}"/>
              </a:ext>
            </a:extLst>
          </p:cNvPr>
          <p:cNvSpPr/>
          <p:nvPr/>
        </p:nvSpPr>
        <p:spPr>
          <a:xfrm>
            <a:off x="2441356" y="5827373"/>
            <a:ext cx="2195231" cy="646331"/>
          </a:xfrm>
          <a:prstGeom prst="rect">
            <a:avLst/>
          </a:prstGeom>
        </p:spPr>
        <p:txBody>
          <a:bodyPr wrap="square">
            <a:spAutoFit/>
          </a:bodyPr>
          <a:lstStyle/>
          <a:p>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If the plant covers half the square = </a:t>
            </a:r>
            <a:r>
              <a:rPr lang="en-GB" b="1" dirty="0">
                <a:solidFill>
                  <a:srgbClr val="00B050"/>
                </a:solidFill>
                <a:latin typeface="Calibri" panose="020F0502020204030204" pitchFamily="34" charset="0"/>
                <a:ea typeface="Times New Roman" panose="02020603050405020304" pitchFamily="18" charset="0"/>
                <a:cs typeface="Calibri" panose="020F0502020204030204" pitchFamily="34" charset="0"/>
              </a:rPr>
              <a:t>2%, </a:t>
            </a:r>
            <a:endParaRPr lang="en-GB" b="1" dirty="0">
              <a:solidFill>
                <a:srgbClr val="00B050"/>
              </a:solidFill>
            </a:endParaRPr>
          </a:p>
        </p:txBody>
      </p:sp>
      <p:cxnSp>
        <p:nvCxnSpPr>
          <p:cNvPr id="20" name="Straight Arrow Connector 19">
            <a:extLst>
              <a:ext uri="{FF2B5EF4-FFF2-40B4-BE49-F238E27FC236}">
                <a16:creationId xmlns:a16="http://schemas.microsoft.com/office/drawing/2014/main" id="{0D294D6D-645C-4F46-8CE9-F24371BFA615}"/>
              </a:ext>
            </a:extLst>
          </p:cNvPr>
          <p:cNvCxnSpPr>
            <a:cxnSpLocks/>
          </p:cNvCxnSpPr>
          <p:nvPr/>
        </p:nvCxnSpPr>
        <p:spPr>
          <a:xfrm flipV="1">
            <a:off x="4508812" y="5308848"/>
            <a:ext cx="702380" cy="9499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68D6EA44-C7DA-4C8E-A1D8-34E93BB73FDE}"/>
              </a:ext>
            </a:extLst>
          </p:cNvPr>
          <p:cNvSpPr/>
          <p:nvPr/>
        </p:nvSpPr>
        <p:spPr>
          <a:xfrm>
            <a:off x="129175" y="1613331"/>
            <a:ext cx="2584214" cy="2126864"/>
          </a:xfrm>
          <a:prstGeom prst="rect">
            <a:avLst/>
          </a:prstGeom>
        </p:spPr>
        <p:txBody>
          <a:bodyPr wrap="square">
            <a:spAutoFit/>
          </a:bodyPr>
          <a:lstStyle/>
          <a:p>
            <a:pPr lvl="0">
              <a:lnSpc>
                <a:spcPct val="150000"/>
              </a:lnSpc>
              <a:spcAft>
                <a:spcPts val="1000"/>
              </a:spcAft>
            </a:pPr>
            <a:r>
              <a:rPr lang="en-GB" dirty="0">
                <a:solidFill>
                  <a:srgbClr val="000000"/>
                </a:solidFill>
                <a:latin typeface="Calibri" panose="020F0502020204030204" pitchFamily="34" charset="0"/>
                <a:ea typeface="Times New Roman" panose="02020603050405020304" pitchFamily="18" charset="0"/>
                <a:cs typeface="Calibri" panose="020F0502020204030204" pitchFamily="34" charset="0"/>
              </a:rPr>
              <a:t>4. Then add all the squares together to work out the total % cover of the plant within the whole quadrat</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323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5" grpId="0"/>
      <p:bldP spid="18" grpId="0"/>
      <p:bldP spid="2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9D4246-4186-4D10-BC1E-EEE6F3C0B22C}"/>
              </a:ext>
            </a:extLst>
          </p:cNvPr>
          <p:cNvPicPr>
            <a:picLocks noChangeAspect="1"/>
          </p:cNvPicPr>
          <p:nvPr/>
        </p:nvPicPr>
        <p:blipFill>
          <a:blip r:embed="rId2"/>
          <a:stretch>
            <a:fillRect/>
          </a:stretch>
        </p:blipFill>
        <p:spPr>
          <a:xfrm>
            <a:off x="133887" y="895675"/>
            <a:ext cx="4656638" cy="3232443"/>
          </a:xfrm>
          <a:prstGeom prst="rect">
            <a:avLst/>
          </a:prstGeom>
        </p:spPr>
      </p:pic>
      <p:sp>
        <p:nvSpPr>
          <p:cNvPr id="3" name="Rectangle 2">
            <a:extLst>
              <a:ext uri="{FF2B5EF4-FFF2-40B4-BE49-F238E27FC236}">
                <a16:creationId xmlns:a16="http://schemas.microsoft.com/office/drawing/2014/main" id="{C8C3F955-165A-4043-ACF8-B25A07744CB3}"/>
              </a:ext>
            </a:extLst>
          </p:cNvPr>
          <p:cNvSpPr/>
          <p:nvPr/>
        </p:nvSpPr>
        <p:spPr>
          <a:xfrm>
            <a:off x="133887" y="125736"/>
            <a:ext cx="8771697" cy="692049"/>
          </a:xfrm>
          <a:prstGeom prst="rect">
            <a:avLst/>
          </a:prstGeom>
        </p:spPr>
        <p:txBody>
          <a:bodyPr wrap="none">
            <a:spAutoFit/>
          </a:bodyPr>
          <a:lstStyle/>
          <a:p>
            <a:pPr>
              <a:lnSpc>
                <a:spcPct val="115000"/>
              </a:lnSpc>
              <a:spcAft>
                <a:spcPts val="1000"/>
              </a:spcAft>
            </a:pPr>
            <a:r>
              <a:rPr lang="en-GB" sz="3600" b="1" u="sng" dirty="0">
                <a:solidFill>
                  <a:srgbClr val="00B050"/>
                </a:solidFill>
                <a:latin typeface="Calibri" panose="020F0502020204030204" pitchFamily="34" charset="0"/>
                <a:ea typeface="Calibri" panose="020F0502020204030204" pitchFamily="34" charset="0"/>
                <a:cs typeface="Calibri" panose="020F0502020204030204" pitchFamily="34" charset="0"/>
              </a:rPr>
              <a:t>ACFOR scale when randomly sampling plants</a:t>
            </a:r>
            <a:endParaRPr lang="en-GB" sz="3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89DEECC-6F42-45CB-A1FE-59C0D20BACAE}"/>
              </a:ext>
            </a:extLst>
          </p:cNvPr>
          <p:cNvPicPr>
            <a:picLocks noChangeAspect="1"/>
          </p:cNvPicPr>
          <p:nvPr/>
        </p:nvPicPr>
        <p:blipFill>
          <a:blip r:embed="rId3"/>
          <a:stretch>
            <a:fillRect/>
          </a:stretch>
        </p:blipFill>
        <p:spPr>
          <a:xfrm>
            <a:off x="4758151" y="2485748"/>
            <a:ext cx="4385849" cy="4385849"/>
          </a:xfrm>
          <a:prstGeom prst="rect">
            <a:avLst/>
          </a:prstGeom>
        </p:spPr>
      </p:pic>
    </p:spTree>
    <p:extLst>
      <p:ext uri="{BB962C8B-B14F-4D97-AF65-F5344CB8AC3E}">
        <p14:creationId xmlns:p14="http://schemas.microsoft.com/office/powerpoint/2010/main" val="1526926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BF540E-691C-4F9D-92F2-E19326DE4EC8}"/>
              </a:ext>
            </a:extLst>
          </p:cNvPr>
          <p:cNvPicPr>
            <a:picLocks noChangeAspect="1"/>
          </p:cNvPicPr>
          <p:nvPr/>
        </p:nvPicPr>
        <p:blipFill>
          <a:blip r:embed="rId2"/>
          <a:stretch>
            <a:fillRect/>
          </a:stretch>
        </p:blipFill>
        <p:spPr>
          <a:xfrm>
            <a:off x="2117910" y="1967390"/>
            <a:ext cx="4753000" cy="5100221"/>
          </a:xfrm>
          <a:prstGeom prst="rect">
            <a:avLst/>
          </a:prstGeom>
        </p:spPr>
      </p:pic>
      <p:sp>
        <p:nvSpPr>
          <p:cNvPr id="3" name="TextBox 2">
            <a:extLst>
              <a:ext uri="{FF2B5EF4-FFF2-40B4-BE49-F238E27FC236}">
                <a16:creationId xmlns:a16="http://schemas.microsoft.com/office/drawing/2014/main" id="{51CB18FB-932E-4E1F-ADF3-76C59444060A}"/>
              </a:ext>
            </a:extLst>
          </p:cNvPr>
          <p:cNvSpPr txBox="1"/>
          <p:nvPr/>
        </p:nvSpPr>
        <p:spPr>
          <a:xfrm>
            <a:off x="0" y="0"/>
            <a:ext cx="8837135" cy="1754326"/>
          </a:xfrm>
          <a:prstGeom prst="rect">
            <a:avLst/>
          </a:prstGeom>
          <a:noFill/>
        </p:spPr>
        <p:txBody>
          <a:bodyPr wrap="square" rtlCol="0">
            <a:spAutoFit/>
          </a:bodyPr>
          <a:lstStyle/>
          <a:p>
            <a:pPr algn="ctr"/>
            <a:r>
              <a:rPr lang="en-GB" sz="3600" b="1" dirty="0">
                <a:solidFill>
                  <a:srgbClr val="00B050"/>
                </a:solidFill>
              </a:rPr>
              <a:t>Revision poster:</a:t>
            </a:r>
          </a:p>
          <a:p>
            <a:pPr algn="ctr"/>
            <a:r>
              <a:rPr lang="en-GB" sz="2400" dirty="0"/>
              <a:t>On page 12 draw out the methods on page 10-11.</a:t>
            </a:r>
          </a:p>
          <a:p>
            <a:r>
              <a:rPr lang="en-GB" sz="2400" b="1" u="sng" dirty="0"/>
              <a:t>Converting text into diagrams makes your brain work harder so you are more likely to remember the information. </a:t>
            </a:r>
          </a:p>
        </p:txBody>
      </p:sp>
    </p:spTree>
    <p:extLst>
      <p:ext uri="{BB962C8B-B14F-4D97-AF65-F5344CB8AC3E}">
        <p14:creationId xmlns:p14="http://schemas.microsoft.com/office/powerpoint/2010/main" val="20474338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00B3B7-3635-4481-B703-0D7ADC54A27E}"/>
              </a:ext>
            </a:extLst>
          </p:cNvPr>
          <p:cNvSpPr txBox="1"/>
          <p:nvPr/>
        </p:nvSpPr>
        <p:spPr>
          <a:xfrm>
            <a:off x="186431" y="230819"/>
            <a:ext cx="8664606" cy="2031325"/>
          </a:xfrm>
          <a:prstGeom prst="rect">
            <a:avLst/>
          </a:prstGeom>
          <a:noFill/>
        </p:spPr>
        <p:txBody>
          <a:bodyPr wrap="square" rtlCol="0">
            <a:spAutoFit/>
          </a:bodyPr>
          <a:lstStyle/>
          <a:p>
            <a:r>
              <a:rPr lang="en-GB" sz="3600" b="1" u="sng" dirty="0">
                <a:solidFill>
                  <a:srgbClr val="00B0F0"/>
                </a:solidFill>
              </a:rPr>
              <a:t>Mark Release recapture method when randomly sampling animals</a:t>
            </a:r>
            <a:endParaRPr lang="en-GB" sz="3600" dirty="0">
              <a:solidFill>
                <a:srgbClr val="00B0F0"/>
              </a:solidFill>
            </a:endParaRPr>
          </a:p>
          <a:p>
            <a:endParaRPr lang="en-GB" dirty="0"/>
          </a:p>
          <a:p>
            <a:endParaRPr lang="en-GB" dirty="0"/>
          </a:p>
          <a:p>
            <a:r>
              <a:rPr lang="en-GB" b="1" dirty="0"/>
              <a:t>These techniques cannot be easily used with animals as they are mobile</a:t>
            </a:r>
          </a:p>
        </p:txBody>
      </p:sp>
      <p:pic>
        <p:nvPicPr>
          <p:cNvPr id="3" name="Picture 2">
            <a:extLst>
              <a:ext uri="{FF2B5EF4-FFF2-40B4-BE49-F238E27FC236}">
                <a16:creationId xmlns:a16="http://schemas.microsoft.com/office/drawing/2014/main" id="{BDEF4DD1-0CE7-410A-9601-F966C60453C7}"/>
              </a:ext>
            </a:extLst>
          </p:cNvPr>
          <p:cNvPicPr>
            <a:picLocks noChangeAspect="1"/>
          </p:cNvPicPr>
          <p:nvPr/>
        </p:nvPicPr>
        <p:blipFill>
          <a:blip r:embed="rId2"/>
          <a:stretch>
            <a:fillRect/>
          </a:stretch>
        </p:blipFill>
        <p:spPr>
          <a:xfrm>
            <a:off x="1023566" y="2262144"/>
            <a:ext cx="2143125" cy="2143125"/>
          </a:xfrm>
          <a:prstGeom prst="rect">
            <a:avLst/>
          </a:prstGeom>
        </p:spPr>
      </p:pic>
      <p:pic>
        <p:nvPicPr>
          <p:cNvPr id="4" name="Picture 3">
            <a:extLst>
              <a:ext uri="{FF2B5EF4-FFF2-40B4-BE49-F238E27FC236}">
                <a16:creationId xmlns:a16="http://schemas.microsoft.com/office/drawing/2014/main" id="{9C592850-021B-4202-8BF3-2973404D28B0}"/>
              </a:ext>
            </a:extLst>
          </p:cNvPr>
          <p:cNvPicPr>
            <a:picLocks noChangeAspect="1"/>
          </p:cNvPicPr>
          <p:nvPr/>
        </p:nvPicPr>
        <p:blipFill rotWithShape="1">
          <a:blip r:embed="rId3"/>
          <a:srcRect b="27942"/>
          <a:stretch/>
        </p:blipFill>
        <p:spPr>
          <a:xfrm>
            <a:off x="0" y="4284168"/>
            <a:ext cx="4762500" cy="2573832"/>
          </a:xfrm>
          <a:prstGeom prst="rect">
            <a:avLst/>
          </a:prstGeom>
        </p:spPr>
      </p:pic>
      <p:pic>
        <p:nvPicPr>
          <p:cNvPr id="5" name="Picture 4">
            <a:extLst>
              <a:ext uri="{FF2B5EF4-FFF2-40B4-BE49-F238E27FC236}">
                <a16:creationId xmlns:a16="http://schemas.microsoft.com/office/drawing/2014/main" id="{5A379092-6944-4B1F-BD28-917CA5DF86F7}"/>
              </a:ext>
            </a:extLst>
          </p:cNvPr>
          <p:cNvPicPr>
            <a:picLocks noChangeAspect="1"/>
          </p:cNvPicPr>
          <p:nvPr/>
        </p:nvPicPr>
        <p:blipFill>
          <a:blip r:embed="rId4"/>
          <a:stretch>
            <a:fillRect/>
          </a:stretch>
        </p:blipFill>
        <p:spPr>
          <a:xfrm>
            <a:off x="3879542" y="3333706"/>
            <a:ext cx="5103311" cy="940189"/>
          </a:xfrm>
          <a:prstGeom prst="rect">
            <a:avLst/>
          </a:prstGeom>
        </p:spPr>
      </p:pic>
    </p:spTree>
    <p:extLst>
      <p:ext uri="{BB962C8B-B14F-4D97-AF65-F5344CB8AC3E}">
        <p14:creationId xmlns:p14="http://schemas.microsoft.com/office/powerpoint/2010/main" val="18539301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726" y="1929738"/>
            <a:ext cx="8229600" cy="4997152"/>
          </a:xfrm>
        </p:spPr>
        <p:txBody>
          <a:bodyPr>
            <a:normAutofit/>
          </a:bodyPr>
          <a:lstStyle/>
          <a:p>
            <a:pPr marL="0" indent="0">
              <a:buNone/>
            </a:pPr>
            <a:r>
              <a:rPr lang="en-GB" b="1" u="sng" dirty="0"/>
              <a:t>Method:</a:t>
            </a:r>
          </a:p>
          <a:p>
            <a:pPr marL="514350" indent="-514350">
              <a:buAutoNum type="arabicPeriod"/>
            </a:pPr>
            <a:r>
              <a:rPr lang="en-GB" dirty="0"/>
              <a:t>Catch a sample of animals and count them</a:t>
            </a:r>
          </a:p>
          <a:p>
            <a:pPr marL="514350" indent="-514350">
              <a:buAutoNum type="arabicPeriod"/>
            </a:pPr>
            <a:r>
              <a:rPr lang="en-GB" dirty="0"/>
              <a:t>Mark each one</a:t>
            </a:r>
          </a:p>
          <a:p>
            <a:pPr marL="514350" indent="-514350">
              <a:buAutoNum type="arabicPeriod"/>
            </a:pPr>
            <a:r>
              <a:rPr lang="en-GB" dirty="0"/>
              <a:t>Release back into habitat</a:t>
            </a:r>
          </a:p>
          <a:p>
            <a:pPr marL="514350" indent="-514350">
              <a:buAutoNum type="arabicPeriod"/>
            </a:pPr>
            <a:r>
              <a:rPr lang="en-GB" dirty="0"/>
              <a:t>Leave for 1-2 days so they can mix</a:t>
            </a:r>
          </a:p>
          <a:p>
            <a:pPr marL="514350" indent="-514350">
              <a:buAutoNum type="arabicPeriod"/>
            </a:pPr>
            <a:r>
              <a:rPr lang="en-GB" dirty="0"/>
              <a:t>Catch a second sample</a:t>
            </a:r>
          </a:p>
          <a:p>
            <a:pPr marL="514350" indent="-514350">
              <a:buAutoNum type="arabicPeriod"/>
            </a:pPr>
            <a:r>
              <a:rPr lang="en-GB" dirty="0"/>
              <a:t>Count the total, and the number which are marked</a:t>
            </a:r>
          </a:p>
        </p:txBody>
      </p:sp>
      <p:pic>
        <p:nvPicPr>
          <p:cNvPr id="11266" name="irc_mi" descr="Image result for marking organisms for mark release recap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6770AC01-9F7F-4924-B720-5B2547777E1F}"/>
              </a:ext>
            </a:extLst>
          </p:cNvPr>
          <p:cNvSpPr/>
          <p:nvPr/>
        </p:nvSpPr>
        <p:spPr>
          <a:xfrm>
            <a:off x="0" y="99628"/>
            <a:ext cx="6858000" cy="1329146"/>
          </a:xfrm>
          <a:prstGeom prst="rect">
            <a:avLst/>
          </a:prstGeom>
        </p:spPr>
        <p:txBody>
          <a:bodyPr wrap="square">
            <a:spAutoFit/>
          </a:bodyPr>
          <a:lstStyle/>
          <a:p>
            <a:pPr>
              <a:lnSpc>
                <a:spcPct val="115000"/>
              </a:lnSpc>
              <a:spcAft>
                <a:spcPts val="1000"/>
              </a:spcAft>
            </a:pPr>
            <a:r>
              <a:rPr lang="en-GB" sz="3600" b="1" u="sng" dirty="0">
                <a:solidFill>
                  <a:srgbClr val="00B0F0"/>
                </a:solidFill>
                <a:latin typeface="Calibri" panose="020F0502020204030204" pitchFamily="34" charset="0"/>
                <a:ea typeface="Calibri" panose="020F0502020204030204" pitchFamily="34" charset="0"/>
                <a:cs typeface="Calibri" panose="020F0502020204030204" pitchFamily="34" charset="0"/>
              </a:rPr>
              <a:t>Mark Release recapture method when randomly sampling animals</a:t>
            </a:r>
            <a:endParaRPr lang="en-GB" sz="36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95FCC222-87C1-443F-BE9A-0901A8D474D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073162" y="3429000"/>
            <a:ext cx="1070838" cy="884407"/>
          </a:xfrm>
          <a:prstGeom prst="rect">
            <a:avLst/>
          </a:prstGeom>
        </p:spPr>
      </p:pic>
    </p:spTree>
    <p:extLst>
      <p:ext uri="{BB962C8B-B14F-4D97-AF65-F5344CB8AC3E}">
        <p14:creationId xmlns:p14="http://schemas.microsoft.com/office/powerpoint/2010/main" val="34241054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1235" y="1730615"/>
            <a:ext cx="8229600" cy="4525963"/>
          </a:xfrm>
        </p:spPr>
        <p:txBody>
          <a:bodyPr/>
          <a:lstStyle/>
          <a:p>
            <a:pPr marL="0" indent="0">
              <a:buNone/>
            </a:pPr>
            <a:endParaRPr lang="en-GB" dirty="0"/>
          </a:p>
          <a:p>
            <a:pPr marL="0" indent="0">
              <a:buNone/>
            </a:pPr>
            <a:r>
              <a:rPr lang="en-GB" dirty="0"/>
              <a:t>Total numbers of animals in a population = </a:t>
            </a:r>
          </a:p>
          <a:p>
            <a:pPr marL="0" indent="0">
              <a:buNone/>
            </a:pPr>
            <a:endParaRPr lang="en-GB" dirty="0"/>
          </a:p>
          <a:p>
            <a:pPr marL="0" indent="0">
              <a:buNone/>
            </a:pPr>
            <a:r>
              <a:rPr lang="en-GB" u="sng" dirty="0"/>
              <a:t>Number in sample 1 x number in sample 2</a:t>
            </a:r>
            <a:endParaRPr lang="en-GB" dirty="0"/>
          </a:p>
          <a:p>
            <a:pPr marL="0" indent="0">
              <a:buNone/>
            </a:pPr>
            <a:r>
              <a:rPr lang="en-GB" dirty="0"/>
              <a:t>    Number of marked animals in sample 2</a:t>
            </a:r>
            <a:endParaRPr lang="en-GB" dirty="0">
              <a:effectLst/>
            </a:endParaRPr>
          </a:p>
        </p:txBody>
      </p:sp>
      <p:pic>
        <p:nvPicPr>
          <p:cNvPr id="6" name="irc_mi" descr="Image result for marking organisms for mark release recapture">
            <a:extLst>
              <a:ext uri="{FF2B5EF4-FFF2-40B4-BE49-F238E27FC236}">
                <a16:creationId xmlns:a16="http://schemas.microsoft.com/office/drawing/2014/main" id="{DA9DD87E-76B5-4E66-95F6-C733FE6FC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950EB766-5722-4829-9345-679014873D2C}"/>
              </a:ext>
            </a:extLst>
          </p:cNvPr>
          <p:cNvSpPr/>
          <p:nvPr/>
        </p:nvSpPr>
        <p:spPr>
          <a:xfrm>
            <a:off x="0" y="99628"/>
            <a:ext cx="6858000" cy="1329146"/>
          </a:xfrm>
          <a:prstGeom prst="rect">
            <a:avLst/>
          </a:prstGeom>
        </p:spPr>
        <p:txBody>
          <a:bodyPr wrap="square">
            <a:spAutoFit/>
          </a:bodyPr>
          <a:lstStyle/>
          <a:p>
            <a:pPr>
              <a:lnSpc>
                <a:spcPct val="115000"/>
              </a:lnSpc>
              <a:spcAft>
                <a:spcPts val="1000"/>
              </a:spcAft>
            </a:pPr>
            <a:r>
              <a:rPr lang="en-GB" sz="3600" b="1" u="sng" dirty="0">
                <a:solidFill>
                  <a:srgbClr val="00B0F0"/>
                </a:solidFill>
                <a:latin typeface="Calibri" panose="020F0502020204030204" pitchFamily="34" charset="0"/>
                <a:ea typeface="Calibri" panose="020F0502020204030204" pitchFamily="34" charset="0"/>
                <a:cs typeface="Calibri" panose="020F0502020204030204" pitchFamily="34" charset="0"/>
              </a:rPr>
              <a:t>Mark Release recapture method when randomly sampling animals</a:t>
            </a:r>
            <a:endParaRPr lang="en-GB" sz="36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2AB774A9-5028-4922-B019-0B4D6C4F359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019896" y="3551392"/>
            <a:ext cx="1070838" cy="884407"/>
          </a:xfrm>
          <a:prstGeom prst="rect">
            <a:avLst/>
          </a:prstGeom>
        </p:spPr>
      </p:pic>
      <p:sp>
        <p:nvSpPr>
          <p:cNvPr id="9" name="TextBox 8">
            <a:extLst>
              <a:ext uri="{FF2B5EF4-FFF2-40B4-BE49-F238E27FC236}">
                <a16:creationId xmlns:a16="http://schemas.microsoft.com/office/drawing/2014/main" id="{3DA794CF-0F1F-4BE5-819C-3BEF6D64DA6B}"/>
              </a:ext>
            </a:extLst>
          </p:cNvPr>
          <p:cNvSpPr txBox="1"/>
          <p:nvPr/>
        </p:nvSpPr>
        <p:spPr>
          <a:xfrm>
            <a:off x="106532" y="4909351"/>
            <a:ext cx="8904303" cy="1384995"/>
          </a:xfrm>
          <a:prstGeom prst="rect">
            <a:avLst/>
          </a:prstGeom>
          <a:noFill/>
        </p:spPr>
        <p:txBody>
          <a:bodyPr wrap="square" rtlCol="0">
            <a:spAutoFit/>
          </a:bodyPr>
          <a:lstStyle/>
          <a:p>
            <a:pPr algn="ctr"/>
            <a:r>
              <a:rPr lang="en-GB" sz="2800" b="1" dirty="0"/>
              <a:t>Complete worked example on page 13 in your booklet. </a:t>
            </a:r>
          </a:p>
          <a:p>
            <a:pPr algn="ctr"/>
            <a:r>
              <a:rPr lang="en-GB" sz="2800" b="1" dirty="0"/>
              <a:t>Have a go at practice question 1 and 2 on page 13 in your booklet. </a:t>
            </a:r>
          </a:p>
        </p:txBody>
      </p:sp>
    </p:spTree>
    <p:extLst>
      <p:ext uri="{BB962C8B-B14F-4D97-AF65-F5344CB8AC3E}">
        <p14:creationId xmlns:p14="http://schemas.microsoft.com/office/powerpoint/2010/main" val="336857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Image result for marking organisms for mark release recapture">
            <a:extLst>
              <a:ext uri="{FF2B5EF4-FFF2-40B4-BE49-F238E27FC236}">
                <a16:creationId xmlns:a16="http://schemas.microsoft.com/office/drawing/2014/main" id="{31157003-BB98-4B35-A177-62A7D0261E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4B14785-7682-4AB1-9C56-A43AC9FE7F02}"/>
              </a:ext>
            </a:extLst>
          </p:cNvPr>
          <p:cNvSpPr/>
          <p:nvPr/>
        </p:nvSpPr>
        <p:spPr>
          <a:xfrm>
            <a:off x="0" y="99628"/>
            <a:ext cx="6858000" cy="1329146"/>
          </a:xfrm>
          <a:prstGeom prst="rect">
            <a:avLst/>
          </a:prstGeom>
        </p:spPr>
        <p:txBody>
          <a:bodyPr wrap="square">
            <a:spAutoFit/>
          </a:bodyPr>
          <a:lstStyle/>
          <a:p>
            <a:pPr>
              <a:lnSpc>
                <a:spcPct val="115000"/>
              </a:lnSpc>
              <a:spcAft>
                <a:spcPts val="1000"/>
              </a:spcAft>
            </a:pPr>
            <a:r>
              <a:rPr lang="en-GB" sz="3600" b="1" u="sng" dirty="0">
                <a:solidFill>
                  <a:srgbClr val="00B0F0"/>
                </a:solidFill>
                <a:latin typeface="Calibri" panose="020F0502020204030204" pitchFamily="34" charset="0"/>
                <a:ea typeface="Calibri" panose="020F0502020204030204" pitchFamily="34" charset="0"/>
                <a:cs typeface="Calibri" panose="020F0502020204030204" pitchFamily="34" charset="0"/>
              </a:rPr>
              <a:t>Mark Release recapture method when randomly sampling animals</a:t>
            </a:r>
            <a:endParaRPr lang="en-GB" sz="36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DAB72898-C508-4D77-8DA6-561401495D5D}"/>
              </a:ext>
            </a:extLst>
          </p:cNvPr>
          <p:cNvPicPr>
            <a:picLocks noChangeAspect="1"/>
          </p:cNvPicPr>
          <p:nvPr/>
        </p:nvPicPr>
        <p:blipFill>
          <a:blip r:embed="rId3"/>
          <a:stretch>
            <a:fillRect/>
          </a:stretch>
        </p:blipFill>
        <p:spPr>
          <a:xfrm>
            <a:off x="50867" y="2482522"/>
            <a:ext cx="9042266" cy="3545416"/>
          </a:xfrm>
          <a:prstGeom prst="rect">
            <a:avLst/>
          </a:prstGeom>
        </p:spPr>
      </p:pic>
      <p:sp>
        <p:nvSpPr>
          <p:cNvPr id="7" name="Rectangle 6">
            <a:extLst>
              <a:ext uri="{FF2B5EF4-FFF2-40B4-BE49-F238E27FC236}">
                <a16:creationId xmlns:a16="http://schemas.microsoft.com/office/drawing/2014/main" id="{E312986E-2EDF-4575-A22C-1B017AD35E47}"/>
              </a:ext>
            </a:extLst>
          </p:cNvPr>
          <p:cNvSpPr/>
          <p:nvPr/>
        </p:nvSpPr>
        <p:spPr>
          <a:xfrm>
            <a:off x="1109709" y="3551068"/>
            <a:ext cx="594804" cy="30184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0D4C10B-5618-4D89-8098-931B7D12B14B}"/>
              </a:ext>
            </a:extLst>
          </p:cNvPr>
          <p:cNvSpPr/>
          <p:nvPr/>
        </p:nvSpPr>
        <p:spPr>
          <a:xfrm>
            <a:off x="1109709" y="3953389"/>
            <a:ext cx="594804" cy="30184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9C6E126A-6EF7-46BE-9F36-B3A42BB20CBA}"/>
              </a:ext>
            </a:extLst>
          </p:cNvPr>
          <p:cNvSpPr/>
          <p:nvPr/>
        </p:nvSpPr>
        <p:spPr>
          <a:xfrm>
            <a:off x="1785892" y="4360416"/>
            <a:ext cx="594804" cy="30184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E8889C0-DC07-45C8-B1F1-1CE8EB92BE15}"/>
              </a:ext>
            </a:extLst>
          </p:cNvPr>
          <p:cNvSpPr/>
          <p:nvPr/>
        </p:nvSpPr>
        <p:spPr>
          <a:xfrm>
            <a:off x="50867" y="5194917"/>
            <a:ext cx="1493848" cy="66434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ACF8C10D-AB59-4979-960D-EB1F1C76E9E4}"/>
              </a:ext>
            </a:extLst>
          </p:cNvPr>
          <p:cNvSpPr txBox="1"/>
          <p:nvPr/>
        </p:nvSpPr>
        <p:spPr>
          <a:xfrm>
            <a:off x="3577701" y="4511336"/>
            <a:ext cx="5157926" cy="830997"/>
          </a:xfrm>
          <a:prstGeom prst="rect">
            <a:avLst/>
          </a:prstGeom>
          <a:noFill/>
        </p:spPr>
        <p:txBody>
          <a:bodyPr wrap="square" rtlCol="0">
            <a:spAutoFit/>
          </a:bodyPr>
          <a:lstStyle/>
          <a:p>
            <a:pPr algn="ctr"/>
            <a:r>
              <a:rPr lang="en-GB" sz="2400" b="1" dirty="0"/>
              <a:t>Complete practice question 1 and 2 on page 13 in your booklet </a:t>
            </a:r>
          </a:p>
        </p:txBody>
      </p:sp>
    </p:spTree>
    <p:extLst>
      <p:ext uri="{BB962C8B-B14F-4D97-AF65-F5344CB8AC3E}">
        <p14:creationId xmlns:p14="http://schemas.microsoft.com/office/powerpoint/2010/main" val="173684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9"/>
                                        </p:tgtEl>
                                        <p:attrNameLst>
                                          <p:attrName>ppt_x</p:attrName>
                                        </p:attrNameLst>
                                      </p:cBhvr>
                                      <p:tavLst>
                                        <p:tav tm="0">
                                          <p:val>
                                            <p:strVal val="ppt_x"/>
                                          </p:val>
                                        </p:tav>
                                        <p:tav tm="100000">
                                          <p:val>
                                            <p:strVal val="ppt_x"/>
                                          </p:val>
                                        </p:tav>
                                      </p:tavLst>
                                    </p:anim>
                                    <p:anim calcmode="lin" valueType="num">
                                      <p:cBhvr additive="base">
                                        <p:cTn id="19" dur="500"/>
                                        <p:tgtEl>
                                          <p:spTgt spid="9"/>
                                        </p:tgtEl>
                                        <p:attrNameLst>
                                          <p:attrName>ppt_y</p:attrName>
                                        </p:attrNameLst>
                                      </p:cBhvr>
                                      <p:tavLst>
                                        <p:tav tm="0">
                                          <p:val>
                                            <p:strVal val="ppt_y"/>
                                          </p:val>
                                        </p:tav>
                                        <p:tav tm="100000">
                                          <p:val>
                                            <p:strVal val="1+ppt_h/2"/>
                                          </p:val>
                                        </p:tav>
                                      </p:tavLst>
                                    </p:anim>
                                    <p:set>
                                      <p:cBhvr>
                                        <p:cTn id="20" dur="1" fill="hold">
                                          <p:stCondLst>
                                            <p:cond delay="4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10"/>
                                        </p:tgtEl>
                                        <p:attrNameLst>
                                          <p:attrName>ppt_x</p:attrName>
                                        </p:attrNameLst>
                                      </p:cBhvr>
                                      <p:tavLst>
                                        <p:tav tm="0">
                                          <p:val>
                                            <p:strVal val="ppt_x"/>
                                          </p:val>
                                        </p:tav>
                                        <p:tav tm="100000">
                                          <p:val>
                                            <p:strVal val="ppt_x"/>
                                          </p:val>
                                        </p:tav>
                                      </p:tavLst>
                                    </p:anim>
                                    <p:anim calcmode="lin" valueType="num">
                                      <p:cBhvr additive="base">
                                        <p:cTn id="25" dur="500"/>
                                        <p:tgtEl>
                                          <p:spTgt spid="10"/>
                                        </p:tgtEl>
                                        <p:attrNameLst>
                                          <p:attrName>ppt_y</p:attrName>
                                        </p:attrNameLst>
                                      </p:cBhvr>
                                      <p:tavLst>
                                        <p:tav tm="0">
                                          <p:val>
                                            <p:strVal val="ppt_y"/>
                                          </p:val>
                                        </p:tav>
                                        <p:tav tm="100000">
                                          <p:val>
                                            <p:strVal val="1+ppt_h/2"/>
                                          </p:val>
                                        </p:tav>
                                      </p:tavLst>
                                    </p:anim>
                                    <p:set>
                                      <p:cBhvr>
                                        <p:cTn id="26" dur="1" fill="hold">
                                          <p:stCondLst>
                                            <p:cond delay="499"/>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21ED4A-8A55-4AA8-979A-B35637B3F1AC}"/>
              </a:ext>
            </a:extLst>
          </p:cNvPr>
          <p:cNvSpPr/>
          <p:nvPr/>
        </p:nvSpPr>
        <p:spPr>
          <a:xfrm>
            <a:off x="0" y="2005266"/>
            <a:ext cx="9144000" cy="3453510"/>
          </a:xfrm>
          <a:prstGeom prst="rect">
            <a:avLst/>
          </a:prstGeom>
        </p:spPr>
        <p:txBody>
          <a:bodyPr wrap="square">
            <a:spAutoFit/>
          </a:bodyPr>
          <a:lstStyle/>
          <a:p>
            <a:pPr lvl="0">
              <a:lnSpc>
                <a:spcPct val="115000"/>
              </a:lnSpc>
              <a:spcAft>
                <a:spcPts val="1000"/>
              </a:spcAft>
            </a:pPr>
            <a:r>
              <a:rPr lang="en-GB" dirty="0">
                <a:latin typeface="Calibri" panose="020F0502020204030204" pitchFamily="34" charset="0"/>
                <a:ea typeface="Calibri" panose="020F0502020204030204" pitchFamily="34" charset="0"/>
                <a:cs typeface="Calibri" panose="020F0502020204030204" pitchFamily="34" charset="0"/>
              </a:rPr>
              <a:t>1. In order to determine snail populations, 340 snails were captured tagged and released. Later, 420 snails were captured. Of the 420 snails, 16 were already marked. What is the size of the snail population? Show your working </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Calibri" panose="020F0502020204030204" pitchFamily="34" charset="0"/>
                <a:cs typeface="Calibri" panose="020F0502020204030204" pitchFamily="34" charset="0"/>
              </a:rPr>
              <a:t> </a:t>
            </a:r>
          </a:p>
          <a:p>
            <a:pPr>
              <a:lnSpc>
                <a:spcPct val="115000"/>
              </a:lnSpc>
              <a:spcAft>
                <a:spcPts val="1000"/>
              </a:spcAft>
            </a:pPr>
            <a:endParaRPr lang="en-GB" dirty="0">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10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Calibri" panose="020F0502020204030204" pitchFamily="34" charset="0"/>
                <a:cs typeface="Times New Roman" panose="02020603050405020304" pitchFamily="18" charset="0"/>
              </a:rPr>
              <a:t>2. </a:t>
            </a:r>
            <a:r>
              <a:rPr lang="en-GB" dirty="0">
                <a:latin typeface="Calibri" panose="020F0502020204030204" pitchFamily="34" charset="0"/>
                <a:ea typeface="Calibri" panose="020F0502020204030204" pitchFamily="34" charset="0"/>
                <a:cs typeface="Calibri" panose="020F0502020204030204" pitchFamily="34" charset="0"/>
              </a:rPr>
              <a:t>150 Marlin were captured, tagged and returned to the deep ocean, where they live. Later, when 140 Marlin were captured, 7 of the Marlin has tags. What is the size of the Marlin population? Show your working.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irc_mi" descr="Image result for marking organisms for mark release recapture">
            <a:extLst>
              <a:ext uri="{FF2B5EF4-FFF2-40B4-BE49-F238E27FC236}">
                <a16:creationId xmlns:a16="http://schemas.microsoft.com/office/drawing/2014/main" id="{239743AB-8423-4159-89C3-9F2A8D8D4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87C604B6-5F2E-4A12-BFB0-DBA222032508}"/>
              </a:ext>
            </a:extLst>
          </p:cNvPr>
          <p:cNvSpPr/>
          <p:nvPr/>
        </p:nvSpPr>
        <p:spPr>
          <a:xfrm>
            <a:off x="0" y="99628"/>
            <a:ext cx="6858000" cy="1329146"/>
          </a:xfrm>
          <a:prstGeom prst="rect">
            <a:avLst/>
          </a:prstGeom>
        </p:spPr>
        <p:txBody>
          <a:bodyPr wrap="square">
            <a:spAutoFit/>
          </a:bodyPr>
          <a:lstStyle/>
          <a:p>
            <a:pPr>
              <a:lnSpc>
                <a:spcPct val="115000"/>
              </a:lnSpc>
              <a:spcAft>
                <a:spcPts val="1000"/>
              </a:spcAft>
            </a:pPr>
            <a:r>
              <a:rPr lang="en-GB" sz="3600" b="1" u="sng" dirty="0">
                <a:solidFill>
                  <a:srgbClr val="00B0F0"/>
                </a:solidFill>
                <a:latin typeface="Calibri" panose="020F0502020204030204" pitchFamily="34" charset="0"/>
                <a:ea typeface="Calibri" panose="020F0502020204030204" pitchFamily="34" charset="0"/>
                <a:cs typeface="Calibri" panose="020F0502020204030204" pitchFamily="34" charset="0"/>
              </a:rPr>
              <a:t>Mark Release recapture method when randomly sampling animals</a:t>
            </a:r>
            <a:endParaRPr lang="en-GB" sz="36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68FE412-F860-4FA4-871B-399E426BA7E1}"/>
              </a:ext>
            </a:extLst>
          </p:cNvPr>
          <p:cNvSpPr/>
          <p:nvPr/>
        </p:nvSpPr>
        <p:spPr>
          <a:xfrm>
            <a:off x="261891" y="3210807"/>
            <a:ext cx="4572000" cy="3519681"/>
          </a:xfrm>
          <a:prstGeom prst="rect">
            <a:avLst/>
          </a:prstGeom>
        </p:spPr>
        <p:txBody>
          <a:bodyPr>
            <a:spAutoFit/>
          </a:bodyPr>
          <a:lstStyle/>
          <a:p>
            <a:pPr>
              <a:lnSpc>
                <a:spcPct val="115000"/>
              </a:lnSpc>
              <a:spcAft>
                <a:spcPts val="1000"/>
              </a:spcAft>
            </a:pPr>
            <a:r>
              <a:rPr lang="en-GB" b="1" u="sng" dirty="0">
                <a:solidFill>
                  <a:srgbClr val="00B0F0"/>
                </a:solidFill>
                <a:latin typeface="Calibri" panose="020F0502020204030204" pitchFamily="34" charset="0"/>
                <a:ea typeface="Calibri" panose="020F0502020204030204" pitchFamily="34" charset="0"/>
                <a:cs typeface="Calibri" panose="020F0502020204030204" pitchFamily="34" charset="0"/>
              </a:rPr>
              <a:t>340  x  420</a:t>
            </a:r>
            <a:r>
              <a:rPr lang="en-GB" b="1" dirty="0">
                <a:solidFill>
                  <a:srgbClr val="00B0F0"/>
                </a:solidFill>
                <a:latin typeface="Calibri" panose="020F0502020204030204" pitchFamily="34" charset="0"/>
                <a:ea typeface="Calibri" panose="020F0502020204030204" pitchFamily="34" charset="0"/>
                <a:cs typeface="Calibri" panose="020F0502020204030204" pitchFamily="34" charset="0"/>
              </a:rPr>
              <a:t>   =  8925</a:t>
            </a:r>
            <a:endParaRPr lang="en-GB"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b="1" dirty="0">
                <a:solidFill>
                  <a:srgbClr val="00B0F0"/>
                </a:solidFill>
                <a:latin typeface="Calibri" panose="020F0502020204030204" pitchFamily="34" charset="0"/>
                <a:ea typeface="Calibri" panose="020F0502020204030204" pitchFamily="34" charset="0"/>
                <a:cs typeface="Calibri" panose="020F0502020204030204" pitchFamily="34" charset="0"/>
              </a:rPr>
              <a:t>     16</a:t>
            </a:r>
          </a:p>
          <a:p>
            <a:pPr>
              <a:lnSpc>
                <a:spcPct val="115000"/>
              </a:lnSpc>
              <a:spcAft>
                <a:spcPts val="1000"/>
              </a:spcAft>
            </a:pPr>
            <a:endParaRPr lang="en-GB"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1000"/>
              </a:spcAft>
            </a:pPr>
            <a:endParaRPr lang="en-GB"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1000"/>
              </a:spcAft>
            </a:pPr>
            <a:endParaRPr lang="en-GB"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pPr>
              <a:lnSpc>
                <a:spcPct val="115000"/>
              </a:lnSpc>
              <a:spcAft>
                <a:spcPts val="1000"/>
              </a:spcAft>
            </a:pPr>
            <a:endParaRPr lang="en-GB"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b="1" u="sng" dirty="0">
                <a:solidFill>
                  <a:srgbClr val="00B0F0"/>
                </a:solidFill>
                <a:latin typeface="Calibri" panose="020F0502020204030204" pitchFamily="34" charset="0"/>
                <a:ea typeface="Calibri" panose="020F0502020204030204" pitchFamily="34" charset="0"/>
                <a:cs typeface="Calibri" panose="020F0502020204030204" pitchFamily="34" charset="0"/>
              </a:rPr>
              <a:t>150 x 140   =  </a:t>
            </a:r>
            <a:r>
              <a:rPr lang="en-GB" b="1" dirty="0">
                <a:solidFill>
                  <a:srgbClr val="00B0F0"/>
                </a:solidFill>
                <a:latin typeface="Calibri" panose="020F0502020204030204" pitchFamily="34" charset="0"/>
                <a:ea typeface="Calibri" panose="020F0502020204030204" pitchFamily="34" charset="0"/>
                <a:cs typeface="Calibri" panose="020F0502020204030204" pitchFamily="34" charset="0"/>
              </a:rPr>
              <a:t>3000</a:t>
            </a:r>
            <a:endParaRPr lang="en-GB"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b="1" dirty="0">
                <a:solidFill>
                  <a:srgbClr val="00B0F0"/>
                </a:solidFill>
                <a:latin typeface="Calibri" panose="020F0502020204030204" pitchFamily="34" charset="0"/>
                <a:ea typeface="Calibri" panose="020F0502020204030204" pitchFamily="34" charset="0"/>
                <a:cs typeface="Calibri" panose="020F0502020204030204" pitchFamily="34" charset="0"/>
              </a:rPr>
              <a:t>        7</a:t>
            </a:r>
            <a:endParaRPr lang="en-GB" dirty="0">
              <a:solidFill>
                <a:srgbClr val="00B0F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64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 calcmode="lin" valueType="num">
                                      <p:cBhvr additive="base">
                                        <p:cTn id="1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 calcmode="lin" valueType="num">
                                      <p:cBhvr additive="base">
                                        <p:cTn id="2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CE3429-FC46-464D-9020-E01B07AE4325}"/>
              </a:ext>
            </a:extLst>
          </p:cNvPr>
          <p:cNvPicPr>
            <a:picLocks noChangeAspect="1"/>
          </p:cNvPicPr>
          <p:nvPr/>
        </p:nvPicPr>
        <p:blipFill>
          <a:blip r:embed="rId2"/>
          <a:stretch>
            <a:fillRect/>
          </a:stretch>
        </p:blipFill>
        <p:spPr>
          <a:xfrm>
            <a:off x="0" y="2157285"/>
            <a:ext cx="10342485" cy="2543429"/>
          </a:xfrm>
          <a:prstGeom prst="rect">
            <a:avLst/>
          </a:prstGeom>
        </p:spPr>
      </p:pic>
      <p:pic>
        <p:nvPicPr>
          <p:cNvPr id="5" name="irc_mi" descr="Image result for marking organisms for mark release recapture">
            <a:extLst>
              <a:ext uri="{FF2B5EF4-FFF2-40B4-BE49-F238E27FC236}">
                <a16:creationId xmlns:a16="http://schemas.microsoft.com/office/drawing/2014/main" id="{39B4B456-86C7-4418-9EB4-D44AAC868E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5447615A-03FC-4819-A1DB-EECEE7E5D073}"/>
              </a:ext>
            </a:extLst>
          </p:cNvPr>
          <p:cNvSpPr/>
          <p:nvPr/>
        </p:nvSpPr>
        <p:spPr>
          <a:xfrm>
            <a:off x="0" y="99628"/>
            <a:ext cx="6858000" cy="1329146"/>
          </a:xfrm>
          <a:prstGeom prst="rect">
            <a:avLst/>
          </a:prstGeom>
        </p:spPr>
        <p:txBody>
          <a:bodyPr wrap="square">
            <a:spAutoFit/>
          </a:bodyPr>
          <a:lstStyle/>
          <a:p>
            <a:pPr>
              <a:lnSpc>
                <a:spcPct val="115000"/>
              </a:lnSpc>
              <a:spcAft>
                <a:spcPts val="1000"/>
              </a:spcAft>
            </a:pPr>
            <a:r>
              <a:rPr lang="en-GB" sz="3600" b="1" u="sng" dirty="0">
                <a:solidFill>
                  <a:srgbClr val="00B0F0"/>
                </a:solidFill>
                <a:latin typeface="Calibri" panose="020F0502020204030204" pitchFamily="34" charset="0"/>
                <a:ea typeface="Calibri" panose="020F0502020204030204" pitchFamily="34" charset="0"/>
                <a:cs typeface="Calibri" panose="020F0502020204030204" pitchFamily="34" charset="0"/>
              </a:rPr>
              <a:t>Mark Release recapture method when randomly sampling animals</a:t>
            </a:r>
            <a:endParaRPr lang="en-GB" sz="36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BF234635-727B-41F2-982B-597FBD2BD353}"/>
              </a:ext>
            </a:extLst>
          </p:cNvPr>
          <p:cNvPicPr>
            <a:picLocks noChangeAspect="1"/>
          </p:cNvPicPr>
          <p:nvPr/>
        </p:nvPicPr>
        <p:blipFill>
          <a:blip r:embed="rId4"/>
          <a:stretch>
            <a:fillRect/>
          </a:stretch>
        </p:blipFill>
        <p:spPr>
          <a:xfrm>
            <a:off x="4752676" y="4211725"/>
            <a:ext cx="4391324" cy="2646275"/>
          </a:xfrm>
          <a:prstGeom prst="rect">
            <a:avLst/>
          </a:prstGeom>
        </p:spPr>
      </p:pic>
    </p:spTree>
    <p:extLst>
      <p:ext uri="{BB962C8B-B14F-4D97-AF65-F5344CB8AC3E}">
        <p14:creationId xmlns:p14="http://schemas.microsoft.com/office/powerpoint/2010/main" val="29796820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12FC69-2024-42C4-A35E-7CD567F1A38C}"/>
              </a:ext>
            </a:extLst>
          </p:cNvPr>
          <p:cNvSpPr/>
          <p:nvPr/>
        </p:nvSpPr>
        <p:spPr>
          <a:xfrm>
            <a:off x="-143333" y="195236"/>
            <a:ext cx="9144000" cy="3600986"/>
          </a:xfrm>
          <a:prstGeom prst="rect">
            <a:avLst/>
          </a:prstGeom>
        </p:spPr>
        <p:txBody>
          <a:bodyPr wrap="square">
            <a:spAutoFit/>
          </a:bodyPr>
          <a:lstStyle/>
          <a:p>
            <a:pPr algn="ctr"/>
            <a:r>
              <a:rPr lang="en-GB" sz="2400" dirty="0"/>
              <a:t>Apply this knowledge to the exam questions on pages 14-18.</a:t>
            </a:r>
          </a:p>
          <a:p>
            <a:pPr algn="ctr"/>
            <a:endParaRPr lang="en-GB" sz="2400" dirty="0"/>
          </a:p>
          <a:p>
            <a:pPr algn="ctr"/>
            <a:r>
              <a:rPr lang="en-GB" dirty="0"/>
              <a:t>The Question is worth 27 marks. Can you complete the exam question in 35 minutes? </a:t>
            </a:r>
          </a:p>
          <a:p>
            <a:pPr algn="ctr"/>
            <a:endParaRPr lang="en-GB" dirty="0"/>
          </a:p>
          <a:p>
            <a:pPr algn="ctr"/>
            <a:r>
              <a:rPr lang="en-GB" dirty="0"/>
              <a:t> </a:t>
            </a:r>
          </a:p>
          <a:p>
            <a:pPr algn="ctr"/>
            <a:r>
              <a:rPr lang="en-GB" dirty="0"/>
              <a:t>Remember</a:t>
            </a:r>
          </a:p>
          <a:p>
            <a:pPr marL="514350" indent="-514350" algn="ctr">
              <a:buAutoNum type="arabicPeriod"/>
            </a:pPr>
            <a:r>
              <a:rPr lang="en-GB" dirty="0">
                <a:highlight>
                  <a:srgbClr val="FFFF00"/>
                </a:highlight>
              </a:rPr>
              <a:t>Highlight which part of your answer is also on the </a:t>
            </a:r>
            <a:r>
              <a:rPr lang="en-GB" dirty="0" err="1">
                <a:highlight>
                  <a:srgbClr val="FFFF00"/>
                </a:highlight>
              </a:rPr>
              <a:t>markscheme</a:t>
            </a:r>
            <a:r>
              <a:rPr lang="en-GB" dirty="0">
                <a:highlight>
                  <a:srgbClr val="FFFF00"/>
                </a:highlight>
              </a:rPr>
              <a:t>. Allow you to see which part of your answer are relevant</a:t>
            </a:r>
            <a:r>
              <a:rPr lang="en-GB" dirty="0"/>
              <a:t>. </a:t>
            </a:r>
          </a:p>
          <a:p>
            <a:pPr marL="514350" indent="-514350" algn="ctr">
              <a:buAutoNum type="arabicPeriod"/>
            </a:pPr>
            <a:r>
              <a:rPr lang="en-GB" dirty="0"/>
              <a:t>If it isn’t on the mark scheme it is not right, if it isn’t written as the </a:t>
            </a:r>
            <a:r>
              <a:rPr lang="en-GB" dirty="0" err="1"/>
              <a:t>markscheme</a:t>
            </a:r>
            <a:r>
              <a:rPr lang="en-GB" dirty="0"/>
              <a:t> it is not right. </a:t>
            </a:r>
          </a:p>
          <a:p>
            <a:pPr marL="514350" indent="-514350" algn="ctr">
              <a:buAutoNum type="arabicPeriod"/>
            </a:pPr>
            <a:r>
              <a:rPr lang="en-GB" dirty="0">
                <a:solidFill>
                  <a:srgbClr val="7030A0"/>
                </a:solidFill>
              </a:rPr>
              <a:t>In a different coloured pen add corrections to the question.</a:t>
            </a:r>
          </a:p>
          <a:p>
            <a:pPr marL="514350" indent="-514350" algn="ctr">
              <a:buAutoNum type="arabicPeriod"/>
            </a:pPr>
            <a:r>
              <a:rPr lang="en-GB" dirty="0"/>
              <a:t>Anything you don’t understand make a note of for when you speak to your teacher. </a:t>
            </a:r>
          </a:p>
        </p:txBody>
      </p:sp>
    </p:spTree>
    <p:extLst>
      <p:ext uri="{BB962C8B-B14F-4D97-AF65-F5344CB8AC3E}">
        <p14:creationId xmlns:p14="http://schemas.microsoft.com/office/powerpoint/2010/main" val="5266918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903A76-0EEF-4433-8C1D-4D354EFC7E13}"/>
              </a:ext>
            </a:extLst>
          </p:cNvPr>
          <p:cNvPicPr>
            <a:picLocks noChangeAspect="1"/>
          </p:cNvPicPr>
          <p:nvPr/>
        </p:nvPicPr>
        <p:blipFill>
          <a:blip r:embed="rId2"/>
          <a:stretch>
            <a:fillRect/>
          </a:stretch>
        </p:blipFill>
        <p:spPr>
          <a:xfrm>
            <a:off x="0" y="0"/>
            <a:ext cx="6630924" cy="5570220"/>
          </a:xfrm>
          <a:prstGeom prst="rect">
            <a:avLst/>
          </a:prstGeom>
        </p:spPr>
      </p:pic>
      <p:sp>
        <p:nvSpPr>
          <p:cNvPr id="3" name="Rectangle 2">
            <a:extLst>
              <a:ext uri="{FF2B5EF4-FFF2-40B4-BE49-F238E27FC236}">
                <a16:creationId xmlns:a16="http://schemas.microsoft.com/office/drawing/2014/main" id="{51786C6E-D6FA-4D51-9234-A7ECC60AFEF5}"/>
              </a:ext>
            </a:extLst>
          </p:cNvPr>
          <p:cNvSpPr/>
          <p:nvPr/>
        </p:nvSpPr>
        <p:spPr>
          <a:xfrm>
            <a:off x="133165" y="1539597"/>
            <a:ext cx="9010835" cy="4836004"/>
          </a:xfrm>
          <a:prstGeom prst="rect">
            <a:avLst/>
          </a:prstGeom>
        </p:spPr>
        <p:txBody>
          <a:bodyPr wrap="square">
            <a:spAutoFit/>
          </a:bodyPr>
          <a:lstStyle/>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(a)     1.      Draw grid over (map of) area;</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2.      Select squares / coordinates at random.</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2</a:t>
            </a:r>
          </a:p>
          <a:p>
            <a:pPr algn="r">
              <a:lnSpc>
                <a:spcPct val="107000"/>
              </a:lnSpc>
              <a:spcAft>
                <a:spcPts val="0"/>
              </a:spcAft>
            </a:pP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(b)     1.      No emigration / immigration;</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2.      No losses to predation;</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3.      Marking does not affect survival;</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4.      Birth rate and death rate equal;</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5.      (In this case) all belong to one population.</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2 max</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(c)     1.      Only glows brightly with UV, so doesn’t make insects more visible;</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2.      So doesn’t affect / increase predation;</a:t>
            </a:r>
          </a:p>
          <a:p>
            <a:pPr>
              <a:lnSpc>
                <a:spcPct val="107000"/>
              </a:lnSpc>
              <a:spcAft>
                <a:spcPts val="0"/>
              </a:spcAft>
            </a:pPr>
            <a:r>
              <a:rPr lang="en-GB" b="1" i="1" dirty="0">
                <a:solidFill>
                  <a:srgbClr val="7030A0"/>
                </a:solidFill>
                <a:ea typeface="Times New Roman" panose="02020603050405020304" pitchFamily="18" charset="0"/>
                <a:cs typeface="Times New Roman" panose="02020603050405020304" pitchFamily="18" charset="0"/>
              </a:rPr>
              <a:t>OR</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1.      Glows brightly with UV marking visible;</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2.      So makes it easy to pick out labelled insects.</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2</a:t>
            </a:r>
            <a:endParaRPr lang="en-GB"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043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 calcmode="lin" valueType="num">
                                      <p:cBhvr additive="base">
                                        <p:cTn id="3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anim calcmode="lin" valueType="num">
                                      <p:cBhvr additive="base">
                                        <p:cTn id="5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 calcmode="lin" valueType="num">
                                      <p:cBhvr additive="base">
                                        <p:cTn id="5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000707-1FA2-4120-B061-4863BDAD4C6E}"/>
              </a:ext>
            </a:extLst>
          </p:cNvPr>
          <p:cNvPicPr>
            <a:picLocks noChangeAspect="1"/>
          </p:cNvPicPr>
          <p:nvPr/>
        </p:nvPicPr>
        <p:blipFill>
          <a:blip r:embed="rId2"/>
          <a:stretch>
            <a:fillRect/>
          </a:stretch>
        </p:blipFill>
        <p:spPr>
          <a:xfrm>
            <a:off x="120196" y="176274"/>
            <a:ext cx="6630924" cy="5777484"/>
          </a:xfrm>
          <a:prstGeom prst="rect">
            <a:avLst/>
          </a:prstGeom>
        </p:spPr>
      </p:pic>
      <p:pic>
        <p:nvPicPr>
          <p:cNvPr id="5" name="Picture 4">
            <a:extLst>
              <a:ext uri="{FF2B5EF4-FFF2-40B4-BE49-F238E27FC236}">
                <a16:creationId xmlns:a16="http://schemas.microsoft.com/office/drawing/2014/main" id="{6378606C-5A7F-4183-8D21-34E12867057B}"/>
              </a:ext>
            </a:extLst>
          </p:cNvPr>
          <p:cNvPicPr>
            <a:picLocks noChangeAspect="1"/>
          </p:cNvPicPr>
          <p:nvPr/>
        </p:nvPicPr>
        <p:blipFill>
          <a:blip r:embed="rId3"/>
          <a:stretch>
            <a:fillRect/>
          </a:stretch>
        </p:blipFill>
        <p:spPr>
          <a:xfrm>
            <a:off x="2857500" y="5075172"/>
            <a:ext cx="6286500" cy="1757172"/>
          </a:xfrm>
          <a:prstGeom prst="rect">
            <a:avLst/>
          </a:prstGeom>
          <a:solidFill>
            <a:schemeClr val="bg1"/>
          </a:solidFill>
        </p:spPr>
      </p:pic>
    </p:spTree>
    <p:extLst>
      <p:ext uri="{BB962C8B-B14F-4D97-AF65-F5344CB8AC3E}">
        <p14:creationId xmlns:p14="http://schemas.microsoft.com/office/powerpoint/2010/main" val="44856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7DEEED-2482-4383-A4EA-973F29D322B1}"/>
              </a:ext>
            </a:extLst>
          </p:cNvPr>
          <p:cNvPicPr>
            <a:picLocks noChangeAspect="1"/>
          </p:cNvPicPr>
          <p:nvPr/>
        </p:nvPicPr>
        <p:blipFill>
          <a:blip r:embed="rId2"/>
          <a:stretch>
            <a:fillRect/>
          </a:stretch>
        </p:blipFill>
        <p:spPr>
          <a:xfrm>
            <a:off x="239697" y="0"/>
            <a:ext cx="4815874" cy="6858000"/>
          </a:xfrm>
          <a:prstGeom prst="rect">
            <a:avLst/>
          </a:prstGeom>
        </p:spPr>
      </p:pic>
      <p:sp>
        <p:nvSpPr>
          <p:cNvPr id="3" name="Rectangle 2">
            <a:extLst>
              <a:ext uri="{FF2B5EF4-FFF2-40B4-BE49-F238E27FC236}">
                <a16:creationId xmlns:a16="http://schemas.microsoft.com/office/drawing/2014/main" id="{49BF2428-9120-4254-BED6-DD443550718F}"/>
              </a:ext>
            </a:extLst>
          </p:cNvPr>
          <p:cNvSpPr/>
          <p:nvPr/>
        </p:nvSpPr>
        <p:spPr>
          <a:xfrm>
            <a:off x="3750816" y="282426"/>
            <a:ext cx="5393184" cy="6742808"/>
          </a:xfrm>
          <a:prstGeom prst="rect">
            <a:avLst/>
          </a:prstGeom>
        </p:spPr>
        <p:txBody>
          <a:bodyPr wrap="square">
            <a:spAutoFit/>
          </a:bodyPr>
          <a:lstStyle/>
          <a:p>
            <a:pPr>
              <a:lnSpc>
                <a:spcPct val="107000"/>
              </a:lnSpc>
              <a:spcAft>
                <a:spcPts val="0"/>
              </a:spcAft>
            </a:pPr>
            <a:r>
              <a:rPr lang="en-GB" sz="1200" dirty="0">
                <a:solidFill>
                  <a:srgbClr val="7030A0"/>
                </a:solidFill>
                <a:ea typeface="Times New Roman" panose="02020603050405020304" pitchFamily="18" charset="0"/>
                <a:cs typeface="Times New Roman" panose="02020603050405020304" pitchFamily="18" charset="0"/>
              </a:rPr>
              <a:t>(a)     (</a:t>
            </a:r>
            <a:r>
              <a:rPr lang="en-GB" sz="1200" dirty="0" err="1">
                <a:solidFill>
                  <a:srgbClr val="7030A0"/>
                </a:solidFill>
                <a:ea typeface="Times New Roman" panose="02020603050405020304" pitchFamily="18" charset="0"/>
                <a:cs typeface="Times New Roman" panose="02020603050405020304" pitchFamily="18" charset="0"/>
              </a:rPr>
              <a:t>i</a:t>
            </a:r>
            <a:r>
              <a:rPr lang="en-GB" sz="1200" dirty="0">
                <a:solidFill>
                  <a:srgbClr val="7030A0"/>
                </a:solidFill>
                <a:ea typeface="Times New Roman" panose="02020603050405020304" pitchFamily="18" charset="0"/>
                <a:cs typeface="Times New Roman" panose="02020603050405020304" pitchFamily="18" charset="0"/>
              </a:rPr>
              <a:t>)      Produces a more reliable mean / average / makes sure sample was representative / reduce effect of extreme values / identify anomalies;</a:t>
            </a:r>
          </a:p>
          <a:p>
            <a:pPr>
              <a:lnSpc>
                <a:spcPct val="107000"/>
              </a:lnSpc>
              <a:spcBef>
                <a:spcPts val="300"/>
              </a:spcBef>
              <a:spcAft>
                <a:spcPts val="0"/>
              </a:spcAft>
            </a:pPr>
            <a:r>
              <a:rPr lang="en-GB" sz="1200" i="1" dirty="0">
                <a:solidFill>
                  <a:srgbClr val="7030A0"/>
                </a:solidFill>
                <a:ea typeface="Times New Roman" panose="02020603050405020304" pitchFamily="18" charset="0"/>
                <a:cs typeface="Times New Roman" panose="02020603050405020304" pitchFamily="18" charset="0"/>
              </a:rPr>
              <a:t>Ignore references to chance</a:t>
            </a:r>
            <a:endParaRPr lang="en-GB" sz="12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00" b="1" dirty="0">
                <a:solidFill>
                  <a:srgbClr val="7030A0"/>
                </a:solidFill>
                <a:ea typeface="Times New Roman" panose="02020603050405020304" pitchFamily="18" charset="0"/>
                <a:cs typeface="Times New Roman" panose="02020603050405020304" pitchFamily="18" charset="0"/>
              </a:rPr>
              <a:t>1</a:t>
            </a:r>
            <a:endParaRPr lang="en-GB" sz="12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200" dirty="0">
                <a:solidFill>
                  <a:srgbClr val="7030A0"/>
                </a:solidFill>
                <a:ea typeface="Times New Roman" panose="02020603050405020304" pitchFamily="18" charset="0"/>
                <a:cs typeface="Times New Roman" panose="02020603050405020304" pitchFamily="18" charset="0"/>
              </a:rPr>
              <a:t>(ii)     Removes bias;</a:t>
            </a:r>
          </a:p>
          <a:p>
            <a:pPr algn="r">
              <a:lnSpc>
                <a:spcPct val="107000"/>
              </a:lnSpc>
              <a:spcAft>
                <a:spcPts val="0"/>
              </a:spcAft>
            </a:pPr>
            <a:r>
              <a:rPr lang="en-GB" sz="1000" b="1" dirty="0">
                <a:solidFill>
                  <a:srgbClr val="7030A0"/>
                </a:solidFill>
                <a:ea typeface="Times New Roman" panose="02020603050405020304" pitchFamily="18" charset="0"/>
                <a:cs typeface="Times New Roman" panose="02020603050405020304" pitchFamily="18" charset="0"/>
              </a:rPr>
              <a:t>1</a:t>
            </a: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2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200" dirty="0">
                <a:solidFill>
                  <a:srgbClr val="7030A0"/>
                </a:solidFill>
                <a:ea typeface="Times New Roman" panose="02020603050405020304" pitchFamily="18" charset="0"/>
                <a:cs typeface="Times New Roman" panose="02020603050405020304" pitchFamily="18" charset="0"/>
              </a:rPr>
              <a:t>(b)     Two marks for correct answer of 5.8;</a:t>
            </a:r>
          </a:p>
          <a:p>
            <a:pPr>
              <a:lnSpc>
                <a:spcPct val="107000"/>
              </a:lnSpc>
              <a:spcBef>
                <a:spcPts val="1200"/>
              </a:spcBef>
              <a:spcAft>
                <a:spcPts val="0"/>
              </a:spcAft>
            </a:pPr>
            <a:r>
              <a:rPr lang="en-GB" sz="1200" dirty="0">
                <a:solidFill>
                  <a:srgbClr val="7030A0"/>
                </a:solidFill>
                <a:ea typeface="Times New Roman" panose="02020603050405020304" pitchFamily="18" charset="0"/>
                <a:cs typeface="Times New Roman" panose="02020603050405020304" pitchFamily="18" charset="0"/>
              </a:rPr>
              <a:t>One mark for incorrect answer that clearly shows denominator as 216;</a:t>
            </a:r>
          </a:p>
          <a:p>
            <a:pPr algn="r">
              <a:lnSpc>
                <a:spcPct val="107000"/>
              </a:lnSpc>
              <a:spcAft>
                <a:spcPts val="0"/>
              </a:spcAft>
            </a:pPr>
            <a:r>
              <a:rPr lang="en-GB" sz="1000" b="1" dirty="0">
                <a:solidFill>
                  <a:srgbClr val="7030A0"/>
                </a:solidFill>
                <a:ea typeface="Times New Roman" panose="02020603050405020304" pitchFamily="18" charset="0"/>
                <a:cs typeface="Times New Roman" panose="02020603050405020304" pitchFamily="18" charset="0"/>
              </a:rPr>
              <a:t>2</a:t>
            </a:r>
            <a:endParaRPr lang="en-GB" sz="12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96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2" end="32"/>
                                            </p:txEl>
                                          </p:spTgt>
                                        </p:tgtEl>
                                        <p:attrNameLst>
                                          <p:attrName>style.visibility</p:attrName>
                                        </p:attrNameLst>
                                      </p:cBhvr>
                                      <p:to>
                                        <p:strVal val="visible"/>
                                      </p:to>
                                    </p:set>
                                    <p:anim calcmode="lin" valueType="num">
                                      <p:cBhvr additive="base">
                                        <p:cTn id="25" dur="500" fill="hold"/>
                                        <p:tgtEl>
                                          <p:spTgt spid="3">
                                            <p:txEl>
                                              <p:pRg st="32" end="3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2" end="3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33" end="33"/>
                                            </p:txEl>
                                          </p:spTgt>
                                        </p:tgtEl>
                                        <p:attrNameLst>
                                          <p:attrName>style.visibility</p:attrName>
                                        </p:attrNameLst>
                                      </p:cBhvr>
                                      <p:to>
                                        <p:strVal val="visible"/>
                                      </p:to>
                                    </p:set>
                                    <p:anim calcmode="lin" valueType="num">
                                      <p:cBhvr additive="base">
                                        <p:cTn id="29" dur="500" fill="hold"/>
                                        <p:tgtEl>
                                          <p:spTgt spid="3">
                                            <p:txEl>
                                              <p:pRg st="33" end="3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3" end="3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07D5AB-9911-4EFB-8588-670EB0929A5E}"/>
              </a:ext>
            </a:extLst>
          </p:cNvPr>
          <p:cNvPicPr>
            <a:picLocks noChangeAspect="1"/>
          </p:cNvPicPr>
          <p:nvPr/>
        </p:nvPicPr>
        <p:blipFill>
          <a:blip r:embed="rId2"/>
          <a:stretch>
            <a:fillRect/>
          </a:stretch>
        </p:blipFill>
        <p:spPr>
          <a:xfrm>
            <a:off x="129074" y="0"/>
            <a:ext cx="6630924" cy="2983992"/>
          </a:xfrm>
          <a:prstGeom prst="rect">
            <a:avLst/>
          </a:prstGeom>
        </p:spPr>
      </p:pic>
      <p:sp>
        <p:nvSpPr>
          <p:cNvPr id="3" name="Rectangle 2">
            <a:extLst>
              <a:ext uri="{FF2B5EF4-FFF2-40B4-BE49-F238E27FC236}">
                <a16:creationId xmlns:a16="http://schemas.microsoft.com/office/drawing/2014/main" id="{068DA3BE-1356-42C8-8214-554326050058}"/>
              </a:ext>
            </a:extLst>
          </p:cNvPr>
          <p:cNvSpPr/>
          <p:nvPr/>
        </p:nvSpPr>
        <p:spPr>
          <a:xfrm>
            <a:off x="359545" y="2886944"/>
            <a:ext cx="4572000" cy="1974130"/>
          </a:xfrm>
          <a:prstGeom prst="rect">
            <a:avLst/>
          </a:prstGeom>
        </p:spPr>
        <p:txBody>
          <a:bodyPr>
            <a:spAutoFit/>
          </a:bodyPr>
          <a:lstStyle/>
          <a:p>
            <a:pPr>
              <a:lnSpc>
                <a:spcPct val="115000"/>
              </a:lnSpc>
              <a:spcBef>
                <a:spcPts val="1200"/>
              </a:spcBef>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(c)     1.      Increase in variety of plants / shrubs / grass;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1200"/>
              </a:spcBef>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2.      More habitats / niches;</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1200"/>
              </a:spcBef>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3.      Greater variety of food sources / more food sources;</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017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7C6EEC-0ACF-438B-B044-86206AE040AC}"/>
              </a:ext>
            </a:extLst>
          </p:cNvPr>
          <p:cNvPicPr>
            <a:picLocks noChangeAspect="1"/>
          </p:cNvPicPr>
          <p:nvPr/>
        </p:nvPicPr>
        <p:blipFill>
          <a:blip r:embed="rId2"/>
          <a:stretch>
            <a:fillRect/>
          </a:stretch>
        </p:blipFill>
        <p:spPr>
          <a:xfrm>
            <a:off x="75808" y="0"/>
            <a:ext cx="6630924" cy="5838444"/>
          </a:xfrm>
          <a:prstGeom prst="rect">
            <a:avLst/>
          </a:prstGeom>
        </p:spPr>
      </p:pic>
      <p:sp>
        <p:nvSpPr>
          <p:cNvPr id="4" name="Rectangle 3">
            <a:extLst>
              <a:ext uri="{FF2B5EF4-FFF2-40B4-BE49-F238E27FC236}">
                <a16:creationId xmlns:a16="http://schemas.microsoft.com/office/drawing/2014/main" id="{C5E9EA29-D732-4A77-A0F7-9829EE27F71D}"/>
              </a:ext>
            </a:extLst>
          </p:cNvPr>
          <p:cNvSpPr/>
          <p:nvPr/>
        </p:nvSpPr>
        <p:spPr>
          <a:xfrm>
            <a:off x="75808" y="1118580"/>
            <a:ext cx="9144000" cy="5407121"/>
          </a:xfrm>
          <a:prstGeom prst="rect">
            <a:avLst/>
          </a:prstGeom>
        </p:spPr>
        <p:txBody>
          <a:bodyPr wrap="square">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1.      Compete (with fertile males) to mate / for food / resources     </a:t>
            </a:r>
            <a:r>
              <a:rPr lang="en-GB" sz="1400" b="1" dirty="0">
                <a:solidFill>
                  <a:srgbClr val="7030A0"/>
                </a:solidFill>
                <a:ea typeface="Times New Roman" panose="02020603050405020304" pitchFamily="18" charset="0"/>
                <a:cs typeface="Times New Roman" panose="02020603050405020304" pitchFamily="18" charset="0"/>
              </a:rPr>
              <a:t>OR      </a:t>
            </a:r>
            <a:r>
              <a:rPr lang="en-GB" sz="1400" u="sng" dirty="0">
                <a:solidFill>
                  <a:srgbClr val="7030A0"/>
                </a:solidFill>
                <a:ea typeface="Times New Roman" panose="02020603050405020304" pitchFamily="18" charset="0"/>
                <a:cs typeface="Times New Roman" panose="02020603050405020304" pitchFamily="18" charset="0"/>
              </a:rPr>
              <a:t>intraspecific</a:t>
            </a:r>
            <a:r>
              <a:rPr lang="en-GB" sz="1400" dirty="0">
                <a:solidFill>
                  <a:srgbClr val="7030A0"/>
                </a:solidFill>
                <a:ea typeface="Times New Roman" panose="02020603050405020304" pitchFamily="18" charset="0"/>
                <a:cs typeface="Times New Roman" panose="02020603050405020304" pitchFamily="18" charset="0"/>
              </a:rPr>
              <a:t> competition;</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2.      Do not reproduce / breed      </a:t>
            </a:r>
            <a:r>
              <a:rPr lang="en-GB" sz="1400" b="1" dirty="0">
                <a:solidFill>
                  <a:srgbClr val="7030A0"/>
                </a:solidFill>
                <a:ea typeface="Times New Roman" panose="02020603050405020304" pitchFamily="18" charset="0"/>
                <a:cs typeface="Times New Roman" panose="02020603050405020304" pitchFamily="18" charset="0"/>
              </a:rPr>
              <a:t>OR         </a:t>
            </a:r>
            <a:r>
              <a:rPr lang="en-GB" sz="1400" dirty="0">
                <a:solidFill>
                  <a:srgbClr val="7030A0"/>
                </a:solidFill>
                <a:ea typeface="Times New Roman" panose="02020603050405020304" pitchFamily="18" charset="0"/>
                <a:cs typeface="Times New Roman" panose="02020603050405020304" pitchFamily="18" charset="0"/>
              </a:rPr>
              <a:t>Reduces population (of mosquitoes);</a:t>
            </a:r>
          </a:p>
          <a:p>
            <a:pPr marL="1770380">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1.      Must convey idea of competition.</a:t>
            </a:r>
            <a:endParaRPr lang="en-GB" sz="1400" dirty="0">
              <a:solidFill>
                <a:srgbClr val="7030A0"/>
              </a:solidFill>
              <a:ea typeface="Times New Roman" panose="02020603050405020304" pitchFamily="18" charset="0"/>
              <a:cs typeface="Times New Roman" panose="02020603050405020304" pitchFamily="18" charset="0"/>
            </a:endParaRPr>
          </a:p>
          <a:p>
            <a:pPr marL="1770380">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2.      Accept: ‘fewer mosquitoes’ / ‘fewer offspring’.</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1.      Capture / collect / sample, mark </a:t>
            </a:r>
            <a:r>
              <a:rPr lang="en-GB" sz="1400" b="1" dirty="0">
                <a:solidFill>
                  <a:srgbClr val="7030A0"/>
                </a:solidFill>
                <a:ea typeface="Times New Roman" panose="02020603050405020304" pitchFamily="18" charset="0"/>
                <a:cs typeface="Times New Roman" panose="02020603050405020304" pitchFamily="18" charset="0"/>
              </a:rPr>
              <a:t>and</a:t>
            </a:r>
            <a:r>
              <a:rPr lang="en-GB" sz="1400" dirty="0">
                <a:solidFill>
                  <a:srgbClr val="7030A0"/>
                </a:solidFill>
                <a:ea typeface="Times New Roman" panose="02020603050405020304" pitchFamily="18" charset="0"/>
                <a:cs typeface="Times New Roman" panose="02020603050405020304" pitchFamily="18" charset="0"/>
              </a:rPr>
              <a:t> release;</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2.      Leave time for mosquitoes / Aedes to disperse before second sampling / collection;</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3.      (Population =) number in first sample × number in second sample divided by number of marked in second sample / number recaptured;</a:t>
            </a:r>
          </a:p>
          <a:p>
            <a:pPr marL="1770380">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3.      Accept: correct equation.</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3</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(c)     (Radiation) affects their ‘attractiveness’ / courtship / survival / life span;</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Accept: ‘die / less likely to survive </a:t>
            </a:r>
            <a:r>
              <a:rPr lang="en-GB" sz="1400" b="1" i="1" dirty="0">
                <a:solidFill>
                  <a:srgbClr val="7030A0"/>
                </a:solidFill>
                <a:ea typeface="Times New Roman" panose="02020603050405020304" pitchFamily="18" charset="0"/>
                <a:cs typeface="Times New Roman" panose="02020603050405020304" pitchFamily="18" charset="0"/>
              </a:rPr>
              <a:t>due</a:t>
            </a:r>
            <a:r>
              <a:rPr lang="en-GB" sz="1400" i="1" dirty="0">
                <a:solidFill>
                  <a:srgbClr val="7030A0"/>
                </a:solidFill>
                <a:ea typeface="Times New Roman" panose="02020603050405020304" pitchFamily="18" charset="0"/>
                <a:cs typeface="Times New Roman" panose="02020603050405020304" pitchFamily="18" charset="0"/>
              </a:rPr>
              <a:t> to radiation’.</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Accept: ‘disease can be transmitted by other means’ (other than mosquitoes).</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1</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779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additive="base">
                                        <p:cTn id="2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 calcmode="lin" valueType="num">
                                      <p:cBhvr additive="base">
                                        <p:cTn id="3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 calcmode="lin" valueType="num">
                                      <p:cBhvr additive="base">
                                        <p:cTn id="3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14" end="14"/>
                                            </p:txEl>
                                          </p:spTgt>
                                        </p:tgtEl>
                                        <p:attrNameLst>
                                          <p:attrName>style.visibility</p:attrName>
                                        </p:attrNameLst>
                                      </p:cBhvr>
                                      <p:to>
                                        <p:strVal val="visible"/>
                                      </p:to>
                                    </p:set>
                                    <p:anim calcmode="lin" valueType="num">
                                      <p:cBhvr additive="base">
                                        <p:cTn id="43"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4" end="14"/>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xEl>
                                              <p:pRg st="15" end="15"/>
                                            </p:txEl>
                                          </p:spTgt>
                                        </p:tgtEl>
                                        <p:attrNameLst>
                                          <p:attrName>style.visibility</p:attrName>
                                        </p:attrNameLst>
                                      </p:cBhvr>
                                      <p:to>
                                        <p:strVal val="visible"/>
                                      </p:to>
                                    </p:set>
                                    <p:anim calcmode="lin" valueType="num">
                                      <p:cBhvr additive="base">
                                        <p:cTn id="47" dur="500" fill="hold"/>
                                        <p:tgtEl>
                                          <p:spTgt spid="4">
                                            <p:txEl>
                                              <p:pRg st="15" end="1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15" end="15"/>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
                                            <p:txEl>
                                              <p:pRg st="16" end="16"/>
                                            </p:txEl>
                                          </p:spTgt>
                                        </p:tgtEl>
                                        <p:attrNameLst>
                                          <p:attrName>style.visibility</p:attrName>
                                        </p:attrNameLst>
                                      </p:cBhvr>
                                      <p:to>
                                        <p:strVal val="visible"/>
                                      </p:to>
                                    </p:set>
                                    <p:anim calcmode="lin" valueType="num">
                                      <p:cBhvr additive="base">
                                        <p:cTn id="51" dur="500" fill="hold"/>
                                        <p:tgtEl>
                                          <p:spTgt spid="4">
                                            <p:txEl>
                                              <p:pRg st="16" end="16"/>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845068-0D3A-43F3-8E44-672ED86F6A67}"/>
              </a:ext>
            </a:extLst>
          </p:cNvPr>
          <p:cNvPicPr>
            <a:picLocks noChangeAspect="1"/>
          </p:cNvPicPr>
          <p:nvPr/>
        </p:nvPicPr>
        <p:blipFill>
          <a:blip r:embed="rId2"/>
          <a:stretch>
            <a:fillRect/>
          </a:stretch>
        </p:blipFill>
        <p:spPr>
          <a:xfrm>
            <a:off x="103890" y="0"/>
            <a:ext cx="6112252" cy="6445188"/>
          </a:xfrm>
          <a:prstGeom prst="rect">
            <a:avLst/>
          </a:prstGeom>
        </p:spPr>
      </p:pic>
      <p:sp>
        <p:nvSpPr>
          <p:cNvPr id="3" name="Rectangle 2">
            <a:extLst>
              <a:ext uri="{FF2B5EF4-FFF2-40B4-BE49-F238E27FC236}">
                <a16:creationId xmlns:a16="http://schemas.microsoft.com/office/drawing/2014/main" id="{DBF9473C-F6CE-4CB1-A75F-63BD6D3E2824}"/>
              </a:ext>
            </a:extLst>
          </p:cNvPr>
          <p:cNvSpPr/>
          <p:nvPr/>
        </p:nvSpPr>
        <p:spPr>
          <a:xfrm>
            <a:off x="103890" y="3813054"/>
            <a:ext cx="9144000" cy="3092963"/>
          </a:xfrm>
          <a:prstGeom prst="rect">
            <a:avLst/>
          </a:prstGeom>
        </p:spPr>
        <p:txBody>
          <a:bodyPr wrap="square">
            <a:spAutoFit/>
          </a:bodyPr>
          <a:lstStyle/>
          <a:p>
            <a:pPr>
              <a:lnSpc>
                <a:spcPct val="107000"/>
              </a:lnSpc>
              <a:spcBef>
                <a:spcPts val="1200"/>
              </a:spcBef>
              <a:spcAft>
                <a:spcPts val="0"/>
              </a:spcAft>
            </a:pPr>
            <a:r>
              <a:rPr lang="en-GB" sz="1600" dirty="0">
                <a:solidFill>
                  <a:srgbClr val="7030A0"/>
                </a:solidFill>
                <a:ea typeface="Times New Roman" panose="02020603050405020304" pitchFamily="18" charset="0"/>
                <a:cs typeface="Times New Roman" panose="02020603050405020304" pitchFamily="18" charset="0"/>
              </a:rPr>
              <a:t>(d)     To maintain number / competition as they die / have a short life span;</a:t>
            </a:r>
          </a:p>
          <a:p>
            <a:pPr>
              <a:lnSpc>
                <a:spcPct val="107000"/>
              </a:lnSpc>
              <a:spcBef>
                <a:spcPts val="300"/>
              </a:spcBef>
              <a:spcAft>
                <a:spcPts val="0"/>
              </a:spcAft>
            </a:pPr>
            <a:r>
              <a:rPr lang="en-GB" sz="1600" i="1" dirty="0">
                <a:solidFill>
                  <a:srgbClr val="7030A0"/>
                </a:solidFill>
                <a:ea typeface="Times New Roman" panose="02020603050405020304" pitchFamily="18" charset="0"/>
                <a:cs typeface="Times New Roman" panose="02020603050405020304" pitchFamily="18" charset="0"/>
              </a:rPr>
              <a:t>Accept: to replace mosquitoes that have died.</a:t>
            </a:r>
            <a:endParaRPr lang="en-GB" sz="16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100" b="1" dirty="0">
                <a:solidFill>
                  <a:srgbClr val="7030A0"/>
                </a:solidFill>
                <a:ea typeface="Times New Roman" panose="02020603050405020304" pitchFamily="18" charset="0"/>
                <a:cs typeface="Times New Roman" panose="02020603050405020304" pitchFamily="18" charset="0"/>
              </a:rPr>
              <a:t>1</a:t>
            </a:r>
            <a:endParaRPr lang="en-GB" sz="16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6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600" dirty="0">
                <a:solidFill>
                  <a:srgbClr val="7030A0"/>
                </a:solidFill>
                <a:ea typeface="Times New Roman" panose="02020603050405020304" pitchFamily="18" charset="0"/>
                <a:cs typeface="Times New Roman" panose="02020603050405020304" pitchFamily="18" charset="0"/>
              </a:rPr>
              <a:t>(e)     1.      Number (of mosquitoes in treated area) is low / lower at / after 12/13/14/15/16 weeks = </a:t>
            </a:r>
            <a:r>
              <a:rPr lang="en-GB" sz="1600" b="1" dirty="0">
                <a:solidFill>
                  <a:srgbClr val="7030A0"/>
                </a:solidFill>
                <a:ea typeface="Times New Roman" panose="02020603050405020304" pitchFamily="18" charset="0"/>
                <a:cs typeface="Times New Roman" panose="02020603050405020304" pitchFamily="18" charset="0"/>
              </a:rPr>
              <a:t>2 marks</a:t>
            </a:r>
            <a:r>
              <a:rPr lang="en-GB" sz="1600" dirty="0">
                <a:solidFill>
                  <a:srgbClr val="7030A0"/>
                </a:solidFill>
                <a:ea typeface="Times New Roman" panose="02020603050405020304" pitchFamily="18" charset="0"/>
                <a:cs typeface="Times New Roman" panose="02020603050405020304" pitchFamily="18" charset="0"/>
              </a:rPr>
              <a:t>;</a:t>
            </a:r>
          </a:p>
          <a:p>
            <a:pPr>
              <a:lnSpc>
                <a:spcPct val="107000"/>
              </a:lnSpc>
              <a:spcBef>
                <a:spcPts val="1200"/>
              </a:spcBef>
              <a:spcAft>
                <a:spcPts val="0"/>
              </a:spcAft>
            </a:pPr>
            <a:r>
              <a:rPr lang="en-GB" sz="1600" dirty="0">
                <a:solidFill>
                  <a:srgbClr val="7030A0"/>
                </a:solidFill>
                <a:ea typeface="Times New Roman" panose="02020603050405020304" pitchFamily="18" charset="0"/>
                <a:cs typeface="Times New Roman" panose="02020603050405020304" pitchFamily="18" charset="0"/>
              </a:rPr>
              <a:t>2.      For one mark accept number (of mosquitoes in treated area) is low/lower without reference to relevant week;</a:t>
            </a:r>
          </a:p>
          <a:p>
            <a:pPr>
              <a:lnSpc>
                <a:spcPct val="107000"/>
              </a:lnSpc>
              <a:spcBef>
                <a:spcPts val="300"/>
              </a:spcBef>
              <a:spcAft>
                <a:spcPts val="0"/>
              </a:spcAft>
            </a:pPr>
            <a:r>
              <a:rPr lang="en-GB" sz="1600" i="1" dirty="0">
                <a:solidFill>
                  <a:srgbClr val="7030A0"/>
                </a:solidFill>
                <a:ea typeface="Times New Roman" panose="02020603050405020304" pitchFamily="18" charset="0"/>
                <a:cs typeface="Times New Roman" panose="02020603050405020304" pitchFamily="18" charset="0"/>
              </a:rPr>
              <a:t>Accept: amount for number, comparison of numbers (of mosquitoes) for lower/low.</a:t>
            </a:r>
            <a:endParaRPr lang="en-GB" sz="16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100" b="1" dirty="0">
                <a:solidFill>
                  <a:srgbClr val="7030A0"/>
                </a:solidFill>
                <a:ea typeface="Times New Roman" panose="02020603050405020304" pitchFamily="18" charset="0"/>
                <a:cs typeface="Times New Roman" panose="02020603050405020304" pitchFamily="18" charset="0"/>
              </a:rPr>
              <a:t>2</a:t>
            </a:r>
            <a:endParaRPr lang="en-GB" sz="16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8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03824C-F8C7-45ED-892D-E741A2A21CDF}"/>
              </a:ext>
            </a:extLst>
          </p:cNvPr>
          <p:cNvPicPr>
            <a:picLocks noChangeAspect="1"/>
          </p:cNvPicPr>
          <p:nvPr/>
        </p:nvPicPr>
        <p:blipFill>
          <a:blip r:embed="rId2"/>
          <a:stretch>
            <a:fillRect/>
          </a:stretch>
        </p:blipFill>
        <p:spPr>
          <a:xfrm>
            <a:off x="114522" y="84886"/>
            <a:ext cx="8841608" cy="1477584"/>
          </a:xfrm>
          <a:prstGeom prst="rect">
            <a:avLst/>
          </a:prstGeom>
        </p:spPr>
      </p:pic>
      <p:sp>
        <p:nvSpPr>
          <p:cNvPr id="3" name="TextBox 2">
            <a:extLst>
              <a:ext uri="{FF2B5EF4-FFF2-40B4-BE49-F238E27FC236}">
                <a16:creationId xmlns:a16="http://schemas.microsoft.com/office/drawing/2014/main" id="{6705012F-5CF3-4407-90AD-684D7CB5AE65}"/>
              </a:ext>
            </a:extLst>
          </p:cNvPr>
          <p:cNvSpPr txBox="1"/>
          <p:nvPr/>
        </p:nvSpPr>
        <p:spPr>
          <a:xfrm>
            <a:off x="221942" y="1695635"/>
            <a:ext cx="8487052" cy="830997"/>
          </a:xfrm>
          <a:prstGeom prst="rect">
            <a:avLst/>
          </a:prstGeom>
          <a:noFill/>
        </p:spPr>
        <p:txBody>
          <a:bodyPr wrap="square" rtlCol="0">
            <a:spAutoFit/>
          </a:bodyPr>
          <a:lstStyle/>
          <a:p>
            <a:r>
              <a:rPr lang="en-GB" sz="2400" dirty="0">
                <a:solidFill>
                  <a:srgbClr val="002060"/>
                </a:solidFill>
              </a:rPr>
              <a:t>On page 2 fill in the definitions, can you fill these in without having to look back to the beginning of the booklet? </a:t>
            </a:r>
          </a:p>
        </p:txBody>
      </p:sp>
      <p:pic>
        <p:nvPicPr>
          <p:cNvPr id="4" name="Picture 3">
            <a:extLst>
              <a:ext uri="{FF2B5EF4-FFF2-40B4-BE49-F238E27FC236}">
                <a16:creationId xmlns:a16="http://schemas.microsoft.com/office/drawing/2014/main" id="{213B70EC-C5ED-417B-8364-7806545EAA45}"/>
              </a:ext>
            </a:extLst>
          </p:cNvPr>
          <p:cNvPicPr>
            <a:picLocks noChangeAspect="1"/>
          </p:cNvPicPr>
          <p:nvPr/>
        </p:nvPicPr>
        <p:blipFill>
          <a:blip r:embed="rId3"/>
          <a:stretch>
            <a:fillRect/>
          </a:stretch>
        </p:blipFill>
        <p:spPr>
          <a:xfrm>
            <a:off x="331736" y="2659796"/>
            <a:ext cx="8487052" cy="3848711"/>
          </a:xfrm>
          <a:prstGeom prst="rect">
            <a:avLst/>
          </a:prstGeom>
        </p:spPr>
      </p:pic>
      <p:sp>
        <p:nvSpPr>
          <p:cNvPr id="5" name="Rectangle 4">
            <a:extLst>
              <a:ext uri="{FF2B5EF4-FFF2-40B4-BE49-F238E27FC236}">
                <a16:creationId xmlns:a16="http://schemas.microsoft.com/office/drawing/2014/main" id="{F6DCDEEC-BFAD-4E21-A7FA-05A47A373942}"/>
              </a:ext>
            </a:extLst>
          </p:cNvPr>
          <p:cNvSpPr/>
          <p:nvPr/>
        </p:nvSpPr>
        <p:spPr>
          <a:xfrm>
            <a:off x="1270683" y="2943388"/>
            <a:ext cx="7541581" cy="2225994"/>
          </a:xfrm>
          <a:prstGeom prst="rect">
            <a:avLst/>
          </a:prstGeom>
        </p:spPr>
        <p:txBody>
          <a:bodyPr wrap="square">
            <a:spAutoFit/>
          </a:bodyPr>
          <a:lstStyle/>
          <a:p>
            <a:pPr>
              <a:lnSpc>
                <a:spcPct val="115000"/>
              </a:lnSpc>
              <a:spcAft>
                <a:spcPts val="1000"/>
              </a:spcAft>
            </a:pPr>
            <a:r>
              <a:rPr lang="en-GB" sz="2000" dirty="0">
                <a:solidFill>
                  <a:srgbClr val="002060"/>
                </a:solidFill>
                <a:latin typeface="Calibri" panose="020F0502020204030204" pitchFamily="34" charset="0"/>
                <a:ea typeface="Calibri" panose="020F0502020204030204" pitchFamily="34" charset="0"/>
                <a:cs typeface="Calibri" panose="020F0502020204030204" pitchFamily="34" charset="0"/>
              </a:rPr>
              <a:t>Total number of organisms of one species that occupy the same ecosystem at the same time</a:t>
            </a:r>
            <a:endParaRPr lang="en-GB"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dirty="0">
                <a:solidFill>
                  <a:srgbClr val="002060"/>
                </a:solidFill>
                <a:latin typeface="Calibri" panose="020F0502020204030204" pitchFamily="34" charset="0"/>
                <a:ea typeface="Calibri" panose="020F0502020204030204" pitchFamily="34" charset="0"/>
                <a:cs typeface="Calibri" panose="020F0502020204030204" pitchFamily="34" charset="0"/>
              </a:rPr>
              <a:t>Non-living factors in a particular area</a:t>
            </a:r>
            <a:endParaRPr lang="en-GB"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dirty="0">
                <a:solidFill>
                  <a:srgbClr val="002060"/>
                </a:solidFill>
                <a:latin typeface="Calibri" panose="020F0502020204030204" pitchFamily="34" charset="0"/>
                <a:ea typeface="Calibri" panose="020F0502020204030204" pitchFamily="34" charset="0"/>
                <a:cs typeface="Calibri" panose="020F0502020204030204" pitchFamily="34" charset="0"/>
              </a:rPr>
              <a:t>Living factors in a particular area</a:t>
            </a:r>
            <a:endParaRPr lang="en-GB"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dirty="0">
                <a:solidFill>
                  <a:srgbClr val="002060"/>
                </a:solidFill>
                <a:latin typeface="Calibri" panose="020F0502020204030204" pitchFamily="34" charset="0"/>
                <a:ea typeface="Calibri" panose="020F0502020204030204" pitchFamily="34" charset="0"/>
                <a:cs typeface="Calibri" panose="020F0502020204030204" pitchFamily="34" charset="0"/>
              </a:rPr>
              <a:t>       The size of population of a species that an ecosystem can support</a:t>
            </a:r>
            <a:endParaRPr lang="en-GB"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276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E375F2-5D2F-4D6C-910F-80AB7EB5B91A}"/>
              </a:ext>
            </a:extLst>
          </p:cNvPr>
          <p:cNvSpPr txBox="1"/>
          <p:nvPr/>
        </p:nvSpPr>
        <p:spPr>
          <a:xfrm>
            <a:off x="79899" y="177553"/>
            <a:ext cx="8833282" cy="1477328"/>
          </a:xfrm>
          <a:prstGeom prst="rect">
            <a:avLst/>
          </a:prstGeom>
          <a:noFill/>
        </p:spPr>
        <p:txBody>
          <a:bodyPr wrap="square" rtlCol="0">
            <a:spAutoFit/>
          </a:bodyPr>
          <a:lstStyle/>
          <a:p>
            <a:r>
              <a:rPr lang="en-GB" sz="3600" dirty="0">
                <a:solidFill>
                  <a:srgbClr val="002060"/>
                </a:solidFill>
              </a:rPr>
              <a:t>Measuring Biodiversity in an Ecosystem. </a:t>
            </a:r>
          </a:p>
          <a:p>
            <a:endParaRPr lang="en-GB" dirty="0"/>
          </a:p>
          <a:p>
            <a:r>
              <a:rPr lang="en-GB" dirty="0"/>
              <a:t>We know how to measure biodiversity but we also need to identify factors which could be affecting the population or communities in the Ecosystem, so are affecting Biodiversity. </a:t>
            </a:r>
          </a:p>
        </p:txBody>
      </p:sp>
      <p:pic>
        <p:nvPicPr>
          <p:cNvPr id="3" name="Picture 2">
            <a:extLst>
              <a:ext uri="{FF2B5EF4-FFF2-40B4-BE49-F238E27FC236}">
                <a16:creationId xmlns:a16="http://schemas.microsoft.com/office/drawing/2014/main" id="{C145E72D-7FEE-4AD8-AD7A-A07429E5911A}"/>
              </a:ext>
            </a:extLst>
          </p:cNvPr>
          <p:cNvPicPr>
            <a:picLocks noChangeAspect="1"/>
          </p:cNvPicPr>
          <p:nvPr/>
        </p:nvPicPr>
        <p:blipFill>
          <a:blip r:embed="rId2"/>
          <a:stretch>
            <a:fillRect/>
          </a:stretch>
        </p:blipFill>
        <p:spPr>
          <a:xfrm>
            <a:off x="0" y="2561486"/>
            <a:ext cx="8461981" cy="2462997"/>
          </a:xfrm>
          <a:prstGeom prst="rect">
            <a:avLst/>
          </a:prstGeom>
        </p:spPr>
      </p:pic>
    </p:spTree>
    <p:extLst>
      <p:ext uri="{BB962C8B-B14F-4D97-AF65-F5344CB8AC3E}">
        <p14:creationId xmlns:p14="http://schemas.microsoft.com/office/powerpoint/2010/main" val="22649579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7800" y="135897"/>
            <a:ext cx="8229600" cy="1143000"/>
          </a:xfrm>
        </p:spPr>
        <p:txBody>
          <a:bodyPr/>
          <a:lstStyle/>
          <a:p>
            <a:pPr algn="l" eaLnBrk="1" hangingPunct="1"/>
            <a:r>
              <a:rPr lang="en-GB" altLang="en-US" dirty="0">
                <a:solidFill>
                  <a:srgbClr val="002060"/>
                </a:solidFill>
                <a:latin typeface="+mn-lt"/>
              </a:rPr>
              <a:t>Limiting Factors</a:t>
            </a:r>
          </a:p>
        </p:txBody>
      </p:sp>
      <p:sp>
        <p:nvSpPr>
          <p:cNvPr id="8196" name="Rectangle 4"/>
          <p:cNvSpPr>
            <a:spLocks noGrp="1" noChangeArrowheads="1"/>
          </p:cNvSpPr>
          <p:nvPr>
            <p:ph sz="half" idx="2"/>
          </p:nvPr>
        </p:nvSpPr>
        <p:spPr/>
        <p:txBody>
          <a:bodyPr/>
          <a:lstStyle/>
          <a:p>
            <a:pPr eaLnBrk="1" hangingPunct="1"/>
            <a:endParaRPr lang="en-US" altLang="en-US" sz="2800"/>
          </a:p>
        </p:txBody>
      </p:sp>
      <p:pic>
        <p:nvPicPr>
          <p:cNvPr id="13318" name="Picture 6" descr="food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5267" y="1573213"/>
            <a:ext cx="15748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8" descr="Image%252080%2520tap%2520water">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2917" y="1708441"/>
            <a:ext cx="1503362"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0" descr="pocket_light2">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6645" y="3412202"/>
            <a:ext cx="18351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Picture 12" descr="SuperStock_1612R-18683">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81653" y="4402197"/>
            <a:ext cx="1449388"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14" descr="8-4-nest2">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8579" y="3649577"/>
            <a:ext cx="201930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8" name="Picture 16" descr="predator-hunting-3">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72225" y="5300663"/>
            <a:ext cx="1871663"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0" name="Picture 18" descr="Xavier%2520Lambin%2520Population%2520Ecology%2520Disease%2520community_1">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92950" y="188913"/>
            <a:ext cx="18732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2" name="Picture 20" descr="r282733_1201850">
            <a:hlinkClick r:id="rId16"/>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3652" y="1437193"/>
            <a:ext cx="2039938"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54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diamond(in)">
                                      <p:cBhvr>
                                        <p:cTn id="7" dur="1000"/>
                                        <p:tgtEl>
                                          <p:spTgt spid="133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320"/>
                                        </p:tgtEl>
                                        <p:attrNameLst>
                                          <p:attrName>style.visibility</p:attrName>
                                        </p:attrNameLst>
                                      </p:cBhvr>
                                      <p:to>
                                        <p:strVal val="visible"/>
                                      </p:to>
                                    </p:set>
                                    <p:animEffect transition="in" filter="blinds(horizontal)">
                                      <p:cBhvr>
                                        <p:cTn id="12" dur="500"/>
                                        <p:tgtEl>
                                          <p:spTgt spid="133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3322"/>
                                        </p:tgtEl>
                                        <p:attrNameLst>
                                          <p:attrName>style.visibility</p:attrName>
                                        </p:attrNameLst>
                                      </p:cBhvr>
                                      <p:to>
                                        <p:strVal val="visible"/>
                                      </p:to>
                                    </p:set>
                                    <p:animEffect transition="in" filter="checkerboard(across)">
                                      <p:cBhvr>
                                        <p:cTn id="17" dur="500"/>
                                        <p:tgtEl>
                                          <p:spTgt spid="133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32" fill="hold" nodeType="clickEffect">
                                  <p:stCondLst>
                                    <p:cond delay="0"/>
                                  </p:stCondLst>
                                  <p:childTnLst>
                                    <p:set>
                                      <p:cBhvr>
                                        <p:cTn id="21" dur="1" fill="hold">
                                          <p:stCondLst>
                                            <p:cond delay="0"/>
                                          </p:stCondLst>
                                        </p:cTn>
                                        <p:tgtEl>
                                          <p:spTgt spid="13324"/>
                                        </p:tgtEl>
                                        <p:attrNameLst>
                                          <p:attrName>style.visibility</p:attrName>
                                        </p:attrNameLst>
                                      </p:cBhvr>
                                      <p:to>
                                        <p:strVal val="visible"/>
                                      </p:to>
                                    </p:set>
                                    <p:animEffect transition="in" filter="diamond(out)">
                                      <p:cBhvr>
                                        <p:cTn id="22" dur="1000"/>
                                        <p:tgtEl>
                                          <p:spTgt spid="133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3326"/>
                                        </p:tgtEl>
                                        <p:attrNameLst>
                                          <p:attrName>style.visibility</p:attrName>
                                        </p:attrNameLst>
                                      </p:cBhvr>
                                      <p:to>
                                        <p:strVal val="visible"/>
                                      </p:to>
                                    </p:set>
                                    <p:animEffect transition="in" filter="blinds(horizontal)">
                                      <p:cBhvr>
                                        <p:cTn id="27" dur="500"/>
                                        <p:tgtEl>
                                          <p:spTgt spid="133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13328"/>
                                        </p:tgtEl>
                                        <p:attrNameLst>
                                          <p:attrName>style.visibility</p:attrName>
                                        </p:attrNameLst>
                                      </p:cBhvr>
                                      <p:to>
                                        <p:strVal val="visible"/>
                                      </p:to>
                                    </p:set>
                                    <p:animEffect transition="in" filter="checkerboard(across)">
                                      <p:cBhvr>
                                        <p:cTn id="32" dur="500"/>
                                        <p:tgtEl>
                                          <p:spTgt spid="133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13330"/>
                                        </p:tgtEl>
                                        <p:attrNameLst>
                                          <p:attrName>style.visibility</p:attrName>
                                        </p:attrNameLst>
                                      </p:cBhvr>
                                      <p:to>
                                        <p:strVal val="visible"/>
                                      </p:to>
                                    </p:set>
                                    <p:animEffect transition="in" filter="box(in)">
                                      <p:cBhvr>
                                        <p:cTn id="37" dur="500"/>
                                        <p:tgtEl>
                                          <p:spTgt spid="1333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ntr" presetSubtype="32" fill="hold" nodeType="click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diamond(out)">
                                      <p:cBhvr>
                                        <p:cTn id="42" dur="2000"/>
                                        <p:tgtEl>
                                          <p:spTgt spid="13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pPr algn="l"/>
            <a:r>
              <a:rPr lang="en-GB" dirty="0"/>
              <a:t>Limiting factor</a:t>
            </a:r>
          </a:p>
        </p:txBody>
      </p:sp>
      <p:sp>
        <p:nvSpPr>
          <p:cNvPr id="3" name="Content Placeholder 2"/>
          <p:cNvSpPr>
            <a:spLocks noGrp="1"/>
          </p:cNvSpPr>
          <p:nvPr>
            <p:ph idx="1"/>
          </p:nvPr>
        </p:nvSpPr>
        <p:spPr>
          <a:xfrm>
            <a:off x="457200" y="1052736"/>
            <a:ext cx="8229600" cy="5400600"/>
          </a:xfrm>
        </p:spPr>
        <p:txBody>
          <a:bodyPr>
            <a:normAutofit/>
          </a:bodyPr>
          <a:lstStyle/>
          <a:p>
            <a:r>
              <a:rPr lang="en-GB" dirty="0"/>
              <a:t>Temperature - Abiotic</a:t>
            </a:r>
          </a:p>
          <a:p>
            <a:r>
              <a:rPr lang="en-GB" dirty="0"/>
              <a:t>pH - Abiotic</a:t>
            </a:r>
          </a:p>
          <a:p>
            <a:r>
              <a:rPr lang="en-GB" dirty="0"/>
              <a:t>Light intensity- Abiotic</a:t>
            </a:r>
          </a:p>
          <a:p>
            <a:r>
              <a:rPr lang="en-GB" dirty="0"/>
              <a:t>Water, humidity- Abiotic</a:t>
            </a:r>
          </a:p>
          <a:p>
            <a:r>
              <a:rPr lang="en-GB" dirty="0"/>
              <a:t>Oxygen - Abiotic</a:t>
            </a:r>
          </a:p>
          <a:p>
            <a:r>
              <a:rPr lang="en-GB" dirty="0"/>
              <a:t>Accumulation of toxic waste- Abiotic</a:t>
            </a:r>
          </a:p>
          <a:p>
            <a:r>
              <a:rPr lang="en-GB" dirty="0"/>
              <a:t>Disease - Biotic</a:t>
            </a:r>
          </a:p>
          <a:p>
            <a:r>
              <a:rPr lang="en-GB" dirty="0"/>
              <a:t>Predators- Biotic</a:t>
            </a:r>
          </a:p>
          <a:p>
            <a:r>
              <a:rPr lang="en-GB" dirty="0"/>
              <a:t>Shelter – Abiotic </a:t>
            </a:r>
          </a:p>
          <a:p>
            <a:endParaRPr lang="en-GB" dirty="0"/>
          </a:p>
        </p:txBody>
      </p:sp>
    </p:spTree>
    <p:extLst>
      <p:ext uri="{BB962C8B-B14F-4D97-AF65-F5344CB8AC3E}">
        <p14:creationId xmlns:p14="http://schemas.microsoft.com/office/powerpoint/2010/main" val="26885693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45239"/>
            <a:ext cx="8640960" cy="4308872"/>
          </a:xfrm>
          <a:prstGeom prst="rect">
            <a:avLst/>
          </a:prstGeom>
          <a:noFill/>
        </p:spPr>
        <p:txBody>
          <a:bodyPr wrap="square" rtlCol="0">
            <a:spAutoFit/>
          </a:bodyPr>
          <a:lstStyle/>
          <a:p>
            <a:r>
              <a:rPr lang="en-GB" sz="2800" b="1" dirty="0"/>
              <a:t>On whiteboards…..</a:t>
            </a:r>
          </a:p>
          <a:p>
            <a:endParaRPr lang="en-GB" sz="2800" b="1" dirty="0"/>
          </a:p>
          <a:p>
            <a:r>
              <a:rPr lang="en-GB" sz="2800" b="1" dirty="0"/>
              <a:t>Apply your knowledge of definitions to the 2 questions below:</a:t>
            </a:r>
          </a:p>
          <a:p>
            <a:endParaRPr lang="en-GB" dirty="0"/>
          </a:p>
          <a:p>
            <a:r>
              <a:rPr lang="en-GB" dirty="0"/>
              <a:t>a) Suggest what happens when any abiotic factor is below the optimum for a population? </a:t>
            </a:r>
          </a:p>
          <a:p>
            <a:r>
              <a:rPr lang="en-GB" dirty="0"/>
              <a:t> </a:t>
            </a:r>
          </a:p>
          <a:p>
            <a:r>
              <a:rPr lang="en-GB" dirty="0"/>
              <a:t> </a:t>
            </a:r>
          </a:p>
          <a:p>
            <a:endParaRPr lang="en-GB" dirty="0"/>
          </a:p>
          <a:p>
            <a:endParaRPr lang="en-GB" dirty="0"/>
          </a:p>
          <a:p>
            <a:endParaRPr lang="en-GB" dirty="0"/>
          </a:p>
          <a:p>
            <a:r>
              <a:rPr lang="en-GB" dirty="0"/>
              <a:t>b) Suggest what happens if no individuals have adaptations that allow survival?  </a:t>
            </a:r>
          </a:p>
          <a:p>
            <a:endParaRPr lang="en-GB" dirty="0"/>
          </a:p>
        </p:txBody>
      </p:sp>
      <p:sp>
        <p:nvSpPr>
          <p:cNvPr id="3" name="TextBox 2"/>
          <p:cNvSpPr txBox="1"/>
          <p:nvPr/>
        </p:nvSpPr>
        <p:spPr>
          <a:xfrm>
            <a:off x="971600" y="2689189"/>
            <a:ext cx="7848872" cy="1938992"/>
          </a:xfrm>
          <a:prstGeom prst="rect">
            <a:avLst/>
          </a:prstGeom>
          <a:noFill/>
        </p:spPr>
        <p:txBody>
          <a:bodyPr wrap="square" rtlCol="0">
            <a:spAutoFit/>
          </a:bodyPr>
          <a:lstStyle/>
          <a:p>
            <a:pPr marL="342900" indent="-342900">
              <a:buFont typeface="Wingdings" panose="05000000000000000000" pitchFamily="2" charset="2"/>
              <a:buChar char="ü"/>
            </a:pPr>
            <a:r>
              <a:rPr lang="en-GB" sz="2400" b="1" dirty="0">
                <a:solidFill>
                  <a:srgbClr val="002060"/>
                </a:solidFill>
              </a:rPr>
              <a:t>Fewer individuals can survive</a:t>
            </a:r>
          </a:p>
          <a:p>
            <a:pPr marL="342900" indent="-342900">
              <a:buFont typeface="Wingdings" panose="05000000000000000000" pitchFamily="2" charset="2"/>
              <a:buChar char="ü"/>
            </a:pPr>
            <a:r>
              <a:rPr lang="en-GB" sz="2400" b="1" dirty="0">
                <a:solidFill>
                  <a:srgbClr val="002060"/>
                </a:solidFill>
              </a:rPr>
              <a:t>No longer adapted to environment </a:t>
            </a:r>
          </a:p>
          <a:p>
            <a:pPr marL="342900" indent="-342900">
              <a:buFont typeface="Wingdings" panose="05000000000000000000" pitchFamily="2" charset="2"/>
              <a:buChar char="ü"/>
            </a:pPr>
            <a:endParaRPr lang="en-GB" sz="2400" b="1" dirty="0">
              <a:solidFill>
                <a:srgbClr val="002060"/>
              </a:solidFill>
            </a:endParaRPr>
          </a:p>
          <a:p>
            <a:endParaRPr lang="en-GB" sz="2400" b="1" dirty="0">
              <a:solidFill>
                <a:srgbClr val="002060"/>
              </a:solidFill>
            </a:endParaRPr>
          </a:p>
          <a:p>
            <a:pPr marL="342900" indent="-342900">
              <a:buFont typeface="Wingdings" panose="05000000000000000000" pitchFamily="2" charset="2"/>
              <a:buChar char="ü"/>
            </a:pPr>
            <a:r>
              <a:rPr lang="en-GB" sz="2400" b="1" dirty="0">
                <a:solidFill>
                  <a:srgbClr val="002060"/>
                </a:solidFill>
              </a:rPr>
              <a:t>Population has become extinct. </a:t>
            </a:r>
          </a:p>
        </p:txBody>
      </p:sp>
    </p:spTree>
    <p:extLst>
      <p:ext uri="{BB962C8B-B14F-4D97-AF65-F5344CB8AC3E}">
        <p14:creationId xmlns:p14="http://schemas.microsoft.com/office/powerpoint/2010/main" val="144844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1665D5-16D7-4134-95A5-33EAD2E5CDD0}"/>
              </a:ext>
            </a:extLst>
          </p:cNvPr>
          <p:cNvSpPr txBox="1"/>
          <p:nvPr/>
        </p:nvSpPr>
        <p:spPr>
          <a:xfrm>
            <a:off x="182971" y="3909089"/>
            <a:ext cx="8778057" cy="2308324"/>
          </a:xfrm>
          <a:prstGeom prst="rect">
            <a:avLst/>
          </a:prstGeom>
          <a:noFill/>
        </p:spPr>
        <p:txBody>
          <a:bodyPr wrap="square" rtlCol="0">
            <a:spAutoFit/>
          </a:bodyPr>
          <a:lstStyle/>
          <a:p>
            <a:r>
              <a:rPr lang="en-GB" sz="2400" dirty="0">
                <a:solidFill>
                  <a:srgbClr val="002060"/>
                </a:solidFill>
              </a:rPr>
              <a:t>Complete the tables on page 2-3 in your booklet applying your Year 1 knowledge. </a:t>
            </a:r>
          </a:p>
          <a:p>
            <a:r>
              <a:rPr lang="en-GB" sz="2400" dirty="0">
                <a:solidFill>
                  <a:srgbClr val="002060"/>
                </a:solidFill>
              </a:rPr>
              <a:t>Half the table has been completed for you, use this as a guide to complete the missing information. </a:t>
            </a:r>
          </a:p>
          <a:p>
            <a:pPr algn="ctr"/>
            <a:r>
              <a:rPr lang="en-GB" sz="2400" b="1" u="sng" dirty="0">
                <a:solidFill>
                  <a:srgbClr val="002060"/>
                </a:solidFill>
              </a:rPr>
              <a:t>You will need to APPLY this information to the context of the question </a:t>
            </a:r>
          </a:p>
        </p:txBody>
      </p:sp>
      <p:sp>
        <p:nvSpPr>
          <p:cNvPr id="6" name="Title 1">
            <a:extLst>
              <a:ext uri="{FF2B5EF4-FFF2-40B4-BE49-F238E27FC236}">
                <a16:creationId xmlns:a16="http://schemas.microsoft.com/office/drawing/2014/main" id="{A233E48D-1C74-43A6-ABCE-FB61A02F4F54}"/>
              </a:ext>
            </a:extLst>
          </p:cNvPr>
          <p:cNvSpPr txBox="1">
            <a:spLocks/>
          </p:cNvSpPr>
          <p:nvPr/>
        </p:nvSpPr>
        <p:spPr>
          <a:xfrm>
            <a:off x="182971" y="135954"/>
            <a:ext cx="8229600" cy="77809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dirty="0">
                <a:solidFill>
                  <a:srgbClr val="002060"/>
                </a:solidFill>
              </a:rPr>
              <a:t>Limiting factor- Abiotic</a:t>
            </a:r>
          </a:p>
          <a:p>
            <a:pPr algn="l"/>
            <a:endParaRPr lang="en-GB" sz="2400" dirty="0">
              <a:solidFill>
                <a:srgbClr val="002060"/>
              </a:solidFill>
            </a:endParaRPr>
          </a:p>
          <a:p>
            <a:pPr algn="l"/>
            <a:r>
              <a:rPr lang="en-GB" sz="3600" b="1" dirty="0">
                <a:solidFill>
                  <a:srgbClr val="002060"/>
                </a:solidFill>
              </a:rPr>
              <a:t>Abiotic factors </a:t>
            </a:r>
            <a:r>
              <a:rPr lang="en-GB" sz="3600" dirty="0">
                <a:solidFill>
                  <a:srgbClr val="002060"/>
                </a:solidFill>
              </a:rPr>
              <a:t>in the </a:t>
            </a:r>
            <a:r>
              <a:rPr lang="en-GB" sz="3600" b="1" dirty="0">
                <a:solidFill>
                  <a:srgbClr val="002060"/>
                </a:solidFill>
              </a:rPr>
              <a:t>habitat </a:t>
            </a:r>
            <a:r>
              <a:rPr lang="en-GB" sz="3600" dirty="0">
                <a:solidFill>
                  <a:srgbClr val="002060"/>
                </a:solidFill>
              </a:rPr>
              <a:t>or e</a:t>
            </a:r>
            <a:r>
              <a:rPr lang="en-GB" sz="3600" b="1" dirty="0">
                <a:solidFill>
                  <a:srgbClr val="002060"/>
                </a:solidFill>
              </a:rPr>
              <a:t>cosystem</a:t>
            </a:r>
            <a:r>
              <a:rPr lang="en-GB" sz="3600" dirty="0">
                <a:solidFill>
                  <a:srgbClr val="002060"/>
                </a:solidFill>
              </a:rPr>
              <a:t> can affect the </a:t>
            </a:r>
            <a:r>
              <a:rPr lang="en-GB" sz="3600" b="1" dirty="0">
                <a:solidFill>
                  <a:srgbClr val="002060"/>
                </a:solidFill>
              </a:rPr>
              <a:t>carrying capacity </a:t>
            </a:r>
            <a:r>
              <a:rPr lang="en-GB" sz="3600" dirty="0">
                <a:solidFill>
                  <a:srgbClr val="002060"/>
                </a:solidFill>
              </a:rPr>
              <a:t>of the ecosystem so l</a:t>
            </a:r>
            <a:r>
              <a:rPr lang="en-GB" sz="3600" b="1" dirty="0">
                <a:solidFill>
                  <a:srgbClr val="002060"/>
                </a:solidFill>
              </a:rPr>
              <a:t>imit the size of the populations</a:t>
            </a:r>
            <a:r>
              <a:rPr lang="en-GB" sz="3600" dirty="0">
                <a:solidFill>
                  <a:srgbClr val="002060"/>
                </a:solidFill>
              </a:rPr>
              <a:t> and </a:t>
            </a:r>
            <a:r>
              <a:rPr lang="en-GB" sz="3600" b="1" dirty="0">
                <a:solidFill>
                  <a:srgbClr val="002060"/>
                </a:solidFill>
              </a:rPr>
              <a:t>biodiversity</a:t>
            </a:r>
            <a:r>
              <a:rPr lang="en-GB" sz="3600" dirty="0">
                <a:solidFill>
                  <a:srgbClr val="002060"/>
                </a:solidFill>
              </a:rPr>
              <a:t>. </a:t>
            </a:r>
          </a:p>
        </p:txBody>
      </p:sp>
    </p:spTree>
    <p:extLst>
      <p:ext uri="{BB962C8B-B14F-4D97-AF65-F5344CB8AC3E}">
        <p14:creationId xmlns:p14="http://schemas.microsoft.com/office/powerpoint/2010/main" val="16990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a:t>Temperature</a:t>
            </a:r>
          </a:p>
        </p:txBody>
      </p:sp>
      <p:graphicFrame>
        <p:nvGraphicFramePr>
          <p:cNvPr id="4" name="Table 3"/>
          <p:cNvGraphicFramePr>
            <a:graphicFrameLocks noGrp="1"/>
          </p:cNvGraphicFramePr>
          <p:nvPr>
            <p:extLst>
              <p:ext uri="{D42A27DB-BD31-4B8C-83A1-F6EECF244321}">
                <p14:modId xmlns:p14="http://schemas.microsoft.com/office/powerpoint/2010/main" val="2355952333"/>
              </p:ext>
            </p:extLst>
          </p:nvPr>
        </p:nvGraphicFramePr>
        <p:xfrm>
          <a:off x="251520" y="1052736"/>
          <a:ext cx="8568952" cy="5566088"/>
        </p:xfrm>
        <a:graphic>
          <a:graphicData uri="http://schemas.openxmlformats.org/drawingml/2006/table">
            <a:tbl>
              <a:tblPr firstRow="1" bandRow="1">
                <a:tableStyleId>{5940675A-B579-460E-94D1-54222C63F5DA}</a:tableStyleId>
              </a:tblPr>
              <a:tblGrid>
                <a:gridCol w="4284476">
                  <a:extLst>
                    <a:ext uri="{9D8B030D-6E8A-4147-A177-3AD203B41FA5}">
                      <a16:colId xmlns:a16="http://schemas.microsoft.com/office/drawing/2014/main" val="5424774"/>
                    </a:ext>
                  </a:extLst>
                </a:gridCol>
                <a:gridCol w="4284476">
                  <a:extLst>
                    <a:ext uri="{9D8B030D-6E8A-4147-A177-3AD203B41FA5}">
                      <a16:colId xmlns:a16="http://schemas.microsoft.com/office/drawing/2014/main" val="221413953"/>
                    </a:ext>
                  </a:extLst>
                </a:gridCol>
              </a:tblGrid>
              <a:tr h="835262">
                <a:tc>
                  <a:txBody>
                    <a:bodyPr/>
                    <a:lstStyle/>
                    <a:p>
                      <a:pPr algn="ctr"/>
                      <a:r>
                        <a:rPr lang="en-GB" sz="2800" dirty="0">
                          <a:effectLst>
                            <a:outerShdw blurRad="38100" dist="38100" dir="2700000" algn="tl">
                              <a:srgbClr val="000000">
                                <a:alpha val="43137"/>
                              </a:srgbClr>
                            </a:outerShdw>
                          </a:effectLst>
                        </a:rPr>
                        <a:t>Temperature above</a:t>
                      </a:r>
                    </a:p>
                  </a:txBody>
                  <a:tcPr/>
                </a:tc>
                <a:tc>
                  <a:txBody>
                    <a:bodyPr/>
                    <a:lstStyle/>
                    <a:p>
                      <a:pPr algn="ctr"/>
                      <a:r>
                        <a:rPr lang="en-GB" sz="2800" dirty="0">
                          <a:effectLst>
                            <a:outerShdw blurRad="38100" dist="38100" dir="2700000" algn="tl">
                              <a:srgbClr val="000000">
                                <a:alpha val="43137"/>
                              </a:srgbClr>
                            </a:outerShdw>
                          </a:effectLst>
                        </a:rPr>
                        <a:t>Temperature below </a:t>
                      </a:r>
                    </a:p>
                  </a:txBody>
                  <a:tcPr/>
                </a:tc>
                <a:extLst>
                  <a:ext uri="{0D108BD9-81ED-4DB2-BD59-A6C34878D82A}">
                    <a16:rowId xmlns:a16="http://schemas.microsoft.com/office/drawing/2014/main" val="71971088"/>
                  </a:ext>
                </a:extLst>
              </a:tr>
              <a:tr h="835262">
                <a:tc>
                  <a:txBody>
                    <a:bodyPr/>
                    <a:lstStyle/>
                    <a:p>
                      <a:r>
                        <a:rPr lang="en-GB" sz="2800" dirty="0"/>
                        <a:t>Enzyme activity increased</a:t>
                      </a:r>
                    </a:p>
                  </a:txBody>
                  <a:tcPr/>
                </a:tc>
                <a:tc>
                  <a:txBody>
                    <a:bodyPr/>
                    <a:lstStyle/>
                    <a:p>
                      <a:r>
                        <a:rPr lang="en-GB" sz="2800" dirty="0"/>
                        <a:t>Enzyme</a:t>
                      </a:r>
                      <a:r>
                        <a:rPr lang="en-GB" sz="2800" baseline="0" dirty="0"/>
                        <a:t> activity reduced </a:t>
                      </a:r>
                      <a:endParaRPr lang="en-GB" sz="2800" dirty="0"/>
                    </a:p>
                  </a:txBody>
                  <a:tcPr/>
                </a:tc>
                <a:extLst>
                  <a:ext uri="{0D108BD9-81ED-4DB2-BD59-A6C34878D82A}">
                    <a16:rowId xmlns:a16="http://schemas.microsoft.com/office/drawing/2014/main" val="4033503326"/>
                  </a:ext>
                </a:extLst>
              </a:tr>
              <a:tr h="835262">
                <a:tc>
                  <a:txBody>
                    <a:bodyPr/>
                    <a:lstStyle/>
                    <a:p>
                      <a:r>
                        <a:rPr lang="en-GB" sz="2800" dirty="0"/>
                        <a:t>Metabolic rate increased</a:t>
                      </a:r>
                    </a:p>
                  </a:txBody>
                  <a:tcPr/>
                </a:tc>
                <a:tc>
                  <a:txBody>
                    <a:bodyPr/>
                    <a:lstStyle/>
                    <a:p>
                      <a:r>
                        <a:rPr lang="en-GB" sz="2800" dirty="0"/>
                        <a:t>Metabolic</a:t>
                      </a:r>
                      <a:r>
                        <a:rPr lang="en-GB" sz="2800" baseline="0" dirty="0"/>
                        <a:t> rate reduced </a:t>
                      </a:r>
                      <a:endParaRPr lang="en-GB" sz="2800" dirty="0"/>
                    </a:p>
                  </a:txBody>
                  <a:tcPr/>
                </a:tc>
                <a:extLst>
                  <a:ext uri="{0D108BD9-81ED-4DB2-BD59-A6C34878D82A}">
                    <a16:rowId xmlns:a16="http://schemas.microsoft.com/office/drawing/2014/main" val="3234003484"/>
                  </a:ext>
                </a:extLst>
              </a:tr>
              <a:tr h="835262">
                <a:tc>
                  <a:txBody>
                    <a:bodyPr/>
                    <a:lstStyle/>
                    <a:p>
                      <a:r>
                        <a:rPr lang="en-GB" sz="2800" dirty="0"/>
                        <a:t>CC is increased</a:t>
                      </a:r>
                    </a:p>
                  </a:txBody>
                  <a:tcPr/>
                </a:tc>
                <a:tc>
                  <a:txBody>
                    <a:bodyPr/>
                    <a:lstStyle/>
                    <a:p>
                      <a:r>
                        <a:rPr lang="en-GB" sz="2800" dirty="0"/>
                        <a:t>CC</a:t>
                      </a:r>
                      <a:r>
                        <a:rPr lang="en-GB" sz="2800" baseline="0" dirty="0"/>
                        <a:t> is reduced </a:t>
                      </a:r>
                      <a:endParaRPr lang="en-GB" sz="2800" dirty="0"/>
                    </a:p>
                  </a:txBody>
                  <a:tcPr/>
                </a:tc>
                <a:extLst>
                  <a:ext uri="{0D108BD9-81ED-4DB2-BD59-A6C34878D82A}">
                    <a16:rowId xmlns:a16="http://schemas.microsoft.com/office/drawing/2014/main" val="1233456840"/>
                  </a:ext>
                </a:extLst>
              </a:tr>
              <a:tr h="2059551">
                <a:tc>
                  <a:txBody>
                    <a:bodyPr/>
                    <a:lstStyle/>
                    <a:p>
                      <a:r>
                        <a:rPr lang="en-GB" sz="2800" dirty="0"/>
                        <a:t>More energy available for growth/reproduction. </a:t>
                      </a:r>
                    </a:p>
                    <a:p>
                      <a:endParaRPr lang="en-GB" sz="2800" dirty="0"/>
                    </a:p>
                    <a:p>
                      <a:r>
                        <a:rPr lang="en-GB" sz="2800" dirty="0"/>
                        <a:t>If temp too high enzymes denature, organisms die. </a:t>
                      </a:r>
                    </a:p>
                  </a:txBody>
                  <a:tcPr/>
                </a:tc>
                <a:tc>
                  <a:txBody>
                    <a:bodyPr/>
                    <a:lstStyle/>
                    <a:p>
                      <a:r>
                        <a:rPr lang="en-GB" sz="2800" dirty="0"/>
                        <a:t>Mor</a:t>
                      </a:r>
                      <a:r>
                        <a:rPr lang="en-GB" sz="2800" baseline="0" dirty="0"/>
                        <a:t>e energy used to maintain body temp, less energy for growth/reproduction. </a:t>
                      </a:r>
                      <a:endParaRPr lang="en-GB" sz="2800" dirty="0"/>
                    </a:p>
                  </a:txBody>
                  <a:tcPr/>
                </a:tc>
                <a:extLst>
                  <a:ext uri="{0D108BD9-81ED-4DB2-BD59-A6C34878D82A}">
                    <a16:rowId xmlns:a16="http://schemas.microsoft.com/office/drawing/2014/main" val="3773651319"/>
                  </a:ext>
                </a:extLst>
              </a:tr>
            </a:tbl>
          </a:graphicData>
        </a:graphic>
      </p:graphicFrame>
      <p:sp>
        <p:nvSpPr>
          <p:cNvPr id="3" name="Rectangle 2">
            <a:extLst>
              <a:ext uri="{FF2B5EF4-FFF2-40B4-BE49-F238E27FC236}">
                <a16:creationId xmlns:a16="http://schemas.microsoft.com/office/drawing/2014/main" id="{E349F36D-D49A-4B36-8C3E-EB87AD02633B}"/>
              </a:ext>
            </a:extLst>
          </p:cNvPr>
          <p:cNvSpPr/>
          <p:nvPr/>
        </p:nvSpPr>
        <p:spPr>
          <a:xfrm>
            <a:off x="251520" y="1882067"/>
            <a:ext cx="4320480" cy="47012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471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143000"/>
          </a:xfrm>
        </p:spPr>
        <p:txBody>
          <a:bodyPr/>
          <a:lstStyle/>
          <a:p>
            <a:r>
              <a:rPr lang="en-GB" dirty="0"/>
              <a:t>Light Intensity</a:t>
            </a:r>
          </a:p>
        </p:txBody>
      </p:sp>
      <p:sp>
        <p:nvSpPr>
          <p:cNvPr id="4" name="Content Placeholder 3"/>
          <p:cNvSpPr>
            <a:spLocks noGrp="1"/>
          </p:cNvSpPr>
          <p:nvPr>
            <p:ph idx="1"/>
          </p:nvPr>
        </p:nvSpPr>
        <p:spPr/>
        <p:txBody>
          <a:bodyPr/>
          <a:lstStyle/>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1425641373"/>
              </p:ext>
            </p:extLst>
          </p:nvPr>
        </p:nvGraphicFramePr>
        <p:xfrm>
          <a:off x="287524" y="781177"/>
          <a:ext cx="8568952" cy="6164007"/>
        </p:xfrm>
        <a:graphic>
          <a:graphicData uri="http://schemas.openxmlformats.org/drawingml/2006/table">
            <a:tbl>
              <a:tblPr firstRow="1" bandRow="1">
                <a:tableStyleId>{5940675A-B579-460E-94D1-54222C63F5DA}</a:tableStyleId>
              </a:tblPr>
              <a:tblGrid>
                <a:gridCol w="4284476">
                  <a:extLst>
                    <a:ext uri="{9D8B030D-6E8A-4147-A177-3AD203B41FA5}">
                      <a16:colId xmlns:a16="http://schemas.microsoft.com/office/drawing/2014/main" val="5424774"/>
                    </a:ext>
                  </a:extLst>
                </a:gridCol>
                <a:gridCol w="4284476">
                  <a:extLst>
                    <a:ext uri="{9D8B030D-6E8A-4147-A177-3AD203B41FA5}">
                      <a16:colId xmlns:a16="http://schemas.microsoft.com/office/drawing/2014/main" val="221413953"/>
                    </a:ext>
                  </a:extLst>
                </a:gridCol>
              </a:tblGrid>
              <a:tr h="835262">
                <a:tc>
                  <a:txBody>
                    <a:bodyPr/>
                    <a:lstStyle/>
                    <a:p>
                      <a:pPr algn="ctr"/>
                      <a:r>
                        <a:rPr lang="en-GB" sz="2800" dirty="0">
                          <a:effectLst>
                            <a:outerShdw blurRad="38100" dist="38100" dir="2700000" algn="tl">
                              <a:srgbClr val="000000">
                                <a:alpha val="43137"/>
                              </a:srgbClr>
                            </a:outerShdw>
                          </a:effectLst>
                        </a:rPr>
                        <a:t>LI above</a:t>
                      </a:r>
                    </a:p>
                  </a:txBody>
                  <a:tcPr/>
                </a:tc>
                <a:tc>
                  <a:txBody>
                    <a:bodyPr/>
                    <a:lstStyle/>
                    <a:p>
                      <a:pPr algn="ctr"/>
                      <a:r>
                        <a:rPr lang="en-GB" sz="2800" dirty="0">
                          <a:effectLst>
                            <a:outerShdw blurRad="38100" dist="38100" dir="2700000" algn="tl">
                              <a:srgbClr val="000000">
                                <a:alpha val="43137"/>
                              </a:srgbClr>
                            </a:outerShdw>
                          </a:effectLst>
                        </a:rPr>
                        <a:t>LI below </a:t>
                      </a:r>
                    </a:p>
                  </a:txBody>
                  <a:tcPr/>
                </a:tc>
                <a:extLst>
                  <a:ext uri="{0D108BD9-81ED-4DB2-BD59-A6C34878D82A}">
                    <a16:rowId xmlns:a16="http://schemas.microsoft.com/office/drawing/2014/main" val="71971088"/>
                  </a:ext>
                </a:extLst>
              </a:tr>
              <a:tr h="835262">
                <a:tc>
                  <a:txBody>
                    <a:bodyPr/>
                    <a:lstStyle/>
                    <a:p>
                      <a:r>
                        <a:rPr lang="en-GB" sz="2800" dirty="0"/>
                        <a:t>Photosynthesis increases </a:t>
                      </a:r>
                    </a:p>
                  </a:txBody>
                  <a:tcPr/>
                </a:tc>
                <a:tc>
                  <a:txBody>
                    <a:bodyPr/>
                    <a:lstStyle/>
                    <a:p>
                      <a:r>
                        <a:rPr lang="en-GB" sz="2800" dirty="0"/>
                        <a:t>Photosynthesis decreases</a:t>
                      </a:r>
                    </a:p>
                  </a:txBody>
                  <a:tcPr/>
                </a:tc>
                <a:extLst>
                  <a:ext uri="{0D108BD9-81ED-4DB2-BD59-A6C34878D82A}">
                    <a16:rowId xmlns:a16="http://schemas.microsoft.com/office/drawing/2014/main" val="4033503326"/>
                  </a:ext>
                </a:extLst>
              </a:tr>
              <a:tr h="835262">
                <a:tc>
                  <a:txBody>
                    <a:bodyPr/>
                    <a:lstStyle/>
                    <a:p>
                      <a:r>
                        <a:rPr lang="en-GB" sz="2800" dirty="0"/>
                        <a:t>Faster plant growth/reproduction.</a:t>
                      </a:r>
                      <a:r>
                        <a:rPr lang="en-GB" sz="2800" baseline="0" dirty="0"/>
                        <a:t> </a:t>
                      </a:r>
                      <a:endParaRPr lang="en-GB" sz="2800" dirty="0"/>
                    </a:p>
                  </a:txBody>
                  <a:tcPr/>
                </a:tc>
                <a:tc>
                  <a:txBody>
                    <a:bodyPr/>
                    <a:lstStyle/>
                    <a:p>
                      <a:r>
                        <a:rPr lang="en-GB" sz="2800" dirty="0"/>
                        <a:t>Slower plant growth /reproduction</a:t>
                      </a:r>
                    </a:p>
                  </a:txBody>
                  <a:tcPr/>
                </a:tc>
                <a:extLst>
                  <a:ext uri="{0D108BD9-81ED-4DB2-BD59-A6C34878D82A}">
                    <a16:rowId xmlns:a16="http://schemas.microsoft.com/office/drawing/2014/main" val="3234003484"/>
                  </a:ext>
                </a:extLst>
              </a:tr>
              <a:tr h="835262">
                <a:tc>
                  <a:txBody>
                    <a:bodyPr/>
                    <a:lstStyle/>
                    <a:p>
                      <a:r>
                        <a:rPr lang="en-GB" sz="2800" dirty="0"/>
                        <a:t>Greater population</a:t>
                      </a:r>
                      <a:r>
                        <a:rPr lang="en-GB" sz="2800" baseline="0" dirty="0"/>
                        <a:t> size</a:t>
                      </a:r>
                      <a:endParaRPr lang="en-GB" sz="2800" dirty="0"/>
                    </a:p>
                  </a:txBody>
                  <a:tcPr/>
                </a:tc>
                <a:tc>
                  <a:txBody>
                    <a:bodyPr/>
                    <a:lstStyle/>
                    <a:p>
                      <a:r>
                        <a:rPr lang="en-GB" sz="2800" dirty="0"/>
                        <a:t>Smaller population size </a:t>
                      </a:r>
                    </a:p>
                  </a:txBody>
                  <a:tcPr/>
                </a:tc>
                <a:extLst>
                  <a:ext uri="{0D108BD9-81ED-4DB2-BD59-A6C34878D82A}">
                    <a16:rowId xmlns:a16="http://schemas.microsoft.com/office/drawing/2014/main" val="1233456840"/>
                  </a:ext>
                </a:extLst>
              </a:tr>
              <a:tr h="653790">
                <a:tc>
                  <a:txBody>
                    <a:bodyPr/>
                    <a:lstStyle/>
                    <a:p>
                      <a:r>
                        <a:rPr lang="en-GB" sz="2800" dirty="0"/>
                        <a:t>CC is increased </a:t>
                      </a:r>
                    </a:p>
                  </a:txBody>
                  <a:tcPr/>
                </a:tc>
                <a:tc>
                  <a:txBody>
                    <a:bodyPr/>
                    <a:lstStyle/>
                    <a:p>
                      <a:r>
                        <a:rPr lang="en-GB" sz="2800" dirty="0"/>
                        <a:t>CC is reduced</a:t>
                      </a:r>
                    </a:p>
                  </a:txBody>
                  <a:tcPr/>
                </a:tc>
                <a:extLst>
                  <a:ext uri="{0D108BD9-81ED-4DB2-BD59-A6C34878D82A}">
                    <a16:rowId xmlns:a16="http://schemas.microsoft.com/office/drawing/2014/main" val="3773651319"/>
                  </a:ext>
                </a:extLst>
              </a:tr>
              <a:tr h="2059551">
                <a:tc>
                  <a:txBody>
                    <a:bodyPr/>
                    <a:lstStyle/>
                    <a:p>
                      <a:r>
                        <a:rPr lang="en-GB" sz="2800" dirty="0"/>
                        <a:t>More food availability</a:t>
                      </a:r>
                      <a:r>
                        <a:rPr lang="en-GB" sz="2800" baseline="0" dirty="0"/>
                        <a:t> </a:t>
                      </a:r>
                      <a:endParaRPr lang="en-GB" sz="2800" dirty="0"/>
                    </a:p>
                  </a:txBody>
                  <a:tcPr/>
                </a:tc>
                <a:tc>
                  <a:txBody>
                    <a:bodyPr/>
                    <a:lstStyle/>
                    <a:p>
                      <a:r>
                        <a:rPr lang="en-GB" sz="2800" dirty="0"/>
                        <a:t>Less food available for other organisms. </a:t>
                      </a:r>
                    </a:p>
                  </a:txBody>
                  <a:tcPr/>
                </a:tc>
                <a:extLst>
                  <a:ext uri="{0D108BD9-81ED-4DB2-BD59-A6C34878D82A}">
                    <a16:rowId xmlns:a16="http://schemas.microsoft.com/office/drawing/2014/main" val="291807732"/>
                  </a:ext>
                </a:extLst>
              </a:tr>
            </a:tbl>
          </a:graphicData>
        </a:graphic>
      </p:graphicFrame>
      <p:sp>
        <p:nvSpPr>
          <p:cNvPr id="3" name="Rectangle 2">
            <a:extLst>
              <a:ext uri="{FF2B5EF4-FFF2-40B4-BE49-F238E27FC236}">
                <a16:creationId xmlns:a16="http://schemas.microsoft.com/office/drawing/2014/main" id="{BAAE5D45-3209-4BE3-B4E4-A2E636A19F07}"/>
              </a:ext>
            </a:extLst>
          </p:cNvPr>
          <p:cNvSpPr/>
          <p:nvPr/>
        </p:nvSpPr>
        <p:spPr>
          <a:xfrm>
            <a:off x="4572000" y="1600200"/>
            <a:ext cx="4284476" cy="45259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1398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a:t>pH</a:t>
            </a:r>
          </a:p>
        </p:txBody>
      </p:sp>
      <p:graphicFrame>
        <p:nvGraphicFramePr>
          <p:cNvPr id="4" name="Table 3"/>
          <p:cNvGraphicFramePr>
            <a:graphicFrameLocks noGrp="1"/>
          </p:cNvGraphicFramePr>
          <p:nvPr>
            <p:extLst>
              <p:ext uri="{D42A27DB-BD31-4B8C-83A1-F6EECF244321}">
                <p14:modId xmlns:p14="http://schemas.microsoft.com/office/powerpoint/2010/main" val="3006268509"/>
              </p:ext>
            </p:extLst>
          </p:nvPr>
        </p:nvGraphicFramePr>
        <p:xfrm>
          <a:off x="251520" y="1052736"/>
          <a:ext cx="8568952" cy="5400599"/>
        </p:xfrm>
        <a:graphic>
          <a:graphicData uri="http://schemas.openxmlformats.org/drawingml/2006/table">
            <a:tbl>
              <a:tblPr firstRow="1" bandRow="1">
                <a:tableStyleId>{5940675A-B579-460E-94D1-54222C63F5DA}</a:tableStyleId>
              </a:tblPr>
              <a:tblGrid>
                <a:gridCol w="4284476">
                  <a:extLst>
                    <a:ext uri="{9D8B030D-6E8A-4147-A177-3AD203B41FA5}">
                      <a16:colId xmlns:a16="http://schemas.microsoft.com/office/drawing/2014/main" val="5424774"/>
                    </a:ext>
                  </a:extLst>
                </a:gridCol>
                <a:gridCol w="4284476">
                  <a:extLst>
                    <a:ext uri="{9D8B030D-6E8A-4147-A177-3AD203B41FA5}">
                      <a16:colId xmlns:a16="http://schemas.microsoft.com/office/drawing/2014/main" val="221413953"/>
                    </a:ext>
                  </a:extLst>
                </a:gridCol>
              </a:tblGrid>
              <a:tr h="835262">
                <a:tc>
                  <a:txBody>
                    <a:bodyPr/>
                    <a:lstStyle/>
                    <a:p>
                      <a:pPr algn="ctr"/>
                      <a:r>
                        <a:rPr lang="en-GB" sz="2800" dirty="0">
                          <a:effectLst>
                            <a:outerShdw blurRad="38100" dist="38100" dir="2700000" algn="tl">
                              <a:srgbClr val="000000">
                                <a:alpha val="43137"/>
                              </a:srgbClr>
                            </a:outerShdw>
                          </a:effectLst>
                        </a:rPr>
                        <a:t>pH above</a:t>
                      </a:r>
                    </a:p>
                  </a:txBody>
                  <a:tcPr/>
                </a:tc>
                <a:tc>
                  <a:txBody>
                    <a:bodyPr/>
                    <a:lstStyle/>
                    <a:p>
                      <a:pPr algn="ctr"/>
                      <a:r>
                        <a:rPr lang="en-GB" sz="2800" dirty="0">
                          <a:effectLst>
                            <a:outerShdw blurRad="38100" dist="38100" dir="2700000" algn="tl">
                              <a:srgbClr val="000000">
                                <a:alpha val="43137"/>
                              </a:srgbClr>
                            </a:outerShdw>
                          </a:effectLst>
                        </a:rPr>
                        <a:t>pH below </a:t>
                      </a:r>
                    </a:p>
                  </a:txBody>
                  <a:tcPr/>
                </a:tc>
                <a:extLst>
                  <a:ext uri="{0D108BD9-81ED-4DB2-BD59-A6C34878D82A}">
                    <a16:rowId xmlns:a16="http://schemas.microsoft.com/office/drawing/2014/main" val="71971088"/>
                  </a:ext>
                </a:extLst>
              </a:tr>
              <a:tr h="835262">
                <a:tc>
                  <a:txBody>
                    <a:bodyPr/>
                    <a:lstStyle/>
                    <a:p>
                      <a:r>
                        <a:rPr lang="en-GB" sz="2800" dirty="0"/>
                        <a:t>Enzyme activity reduced</a:t>
                      </a:r>
                    </a:p>
                  </a:txBody>
                  <a:tcPr/>
                </a:tc>
                <a:tc>
                  <a:txBody>
                    <a:bodyPr/>
                    <a:lstStyle/>
                    <a:p>
                      <a:r>
                        <a:rPr lang="en-GB" sz="2800" dirty="0"/>
                        <a:t>Enzyme</a:t>
                      </a:r>
                      <a:r>
                        <a:rPr lang="en-GB" sz="2800" baseline="0" dirty="0"/>
                        <a:t> activity reduced </a:t>
                      </a:r>
                      <a:endParaRPr lang="en-GB" sz="2800" dirty="0"/>
                    </a:p>
                  </a:txBody>
                  <a:tcPr/>
                </a:tc>
                <a:extLst>
                  <a:ext uri="{0D108BD9-81ED-4DB2-BD59-A6C34878D82A}">
                    <a16:rowId xmlns:a16="http://schemas.microsoft.com/office/drawing/2014/main" val="4033503326"/>
                  </a:ext>
                </a:extLst>
              </a:tr>
              <a:tr h="835262">
                <a:tc>
                  <a:txBody>
                    <a:bodyPr/>
                    <a:lstStyle/>
                    <a:p>
                      <a:r>
                        <a:rPr lang="en-GB" sz="2800" dirty="0"/>
                        <a:t>Metabolic rate reduced</a:t>
                      </a:r>
                    </a:p>
                  </a:txBody>
                  <a:tcPr/>
                </a:tc>
                <a:tc>
                  <a:txBody>
                    <a:bodyPr/>
                    <a:lstStyle/>
                    <a:p>
                      <a:r>
                        <a:rPr lang="en-GB" sz="2800" dirty="0"/>
                        <a:t>Metabolic</a:t>
                      </a:r>
                      <a:r>
                        <a:rPr lang="en-GB" sz="2800" baseline="0" dirty="0"/>
                        <a:t> rate reduced </a:t>
                      </a:r>
                      <a:endParaRPr lang="en-GB" sz="2800" dirty="0"/>
                    </a:p>
                  </a:txBody>
                  <a:tcPr/>
                </a:tc>
                <a:extLst>
                  <a:ext uri="{0D108BD9-81ED-4DB2-BD59-A6C34878D82A}">
                    <a16:rowId xmlns:a16="http://schemas.microsoft.com/office/drawing/2014/main" val="3234003484"/>
                  </a:ext>
                </a:extLst>
              </a:tr>
              <a:tr h="835262">
                <a:tc>
                  <a:txBody>
                    <a:bodyPr/>
                    <a:lstStyle/>
                    <a:p>
                      <a:r>
                        <a:rPr lang="en-GB" sz="2800" dirty="0"/>
                        <a:t>CC is reduced</a:t>
                      </a:r>
                    </a:p>
                  </a:txBody>
                  <a:tcPr/>
                </a:tc>
                <a:tc>
                  <a:txBody>
                    <a:bodyPr/>
                    <a:lstStyle/>
                    <a:p>
                      <a:r>
                        <a:rPr lang="en-GB" sz="2800" dirty="0"/>
                        <a:t>CC</a:t>
                      </a:r>
                      <a:r>
                        <a:rPr lang="en-GB" sz="2800" baseline="0" dirty="0"/>
                        <a:t> is reduced </a:t>
                      </a:r>
                      <a:endParaRPr lang="en-GB" sz="2800" dirty="0"/>
                    </a:p>
                  </a:txBody>
                  <a:tcPr/>
                </a:tc>
                <a:extLst>
                  <a:ext uri="{0D108BD9-81ED-4DB2-BD59-A6C34878D82A}">
                    <a16:rowId xmlns:a16="http://schemas.microsoft.com/office/drawing/2014/main" val="1233456840"/>
                  </a:ext>
                </a:extLst>
              </a:tr>
              <a:tr h="2059551">
                <a:tc>
                  <a:txBody>
                    <a:bodyPr/>
                    <a:lstStyle/>
                    <a:p>
                      <a:r>
                        <a:rPr lang="en-GB" sz="2800" dirty="0"/>
                        <a:t>Enzymes denatured </a:t>
                      </a:r>
                    </a:p>
                  </a:txBody>
                  <a:tcPr/>
                </a:tc>
                <a:tc>
                  <a:txBody>
                    <a:bodyPr/>
                    <a:lstStyle/>
                    <a:p>
                      <a:r>
                        <a:rPr lang="en-GB" sz="2800" dirty="0"/>
                        <a:t>Enzymes denatured</a:t>
                      </a:r>
                    </a:p>
                  </a:txBody>
                  <a:tcPr/>
                </a:tc>
                <a:extLst>
                  <a:ext uri="{0D108BD9-81ED-4DB2-BD59-A6C34878D82A}">
                    <a16:rowId xmlns:a16="http://schemas.microsoft.com/office/drawing/2014/main" val="3773651319"/>
                  </a:ext>
                </a:extLst>
              </a:tr>
            </a:tbl>
          </a:graphicData>
        </a:graphic>
      </p:graphicFrame>
      <p:sp>
        <p:nvSpPr>
          <p:cNvPr id="5" name="Rectangle 4">
            <a:extLst>
              <a:ext uri="{FF2B5EF4-FFF2-40B4-BE49-F238E27FC236}">
                <a16:creationId xmlns:a16="http://schemas.microsoft.com/office/drawing/2014/main" id="{47EF3901-FF75-45B4-92C2-E636DFAC56F3}"/>
              </a:ext>
            </a:extLst>
          </p:cNvPr>
          <p:cNvSpPr/>
          <p:nvPr/>
        </p:nvSpPr>
        <p:spPr>
          <a:xfrm>
            <a:off x="251520" y="1857653"/>
            <a:ext cx="4284476" cy="45259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8415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Water and humidity</a:t>
            </a:r>
          </a:p>
        </p:txBody>
      </p:sp>
      <p:sp>
        <p:nvSpPr>
          <p:cNvPr id="5" name="Content Placeholder 4">
            <a:extLst>
              <a:ext uri="{FF2B5EF4-FFF2-40B4-BE49-F238E27FC236}">
                <a16:creationId xmlns:a16="http://schemas.microsoft.com/office/drawing/2014/main" id="{144A3388-0F7B-4964-9FB1-84293B14C677}"/>
              </a:ext>
            </a:extLst>
          </p:cNvPr>
          <p:cNvSpPr>
            <a:spLocks noGrp="1"/>
          </p:cNvSpPr>
          <p:nvPr>
            <p:ph idx="1"/>
          </p:nvPr>
        </p:nvSpPr>
        <p:spPr/>
        <p:txBody>
          <a:bodyPr/>
          <a:lstStyle/>
          <a:p>
            <a:pPr marL="0" indent="0">
              <a:buNone/>
            </a:pPr>
            <a:r>
              <a:rPr lang="en-GB" u="sng" dirty="0"/>
              <a:t>Water availability reduced.</a:t>
            </a:r>
            <a:endParaRPr lang="en-GB" dirty="0"/>
          </a:p>
          <a:p>
            <a:pPr marL="0" indent="0">
              <a:buNone/>
            </a:pPr>
            <a:r>
              <a:rPr lang="en-GB" dirty="0"/>
              <a:t>Populations are reduced, only specially adapted species can live there. </a:t>
            </a:r>
          </a:p>
          <a:p>
            <a:pPr marL="0" indent="0">
              <a:buNone/>
            </a:pPr>
            <a:r>
              <a:rPr lang="en-GB" u="sng" dirty="0"/>
              <a:t>Low Humidity </a:t>
            </a:r>
            <a:endParaRPr lang="en-GB" dirty="0"/>
          </a:p>
          <a:p>
            <a:pPr marL="0" indent="0">
              <a:buNone/>
            </a:pPr>
            <a:r>
              <a:rPr lang="en-GB" dirty="0"/>
              <a:t>Increased transpiration rates in plants &amp; evaporation of water from animal’s bodies. </a:t>
            </a:r>
          </a:p>
        </p:txBody>
      </p:sp>
    </p:spTree>
    <p:extLst>
      <p:ext uri="{BB962C8B-B14F-4D97-AF65-F5344CB8AC3E}">
        <p14:creationId xmlns:p14="http://schemas.microsoft.com/office/powerpoint/2010/main" val="6233933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CAE484-8643-4214-AA21-76745845766C}"/>
              </a:ext>
            </a:extLst>
          </p:cNvPr>
          <p:cNvPicPr>
            <a:picLocks noChangeAspect="1"/>
          </p:cNvPicPr>
          <p:nvPr/>
        </p:nvPicPr>
        <p:blipFill>
          <a:blip r:embed="rId2"/>
          <a:stretch>
            <a:fillRect/>
          </a:stretch>
        </p:blipFill>
        <p:spPr>
          <a:xfrm>
            <a:off x="84004" y="122104"/>
            <a:ext cx="8814343" cy="1103013"/>
          </a:xfrm>
          <a:prstGeom prst="rect">
            <a:avLst/>
          </a:prstGeom>
        </p:spPr>
      </p:pic>
      <p:pic>
        <p:nvPicPr>
          <p:cNvPr id="6" name="Picture 5">
            <a:extLst>
              <a:ext uri="{FF2B5EF4-FFF2-40B4-BE49-F238E27FC236}">
                <a16:creationId xmlns:a16="http://schemas.microsoft.com/office/drawing/2014/main" id="{2CA8DCC6-AD0D-431C-8B94-E342ED2F4BDC}"/>
              </a:ext>
            </a:extLst>
          </p:cNvPr>
          <p:cNvPicPr>
            <a:picLocks noChangeAspect="1"/>
          </p:cNvPicPr>
          <p:nvPr/>
        </p:nvPicPr>
        <p:blipFill>
          <a:blip r:embed="rId3"/>
          <a:stretch>
            <a:fillRect/>
          </a:stretch>
        </p:blipFill>
        <p:spPr>
          <a:xfrm>
            <a:off x="245654" y="1978968"/>
            <a:ext cx="4158125" cy="2464438"/>
          </a:xfrm>
          <a:prstGeom prst="rect">
            <a:avLst/>
          </a:prstGeom>
        </p:spPr>
      </p:pic>
      <p:pic>
        <p:nvPicPr>
          <p:cNvPr id="7" name="Picture 6">
            <a:extLst>
              <a:ext uri="{FF2B5EF4-FFF2-40B4-BE49-F238E27FC236}">
                <a16:creationId xmlns:a16="http://schemas.microsoft.com/office/drawing/2014/main" id="{C4638941-8124-469D-A81F-F1B112136529}"/>
              </a:ext>
            </a:extLst>
          </p:cNvPr>
          <p:cNvPicPr>
            <a:picLocks noChangeAspect="1"/>
          </p:cNvPicPr>
          <p:nvPr/>
        </p:nvPicPr>
        <p:blipFill>
          <a:blip r:embed="rId4"/>
          <a:stretch>
            <a:fillRect/>
          </a:stretch>
        </p:blipFill>
        <p:spPr>
          <a:xfrm>
            <a:off x="3932807" y="4443406"/>
            <a:ext cx="4965539" cy="2414593"/>
          </a:xfrm>
          <a:prstGeom prst="rect">
            <a:avLst/>
          </a:prstGeom>
        </p:spPr>
      </p:pic>
      <p:sp>
        <p:nvSpPr>
          <p:cNvPr id="8" name="Title 1">
            <a:extLst>
              <a:ext uri="{FF2B5EF4-FFF2-40B4-BE49-F238E27FC236}">
                <a16:creationId xmlns:a16="http://schemas.microsoft.com/office/drawing/2014/main" id="{FF041C24-7D7A-4028-BAF7-33BC91A43655}"/>
              </a:ext>
            </a:extLst>
          </p:cNvPr>
          <p:cNvSpPr txBox="1">
            <a:spLocks/>
          </p:cNvSpPr>
          <p:nvPr/>
        </p:nvSpPr>
        <p:spPr>
          <a:xfrm>
            <a:off x="84004" y="1200870"/>
            <a:ext cx="8229600" cy="77809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dirty="0">
                <a:solidFill>
                  <a:srgbClr val="002060"/>
                </a:solidFill>
              </a:rPr>
              <a:t>Limiting factor- Biotic</a:t>
            </a:r>
          </a:p>
          <a:p>
            <a:pPr algn="l"/>
            <a:endParaRPr lang="en-GB" sz="2400" dirty="0">
              <a:solidFill>
                <a:srgbClr val="002060"/>
              </a:solidFill>
            </a:endParaRPr>
          </a:p>
        </p:txBody>
      </p:sp>
    </p:spTree>
    <p:extLst>
      <p:ext uri="{BB962C8B-B14F-4D97-AF65-F5344CB8AC3E}">
        <p14:creationId xmlns:p14="http://schemas.microsoft.com/office/powerpoint/2010/main" val="34567339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BA17D3-2BA8-4327-B8DF-43FCB0DE03D2}"/>
              </a:ext>
            </a:extLst>
          </p:cNvPr>
          <p:cNvPicPr>
            <a:picLocks noChangeAspect="1"/>
          </p:cNvPicPr>
          <p:nvPr/>
        </p:nvPicPr>
        <p:blipFill>
          <a:blip r:embed="rId2"/>
          <a:stretch>
            <a:fillRect/>
          </a:stretch>
        </p:blipFill>
        <p:spPr>
          <a:xfrm>
            <a:off x="113193" y="152969"/>
            <a:ext cx="8917613" cy="3646674"/>
          </a:xfrm>
          <a:prstGeom prst="rect">
            <a:avLst/>
          </a:prstGeom>
        </p:spPr>
      </p:pic>
      <p:sp>
        <p:nvSpPr>
          <p:cNvPr id="3" name="TextBox 2">
            <a:extLst>
              <a:ext uri="{FF2B5EF4-FFF2-40B4-BE49-F238E27FC236}">
                <a16:creationId xmlns:a16="http://schemas.microsoft.com/office/drawing/2014/main" id="{12BB8CB2-D16E-422A-AE46-16BDA58075CC}"/>
              </a:ext>
            </a:extLst>
          </p:cNvPr>
          <p:cNvSpPr txBox="1"/>
          <p:nvPr/>
        </p:nvSpPr>
        <p:spPr>
          <a:xfrm>
            <a:off x="727968" y="1038688"/>
            <a:ext cx="4336956" cy="369332"/>
          </a:xfrm>
          <a:prstGeom prst="rect">
            <a:avLst/>
          </a:prstGeom>
          <a:noFill/>
        </p:spPr>
        <p:txBody>
          <a:bodyPr wrap="none" rtlCol="0">
            <a:spAutoFit/>
          </a:bodyPr>
          <a:lstStyle/>
          <a:p>
            <a:r>
              <a:rPr lang="en-GB" dirty="0">
                <a:solidFill>
                  <a:srgbClr val="002060"/>
                </a:solidFill>
              </a:rPr>
              <a:t>Role/position of organism within the habitat</a:t>
            </a:r>
          </a:p>
        </p:txBody>
      </p:sp>
      <p:pic>
        <p:nvPicPr>
          <p:cNvPr id="4" name="Picture 3">
            <a:extLst>
              <a:ext uri="{FF2B5EF4-FFF2-40B4-BE49-F238E27FC236}">
                <a16:creationId xmlns:a16="http://schemas.microsoft.com/office/drawing/2014/main" id="{D02E3226-3614-4371-90FA-83E1D162D713}"/>
              </a:ext>
            </a:extLst>
          </p:cNvPr>
          <p:cNvPicPr>
            <a:picLocks noChangeAspect="1"/>
          </p:cNvPicPr>
          <p:nvPr/>
        </p:nvPicPr>
        <p:blipFill>
          <a:blip r:embed="rId3"/>
          <a:stretch>
            <a:fillRect/>
          </a:stretch>
        </p:blipFill>
        <p:spPr>
          <a:xfrm>
            <a:off x="1447060" y="3799643"/>
            <a:ext cx="5681728" cy="2762854"/>
          </a:xfrm>
          <a:prstGeom prst="rect">
            <a:avLst/>
          </a:prstGeom>
        </p:spPr>
      </p:pic>
      <p:sp>
        <p:nvSpPr>
          <p:cNvPr id="5" name="Rectangle 4">
            <a:extLst>
              <a:ext uri="{FF2B5EF4-FFF2-40B4-BE49-F238E27FC236}">
                <a16:creationId xmlns:a16="http://schemas.microsoft.com/office/drawing/2014/main" id="{573443D2-579D-4FDF-836F-484CC03BE4DD}"/>
              </a:ext>
            </a:extLst>
          </p:cNvPr>
          <p:cNvSpPr/>
          <p:nvPr/>
        </p:nvSpPr>
        <p:spPr>
          <a:xfrm>
            <a:off x="2796466" y="3799643"/>
            <a:ext cx="4336956" cy="257452"/>
          </a:xfrm>
          <a:prstGeom prst="rect">
            <a:avLst/>
          </a:prstGeom>
          <a:noFill/>
          <a:ln w="381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33EEF58-7310-46BE-8662-030D866C23FA}"/>
              </a:ext>
            </a:extLst>
          </p:cNvPr>
          <p:cNvSpPr/>
          <p:nvPr/>
        </p:nvSpPr>
        <p:spPr>
          <a:xfrm>
            <a:off x="2896446" y="4985760"/>
            <a:ext cx="878890" cy="1462957"/>
          </a:xfrm>
          <a:prstGeom prst="ellipse">
            <a:avLst/>
          </a:prstGeom>
          <a:noFill/>
          <a:ln w="5715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4BFC86E5-7A3C-4152-A537-676C97670B64}"/>
              </a:ext>
            </a:extLst>
          </p:cNvPr>
          <p:cNvSpPr/>
          <p:nvPr/>
        </p:nvSpPr>
        <p:spPr>
          <a:xfrm>
            <a:off x="1599460" y="5054694"/>
            <a:ext cx="878890" cy="1507803"/>
          </a:xfrm>
          <a:prstGeom prst="ellipse">
            <a:avLst/>
          </a:prstGeom>
          <a:noFill/>
          <a:ln w="5715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F3435E2B-4A6F-4824-A3C7-4E383522127C}"/>
              </a:ext>
            </a:extLst>
          </p:cNvPr>
          <p:cNvSpPr/>
          <p:nvPr/>
        </p:nvSpPr>
        <p:spPr>
          <a:xfrm>
            <a:off x="3848479" y="4918229"/>
            <a:ext cx="878890" cy="930106"/>
          </a:xfrm>
          <a:prstGeom prst="ellipse">
            <a:avLst/>
          </a:prstGeom>
          <a:noFill/>
          <a:ln w="5715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F20BE97B-7DA4-472D-BE47-A272FE117761}"/>
              </a:ext>
            </a:extLst>
          </p:cNvPr>
          <p:cNvSpPr/>
          <p:nvPr/>
        </p:nvSpPr>
        <p:spPr>
          <a:xfrm>
            <a:off x="5109203" y="4340532"/>
            <a:ext cx="878890" cy="1021581"/>
          </a:xfrm>
          <a:prstGeom prst="ellipse">
            <a:avLst/>
          </a:prstGeom>
          <a:noFill/>
          <a:ln w="5715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029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3DFEFF-FC8F-4368-A0AD-A4ED8A43E849}"/>
              </a:ext>
            </a:extLst>
          </p:cNvPr>
          <p:cNvPicPr>
            <a:picLocks noChangeAspect="1"/>
          </p:cNvPicPr>
          <p:nvPr/>
        </p:nvPicPr>
        <p:blipFill>
          <a:blip r:embed="rId2"/>
          <a:stretch>
            <a:fillRect/>
          </a:stretch>
        </p:blipFill>
        <p:spPr>
          <a:xfrm>
            <a:off x="222764" y="2285703"/>
            <a:ext cx="8921236" cy="2685791"/>
          </a:xfrm>
          <a:prstGeom prst="rect">
            <a:avLst/>
          </a:prstGeom>
        </p:spPr>
      </p:pic>
      <p:pic>
        <p:nvPicPr>
          <p:cNvPr id="3" name="Picture 2">
            <a:extLst>
              <a:ext uri="{FF2B5EF4-FFF2-40B4-BE49-F238E27FC236}">
                <a16:creationId xmlns:a16="http://schemas.microsoft.com/office/drawing/2014/main" id="{8C888BF5-9E20-4E6A-ABE2-D5CA070C8A98}"/>
              </a:ext>
            </a:extLst>
          </p:cNvPr>
          <p:cNvPicPr>
            <a:picLocks noChangeAspect="1"/>
          </p:cNvPicPr>
          <p:nvPr/>
        </p:nvPicPr>
        <p:blipFill>
          <a:blip r:embed="rId3"/>
          <a:stretch>
            <a:fillRect/>
          </a:stretch>
        </p:blipFill>
        <p:spPr>
          <a:xfrm>
            <a:off x="2369991" y="89062"/>
            <a:ext cx="3826624" cy="2146965"/>
          </a:xfrm>
          <a:prstGeom prst="rect">
            <a:avLst/>
          </a:prstGeom>
        </p:spPr>
      </p:pic>
      <p:sp>
        <p:nvSpPr>
          <p:cNvPr id="4" name="Rectangle 3">
            <a:extLst>
              <a:ext uri="{FF2B5EF4-FFF2-40B4-BE49-F238E27FC236}">
                <a16:creationId xmlns:a16="http://schemas.microsoft.com/office/drawing/2014/main" id="{49B7DAF4-E0EF-47A4-952D-362A19D79720}"/>
              </a:ext>
            </a:extLst>
          </p:cNvPr>
          <p:cNvSpPr/>
          <p:nvPr/>
        </p:nvSpPr>
        <p:spPr>
          <a:xfrm>
            <a:off x="1262825" y="5437118"/>
            <a:ext cx="6618350" cy="646331"/>
          </a:xfrm>
          <a:prstGeom prst="rect">
            <a:avLst/>
          </a:prstGeom>
        </p:spPr>
        <p:txBody>
          <a:bodyPr wrap="none">
            <a:spAutoFit/>
          </a:bodyPr>
          <a:lstStyle/>
          <a:p>
            <a:r>
              <a:rPr lang="en-GB" dirty="0">
                <a:hlinkClick r:id="rId4"/>
              </a:rPr>
              <a:t>Video explaining the decline of the red squirrel in the UK (2 minutes)</a:t>
            </a:r>
          </a:p>
          <a:p>
            <a:r>
              <a:rPr lang="en-GB" dirty="0">
                <a:hlinkClick r:id="rId4"/>
              </a:rPr>
              <a:t>https://youtu.be/aE3x3k_QpD4</a:t>
            </a:r>
            <a:r>
              <a:rPr lang="en-GB" dirty="0"/>
              <a:t> </a:t>
            </a:r>
          </a:p>
        </p:txBody>
      </p:sp>
    </p:spTree>
    <p:extLst>
      <p:ext uri="{BB962C8B-B14F-4D97-AF65-F5344CB8AC3E}">
        <p14:creationId xmlns:p14="http://schemas.microsoft.com/office/powerpoint/2010/main" val="10448113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12FC69-2024-42C4-A35E-7CD567F1A38C}"/>
              </a:ext>
            </a:extLst>
          </p:cNvPr>
          <p:cNvSpPr/>
          <p:nvPr/>
        </p:nvSpPr>
        <p:spPr>
          <a:xfrm>
            <a:off x="-143333" y="195236"/>
            <a:ext cx="9144000" cy="3600986"/>
          </a:xfrm>
          <a:prstGeom prst="rect">
            <a:avLst/>
          </a:prstGeom>
        </p:spPr>
        <p:txBody>
          <a:bodyPr wrap="square">
            <a:spAutoFit/>
          </a:bodyPr>
          <a:lstStyle/>
          <a:p>
            <a:pPr algn="ctr"/>
            <a:r>
              <a:rPr lang="en-GB" sz="2400" dirty="0"/>
              <a:t>Apply this knowledge to the exam questions on pages 4-7.</a:t>
            </a:r>
          </a:p>
          <a:p>
            <a:pPr algn="ctr"/>
            <a:endParaRPr lang="en-GB" sz="2400" dirty="0"/>
          </a:p>
          <a:p>
            <a:pPr algn="ctr"/>
            <a:r>
              <a:rPr lang="en-GB" dirty="0"/>
              <a:t>The Question is worth 33 marks. Can you complete the exam question in 36 minutes? </a:t>
            </a:r>
          </a:p>
          <a:p>
            <a:pPr algn="ctr"/>
            <a:endParaRPr lang="en-GB" dirty="0"/>
          </a:p>
          <a:p>
            <a:pPr algn="ctr"/>
            <a:r>
              <a:rPr lang="en-GB" dirty="0"/>
              <a:t> </a:t>
            </a:r>
          </a:p>
          <a:p>
            <a:pPr algn="ctr"/>
            <a:r>
              <a:rPr lang="en-GB" dirty="0"/>
              <a:t>Remember</a:t>
            </a:r>
          </a:p>
          <a:p>
            <a:pPr marL="514350" indent="-514350" algn="ctr">
              <a:buAutoNum type="arabicPeriod"/>
            </a:pPr>
            <a:r>
              <a:rPr lang="en-GB" dirty="0">
                <a:highlight>
                  <a:srgbClr val="FFFF00"/>
                </a:highlight>
              </a:rPr>
              <a:t>Highlight which part of your answer is also on the </a:t>
            </a:r>
            <a:r>
              <a:rPr lang="en-GB" dirty="0" err="1">
                <a:highlight>
                  <a:srgbClr val="FFFF00"/>
                </a:highlight>
              </a:rPr>
              <a:t>markscheme</a:t>
            </a:r>
            <a:r>
              <a:rPr lang="en-GB" dirty="0">
                <a:highlight>
                  <a:srgbClr val="FFFF00"/>
                </a:highlight>
              </a:rPr>
              <a:t>. Allow you to see which part of your answer are relevant</a:t>
            </a:r>
            <a:r>
              <a:rPr lang="en-GB" dirty="0"/>
              <a:t>. </a:t>
            </a:r>
          </a:p>
          <a:p>
            <a:pPr marL="514350" indent="-514350" algn="ctr">
              <a:buAutoNum type="arabicPeriod"/>
            </a:pPr>
            <a:r>
              <a:rPr lang="en-GB" dirty="0"/>
              <a:t>If it isn’t on the mark scheme it is not right, if it isn’t written as the </a:t>
            </a:r>
            <a:r>
              <a:rPr lang="en-GB" dirty="0" err="1"/>
              <a:t>markscheme</a:t>
            </a:r>
            <a:r>
              <a:rPr lang="en-GB" dirty="0"/>
              <a:t> it is not right. </a:t>
            </a:r>
          </a:p>
          <a:p>
            <a:pPr marL="514350" indent="-514350" algn="ctr">
              <a:buAutoNum type="arabicPeriod"/>
            </a:pPr>
            <a:r>
              <a:rPr lang="en-GB" dirty="0">
                <a:solidFill>
                  <a:srgbClr val="7030A0"/>
                </a:solidFill>
              </a:rPr>
              <a:t>In a different coloured pen add corrections to the question.</a:t>
            </a:r>
          </a:p>
          <a:p>
            <a:pPr marL="514350" indent="-514350" algn="ctr">
              <a:buAutoNum type="arabicPeriod"/>
            </a:pPr>
            <a:r>
              <a:rPr lang="en-GB" dirty="0"/>
              <a:t>Anything you don’t understand make a note of for when you speak to your teacher. </a:t>
            </a:r>
          </a:p>
        </p:txBody>
      </p:sp>
    </p:spTree>
    <p:extLst>
      <p:ext uri="{BB962C8B-B14F-4D97-AF65-F5344CB8AC3E}">
        <p14:creationId xmlns:p14="http://schemas.microsoft.com/office/powerpoint/2010/main" val="39935261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6E9BCC-3F0C-4E9C-BF67-0444C3EA0E05}"/>
              </a:ext>
            </a:extLst>
          </p:cNvPr>
          <p:cNvPicPr>
            <a:picLocks noChangeAspect="1"/>
          </p:cNvPicPr>
          <p:nvPr/>
        </p:nvPicPr>
        <p:blipFill>
          <a:blip r:embed="rId2"/>
          <a:stretch>
            <a:fillRect/>
          </a:stretch>
        </p:blipFill>
        <p:spPr>
          <a:xfrm>
            <a:off x="200094" y="121919"/>
            <a:ext cx="8869317" cy="4423447"/>
          </a:xfrm>
          <a:prstGeom prst="rect">
            <a:avLst/>
          </a:prstGeom>
        </p:spPr>
      </p:pic>
      <p:sp>
        <p:nvSpPr>
          <p:cNvPr id="3" name="Rectangle 2">
            <a:extLst>
              <a:ext uri="{FF2B5EF4-FFF2-40B4-BE49-F238E27FC236}">
                <a16:creationId xmlns:a16="http://schemas.microsoft.com/office/drawing/2014/main" id="{6DEA0AA4-90AD-4A45-B84C-6EEE0C8B8572}"/>
              </a:ext>
            </a:extLst>
          </p:cNvPr>
          <p:cNvSpPr/>
          <p:nvPr/>
        </p:nvSpPr>
        <p:spPr>
          <a:xfrm>
            <a:off x="74589" y="418774"/>
            <a:ext cx="8943906" cy="4140364"/>
          </a:xfrm>
          <a:prstGeom prst="rect">
            <a:avLst/>
          </a:prstGeom>
        </p:spPr>
        <p:txBody>
          <a:bodyPr wrap="square">
            <a:spAutoFit/>
          </a:bodyPr>
          <a:lstStyle/>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(a)     (</a:t>
            </a:r>
            <a:r>
              <a:rPr lang="en-GB" dirty="0" err="1">
                <a:solidFill>
                  <a:srgbClr val="7030A0"/>
                </a:solidFill>
                <a:ea typeface="Times New Roman" panose="02020603050405020304" pitchFamily="18" charset="0"/>
                <a:cs typeface="Times New Roman" panose="02020603050405020304" pitchFamily="18" charset="0"/>
              </a:rPr>
              <a:t>i</a:t>
            </a:r>
            <a:r>
              <a:rPr lang="en-GB" dirty="0">
                <a:solidFill>
                  <a:srgbClr val="7030A0"/>
                </a:solidFill>
                <a:ea typeface="Times New Roman" panose="02020603050405020304" pitchFamily="18" charset="0"/>
                <a:cs typeface="Times New Roman" panose="02020603050405020304" pitchFamily="18" charset="0"/>
              </a:rPr>
              <a:t>)      the non-living / physical part (of an ecosystem / environment);</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1</a:t>
            </a:r>
          </a:p>
          <a:p>
            <a:pPr algn="r">
              <a:lnSpc>
                <a:spcPct val="107000"/>
              </a:lnSpc>
              <a:spcAft>
                <a:spcPts val="0"/>
              </a:spcAft>
            </a:pPr>
            <a:endParaRPr lang="en-GB" sz="12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2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20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(ii)     density-independent, with named abiotic factor and a specific effect;</a:t>
            </a:r>
          </a:p>
          <a:p>
            <a:pPr>
              <a:lnSpc>
                <a:spcPct val="107000"/>
              </a:lnSpc>
              <a:spcBef>
                <a:spcPts val="1200"/>
              </a:spcBef>
              <a:spcAft>
                <a:spcPts val="0"/>
              </a:spcAft>
            </a:pPr>
            <a:endParaRPr lang="en-GB"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1</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(b)     capture, count and release;</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carefully mark to avoid detection;</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recapture, count marked and unmarked;</a:t>
            </a:r>
          </a:p>
          <a:p>
            <a:pPr>
              <a:lnSpc>
                <a:spcPct val="107000"/>
              </a:lnSpc>
              <a:spcBef>
                <a:spcPts val="300"/>
              </a:spcBef>
              <a:spcAft>
                <a:spcPts val="0"/>
              </a:spcAft>
            </a:pPr>
            <a:r>
              <a:rPr lang="en-GB" i="1" dirty="0">
                <a:solidFill>
                  <a:srgbClr val="7030A0"/>
                </a:solidFill>
                <a:ea typeface="Times New Roman" panose="02020603050405020304" pitchFamily="18" charset="0"/>
                <a:cs typeface="Times New Roman" panose="02020603050405020304" pitchFamily="18" charset="0"/>
              </a:rPr>
              <a:t>(information from an equation is valid)</a:t>
            </a:r>
            <a:endParaRPr lang="en-GB"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3</a:t>
            </a:r>
            <a:endParaRPr lang="en-GB"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30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 calcmode="lin" valueType="num">
                                      <p:cBhvr additive="base">
                                        <p:cTn id="1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 calcmode="lin" valueType="num">
                                      <p:cBhvr additive="base">
                                        <p:cTn id="2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32582D-7A0A-4744-A0CD-4294B3599B51}"/>
              </a:ext>
            </a:extLst>
          </p:cNvPr>
          <p:cNvPicPr>
            <a:picLocks noChangeAspect="1"/>
          </p:cNvPicPr>
          <p:nvPr/>
        </p:nvPicPr>
        <p:blipFill>
          <a:blip r:embed="rId2"/>
          <a:stretch>
            <a:fillRect/>
          </a:stretch>
        </p:blipFill>
        <p:spPr>
          <a:xfrm>
            <a:off x="66037" y="0"/>
            <a:ext cx="5673922" cy="6858000"/>
          </a:xfrm>
          <a:prstGeom prst="rect">
            <a:avLst/>
          </a:prstGeom>
        </p:spPr>
      </p:pic>
      <p:sp>
        <p:nvSpPr>
          <p:cNvPr id="3" name="Rectangle 2">
            <a:extLst>
              <a:ext uri="{FF2B5EF4-FFF2-40B4-BE49-F238E27FC236}">
                <a16:creationId xmlns:a16="http://schemas.microsoft.com/office/drawing/2014/main" id="{617293A8-0F20-4FB8-BDCF-80DA5E94ECEE}"/>
              </a:ext>
            </a:extLst>
          </p:cNvPr>
          <p:cNvSpPr/>
          <p:nvPr/>
        </p:nvSpPr>
        <p:spPr>
          <a:xfrm>
            <a:off x="66037" y="2875801"/>
            <a:ext cx="9144000" cy="4330673"/>
          </a:xfrm>
          <a:prstGeom prst="rect">
            <a:avLst/>
          </a:prstGeom>
        </p:spPr>
        <p:txBody>
          <a:bodyPr wrap="square">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angle, moisture and pH     </a:t>
            </a:r>
            <a:r>
              <a:rPr lang="en-GB" sz="1400" i="1" dirty="0">
                <a:solidFill>
                  <a:srgbClr val="7030A0"/>
                </a:solidFill>
                <a:ea typeface="Times New Roman" panose="02020603050405020304" pitchFamily="18" charset="0"/>
                <a:cs typeface="Times New Roman" panose="02020603050405020304" pitchFamily="18" charset="0"/>
              </a:rPr>
              <a:t>(all required)</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1</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system for subdividing quadrat into, e.g. many squares;</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method of estimating cover in small squares, e.g. counting those where cover over 50%, or cover at points (of intersection);</a:t>
            </a: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(c)     increasing vegetation cover is related to increasing moisture content  </a:t>
            </a:r>
            <a:r>
              <a:rPr lang="en-GB" sz="1400" i="1" dirty="0">
                <a:solidFill>
                  <a:srgbClr val="7030A0"/>
                </a:solidFill>
                <a:ea typeface="Times New Roman" panose="02020603050405020304" pitchFamily="18" charset="0"/>
                <a:cs typeface="Times New Roman" panose="02020603050405020304" pitchFamily="18" charset="0"/>
              </a:rPr>
              <a:t>(allow ‘affects‘ moisture content or vice versa, not ‘causes); </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correlation is significant / not due to chance / can reject null hypothesis/ only 1 in 20 / 5% probability that the correlation is due to chance;</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200" dirty="0">
                <a:solidFill>
                  <a:srgbClr val="7030A0"/>
                </a:solidFill>
                <a:ea typeface="Times New Roman" panose="02020603050405020304" pitchFamily="18" charset="0"/>
                <a:cs typeface="Times New Roman" panose="02020603050405020304" pitchFamily="18" charset="0"/>
              </a:rPr>
              <a:t>(d)     factor; and linked effect e.g. wind-blown particles trapped;</a:t>
            </a:r>
            <a:br>
              <a:rPr lang="en-GB" sz="1200" dirty="0">
                <a:solidFill>
                  <a:srgbClr val="7030A0"/>
                </a:solidFill>
                <a:ea typeface="Times New Roman" panose="02020603050405020304" pitchFamily="18" charset="0"/>
                <a:cs typeface="Times New Roman" panose="02020603050405020304" pitchFamily="18" charset="0"/>
              </a:rPr>
            </a:br>
            <a:r>
              <a:rPr lang="en-GB" sz="1200" dirty="0">
                <a:solidFill>
                  <a:srgbClr val="7030A0"/>
                </a:solidFill>
                <a:ea typeface="Times New Roman" panose="02020603050405020304" pitchFamily="18" charset="0"/>
                <a:cs typeface="Times New Roman" panose="02020603050405020304" pitchFamily="18" charset="0"/>
              </a:rPr>
              <a:t>accumulation of soil;</a:t>
            </a:r>
            <a:br>
              <a:rPr lang="en-GB" sz="1200" dirty="0">
                <a:solidFill>
                  <a:srgbClr val="7030A0"/>
                </a:solidFill>
                <a:ea typeface="Times New Roman" panose="02020603050405020304" pitchFamily="18" charset="0"/>
                <a:cs typeface="Times New Roman" panose="02020603050405020304" pitchFamily="18" charset="0"/>
              </a:rPr>
            </a:br>
            <a:r>
              <a:rPr lang="en-GB" sz="1200" dirty="0">
                <a:solidFill>
                  <a:srgbClr val="7030A0"/>
                </a:solidFill>
                <a:ea typeface="Times New Roman" panose="02020603050405020304" pitchFamily="18" charset="0"/>
                <a:cs typeface="Times New Roman" panose="02020603050405020304" pitchFamily="18" charset="0"/>
              </a:rPr>
              <a:t>OR</a:t>
            </a:r>
            <a:br>
              <a:rPr lang="en-GB" sz="1200" dirty="0">
                <a:solidFill>
                  <a:srgbClr val="7030A0"/>
                </a:solidFill>
                <a:ea typeface="Times New Roman" panose="02020603050405020304" pitchFamily="18" charset="0"/>
                <a:cs typeface="Times New Roman" panose="02020603050405020304" pitchFamily="18" charset="0"/>
              </a:rPr>
            </a:br>
            <a:r>
              <a:rPr lang="en-GB" sz="1200" dirty="0">
                <a:solidFill>
                  <a:srgbClr val="7030A0"/>
                </a:solidFill>
                <a:ea typeface="Times New Roman" panose="02020603050405020304" pitchFamily="18" charset="0"/>
                <a:cs typeface="Times New Roman" panose="02020603050405020304" pitchFamily="18" charset="0"/>
              </a:rPr>
              <a:t>accumulation of organic / dead / decomposed matter / humus;</a:t>
            </a:r>
            <a:br>
              <a:rPr lang="en-GB" sz="1200" dirty="0">
                <a:solidFill>
                  <a:srgbClr val="7030A0"/>
                </a:solidFill>
                <a:ea typeface="Times New Roman" panose="02020603050405020304" pitchFamily="18" charset="0"/>
                <a:cs typeface="Times New Roman" panose="02020603050405020304" pitchFamily="18" charset="0"/>
              </a:rPr>
            </a:br>
            <a:r>
              <a:rPr lang="en-GB" sz="1200" dirty="0">
                <a:solidFill>
                  <a:srgbClr val="7030A0"/>
                </a:solidFill>
                <a:ea typeface="Times New Roman" panose="02020603050405020304" pitchFamily="18" charset="0"/>
                <a:cs typeface="Times New Roman" panose="02020603050405020304" pitchFamily="18" charset="0"/>
              </a:rPr>
              <a:t>increase in mineral ions / improved water retention / improved soil structure;</a:t>
            </a:r>
            <a:br>
              <a:rPr lang="en-GB" sz="1400" dirty="0">
                <a:solidFill>
                  <a:srgbClr val="7030A0"/>
                </a:solidFill>
                <a:ea typeface="Times New Roman" panose="02020603050405020304" pitchFamily="18" charset="0"/>
                <a:cs typeface="Times New Roman" panose="02020603050405020304" pitchFamily="18" charset="0"/>
              </a:rPr>
            </a:br>
            <a:r>
              <a:rPr lang="en-GB" sz="1050" b="1" dirty="0">
                <a:solidFill>
                  <a:srgbClr val="7030A0"/>
                </a:solidFill>
                <a:ea typeface="Times New Roman" panose="02020603050405020304" pitchFamily="18" charset="0"/>
                <a:cs typeface="Times New Roman" panose="02020603050405020304" pitchFamily="18" charset="0"/>
              </a:rPr>
              <a:t>2 max</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349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DB2C55-B6AA-455C-964E-E392B2F267C1}"/>
              </a:ext>
            </a:extLst>
          </p:cNvPr>
          <p:cNvPicPr>
            <a:picLocks noChangeAspect="1"/>
          </p:cNvPicPr>
          <p:nvPr/>
        </p:nvPicPr>
        <p:blipFill>
          <a:blip r:embed="rId2"/>
          <a:stretch>
            <a:fillRect/>
          </a:stretch>
        </p:blipFill>
        <p:spPr>
          <a:xfrm>
            <a:off x="88859" y="0"/>
            <a:ext cx="6036649" cy="6858000"/>
          </a:xfrm>
          <a:prstGeom prst="rect">
            <a:avLst/>
          </a:prstGeom>
        </p:spPr>
      </p:pic>
      <p:sp>
        <p:nvSpPr>
          <p:cNvPr id="3" name="Rectangle 2">
            <a:extLst>
              <a:ext uri="{FF2B5EF4-FFF2-40B4-BE49-F238E27FC236}">
                <a16:creationId xmlns:a16="http://schemas.microsoft.com/office/drawing/2014/main" id="{C6AC6A02-DA70-41C4-9791-C1357CD93A0A}"/>
              </a:ext>
            </a:extLst>
          </p:cNvPr>
          <p:cNvSpPr/>
          <p:nvPr/>
        </p:nvSpPr>
        <p:spPr>
          <a:xfrm>
            <a:off x="355107" y="174604"/>
            <a:ext cx="9144000" cy="6655925"/>
          </a:xfrm>
          <a:prstGeom prst="rect">
            <a:avLst/>
          </a:prstGeom>
        </p:spPr>
        <p:txBody>
          <a:bodyPr wrap="square">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Community;</a:t>
            </a:r>
          </a:p>
          <a:p>
            <a:pPr>
              <a:lnSpc>
                <a:spcPct val="107000"/>
              </a:lnSpc>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1</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(Less) competition for food/resource;    </a:t>
            </a:r>
            <a:r>
              <a:rPr lang="en-GB" sz="1400" i="1" dirty="0">
                <a:solidFill>
                  <a:srgbClr val="7030A0"/>
                </a:solidFill>
                <a:ea typeface="Times New Roman" panose="02020603050405020304" pitchFamily="18" charset="0"/>
                <a:cs typeface="Times New Roman" panose="02020603050405020304" pitchFamily="18" charset="0"/>
              </a:rPr>
              <a:t>Ignore: competition for niche/habitat.</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													Accept: space/named resource.</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													Reject: intraspecific competition.</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1</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										</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									(c)     1.      </a:t>
            </a:r>
            <a:r>
              <a:rPr lang="en-GB" sz="1400" u="sng" dirty="0">
                <a:solidFill>
                  <a:srgbClr val="7030A0"/>
                </a:solidFill>
                <a:ea typeface="Times New Roman" panose="02020603050405020304" pitchFamily="18" charset="0"/>
                <a:cs typeface="Times New Roman" panose="02020603050405020304" pitchFamily="18" charset="0"/>
              </a:rPr>
              <a:t>Correlation</a:t>
            </a:r>
            <a:r>
              <a:rPr lang="en-GB" sz="1400" dirty="0">
                <a:solidFill>
                  <a:srgbClr val="7030A0"/>
                </a:solidFill>
                <a:ea typeface="Times New Roman" panose="02020603050405020304" pitchFamily="18" charset="0"/>
                <a:cs typeface="Times New Roman" panose="02020603050405020304" pitchFamily="18" charset="0"/>
              </a:rPr>
              <a:t> </a:t>
            </a:r>
            <a:r>
              <a:rPr lang="en-GB" sz="1400" b="1" dirty="0">
                <a:solidFill>
                  <a:srgbClr val="7030A0"/>
                </a:solidFill>
                <a:ea typeface="Times New Roman" panose="02020603050405020304" pitchFamily="18" charset="0"/>
                <a:cs typeface="Times New Roman" panose="02020603050405020304" pitchFamily="18" charset="0"/>
              </a:rPr>
              <a:t>but</a:t>
            </a:r>
            <a:r>
              <a:rPr lang="en-GB" sz="1400" dirty="0">
                <a:solidFill>
                  <a:srgbClr val="7030A0"/>
                </a:solidFill>
                <a:ea typeface="Times New Roman" panose="02020603050405020304" pitchFamily="18" charset="0"/>
                <a:cs typeface="Times New Roman" panose="02020603050405020304" pitchFamily="18" charset="0"/>
              </a:rPr>
              <a:t> does not mean a causal effect;</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									Ignore: positive/ negative (correlation).</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									2.      Other abiotic/biotic/named factor involved;</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									Accept: due to presence/absence of fish.</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									Reject: ‘other factors’ unless further qualified.</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							3.      Variation in numbers of beetles species at same/similar particular pH;</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									Accept: same number of beetles at different </a:t>
            </a:r>
            <a:r>
              <a:rPr lang="en-GB" sz="1400" i="1" dirty="0" err="1">
                <a:solidFill>
                  <a:srgbClr val="7030A0"/>
                </a:solidFill>
                <a:ea typeface="Times New Roman" panose="02020603050405020304" pitchFamily="18" charset="0"/>
                <a:cs typeface="Times New Roman" panose="02020603050405020304" pitchFamily="18" charset="0"/>
              </a:rPr>
              <a:t>pHs</a:t>
            </a:r>
            <a:r>
              <a:rPr lang="en-GB" sz="1400" i="1" dirty="0">
                <a:solidFill>
                  <a:srgbClr val="7030A0"/>
                </a:solidFill>
                <a:ea typeface="Times New Roman" panose="02020603050405020304" pitchFamily="18" charset="0"/>
                <a:cs typeface="Times New Roman" panose="02020603050405020304" pitchFamily="18" charset="0"/>
              </a:rPr>
              <a:t>.</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	</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									Accept: ‘scattered results’ / ‘anomalies’ / ‘spread of results’.</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									4.       Large sample;</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Max 3</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(d)    Fish feed on predator/consumer of water beetle;</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Accept: beetles feed on fish/faeces.</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1</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194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 calcmode="lin" valueType="num">
                                      <p:cBhvr additive="base">
                                        <p:cTn id="3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anim calcmode="lin" valueType="num">
                                      <p:cBhvr additive="base">
                                        <p:cTn id="47"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 calcmode="lin" valueType="num">
                                      <p:cBhvr additive="base">
                                        <p:cTn id="5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anim calcmode="lin" valueType="num">
                                      <p:cBhvr additive="base">
                                        <p:cTn id="5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6" end="16"/>
                                            </p:txEl>
                                          </p:spTgt>
                                        </p:tgtEl>
                                        <p:attrNameLst>
                                          <p:attrName>style.visibility</p:attrName>
                                        </p:attrNameLst>
                                      </p:cBhvr>
                                      <p:to>
                                        <p:strVal val="visible"/>
                                      </p:to>
                                    </p:set>
                                    <p:anim calcmode="lin" valueType="num">
                                      <p:cBhvr additive="base">
                                        <p:cTn id="59"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17" end="17"/>
                                            </p:txEl>
                                          </p:spTgt>
                                        </p:tgtEl>
                                        <p:attrNameLst>
                                          <p:attrName>style.visibility</p:attrName>
                                        </p:attrNameLst>
                                      </p:cBhvr>
                                      <p:to>
                                        <p:strVal val="visible"/>
                                      </p:to>
                                    </p:set>
                                    <p:anim calcmode="lin" valueType="num">
                                      <p:cBhvr additive="base">
                                        <p:cTn id="63"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3">
                                            <p:txEl>
                                              <p:pRg st="21" end="21"/>
                                            </p:txEl>
                                          </p:spTgt>
                                        </p:tgtEl>
                                        <p:attrNameLst>
                                          <p:attrName>style.visibility</p:attrName>
                                        </p:attrNameLst>
                                      </p:cBhvr>
                                      <p:to>
                                        <p:strVal val="visible"/>
                                      </p:to>
                                    </p:set>
                                    <p:anim calcmode="lin" valueType="num">
                                      <p:cBhvr additive="base">
                                        <p:cTn id="69"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22" end="22"/>
                                            </p:txEl>
                                          </p:spTgt>
                                        </p:tgtEl>
                                        <p:attrNameLst>
                                          <p:attrName>style.visibility</p:attrName>
                                        </p:attrNameLst>
                                      </p:cBhvr>
                                      <p:to>
                                        <p:strVal val="visible"/>
                                      </p:to>
                                    </p:set>
                                    <p:anim calcmode="lin" valueType="num">
                                      <p:cBhvr additive="base">
                                        <p:cTn id="73"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8583B2-9E88-4956-8270-867CB7C780B1}"/>
              </a:ext>
            </a:extLst>
          </p:cNvPr>
          <p:cNvPicPr>
            <a:picLocks noChangeAspect="1"/>
          </p:cNvPicPr>
          <p:nvPr/>
        </p:nvPicPr>
        <p:blipFill>
          <a:blip r:embed="rId2"/>
          <a:stretch>
            <a:fillRect/>
          </a:stretch>
        </p:blipFill>
        <p:spPr>
          <a:xfrm>
            <a:off x="105804" y="0"/>
            <a:ext cx="4724376" cy="6858000"/>
          </a:xfrm>
          <a:prstGeom prst="rect">
            <a:avLst/>
          </a:prstGeom>
        </p:spPr>
      </p:pic>
      <p:sp>
        <p:nvSpPr>
          <p:cNvPr id="3" name="Rectangle 2">
            <a:extLst>
              <a:ext uri="{FF2B5EF4-FFF2-40B4-BE49-F238E27FC236}">
                <a16:creationId xmlns:a16="http://schemas.microsoft.com/office/drawing/2014/main" id="{9EE9A3DC-2636-4BB1-942E-C89A8C188FE9}"/>
              </a:ext>
            </a:extLst>
          </p:cNvPr>
          <p:cNvSpPr/>
          <p:nvPr/>
        </p:nvSpPr>
        <p:spPr>
          <a:xfrm>
            <a:off x="0" y="76959"/>
            <a:ext cx="9215021" cy="4177619"/>
          </a:xfrm>
          <a:prstGeom prst="rect">
            <a:avLst/>
          </a:prstGeom>
        </p:spPr>
        <p:txBody>
          <a:bodyPr wrap="square">
            <a:spAutoFit/>
          </a:bodyPr>
          <a:lstStyle/>
          <a:p>
            <a:pPr>
              <a:lnSpc>
                <a:spcPct val="107000"/>
              </a:lnSpc>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(a)     All / group of species / all / group of populations / all the organisms;</a:t>
            </a:r>
          </a:p>
          <a:p>
            <a:pPr>
              <a:lnSpc>
                <a:spcPct val="107000"/>
              </a:lnSpc>
              <a:spcBef>
                <a:spcPts val="300"/>
              </a:spcBef>
              <a:spcAft>
                <a:spcPts val="0"/>
              </a:spcAft>
            </a:pPr>
            <a:r>
              <a:rPr lang="en-GB" sz="1400" i="1" dirty="0">
                <a:solidFill>
                  <a:srgbClr val="7030A0"/>
                </a:solidFill>
                <a:latin typeface="+mj-lt"/>
                <a:ea typeface="Times New Roman" panose="02020603050405020304" pitchFamily="18" charset="0"/>
                <a:cs typeface="Times New Roman" panose="02020603050405020304" pitchFamily="18" charset="0"/>
              </a:rPr>
              <a:t>Accept equivalent terms for group. Answers which only refer to organisms must have idea of </a:t>
            </a:r>
            <a:r>
              <a:rPr lang="en-GB" sz="1400" b="1" i="1" dirty="0">
                <a:solidFill>
                  <a:srgbClr val="7030A0"/>
                </a:solidFill>
                <a:latin typeface="+mj-lt"/>
                <a:ea typeface="Times New Roman" panose="02020603050405020304" pitchFamily="18" charset="0"/>
                <a:cs typeface="Times New Roman" panose="02020603050405020304" pitchFamily="18" charset="0"/>
              </a:rPr>
              <a:t>all</a:t>
            </a:r>
            <a:r>
              <a:rPr lang="en-GB" sz="1400" i="1" dirty="0">
                <a:solidFill>
                  <a:srgbClr val="7030A0"/>
                </a:solidFill>
                <a:latin typeface="+mj-lt"/>
                <a:ea typeface="Times New Roman" panose="02020603050405020304" pitchFamily="18" charset="0"/>
                <a:cs typeface="Times New Roman" panose="02020603050405020304" pitchFamily="18" charset="0"/>
              </a:rPr>
              <a:t> the organisms not just a </a:t>
            </a:r>
          </a:p>
          <a:p>
            <a:pPr>
              <a:lnSpc>
                <a:spcPct val="107000"/>
              </a:lnSpc>
              <a:spcBef>
                <a:spcPts val="300"/>
              </a:spcBef>
              <a:spcAft>
                <a:spcPts val="0"/>
              </a:spcAft>
            </a:pPr>
            <a:r>
              <a:rPr lang="en-GB" sz="1400" i="1" dirty="0">
                <a:solidFill>
                  <a:srgbClr val="7030A0"/>
                </a:solidFill>
                <a:latin typeface="+mj-lt"/>
                <a:ea typeface="Times New Roman" panose="02020603050405020304" pitchFamily="18" charset="0"/>
                <a:cs typeface="Times New Roman" panose="02020603050405020304" pitchFamily="18" charset="0"/>
              </a:rPr>
              <a:t>																group of organisms.</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latin typeface="+mj-lt"/>
                <a:ea typeface="Times New Roman" panose="02020603050405020304" pitchFamily="18" charset="0"/>
                <a:cs typeface="Times New Roman" panose="02020603050405020304" pitchFamily="18" charset="0"/>
              </a:rPr>
              <a:t>						Reject answers which include ‘environment’ or abiotic factors as part of the definition</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latin typeface="+mj-lt"/>
                <a:ea typeface="Times New Roman" panose="02020603050405020304" pitchFamily="18" charset="0"/>
                <a:cs typeface="Times New Roman" panose="02020603050405020304" pitchFamily="18" charset="0"/>
              </a:rPr>
              <a:t>1</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latin typeface="+mj-lt"/>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latin typeface="+mj-lt"/>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latin typeface="+mj-lt"/>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(b)     (</a:t>
            </a:r>
            <a:r>
              <a:rPr lang="en-GB" sz="1400" dirty="0" err="1">
                <a:solidFill>
                  <a:srgbClr val="7030A0"/>
                </a:solidFill>
                <a:latin typeface="+mj-lt"/>
                <a:ea typeface="Times New Roman" panose="02020603050405020304" pitchFamily="18" charset="0"/>
                <a:cs typeface="Times New Roman" panose="02020603050405020304" pitchFamily="18" charset="0"/>
              </a:rPr>
              <a:t>i</a:t>
            </a:r>
            <a:r>
              <a:rPr lang="en-GB" sz="1400" dirty="0">
                <a:solidFill>
                  <a:srgbClr val="7030A0"/>
                </a:solidFill>
                <a:latin typeface="+mj-lt"/>
                <a:ea typeface="Times New Roman" panose="02020603050405020304" pitchFamily="18" charset="0"/>
                <a:cs typeface="Times New Roman" panose="02020603050405020304" pitchFamily="18" charset="0"/>
              </a:rPr>
              <a:t>)     7.2 - 8.4 (metres);        </a:t>
            </a:r>
            <a:r>
              <a:rPr lang="en-GB" sz="1400" i="1" dirty="0">
                <a:solidFill>
                  <a:srgbClr val="7030A0"/>
                </a:solidFill>
                <a:latin typeface="+mj-lt"/>
                <a:ea typeface="Times New Roman" panose="02020603050405020304" pitchFamily="18" charset="0"/>
                <a:cs typeface="Times New Roman" panose="02020603050405020304" pitchFamily="18" charset="0"/>
              </a:rPr>
              <a:t>Accept answer of 1.2</a:t>
            </a: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(ii)     1.      Food / prey / oxygen;       </a:t>
            </a:r>
            <a:r>
              <a:rPr lang="en-GB" sz="1400" i="1" dirty="0">
                <a:solidFill>
                  <a:srgbClr val="7030A0"/>
                </a:solidFill>
                <a:latin typeface="+mj-lt"/>
                <a:ea typeface="Times New Roman" panose="02020603050405020304" pitchFamily="18" charset="0"/>
                <a:cs typeface="Times New Roman" panose="02020603050405020304" pitchFamily="18" charset="0"/>
              </a:rPr>
              <a:t>Do not accept ‘resource’ for mark point 1 unless this is qualified as food / prey / oxygen</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2.      Less / no competition;     </a:t>
            </a:r>
            <a:r>
              <a:rPr lang="en-GB" sz="1400" i="1" dirty="0">
                <a:solidFill>
                  <a:srgbClr val="7030A0"/>
                </a:solidFill>
                <a:latin typeface="+mj-lt"/>
                <a:ea typeface="Times New Roman" panose="02020603050405020304" pitchFamily="18" charset="0"/>
                <a:cs typeface="Times New Roman" panose="02020603050405020304" pitchFamily="18" charset="0"/>
              </a:rPr>
              <a:t>Reference to light and CO</a:t>
            </a:r>
            <a:r>
              <a:rPr lang="en-GB" sz="1100" i="1" baseline="-25000" dirty="0">
                <a:solidFill>
                  <a:srgbClr val="7030A0"/>
                </a:solidFill>
                <a:latin typeface="+mj-lt"/>
                <a:ea typeface="Times New Roman" panose="02020603050405020304" pitchFamily="18" charset="0"/>
                <a:cs typeface="Times New Roman" panose="02020603050405020304" pitchFamily="18" charset="0"/>
              </a:rPr>
              <a:t>2</a:t>
            </a:r>
            <a:r>
              <a:rPr lang="en-GB" sz="1400" i="1" dirty="0">
                <a:solidFill>
                  <a:srgbClr val="7030A0"/>
                </a:solidFill>
                <a:latin typeface="+mj-lt"/>
                <a:ea typeface="Times New Roman" panose="02020603050405020304" pitchFamily="18" charset="0"/>
                <a:cs typeface="Times New Roman" panose="02020603050405020304" pitchFamily="18" charset="0"/>
              </a:rPr>
              <a:t> as a resource negates mark point 2</a:t>
            </a:r>
            <a:r>
              <a:rPr lang="en-GB" sz="1400" dirty="0">
                <a:solidFill>
                  <a:srgbClr val="7030A0"/>
                </a:solidFill>
                <a:latin typeface="+mj-lt"/>
                <a:ea typeface="Times New Roman" panose="02020603050405020304" pitchFamily="18" charset="0"/>
                <a:cs typeface="Times New Roman" panose="02020603050405020304" pitchFamily="18" charset="0"/>
              </a:rPr>
              <a:t>, </a:t>
            </a:r>
            <a:r>
              <a:rPr lang="en-GB" sz="1400" i="1" dirty="0">
                <a:solidFill>
                  <a:srgbClr val="7030A0"/>
                </a:solidFill>
                <a:latin typeface="+mj-lt"/>
                <a:ea typeface="Times New Roman" panose="02020603050405020304" pitchFamily="18" charset="0"/>
                <a:cs typeface="Times New Roman" panose="02020603050405020304" pitchFamily="18" charset="0"/>
              </a:rPr>
              <a:t>Ignore intraspecific / interspecific for mark point 2</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latin typeface="+mj-lt"/>
                <a:ea typeface="Times New Roman" panose="02020603050405020304" pitchFamily="18" charset="0"/>
                <a:cs typeface="Times New Roman" panose="02020603050405020304" pitchFamily="18" charset="0"/>
              </a:rPr>
              <a:t>2</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latin typeface="+mj-lt"/>
                <a:ea typeface="Times New Roman" panose="02020603050405020304" pitchFamily="18" charset="0"/>
                <a:cs typeface="Times New Roman" panose="02020603050405020304" pitchFamily="18" charset="0"/>
              </a:rPr>
              <a:t>3 max</a:t>
            </a:r>
            <a:endParaRPr lang="en-GB" sz="1400" dirty="0">
              <a:solidFill>
                <a:srgbClr val="7030A0"/>
              </a:solidFill>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880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 calcmode="lin" valueType="num">
                                      <p:cBhvr additive="base">
                                        <p:cTn id="2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 calcmode="lin" valueType="num">
                                      <p:cBhvr additive="base">
                                        <p:cTn id="3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7D6500-A631-41C7-9F59-867718FA7623}"/>
              </a:ext>
            </a:extLst>
          </p:cNvPr>
          <p:cNvPicPr>
            <a:picLocks noChangeAspect="1"/>
          </p:cNvPicPr>
          <p:nvPr/>
        </p:nvPicPr>
        <p:blipFill>
          <a:blip r:embed="rId2"/>
          <a:stretch>
            <a:fillRect/>
          </a:stretch>
        </p:blipFill>
        <p:spPr>
          <a:xfrm>
            <a:off x="0" y="3107681"/>
            <a:ext cx="8797290" cy="2853175"/>
          </a:xfrm>
          <a:prstGeom prst="rect">
            <a:avLst/>
          </a:prstGeom>
        </p:spPr>
      </p:pic>
      <p:pic>
        <p:nvPicPr>
          <p:cNvPr id="3" name="Picture 2">
            <a:extLst>
              <a:ext uri="{FF2B5EF4-FFF2-40B4-BE49-F238E27FC236}">
                <a16:creationId xmlns:a16="http://schemas.microsoft.com/office/drawing/2014/main" id="{55965034-0ACE-4CC0-BBF5-F5EC4B29B5D2}"/>
              </a:ext>
            </a:extLst>
          </p:cNvPr>
          <p:cNvPicPr>
            <a:picLocks noChangeAspect="1"/>
          </p:cNvPicPr>
          <p:nvPr/>
        </p:nvPicPr>
        <p:blipFill rotWithShape="1">
          <a:blip r:embed="rId3"/>
          <a:srcRect t="54498"/>
          <a:stretch/>
        </p:blipFill>
        <p:spPr>
          <a:xfrm>
            <a:off x="105793" y="0"/>
            <a:ext cx="4724400" cy="3120501"/>
          </a:xfrm>
          <a:prstGeom prst="rect">
            <a:avLst/>
          </a:prstGeom>
        </p:spPr>
      </p:pic>
    </p:spTree>
    <p:extLst>
      <p:ext uri="{BB962C8B-B14F-4D97-AF65-F5344CB8AC3E}">
        <p14:creationId xmlns:p14="http://schemas.microsoft.com/office/powerpoint/2010/main" val="195157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B514FA-55A4-4FEF-9CB8-E249885D4E2D}"/>
              </a:ext>
            </a:extLst>
          </p:cNvPr>
          <p:cNvPicPr>
            <a:picLocks noChangeAspect="1"/>
          </p:cNvPicPr>
          <p:nvPr/>
        </p:nvPicPr>
        <p:blipFill rotWithShape="1">
          <a:blip r:embed="rId2"/>
          <a:srcRect b="37558"/>
          <a:stretch/>
        </p:blipFill>
        <p:spPr>
          <a:xfrm>
            <a:off x="106041" y="0"/>
            <a:ext cx="8005863" cy="6750025"/>
          </a:xfrm>
          <a:prstGeom prst="rect">
            <a:avLst/>
          </a:prstGeom>
        </p:spPr>
      </p:pic>
      <p:sp>
        <p:nvSpPr>
          <p:cNvPr id="3" name="Rectangle 2">
            <a:extLst>
              <a:ext uri="{FF2B5EF4-FFF2-40B4-BE49-F238E27FC236}">
                <a16:creationId xmlns:a16="http://schemas.microsoft.com/office/drawing/2014/main" id="{F11C0461-6643-4020-8916-862F37424339}"/>
              </a:ext>
            </a:extLst>
          </p:cNvPr>
          <p:cNvSpPr/>
          <p:nvPr/>
        </p:nvSpPr>
        <p:spPr>
          <a:xfrm>
            <a:off x="64118" y="3638443"/>
            <a:ext cx="9015764" cy="2909001"/>
          </a:xfrm>
          <a:prstGeom prst="rect">
            <a:avLst/>
          </a:prstGeom>
        </p:spPr>
        <p:txBody>
          <a:bodyPr wrap="square">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Samples collected at random;</a:t>
            </a:r>
            <a:br>
              <a:rPr lang="en-GB" sz="1400" dirty="0">
                <a:solidFill>
                  <a:srgbClr val="7030A0"/>
                </a:solidFill>
                <a:ea typeface="Times New Roman" panose="02020603050405020304" pitchFamily="18" charset="0"/>
                <a:cs typeface="Times New Roman" panose="02020603050405020304" pitchFamily="18" charset="0"/>
              </a:rPr>
            </a:br>
            <a:r>
              <a:rPr lang="en-GB" sz="1400" u="sng" dirty="0">
                <a:solidFill>
                  <a:srgbClr val="7030A0"/>
                </a:solidFill>
                <a:ea typeface="Times New Roman" panose="02020603050405020304" pitchFamily="18" charset="0"/>
                <a:cs typeface="Times New Roman" panose="02020603050405020304" pitchFamily="18" charset="0"/>
              </a:rPr>
              <a:t>Method </a:t>
            </a:r>
            <a:r>
              <a:rPr lang="en-GB" sz="1400" dirty="0">
                <a:solidFill>
                  <a:srgbClr val="7030A0"/>
                </a:solidFill>
                <a:ea typeface="Times New Roman" panose="02020603050405020304" pitchFamily="18" charset="0"/>
                <a:cs typeface="Times New Roman" panose="02020603050405020304" pitchFamily="18" charset="0"/>
              </a:rPr>
              <a:t>for choosing random sites – random</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coordinates / position from tables / calculator / other suitable means;</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Other named factor constant e.g.:</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Same size of net / same width of opening of net / use of one quadrat / Quadrats of same size / of stated size / same area</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disturbed / collect each  Sample for same time;</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3</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a:t>
            </a:r>
            <a:r>
              <a:rPr lang="en-GB" sz="1400" i="1" dirty="0" err="1">
                <a:solidFill>
                  <a:srgbClr val="7030A0"/>
                </a:solidFill>
                <a:ea typeface="Times New Roman" panose="02020603050405020304" pitchFamily="18" charset="0"/>
                <a:cs typeface="Times New Roman" panose="02020603050405020304" pitchFamily="18" charset="0"/>
              </a:rPr>
              <a:t>Caenidae</a:t>
            </a:r>
            <a:r>
              <a:rPr lang="en-GB" sz="1400" dirty="0">
                <a:solidFill>
                  <a:srgbClr val="7030A0"/>
                </a:solidFill>
                <a:ea typeface="Times New Roman" panose="02020603050405020304" pitchFamily="18" charset="0"/>
                <a:cs typeface="Times New Roman" panose="02020603050405020304" pitchFamily="18" charset="0"/>
              </a:rPr>
              <a:t> in deep water – because highest standard deviation / ‘S.D.= 7.92’</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1</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max 2</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985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1AF96F-6FC7-4EED-BB63-1A799E0487DD}"/>
              </a:ext>
            </a:extLst>
          </p:cNvPr>
          <p:cNvPicPr>
            <a:picLocks noChangeAspect="1"/>
          </p:cNvPicPr>
          <p:nvPr/>
        </p:nvPicPr>
        <p:blipFill>
          <a:blip r:embed="rId2"/>
          <a:stretch>
            <a:fillRect/>
          </a:stretch>
        </p:blipFill>
        <p:spPr>
          <a:xfrm>
            <a:off x="84685" y="121920"/>
            <a:ext cx="8798115" cy="4387936"/>
          </a:xfrm>
          <a:prstGeom prst="rect">
            <a:avLst/>
          </a:prstGeom>
        </p:spPr>
      </p:pic>
      <p:sp>
        <p:nvSpPr>
          <p:cNvPr id="3" name="Rectangle 2">
            <a:extLst>
              <a:ext uri="{FF2B5EF4-FFF2-40B4-BE49-F238E27FC236}">
                <a16:creationId xmlns:a16="http://schemas.microsoft.com/office/drawing/2014/main" id="{D5929A52-AA60-42B3-AEDB-996DB05D326C}"/>
              </a:ext>
            </a:extLst>
          </p:cNvPr>
          <p:cNvSpPr/>
          <p:nvPr/>
        </p:nvSpPr>
        <p:spPr>
          <a:xfrm>
            <a:off x="0" y="739273"/>
            <a:ext cx="8974630" cy="4388445"/>
          </a:xfrm>
          <a:prstGeom prst="rect">
            <a:avLst/>
          </a:prstGeom>
        </p:spPr>
        <p:txBody>
          <a:bodyPr wrap="square">
            <a:spAutoFit/>
          </a:bodyPr>
          <a:lstStyle/>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(c)     (</a:t>
            </a:r>
            <a:r>
              <a:rPr lang="en-GB" dirty="0" err="1">
                <a:solidFill>
                  <a:srgbClr val="7030A0"/>
                </a:solidFill>
                <a:ea typeface="Times New Roman" panose="02020603050405020304" pitchFamily="18" charset="0"/>
                <a:cs typeface="Times New Roman" panose="02020603050405020304" pitchFamily="18" charset="0"/>
              </a:rPr>
              <a:t>i</a:t>
            </a:r>
            <a:r>
              <a:rPr lang="en-GB" dirty="0">
                <a:solidFill>
                  <a:srgbClr val="7030A0"/>
                </a:solidFill>
                <a:ea typeface="Times New Roman" panose="02020603050405020304" pitchFamily="18" charset="0"/>
                <a:cs typeface="Times New Roman" panose="02020603050405020304" pitchFamily="18" charset="0"/>
              </a:rPr>
              <a:t>)      An organism’s role / in the ecosystem / community;</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[ALLOW refs. To trophic levels / named]</a:t>
            </a:r>
          </a:p>
          <a:p>
            <a:pPr>
              <a:lnSpc>
                <a:spcPct val="107000"/>
              </a:lnSpc>
              <a:spcBef>
                <a:spcPts val="300"/>
              </a:spcBef>
              <a:spcAft>
                <a:spcPts val="0"/>
              </a:spcAft>
            </a:pPr>
            <a:r>
              <a:rPr lang="en-GB" i="1" dirty="0">
                <a:solidFill>
                  <a:srgbClr val="7030A0"/>
                </a:solidFill>
                <a:ea typeface="Times New Roman" panose="02020603050405020304" pitchFamily="18" charset="0"/>
                <a:cs typeface="Times New Roman" panose="02020603050405020304" pitchFamily="18" charset="0"/>
              </a:rPr>
              <a:t>(IGNORE refs. To habitat)</a:t>
            </a:r>
            <a:endParaRPr lang="en-GB"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1</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(ii)     </a:t>
            </a:r>
            <a:r>
              <a:rPr lang="en-GB" i="1" dirty="0" err="1">
                <a:solidFill>
                  <a:srgbClr val="7030A0"/>
                </a:solidFill>
                <a:ea typeface="Times New Roman" panose="02020603050405020304" pitchFamily="18" charset="0"/>
                <a:cs typeface="Times New Roman" panose="02020603050405020304" pitchFamily="18" charset="0"/>
              </a:rPr>
              <a:t>Caenidae</a:t>
            </a:r>
            <a:r>
              <a:rPr lang="en-GB" dirty="0">
                <a:solidFill>
                  <a:srgbClr val="7030A0"/>
                </a:solidFill>
                <a:ea typeface="Times New Roman" panose="02020603050405020304" pitchFamily="18" charset="0"/>
                <a:cs typeface="Times New Roman" panose="02020603050405020304" pitchFamily="18" charset="0"/>
              </a:rPr>
              <a:t> found mainly in deep water AND </a:t>
            </a:r>
            <a:r>
              <a:rPr lang="en-GB" i="1" dirty="0" err="1">
                <a:solidFill>
                  <a:srgbClr val="7030A0"/>
                </a:solidFill>
                <a:ea typeface="Times New Roman" panose="02020603050405020304" pitchFamily="18" charset="0"/>
                <a:cs typeface="Times New Roman" panose="02020603050405020304" pitchFamily="18" charset="0"/>
              </a:rPr>
              <a:t>Baetidae</a:t>
            </a:r>
            <a:r>
              <a:rPr lang="en-GB" dirty="0">
                <a:solidFill>
                  <a:srgbClr val="7030A0"/>
                </a:solidFill>
                <a:ea typeface="Times New Roman" panose="02020603050405020304" pitchFamily="18" charset="0"/>
                <a:cs typeface="Times New Roman" panose="02020603050405020304" pitchFamily="18" charset="0"/>
              </a:rPr>
              <a:t> in shallow water / one family mainly in deep water AND the other in shallow water;</a:t>
            </a:r>
          </a:p>
          <a:p>
            <a:pPr>
              <a:lnSpc>
                <a:spcPct val="107000"/>
              </a:lnSpc>
              <a:spcBef>
                <a:spcPts val="1200"/>
              </a:spcBef>
              <a:spcAft>
                <a:spcPts val="0"/>
              </a:spcAft>
            </a:pP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1</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(iii)     Reduces competition for </a:t>
            </a:r>
            <a:r>
              <a:rPr lang="en-GB" u="sng" dirty="0">
                <a:solidFill>
                  <a:srgbClr val="7030A0"/>
                </a:solidFill>
                <a:ea typeface="Times New Roman" panose="02020603050405020304" pitchFamily="18" charset="0"/>
                <a:cs typeface="Times New Roman" panose="02020603050405020304" pitchFamily="18" charset="0"/>
              </a:rPr>
              <a:t>named</a:t>
            </a:r>
            <a:r>
              <a:rPr lang="en-GB" dirty="0">
                <a:solidFill>
                  <a:srgbClr val="7030A0"/>
                </a:solidFill>
                <a:ea typeface="Times New Roman" panose="02020603050405020304" pitchFamily="18" charset="0"/>
                <a:cs typeface="Times New Roman" panose="02020603050405020304" pitchFamily="18" charset="0"/>
              </a:rPr>
              <a:t> factor – e.g. food / shelter / O</a:t>
            </a:r>
            <a:r>
              <a:rPr lang="en-GB" sz="1400" baseline="-25000" dirty="0">
                <a:solidFill>
                  <a:srgbClr val="7030A0"/>
                </a:solidFill>
                <a:ea typeface="Times New Roman" panose="02020603050405020304" pitchFamily="18" charset="0"/>
                <a:cs typeface="Times New Roman" panose="02020603050405020304" pitchFamily="18" charset="0"/>
              </a:rPr>
              <a:t>2</a:t>
            </a:r>
            <a:r>
              <a:rPr lang="en-GB" dirty="0">
                <a:solidFill>
                  <a:srgbClr val="7030A0"/>
                </a:solidFill>
                <a:ea typeface="Times New Roman" panose="02020603050405020304" pitchFamily="18" charset="0"/>
                <a:cs typeface="Times New Roman" panose="02020603050405020304" pitchFamily="18" charset="0"/>
              </a:rPr>
              <a:t> ;</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To ensure both types survive / otherwise better adapted  type displaces other type;</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OR</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Ref. to ‘Competitive exclusion principle’ = 2 marks</a:t>
            </a:r>
          </a:p>
        </p:txBody>
      </p:sp>
    </p:spTree>
    <p:extLst>
      <p:ext uri="{BB962C8B-B14F-4D97-AF65-F5344CB8AC3E}">
        <p14:creationId xmlns:p14="http://schemas.microsoft.com/office/powerpoint/2010/main" val="337351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DEF74D6-B935-4B33-8F77-0046D3A81456}"/>
              </a:ext>
            </a:extLst>
          </p:cNvPr>
          <p:cNvPicPr>
            <a:picLocks noChangeAspect="1"/>
          </p:cNvPicPr>
          <p:nvPr/>
        </p:nvPicPr>
        <p:blipFill rotWithShape="1">
          <a:blip r:embed="rId2"/>
          <a:srcRect b="74820"/>
          <a:stretch/>
        </p:blipFill>
        <p:spPr>
          <a:xfrm>
            <a:off x="90744" y="118221"/>
            <a:ext cx="8949491" cy="947100"/>
          </a:xfrm>
          <a:prstGeom prst="rect">
            <a:avLst/>
          </a:prstGeom>
        </p:spPr>
      </p:pic>
      <p:pic>
        <p:nvPicPr>
          <p:cNvPr id="11" name="Picture 10">
            <a:extLst>
              <a:ext uri="{FF2B5EF4-FFF2-40B4-BE49-F238E27FC236}">
                <a16:creationId xmlns:a16="http://schemas.microsoft.com/office/drawing/2014/main" id="{87B76C84-6835-40ED-978D-07DDA0B9CCAC}"/>
              </a:ext>
            </a:extLst>
          </p:cNvPr>
          <p:cNvPicPr>
            <a:picLocks noChangeAspect="1"/>
          </p:cNvPicPr>
          <p:nvPr/>
        </p:nvPicPr>
        <p:blipFill rotWithShape="1">
          <a:blip r:embed="rId2"/>
          <a:srcRect t="23796"/>
          <a:stretch/>
        </p:blipFill>
        <p:spPr>
          <a:xfrm>
            <a:off x="177553" y="2785557"/>
            <a:ext cx="8949491" cy="2866303"/>
          </a:xfrm>
          <a:prstGeom prst="rect">
            <a:avLst/>
          </a:prstGeom>
        </p:spPr>
      </p:pic>
      <p:sp>
        <p:nvSpPr>
          <p:cNvPr id="10" name="TextBox 9">
            <a:extLst>
              <a:ext uri="{FF2B5EF4-FFF2-40B4-BE49-F238E27FC236}">
                <a16:creationId xmlns:a16="http://schemas.microsoft.com/office/drawing/2014/main" id="{6A237AA7-5B19-44CB-9588-3EAAD8F356A5}"/>
              </a:ext>
            </a:extLst>
          </p:cNvPr>
          <p:cNvSpPr txBox="1"/>
          <p:nvPr/>
        </p:nvSpPr>
        <p:spPr>
          <a:xfrm>
            <a:off x="177553" y="1917577"/>
            <a:ext cx="8673484" cy="646331"/>
          </a:xfrm>
          <a:prstGeom prst="rect">
            <a:avLst/>
          </a:prstGeom>
          <a:noFill/>
        </p:spPr>
        <p:txBody>
          <a:bodyPr wrap="square" rtlCol="0">
            <a:spAutoFit/>
          </a:bodyPr>
          <a:lstStyle/>
          <a:p>
            <a:r>
              <a:rPr lang="en-GB" dirty="0"/>
              <a:t>From the Evolution booklet can you remember the definition for inter and intra specific competition without looking back at your notes?</a:t>
            </a:r>
          </a:p>
        </p:txBody>
      </p:sp>
      <p:sp>
        <p:nvSpPr>
          <p:cNvPr id="12" name="TextBox 11">
            <a:extLst>
              <a:ext uri="{FF2B5EF4-FFF2-40B4-BE49-F238E27FC236}">
                <a16:creationId xmlns:a16="http://schemas.microsoft.com/office/drawing/2014/main" id="{2CB8DB35-6822-408D-AFE8-8C1FF268C5B5}"/>
              </a:ext>
            </a:extLst>
          </p:cNvPr>
          <p:cNvSpPr txBox="1"/>
          <p:nvPr/>
        </p:nvSpPr>
        <p:spPr>
          <a:xfrm>
            <a:off x="2334827" y="3737499"/>
            <a:ext cx="6705408" cy="1477328"/>
          </a:xfrm>
          <a:prstGeom prst="rect">
            <a:avLst/>
          </a:prstGeom>
          <a:noFill/>
        </p:spPr>
        <p:txBody>
          <a:bodyPr wrap="square" rtlCol="0">
            <a:spAutoFit/>
          </a:bodyPr>
          <a:lstStyle/>
          <a:p>
            <a:r>
              <a:rPr lang="en-GB" dirty="0">
                <a:solidFill>
                  <a:srgbClr val="002060"/>
                </a:solidFill>
              </a:rPr>
              <a:t>Competition between organisms of the </a:t>
            </a:r>
            <a:r>
              <a:rPr lang="en-GB" b="1" dirty="0">
                <a:solidFill>
                  <a:srgbClr val="002060"/>
                </a:solidFill>
              </a:rPr>
              <a:t>same species</a:t>
            </a:r>
            <a:r>
              <a:rPr lang="en-GB" dirty="0">
                <a:solidFill>
                  <a:srgbClr val="002060"/>
                </a:solidFill>
              </a:rPr>
              <a:t> for the same resource </a:t>
            </a:r>
          </a:p>
          <a:p>
            <a:endParaRPr lang="en-GB" dirty="0">
              <a:solidFill>
                <a:srgbClr val="002060"/>
              </a:solidFill>
            </a:endParaRPr>
          </a:p>
          <a:p>
            <a:r>
              <a:rPr lang="en-GB" dirty="0">
                <a:solidFill>
                  <a:srgbClr val="002060"/>
                </a:solidFill>
              </a:rPr>
              <a:t>Competition between organisms of a </a:t>
            </a:r>
            <a:r>
              <a:rPr lang="en-GB" b="1" dirty="0">
                <a:solidFill>
                  <a:srgbClr val="002060"/>
                </a:solidFill>
              </a:rPr>
              <a:t>different species </a:t>
            </a:r>
            <a:r>
              <a:rPr lang="en-GB" dirty="0">
                <a:solidFill>
                  <a:srgbClr val="002060"/>
                </a:solidFill>
              </a:rPr>
              <a:t>for the same resource </a:t>
            </a:r>
          </a:p>
        </p:txBody>
      </p:sp>
      <p:sp>
        <p:nvSpPr>
          <p:cNvPr id="13" name="TextBox 12">
            <a:extLst>
              <a:ext uri="{FF2B5EF4-FFF2-40B4-BE49-F238E27FC236}">
                <a16:creationId xmlns:a16="http://schemas.microsoft.com/office/drawing/2014/main" id="{BF9EB74F-3B76-4786-8439-F62FBA2FF527}"/>
              </a:ext>
            </a:extLst>
          </p:cNvPr>
          <p:cNvSpPr txBox="1"/>
          <p:nvPr/>
        </p:nvSpPr>
        <p:spPr>
          <a:xfrm>
            <a:off x="177553" y="1162975"/>
            <a:ext cx="6631620" cy="646331"/>
          </a:xfrm>
          <a:prstGeom prst="rect">
            <a:avLst/>
          </a:prstGeom>
          <a:noFill/>
        </p:spPr>
        <p:txBody>
          <a:bodyPr wrap="square" rtlCol="0">
            <a:spAutoFit/>
          </a:bodyPr>
          <a:lstStyle/>
          <a:p>
            <a:r>
              <a:rPr lang="en-GB" sz="3600" dirty="0">
                <a:solidFill>
                  <a:srgbClr val="002060"/>
                </a:solidFill>
              </a:rPr>
              <a:t>Limiting factor- Biotic </a:t>
            </a:r>
          </a:p>
        </p:txBody>
      </p:sp>
    </p:spTree>
    <p:extLst>
      <p:ext uri="{BB962C8B-B14F-4D97-AF65-F5344CB8AC3E}">
        <p14:creationId xmlns:p14="http://schemas.microsoft.com/office/powerpoint/2010/main" val="59364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280" descr="Species Interactions | BioNinja">
            <a:extLst>
              <a:ext uri="{FF2B5EF4-FFF2-40B4-BE49-F238E27FC236}">
                <a16:creationId xmlns:a16="http://schemas.microsoft.com/office/drawing/2014/main" id="{3EC693A3-59AD-4EC6-A9EE-BCED563B64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6099"/>
            <a:ext cx="5787449" cy="3929373"/>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277">
            <a:extLst>
              <a:ext uri="{FF2B5EF4-FFF2-40B4-BE49-F238E27FC236}">
                <a16:creationId xmlns:a16="http://schemas.microsoft.com/office/drawing/2014/main" id="{1ADF5A5E-3E64-480F-B96B-2B9CAEB6DB17}"/>
              </a:ext>
            </a:extLst>
          </p:cNvPr>
          <p:cNvSpPr txBox="1">
            <a:spLocks noChangeArrowheads="1"/>
          </p:cNvSpPr>
          <p:nvPr/>
        </p:nvSpPr>
        <p:spPr bwMode="auto">
          <a:xfrm>
            <a:off x="5630601" y="2685304"/>
            <a:ext cx="3513399" cy="2030413"/>
          </a:xfrm>
          <a:prstGeom prst="rect">
            <a:avLst/>
          </a:prstGeom>
          <a:solidFill>
            <a:srgbClr val="FFFF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Exam note: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When describing a graph you need to:</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latin typeface="Calibri" panose="020F0502020204030204" pitchFamily="34"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i="0" u="none" strike="noStrike" cap="none" normalizeH="0" baseline="0" dirty="0">
                <a:ln>
                  <a:noFill/>
                </a:ln>
                <a:solidFill>
                  <a:schemeClr val="tx1"/>
                </a:solidFill>
                <a:effectLst/>
                <a:latin typeface="Calibri" panose="020F0502020204030204" pitchFamily="34" charset="0"/>
                <a:cs typeface="Times New Roman" panose="02020603050405020304" pitchFamily="18" charset="0"/>
              </a:rPr>
              <a:t>Quote the title of BOTH axis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600" dirty="0">
                <a:latin typeface="Calibri" panose="020F0502020204030204" pitchFamily="34" charset="0"/>
                <a:cs typeface="Times New Roman" panose="02020603050405020304" pitchFamily="18" charset="0"/>
              </a:rPr>
              <a:t>Comment on all GRADIENTS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i="0" u="none" strike="noStrike" cap="none" normalizeH="0" baseline="0" dirty="0">
                <a:ln>
                  <a:noFill/>
                </a:ln>
                <a:solidFill>
                  <a:schemeClr val="tx1"/>
                </a:solidFill>
                <a:effectLst/>
                <a:latin typeface="Calibri" panose="020F0502020204030204" pitchFamily="34" charset="0"/>
                <a:cs typeface="Times New Roman" panose="02020603050405020304" pitchFamily="18" charset="0"/>
              </a:rPr>
              <a:t>Quote data from beginning to end </a:t>
            </a:r>
            <a:r>
              <a:rPr lang="en-US" altLang="en-US" sz="1600" dirty="0">
                <a:latin typeface="Calibri" panose="020F0502020204030204" pitchFamily="34" charset="0"/>
                <a:cs typeface="Times New Roman" panose="02020603050405020304" pitchFamily="18" charset="0"/>
              </a:rPr>
              <a:t>of</a:t>
            </a:r>
            <a:r>
              <a:rPr kumimoji="0" lang="en-US" altLang="en-US" sz="1600" i="0" u="none" strike="noStrike" cap="none" normalizeH="0" baseline="0" dirty="0">
                <a:ln>
                  <a:noFill/>
                </a:ln>
                <a:solidFill>
                  <a:schemeClr val="tx1"/>
                </a:solidFill>
                <a:effectLst/>
                <a:latin typeface="Calibri" panose="020F0502020204030204" pitchFamily="34" charset="0"/>
                <a:cs typeface="Times New Roman" panose="02020603050405020304" pitchFamily="18" charset="0"/>
              </a:rPr>
              <a:t> the gradient </a:t>
            </a:r>
            <a:endParaRPr kumimoji="0" lang="en-US" altLang="en-US" sz="1050" i="0" u="none" strike="noStrike" cap="none" normalizeH="0" baseline="0" dirty="0">
              <a:ln>
                <a:noFill/>
              </a:ln>
              <a:solidFill>
                <a:schemeClr val="tx1"/>
              </a:solidFill>
              <a:effectLst/>
            </a:endParaRPr>
          </a:p>
        </p:txBody>
      </p:sp>
      <p:sp>
        <p:nvSpPr>
          <p:cNvPr id="4" name="Rectangle 3">
            <a:extLst>
              <a:ext uri="{FF2B5EF4-FFF2-40B4-BE49-F238E27FC236}">
                <a16:creationId xmlns:a16="http://schemas.microsoft.com/office/drawing/2014/main" id="{8362C194-44A3-4A88-8116-E661237E6FB0}"/>
              </a:ext>
            </a:extLst>
          </p:cNvPr>
          <p:cNvSpPr>
            <a:spLocks noChangeArrowheads="1"/>
          </p:cNvSpPr>
          <p:nvPr/>
        </p:nvSpPr>
        <p:spPr bwMode="auto">
          <a:xfrm>
            <a:off x="79900" y="838953"/>
            <a:ext cx="870899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002060"/>
                </a:solidFill>
                <a:effectLst/>
                <a:latin typeface="Calibri" panose="020F0502020204030204" pitchFamily="34" charset="0"/>
                <a:ea typeface="Calibri" panose="020F0502020204030204" pitchFamily="34" charset="0"/>
                <a:cs typeface="Calibri" panose="020F0502020204030204" pitchFamily="34" charset="0"/>
              </a:rPr>
              <a:t>Predator-prey</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relationships are examples of </a:t>
            </a:r>
            <a:r>
              <a:rPr kumimoji="0" lang="en-GB" altLang="en-US" sz="1600" b="0" i="0" u="none" strike="noStrike" cap="none" normalizeH="0" baseline="0" dirty="0">
                <a:ln>
                  <a:noFill/>
                </a:ln>
                <a:solidFill>
                  <a:srgbClr val="002060"/>
                </a:solidFill>
                <a:effectLst/>
                <a:latin typeface="Calibri" panose="020F0502020204030204" pitchFamily="34" charset="0"/>
                <a:ea typeface="Calibri" panose="020F0502020204030204" pitchFamily="34" charset="0"/>
                <a:cs typeface="Calibri" panose="020F0502020204030204" pitchFamily="34" charset="0"/>
              </a:rPr>
              <a:t>INTERSPECIFIC</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competition, with one organism directly affecting the population size of another organism. </a:t>
            </a:r>
            <a:endParaRPr kumimoji="0" lang="en-GB"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latin typeface="Arial" panose="020B0604020202020204" pitchFamily="34" charset="0"/>
            </a:endParaRPr>
          </a:p>
        </p:txBody>
      </p:sp>
      <p:sp>
        <p:nvSpPr>
          <p:cNvPr id="5" name="Rectangle 5">
            <a:extLst>
              <a:ext uri="{FF2B5EF4-FFF2-40B4-BE49-F238E27FC236}">
                <a16:creationId xmlns:a16="http://schemas.microsoft.com/office/drawing/2014/main" id="{3E57D955-437B-4DF5-B226-81177C37A4C4}"/>
              </a:ext>
            </a:extLst>
          </p:cNvPr>
          <p:cNvSpPr>
            <a:spLocks noChangeArrowheads="1"/>
          </p:cNvSpPr>
          <p:nvPr/>
        </p:nvSpPr>
        <p:spPr bwMode="auto">
          <a:xfrm>
            <a:off x="452762" y="1300618"/>
            <a:ext cx="796327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a:ln>
                <a:noFill/>
              </a:ln>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https://www.youtube.com/watch?v=rNjPI84sApQ</a:t>
            </a:r>
            <a:r>
              <a:rPr kumimoji="0" lang="en-GB"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Video showing an example of predator-prey relationships and how this affects population size. </a:t>
            </a:r>
            <a:endParaRPr kumimoji="0" lang="en-GB" altLang="en-US" sz="10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2400" b="0" i="0" u="none" strike="noStrike" cap="none" normalizeH="0" baseline="0" dirty="0">
              <a:ln>
                <a:noFill/>
              </a:ln>
              <a:solidFill>
                <a:schemeClr val="tx1"/>
              </a:solidFill>
              <a:effectLst/>
              <a:latin typeface="Arial" panose="020B0604020202020204" pitchFamily="34" charset="0"/>
            </a:endParaRPr>
          </a:p>
        </p:txBody>
      </p:sp>
      <p:sp>
        <p:nvSpPr>
          <p:cNvPr id="6" name="Rectangle 6">
            <a:extLst>
              <a:ext uri="{FF2B5EF4-FFF2-40B4-BE49-F238E27FC236}">
                <a16:creationId xmlns:a16="http://schemas.microsoft.com/office/drawing/2014/main" id="{9BFD07F3-67FC-429D-92AC-D9028575216F}"/>
              </a:ext>
            </a:extLst>
          </p:cNvPr>
          <p:cNvSpPr>
            <a:spLocks noChangeArrowheads="1"/>
          </p:cNvSpPr>
          <p:nvPr/>
        </p:nvSpPr>
        <p:spPr bwMode="auto">
          <a:xfrm>
            <a:off x="0" y="2914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TextBox 8">
            <a:extLst>
              <a:ext uri="{FF2B5EF4-FFF2-40B4-BE49-F238E27FC236}">
                <a16:creationId xmlns:a16="http://schemas.microsoft.com/office/drawing/2014/main" id="{5438199A-7E02-46FF-BFE7-1A91342C32CE}"/>
              </a:ext>
            </a:extLst>
          </p:cNvPr>
          <p:cNvSpPr txBox="1"/>
          <p:nvPr/>
        </p:nvSpPr>
        <p:spPr>
          <a:xfrm>
            <a:off x="0" y="109967"/>
            <a:ext cx="6631620" cy="646331"/>
          </a:xfrm>
          <a:prstGeom prst="rect">
            <a:avLst/>
          </a:prstGeom>
          <a:noFill/>
        </p:spPr>
        <p:txBody>
          <a:bodyPr wrap="square" rtlCol="0">
            <a:spAutoFit/>
          </a:bodyPr>
          <a:lstStyle/>
          <a:p>
            <a:r>
              <a:rPr lang="en-GB" sz="3600" dirty="0">
                <a:solidFill>
                  <a:srgbClr val="002060"/>
                </a:solidFill>
              </a:rPr>
              <a:t>Limiting factor- Biotic </a:t>
            </a:r>
          </a:p>
        </p:txBody>
      </p:sp>
    </p:spTree>
    <p:extLst>
      <p:ext uri="{BB962C8B-B14F-4D97-AF65-F5344CB8AC3E}">
        <p14:creationId xmlns:p14="http://schemas.microsoft.com/office/powerpoint/2010/main" val="40863313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280" descr="Species Interactions | BioNinja">
            <a:extLst>
              <a:ext uri="{FF2B5EF4-FFF2-40B4-BE49-F238E27FC236}">
                <a16:creationId xmlns:a16="http://schemas.microsoft.com/office/drawing/2014/main" id="{3EC693A3-59AD-4EC6-A9EE-BCED563B64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78" y="516622"/>
            <a:ext cx="5787449" cy="392937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9BFD07F3-67FC-429D-92AC-D9028575216F}"/>
              </a:ext>
            </a:extLst>
          </p:cNvPr>
          <p:cNvSpPr>
            <a:spLocks noChangeArrowheads="1"/>
          </p:cNvSpPr>
          <p:nvPr/>
        </p:nvSpPr>
        <p:spPr bwMode="auto">
          <a:xfrm>
            <a:off x="0" y="2914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TextBox 8">
            <a:extLst>
              <a:ext uri="{FF2B5EF4-FFF2-40B4-BE49-F238E27FC236}">
                <a16:creationId xmlns:a16="http://schemas.microsoft.com/office/drawing/2014/main" id="{5438199A-7E02-46FF-BFE7-1A91342C32CE}"/>
              </a:ext>
            </a:extLst>
          </p:cNvPr>
          <p:cNvSpPr txBox="1"/>
          <p:nvPr/>
        </p:nvSpPr>
        <p:spPr>
          <a:xfrm>
            <a:off x="0" y="109967"/>
            <a:ext cx="6631620" cy="646331"/>
          </a:xfrm>
          <a:prstGeom prst="rect">
            <a:avLst/>
          </a:prstGeom>
          <a:noFill/>
        </p:spPr>
        <p:txBody>
          <a:bodyPr wrap="square" rtlCol="0">
            <a:spAutoFit/>
          </a:bodyPr>
          <a:lstStyle/>
          <a:p>
            <a:r>
              <a:rPr lang="en-GB" sz="3600" dirty="0">
                <a:solidFill>
                  <a:srgbClr val="002060"/>
                </a:solidFill>
              </a:rPr>
              <a:t>Limiting factor- Biotic </a:t>
            </a:r>
          </a:p>
        </p:txBody>
      </p:sp>
      <p:sp>
        <p:nvSpPr>
          <p:cNvPr id="2" name="TextBox 1">
            <a:extLst>
              <a:ext uri="{FF2B5EF4-FFF2-40B4-BE49-F238E27FC236}">
                <a16:creationId xmlns:a16="http://schemas.microsoft.com/office/drawing/2014/main" id="{386523EE-8E6F-4783-957E-7023659DF1E0}"/>
              </a:ext>
            </a:extLst>
          </p:cNvPr>
          <p:cNvSpPr txBox="1"/>
          <p:nvPr/>
        </p:nvSpPr>
        <p:spPr>
          <a:xfrm>
            <a:off x="88778" y="4376691"/>
            <a:ext cx="9144000" cy="1754326"/>
          </a:xfrm>
          <a:prstGeom prst="rect">
            <a:avLst/>
          </a:prstGeom>
          <a:noFill/>
        </p:spPr>
        <p:txBody>
          <a:bodyPr wrap="square" rtlCol="0">
            <a:spAutoFit/>
          </a:bodyPr>
          <a:lstStyle/>
          <a:p>
            <a:r>
              <a:rPr lang="en-GB" b="1" dirty="0"/>
              <a:t>Describe the graph between 1975 to 1985 for the snowshoe hare population </a:t>
            </a:r>
          </a:p>
          <a:p>
            <a:r>
              <a:rPr lang="en-GB" dirty="0"/>
              <a:t>Between </a:t>
            </a:r>
            <a:r>
              <a:rPr lang="en-GB" b="1" dirty="0">
                <a:solidFill>
                  <a:srgbClr val="00B050"/>
                </a:solidFill>
              </a:rPr>
              <a:t>1975 to 1977 </a:t>
            </a:r>
            <a:r>
              <a:rPr lang="en-GB" dirty="0"/>
              <a:t>the snowshoe hare population decreases in a </a:t>
            </a:r>
            <a:r>
              <a:rPr lang="en-GB" b="1" dirty="0">
                <a:solidFill>
                  <a:srgbClr val="7030A0"/>
                </a:solidFill>
              </a:rPr>
              <a:t>steep gradient </a:t>
            </a:r>
            <a:r>
              <a:rPr lang="en-GB" dirty="0"/>
              <a:t>from </a:t>
            </a:r>
            <a:r>
              <a:rPr lang="en-GB" b="1" dirty="0">
                <a:solidFill>
                  <a:srgbClr val="00B050"/>
                </a:solidFill>
              </a:rPr>
              <a:t>80,000 to 10,000.</a:t>
            </a:r>
            <a:r>
              <a:rPr lang="en-GB" dirty="0"/>
              <a:t> </a:t>
            </a:r>
          </a:p>
          <a:p>
            <a:r>
              <a:rPr lang="en-GB" dirty="0"/>
              <a:t>Between </a:t>
            </a:r>
            <a:r>
              <a:rPr lang="en-GB" b="1" dirty="0">
                <a:solidFill>
                  <a:srgbClr val="00B050"/>
                </a:solidFill>
              </a:rPr>
              <a:t>1977-1981</a:t>
            </a:r>
            <a:r>
              <a:rPr lang="en-GB" dirty="0"/>
              <a:t> the population increases in a </a:t>
            </a:r>
            <a:r>
              <a:rPr lang="en-GB" b="1" dirty="0">
                <a:solidFill>
                  <a:srgbClr val="7030A0"/>
                </a:solidFill>
              </a:rPr>
              <a:t>steep gradient </a:t>
            </a:r>
            <a:r>
              <a:rPr lang="en-GB" dirty="0"/>
              <a:t>from </a:t>
            </a:r>
            <a:r>
              <a:rPr lang="en-GB" b="1" dirty="0">
                <a:solidFill>
                  <a:srgbClr val="00B050"/>
                </a:solidFill>
              </a:rPr>
              <a:t>10,000 to 55,000</a:t>
            </a:r>
          </a:p>
          <a:p>
            <a:r>
              <a:rPr lang="en-GB" dirty="0"/>
              <a:t>From </a:t>
            </a:r>
            <a:r>
              <a:rPr lang="en-GB" b="1" dirty="0">
                <a:solidFill>
                  <a:srgbClr val="00B050"/>
                </a:solidFill>
              </a:rPr>
              <a:t>1981</a:t>
            </a:r>
            <a:r>
              <a:rPr lang="en-GB" dirty="0"/>
              <a:t> onwards the population decreases to </a:t>
            </a:r>
            <a:r>
              <a:rPr lang="en-GB" b="1" dirty="0">
                <a:solidFill>
                  <a:srgbClr val="00B050"/>
                </a:solidFill>
              </a:rPr>
              <a:t>20,000</a:t>
            </a:r>
            <a:r>
              <a:rPr lang="en-GB" dirty="0"/>
              <a:t>.</a:t>
            </a:r>
          </a:p>
          <a:p>
            <a:endParaRPr lang="en-GB" dirty="0"/>
          </a:p>
        </p:txBody>
      </p:sp>
      <p:sp>
        <p:nvSpPr>
          <p:cNvPr id="10" name="Text Box 277">
            <a:extLst>
              <a:ext uri="{FF2B5EF4-FFF2-40B4-BE49-F238E27FC236}">
                <a16:creationId xmlns:a16="http://schemas.microsoft.com/office/drawing/2014/main" id="{780EF33D-A9B7-42C4-9A43-699680FC07C5}"/>
              </a:ext>
            </a:extLst>
          </p:cNvPr>
          <p:cNvSpPr txBox="1">
            <a:spLocks noChangeArrowheads="1"/>
          </p:cNvSpPr>
          <p:nvPr/>
        </p:nvSpPr>
        <p:spPr bwMode="auto">
          <a:xfrm>
            <a:off x="5541823" y="726983"/>
            <a:ext cx="3513399" cy="2030413"/>
          </a:xfrm>
          <a:prstGeom prst="rect">
            <a:avLst/>
          </a:prstGeom>
          <a:no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Exam note: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When describing a graph you need to:</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latin typeface="Calibri" panose="020F0502020204030204" pitchFamily="34"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rgbClr val="00B050"/>
                </a:solidFill>
                <a:effectLst/>
                <a:latin typeface="Calibri" panose="020F0502020204030204" pitchFamily="34" charset="0"/>
                <a:cs typeface="Times New Roman" panose="02020603050405020304" pitchFamily="18" charset="0"/>
              </a:rPr>
              <a:t>Quote the title of BOTH axis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600" b="1" dirty="0">
                <a:solidFill>
                  <a:srgbClr val="7030A0"/>
                </a:solidFill>
                <a:latin typeface="Calibri" panose="020F0502020204030204" pitchFamily="34" charset="0"/>
                <a:cs typeface="Times New Roman" panose="02020603050405020304" pitchFamily="18" charset="0"/>
              </a:rPr>
              <a:t>Comment on all GRADIENTS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i="0" u="none" strike="noStrike" cap="none" normalizeH="0" baseline="0" dirty="0">
                <a:ln>
                  <a:noFill/>
                </a:ln>
                <a:solidFill>
                  <a:schemeClr val="tx1"/>
                </a:solidFill>
                <a:effectLst/>
                <a:latin typeface="Calibri" panose="020F0502020204030204" pitchFamily="34" charset="0"/>
                <a:cs typeface="Times New Roman" panose="02020603050405020304" pitchFamily="18" charset="0"/>
              </a:rPr>
              <a:t>Quote data from beginning to end </a:t>
            </a:r>
            <a:r>
              <a:rPr lang="en-US" altLang="en-US" sz="1600" dirty="0">
                <a:latin typeface="Calibri" panose="020F0502020204030204" pitchFamily="34" charset="0"/>
                <a:cs typeface="Times New Roman" panose="02020603050405020304" pitchFamily="18" charset="0"/>
              </a:rPr>
              <a:t>of</a:t>
            </a:r>
            <a:r>
              <a:rPr kumimoji="0" lang="en-US" altLang="en-US" sz="1600" i="0" u="none" strike="noStrike" cap="none" normalizeH="0" baseline="0" dirty="0">
                <a:ln>
                  <a:noFill/>
                </a:ln>
                <a:solidFill>
                  <a:schemeClr val="tx1"/>
                </a:solidFill>
                <a:effectLst/>
                <a:latin typeface="Calibri" panose="020F0502020204030204" pitchFamily="34" charset="0"/>
                <a:cs typeface="Times New Roman" panose="02020603050405020304" pitchFamily="18" charset="0"/>
              </a:rPr>
              <a:t> the gradient </a:t>
            </a:r>
            <a:endParaRPr kumimoji="0" lang="en-US" altLang="en-US" sz="105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30323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280" descr="Species Interactions | BioNinja">
            <a:extLst>
              <a:ext uri="{FF2B5EF4-FFF2-40B4-BE49-F238E27FC236}">
                <a16:creationId xmlns:a16="http://schemas.microsoft.com/office/drawing/2014/main" id="{3EC693A3-59AD-4EC6-A9EE-BCED563B64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78" y="516622"/>
            <a:ext cx="5787449" cy="392937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9BFD07F3-67FC-429D-92AC-D9028575216F}"/>
              </a:ext>
            </a:extLst>
          </p:cNvPr>
          <p:cNvSpPr>
            <a:spLocks noChangeArrowheads="1"/>
          </p:cNvSpPr>
          <p:nvPr/>
        </p:nvSpPr>
        <p:spPr bwMode="auto">
          <a:xfrm>
            <a:off x="0" y="29146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TextBox 8">
            <a:extLst>
              <a:ext uri="{FF2B5EF4-FFF2-40B4-BE49-F238E27FC236}">
                <a16:creationId xmlns:a16="http://schemas.microsoft.com/office/drawing/2014/main" id="{5438199A-7E02-46FF-BFE7-1A91342C32CE}"/>
              </a:ext>
            </a:extLst>
          </p:cNvPr>
          <p:cNvSpPr txBox="1"/>
          <p:nvPr/>
        </p:nvSpPr>
        <p:spPr>
          <a:xfrm>
            <a:off x="0" y="109967"/>
            <a:ext cx="6631620" cy="646331"/>
          </a:xfrm>
          <a:prstGeom prst="rect">
            <a:avLst/>
          </a:prstGeom>
          <a:noFill/>
        </p:spPr>
        <p:txBody>
          <a:bodyPr wrap="square" rtlCol="0">
            <a:spAutoFit/>
          </a:bodyPr>
          <a:lstStyle/>
          <a:p>
            <a:r>
              <a:rPr lang="en-GB" sz="3600" dirty="0">
                <a:solidFill>
                  <a:srgbClr val="002060"/>
                </a:solidFill>
              </a:rPr>
              <a:t>Limiting factor- Biotic </a:t>
            </a:r>
          </a:p>
        </p:txBody>
      </p:sp>
      <p:sp>
        <p:nvSpPr>
          <p:cNvPr id="2" name="TextBox 1">
            <a:extLst>
              <a:ext uri="{FF2B5EF4-FFF2-40B4-BE49-F238E27FC236}">
                <a16:creationId xmlns:a16="http://schemas.microsoft.com/office/drawing/2014/main" id="{386523EE-8E6F-4783-957E-7023659DF1E0}"/>
              </a:ext>
            </a:extLst>
          </p:cNvPr>
          <p:cNvSpPr txBox="1"/>
          <p:nvPr/>
        </p:nvSpPr>
        <p:spPr>
          <a:xfrm>
            <a:off x="88778" y="4376691"/>
            <a:ext cx="9144000" cy="2031325"/>
          </a:xfrm>
          <a:prstGeom prst="rect">
            <a:avLst/>
          </a:prstGeom>
          <a:noFill/>
        </p:spPr>
        <p:txBody>
          <a:bodyPr wrap="square" rtlCol="0">
            <a:spAutoFit/>
          </a:bodyPr>
          <a:lstStyle/>
          <a:p>
            <a:r>
              <a:rPr lang="en-GB" b="1" dirty="0"/>
              <a:t>Explain the changes in population size. </a:t>
            </a:r>
          </a:p>
          <a:p>
            <a:r>
              <a:rPr lang="en-GB" dirty="0"/>
              <a:t>The decrease in snowshoe hare population is due to an increase in artic fox population. </a:t>
            </a:r>
          </a:p>
          <a:p>
            <a:r>
              <a:rPr lang="en-GB" dirty="0"/>
              <a:t>The predator population has increased so will need more food to sustain the population growth. </a:t>
            </a:r>
          </a:p>
          <a:p>
            <a:r>
              <a:rPr lang="en-GB" dirty="0"/>
              <a:t>Increase in predation and a decrease in prey causes the predator population to also decrease in the following years. </a:t>
            </a:r>
          </a:p>
          <a:p>
            <a:r>
              <a:rPr lang="en-GB" dirty="0"/>
              <a:t>A decrease in the predator population means a decrease in predation so an increase in prey population. </a:t>
            </a:r>
          </a:p>
        </p:txBody>
      </p:sp>
      <p:sp>
        <p:nvSpPr>
          <p:cNvPr id="10" name="Text Box 277">
            <a:extLst>
              <a:ext uri="{FF2B5EF4-FFF2-40B4-BE49-F238E27FC236}">
                <a16:creationId xmlns:a16="http://schemas.microsoft.com/office/drawing/2014/main" id="{780EF33D-A9B7-42C4-9A43-699680FC07C5}"/>
              </a:ext>
            </a:extLst>
          </p:cNvPr>
          <p:cNvSpPr txBox="1">
            <a:spLocks noChangeArrowheads="1"/>
          </p:cNvSpPr>
          <p:nvPr/>
        </p:nvSpPr>
        <p:spPr bwMode="auto">
          <a:xfrm>
            <a:off x="5541823" y="726983"/>
            <a:ext cx="3513399" cy="2030413"/>
          </a:xfrm>
          <a:prstGeom prst="rect">
            <a:avLst/>
          </a:prstGeom>
          <a:no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Exam note: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When describing a graph you need to:</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dirty="0">
              <a:latin typeface="Calibri" panose="020F0502020204030204" pitchFamily="34"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rgbClr val="00B050"/>
                </a:solidFill>
                <a:effectLst/>
                <a:latin typeface="Calibri" panose="020F0502020204030204" pitchFamily="34" charset="0"/>
                <a:cs typeface="Times New Roman" panose="02020603050405020304" pitchFamily="18" charset="0"/>
              </a:rPr>
              <a:t>Quote the title of BOTH axis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600" b="1" dirty="0">
                <a:solidFill>
                  <a:srgbClr val="7030A0"/>
                </a:solidFill>
                <a:latin typeface="Calibri" panose="020F0502020204030204" pitchFamily="34" charset="0"/>
                <a:cs typeface="Times New Roman" panose="02020603050405020304" pitchFamily="18" charset="0"/>
              </a:rPr>
              <a:t>Comment on all GRADIENTS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i="0" u="none" strike="noStrike" cap="none" normalizeH="0" baseline="0" dirty="0">
                <a:ln>
                  <a:noFill/>
                </a:ln>
                <a:solidFill>
                  <a:schemeClr val="tx1"/>
                </a:solidFill>
                <a:effectLst/>
                <a:latin typeface="Calibri" panose="020F0502020204030204" pitchFamily="34" charset="0"/>
                <a:cs typeface="Times New Roman" panose="02020603050405020304" pitchFamily="18" charset="0"/>
              </a:rPr>
              <a:t>Quote data from beginning to end </a:t>
            </a:r>
            <a:r>
              <a:rPr lang="en-US" altLang="en-US" sz="1600" dirty="0">
                <a:latin typeface="Calibri" panose="020F0502020204030204" pitchFamily="34" charset="0"/>
                <a:cs typeface="Times New Roman" panose="02020603050405020304" pitchFamily="18" charset="0"/>
              </a:rPr>
              <a:t>of</a:t>
            </a:r>
            <a:r>
              <a:rPr kumimoji="0" lang="en-US" altLang="en-US" sz="1600" i="0" u="none" strike="noStrike" cap="none" normalizeH="0" baseline="0" dirty="0">
                <a:ln>
                  <a:noFill/>
                </a:ln>
                <a:solidFill>
                  <a:schemeClr val="tx1"/>
                </a:solidFill>
                <a:effectLst/>
                <a:latin typeface="Calibri" panose="020F0502020204030204" pitchFamily="34" charset="0"/>
                <a:cs typeface="Times New Roman" panose="02020603050405020304" pitchFamily="18" charset="0"/>
              </a:rPr>
              <a:t> the gradient </a:t>
            </a:r>
            <a:endParaRPr kumimoji="0" lang="en-US" altLang="en-US" sz="105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1640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12FC69-2024-42C4-A35E-7CD567F1A38C}"/>
              </a:ext>
            </a:extLst>
          </p:cNvPr>
          <p:cNvSpPr/>
          <p:nvPr/>
        </p:nvSpPr>
        <p:spPr>
          <a:xfrm>
            <a:off x="-143333" y="195236"/>
            <a:ext cx="9144000" cy="3600986"/>
          </a:xfrm>
          <a:prstGeom prst="rect">
            <a:avLst/>
          </a:prstGeom>
        </p:spPr>
        <p:txBody>
          <a:bodyPr wrap="square">
            <a:spAutoFit/>
          </a:bodyPr>
          <a:lstStyle/>
          <a:p>
            <a:pPr algn="ctr"/>
            <a:r>
              <a:rPr lang="en-GB" sz="2400" dirty="0"/>
              <a:t>Apply this knowledge to the exam questions on pages 9-10.</a:t>
            </a:r>
          </a:p>
          <a:p>
            <a:pPr algn="ctr"/>
            <a:endParaRPr lang="en-GB" sz="2400" dirty="0"/>
          </a:p>
          <a:p>
            <a:pPr algn="ctr"/>
            <a:r>
              <a:rPr lang="en-GB" dirty="0"/>
              <a:t>The Question is worth 18 marks. Can you complete the exam question in 23 minutes? </a:t>
            </a:r>
          </a:p>
          <a:p>
            <a:pPr algn="ctr"/>
            <a:endParaRPr lang="en-GB" dirty="0"/>
          </a:p>
          <a:p>
            <a:pPr algn="ctr"/>
            <a:r>
              <a:rPr lang="en-GB" dirty="0"/>
              <a:t> </a:t>
            </a:r>
          </a:p>
          <a:p>
            <a:pPr algn="ctr"/>
            <a:r>
              <a:rPr lang="en-GB" dirty="0"/>
              <a:t>Remember</a:t>
            </a:r>
          </a:p>
          <a:p>
            <a:pPr marL="514350" indent="-514350" algn="ctr">
              <a:buAutoNum type="arabicPeriod"/>
            </a:pPr>
            <a:r>
              <a:rPr lang="en-GB" dirty="0">
                <a:highlight>
                  <a:srgbClr val="FFFF00"/>
                </a:highlight>
              </a:rPr>
              <a:t>Highlight which part of your answer is also on the </a:t>
            </a:r>
            <a:r>
              <a:rPr lang="en-GB" dirty="0" err="1">
                <a:highlight>
                  <a:srgbClr val="FFFF00"/>
                </a:highlight>
              </a:rPr>
              <a:t>markscheme</a:t>
            </a:r>
            <a:r>
              <a:rPr lang="en-GB" dirty="0">
                <a:highlight>
                  <a:srgbClr val="FFFF00"/>
                </a:highlight>
              </a:rPr>
              <a:t>. Allow you to see which part of your answer are relevant</a:t>
            </a:r>
            <a:r>
              <a:rPr lang="en-GB" dirty="0"/>
              <a:t>. </a:t>
            </a:r>
          </a:p>
          <a:p>
            <a:pPr marL="514350" indent="-514350" algn="ctr">
              <a:buAutoNum type="arabicPeriod"/>
            </a:pPr>
            <a:r>
              <a:rPr lang="en-GB" dirty="0"/>
              <a:t>If it isn’t on the mark scheme it is not right, if it isn’t written as the </a:t>
            </a:r>
            <a:r>
              <a:rPr lang="en-GB" dirty="0" err="1"/>
              <a:t>markscheme</a:t>
            </a:r>
            <a:r>
              <a:rPr lang="en-GB" dirty="0"/>
              <a:t> it is not right. </a:t>
            </a:r>
          </a:p>
          <a:p>
            <a:pPr marL="514350" indent="-514350" algn="ctr">
              <a:buAutoNum type="arabicPeriod"/>
            </a:pPr>
            <a:r>
              <a:rPr lang="en-GB" dirty="0">
                <a:solidFill>
                  <a:srgbClr val="7030A0"/>
                </a:solidFill>
              </a:rPr>
              <a:t>In a different coloured pen add corrections to the question.</a:t>
            </a:r>
          </a:p>
          <a:p>
            <a:pPr marL="514350" indent="-514350" algn="ctr">
              <a:buAutoNum type="arabicPeriod"/>
            </a:pPr>
            <a:r>
              <a:rPr lang="en-GB" dirty="0"/>
              <a:t>Anything you don’t understand make a note of for when you speak to your teacher. </a:t>
            </a:r>
          </a:p>
        </p:txBody>
      </p:sp>
    </p:spTree>
    <p:extLst>
      <p:ext uri="{BB962C8B-B14F-4D97-AF65-F5344CB8AC3E}">
        <p14:creationId xmlns:p14="http://schemas.microsoft.com/office/powerpoint/2010/main" val="22853050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0C3B29-5DCD-4D6D-B287-9DAC4B383366}"/>
              </a:ext>
            </a:extLst>
          </p:cNvPr>
          <p:cNvPicPr>
            <a:picLocks noChangeAspect="1"/>
          </p:cNvPicPr>
          <p:nvPr/>
        </p:nvPicPr>
        <p:blipFill>
          <a:blip r:embed="rId2"/>
          <a:stretch>
            <a:fillRect/>
          </a:stretch>
        </p:blipFill>
        <p:spPr>
          <a:xfrm>
            <a:off x="258469" y="0"/>
            <a:ext cx="6336623" cy="6858000"/>
          </a:xfrm>
          <a:prstGeom prst="rect">
            <a:avLst/>
          </a:prstGeom>
        </p:spPr>
      </p:pic>
      <p:sp>
        <p:nvSpPr>
          <p:cNvPr id="3" name="Rectangle 2">
            <a:extLst>
              <a:ext uri="{FF2B5EF4-FFF2-40B4-BE49-F238E27FC236}">
                <a16:creationId xmlns:a16="http://schemas.microsoft.com/office/drawing/2014/main" id="{DE8AF0CF-1258-4024-A4B2-7220B8A6C90A}"/>
              </a:ext>
            </a:extLst>
          </p:cNvPr>
          <p:cNvSpPr/>
          <p:nvPr/>
        </p:nvSpPr>
        <p:spPr>
          <a:xfrm>
            <a:off x="186431" y="2741802"/>
            <a:ext cx="9144000" cy="4014432"/>
          </a:xfrm>
          <a:prstGeom prst="rect">
            <a:avLst/>
          </a:prstGeom>
        </p:spPr>
        <p:txBody>
          <a:bodyPr wrap="square">
            <a:spAutoFit/>
          </a:bodyPr>
          <a:lstStyle/>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(a)     (</a:t>
            </a:r>
            <a:r>
              <a:rPr lang="en-GB" dirty="0" err="1">
                <a:solidFill>
                  <a:srgbClr val="7030A0"/>
                </a:solidFill>
                <a:ea typeface="Times New Roman" panose="02020603050405020304" pitchFamily="18" charset="0"/>
                <a:cs typeface="Times New Roman" panose="02020603050405020304" pitchFamily="18" charset="0"/>
              </a:rPr>
              <a:t>i</a:t>
            </a:r>
            <a:r>
              <a:rPr lang="en-GB" dirty="0">
                <a:solidFill>
                  <a:srgbClr val="7030A0"/>
                </a:solidFill>
                <a:ea typeface="Times New Roman" panose="02020603050405020304" pitchFamily="18" charset="0"/>
                <a:cs typeface="Times New Roman" panose="02020603050405020304" pitchFamily="18" charset="0"/>
              </a:rPr>
              <a:t>)      true indication of growth / water mass may vary;</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1</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(ii)     intraspecific;</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1</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(iii)     the denser the planting the greater the yield;</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above a planting density of </a:t>
            </a:r>
            <a:r>
              <a:rPr lang="en-GB" dirty="0" err="1">
                <a:solidFill>
                  <a:srgbClr val="7030A0"/>
                </a:solidFill>
                <a:ea typeface="Times New Roman" panose="02020603050405020304" pitchFamily="18" charset="0"/>
                <a:cs typeface="Times New Roman" panose="02020603050405020304" pitchFamily="18" charset="0"/>
              </a:rPr>
              <a:t>approx</a:t>
            </a:r>
            <a:r>
              <a:rPr lang="en-GB" dirty="0">
                <a:solidFill>
                  <a:srgbClr val="7030A0"/>
                </a:solidFill>
                <a:ea typeface="Times New Roman" panose="02020603050405020304" pitchFamily="18" charset="0"/>
                <a:cs typeface="Times New Roman" panose="02020603050405020304" pitchFamily="18" charset="0"/>
              </a:rPr>
              <a:t> 30 competition for named resource / named limiting factor / population density not limiting;                           </a:t>
            </a:r>
            <a:r>
              <a:rPr lang="en-GB" i="1" dirty="0">
                <a:solidFill>
                  <a:srgbClr val="7030A0"/>
                </a:solidFill>
                <a:ea typeface="Times New Roman" panose="02020603050405020304" pitchFamily="18" charset="0"/>
                <a:cs typeface="Times New Roman" panose="02020603050405020304" pitchFamily="18" charset="0"/>
              </a:rPr>
              <a:t>(accept nutrients / space reject food)</a:t>
            </a:r>
            <a:endParaRPr lang="en-GB"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2</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(b)     use genetically identical plants / clones / asexual reproduction /  tissue culture; </a:t>
            </a: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maintain identical environmental conditions / named condition; </a:t>
            </a: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  reference to density of planting;</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2 max</a:t>
            </a:r>
            <a:endParaRPr lang="en-GB"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662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6D6A07-71DF-4E91-9B70-0F938FE6D27C}"/>
              </a:ext>
            </a:extLst>
          </p:cNvPr>
          <p:cNvPicPr>
            <a:picLocks noChangeAspect="1"/>
          </p:cNvPicPr>
          <p:nvPr/>
        </p:nvPicPr>
        <p:blipFill>
          <a:blip r:embed="rId2"/>
          <a:stretch>
            <a:fillRect/>
          </a:stretch>
        </p:blipFill>
        <p:spPr>
          <a:xfrm>
            <a:off x="93563" y="71006"/>
            <a:ext cx="6630924" cy="6147816"/>
          </a:xfrm>
          <a:prstGeom prst="rect">
            <a:avLst/>
          </a:prstGeom>
        </p:spPr>
      </p:pic>
      <p:sp>
        <p:nvSpPr>
          <p:cNvPr id="4" name="Rectangle 3">
            <a:extLst>
              <a:ext uri="{FF2B5EF4-FFF2-40B4-BE49-F238E27FC236}">
                <a16:creationId xmlns:a16="http://schemas.microsoft.com/office/drawing/2014/main" id="{C4A0E648-9F37-445D-9ABB-F8B6DF6C793B}"/>
              </a:ext>
            </a:extLst>
          </p:cNvPr>
          <p:cNvSpPr/>
          <p:nvPr/>
        </p:nvSpPr>
        <p:spPr>
          <a:xfrm>
            <a:off x="179772" y="3255353"/>
            <a:ext cx="8784455" cy="1754326"/>
          </a:xfrm>
          <a:prstGeom prst="rect">
            <a:avLst/>
          </a:prstGeom>
          <a:solidFill>
            <a:schemeClr val="bg1"/>
          </a:solidFill>
        </p:spPr>
        <p:txBody>
          <a:bodyPr wrap="square">
            <a:spAutoFit/>
          </a:bodyPr>
          <a:lstStyle/>
          <a:p>
            <a:r>
              <a:rPr lang="en-GB" dirty="0">
                <a:solidFill>
                  <a:srgbClr val="7030A0"/>
                </a:solidFill>
                <a:ea typeface="Times New Roman" panose="02020603050405020304" pitchFamily="18" charset="0"/>
              </a:rPr>
              <a:t>    1       4 year cycles;</a:t>
            </a:r>
            <a:br>
              <a:rPr lang="en-GB" dirty="0">
                <a:solidFill>
                  <a:srgbClr val="7030A0"/>
                </a:solidFill>
                <a:ea typeface="Times New Roman" panose="02020603050405020304" pitchFamily="18" charset="0"/>
              </a:rPr>
            </a:br>
            <a:r>
              <a:rPr lang="en-GB" dirty="0">
                <a:solidFill>
                  <a:srgbClr val="7030A0"/>
                </a:solidFill>
                <a:ea typeface="Times New Roman" panose="02020603050405020304" pitchFamily="18" charset="0"/>
              </a:rPr>
              <a:t>2       predator / stoat peaks after prey / lemming;</a:t>
            </a:r>
            <a:br>
              <a:rPr lang="en-GB" dirty="0">
                <a:solidFill>
                  <a:srgbClr val="7030A0"/>
                </a:solidFill>
                <a:ea typeface="Times New Roman" panose="02020603050405020304" pitchFamily="18" charset="0"/>
              </a:rPr>
            </a:br>
            <a:r>
              <a:rPr lang="en-GB" dirty="0">
                <a:solidFill>
                  <a:srgbClr val="7030A0"/>
                </a:solidFill>
                <a:ea typeface="Times New Roman" panose="02020603050405020304" pitchFamily="18" charset="0"/>
              </a:rPr>
              <a:t>3       lemmings increase due to low numbers of stoats / available food;</a:t>
            </a:r>
            <a:br>
              <a:rPr lang="en-GB" dirty="0">
                <a:solidFill>
                  <a:srgbClr val="7030A0"/>
                </a:solidFill>
                <a:ea typeface="Times New Roman" panose="02020603050405020304" pitchFamily="18" charset="0"/>
              </a:rPr>
            </a:br>
            <a:r>
              <a:rPr lang="en-GB" dirty="0">
                <a:solidFill>
                  <a:srgbClr val="7030A0"/>
                </a:solidFill>
                <a:ea typeface="Times New Roman" panose="02020603050405020304" pitchFamily="18" charset="0"/>
              </a:rPr>
              <a:t>4       more food for stoats so numbers increase;</a:t>
            </a:r>
            <a:br>
              <a:rPr lang="en-GB" dirty="0">
                <a:solidFill>
                  <a:srgbClr val="7030A0"/>
                </a:solidFill>
                <a:ea typeface="Times New Roman" panose="02020603050405020304" pitchFamily="18" charset="0"/>
              </a:rPr>
            </a:br>
            <a:r>
              <a:rPr lang="en-GB" dirty="0">
                <a:solidFill>
                  <a:srgbClr val="7030A0"/>
                </a:solidFill>
                <a:ea typeface="Times New Roman" panose="02020603050405020304" pitchFamily="18" charset="0"/>
              </a:rPr>
              <a:t>5       increased predation reduces number of lemmings;</a:t>
            </a:r>
            <a:br>
              <a:rPr lang="en-GB" dirty="0">
                <a:solidFill>
                  <a:srgbClr val="7030A0"/>
                </a:solidFill>
                <a:ea typeface="Times New Roman" panose="02020603050405020304" pitchFamily="18" charset="0"/>
              </a:rPr>
            </a:br>
            <a:r>
              <a:rPr lang="en-GB" dirty="0">
                <a:solidFill>
                  <a:srgbClr val="7030A0"/>
                </a:solidFill>
                <a:ea typeface="Times New Roman" panose="02020603050405020304" pitchFamily="18" charset="0"/>
              </a:rPr>
              <a:t>6       number of stoats decreases due to lack of food / starvation;</a:t>
            </a:r>
            <a:endParaRPr lang="en-GB" dirty="0">
              <a:solidFill>
                <a:srgbClr val="7030A0"/>
              </a:solidFill>
            </a:endParaRPr>
          </a:p>
        </p:txBody>
      </p:sp>
    </p:spTree>
    <p:extLst>
      <p:ext uri="{BB962C8B-B14F-4D97-AF65-F5344CB8AC3E}">
        <p14:creationId xmlns:p14="http://schemas.microsoft.com/office/powerpoint/2010/main" val="80373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0E0FB1-706C-4A91-B27D-90DCD0ED3AB5}"/>
              </a:ext>
            </a:extLst>
          </p:cNvPr>
          <p:cNvPicPr>
            <a:picLocks noChangeAspect="1"/>
          </p:cNvPicPr>
          <p:nvPr/>
        </p:nvPicPr>
        <p:blipFill>
          <a:blip r:embed="rId2"/>
          <a:stretch>
            <a:fillRect/>
          </a:stretch>
        </p:blipFill>
        <p:spPr>
          <a:xfrm>
            <a:off x="120195" y="122281"/>
            <a:ext cx="8991645" cy="5284219"/>
          </a:xfrm>
          <a:prstGeom prst="rect">
            <a:avLst/>
          </a:prstGeom>
        </p:spPr>
      </p:pic>
      <p:sp>
        <p:nvSpPr>
          <p:cNvPr id="3" name="Rectangle 2">
            <a:extLst>
              <a:ext uri="{FF2B5EF4-FFF2-40B4-BE49-F238E27FC236}">
                <a16:creationId xmlns:a16="http://schemas.microsoft.com/office/drawing/2014/main" id="{3809165E-6712-4886-A3F8-8483A319E572}"/>
              </a:ext>
            </a:extLst>
          </p:cNvPr>
          <p:cNvSpPr/>
          <p:nvPr/>
        </p:nvSpPr>
        <p:spPr>
          <a:xfrm>
            <a:off x="0" y="1000321"/>
            <a:ext cx="9111840" cy="4354397"/>
          </a:xfrm>
          <a:prstGeom prst="rect">
            <a:avLst/>
          </a:prstGeom>
        </p:spPr>
        <p:txBody>
          <a:bodyPr wrap="square">
            <a:spAutoFit/>
          </a:bodyPr>
          <a:lstStyle/>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(b)     smaller populations have fewer different alleles / more homozygosity / less heterozygosity / smaller gene pool / lower genetic variability;</a:t>
            </a:r>
          </a:p>
          <a:p>
            <a:pPr>
              <a:lnSpc>
                <a:spcPct val="107000"/>
              </a:lnSpc>
              <a:spcBef>
                <a:spcPts val="1200"/>
              </a:spcBef>
              <a:spcAft>
                <a:spcPts val="0"/>
              </a:spcAft>
            </a:pP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migrants bring in new alleles / increase gene pool;</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2</a:t>
            </a: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(c)     geographical isolation of populations;</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variation present in population(s);</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different environmental conditions / different selection pressures / different  phenotypes selected;</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change in genetic constitution of populations / gene pools / allele frequency;</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4</a:t>
            </a:r>
            <a:endParaRPr lang="en-GB"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915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54BA18-F1B6-473D-9ACD-3F4A7BDE5D4A}"/>
              </a:ext>
            </a:extLst>
          </p:cNvPr>
          <p:cNvPicPr>
            <a:picLocks noChangeAspect="1"/>
          </p:cNvPicPr>
          <p:nvPr/>
        </p:nvPicPr>
        <p:blipFill>
          <a:blip r:embed="rId2"/>
          <a:stretch>
            <a:fillRect/>
          </a:stretch>
        </p:blipFill>
        <p:spPr>
          <a:xfrm>
            <a:off x="142450" y="166745"/>
            <a:ext cx="8899330" cy="2594210"/>
          </a:xfrm>
          <a:prstGeom prst="rect">
            <a:avLst/>
          </a:prstGeom>
        </p:spPr>
      </p:pic>
    </p:spTree>
    <p:extLst>
      <p:ext uri="{BB962C8B-B14F-4D97-AF65-F5344CB8AC3E}">
        <p14:creationId xmlns:p14="http://schemas.microsoft.com/office/powerpoint/2010/main" val="24257247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103" name="Picture 7" descr="sand_dunes_7"/>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039759" y="378041"/>
            <a:ext cx="3773011" cy="33957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a:extLst>
              <a:ext uri="{FF2B5EF4-FFF2-40B4-BE49-F238E27FC236}">
                <a16:creationId xmlns:a16="http://schemas.microsoft.com/office/drawing/2014/main" id="{CF501804-46C5-4EAF-A8C7-D674610D16A7}"/>
              </a:ext>
            </a:extLst>
          </p:cNvPr>
          <p:cNvSpPr txBox="1"/>
          <p:nvPr/>
        </p:nvSpPr>
        <p:spPr>
          <a:xfrm>
            <a:off x="213064" y="221942"/>
            <a:ext cx="4109266" cy="646331"/>
          </a:xfrm>
          <a:prstGeom prst="rect">
            <a:avLst/>
          </a:prstGeom>
          <a:noFill/>
        </p:spPr>
        <p:txBody>
          <a:bodyPr wrap="none" rtlCol="0">
            <a:spAutoFit/>
          </a:bodyPr>
          <a:lstStyle/>
          <a:p>
            <a:r>
              <a:rPr lang="en-GB" sz="3600" b="1" dirty="0">
                <a:solidFill>
                  <a:schemeClr val="accent6">
                    <a:lumMod val="75000"/>
                  </a:schemeClr>
                </a:solidFill>
              </a:rPr>
              <a:t>Succession- Primary </a:t>
            </a:r>
          </a:p>
        </p:txBody>
      </p:sp>
      <p:sp>
        <p:nvSpPr>
          <p:cNvPr id="7" name="Rectangle 6">
            <a:extLst>
              <a:ext uri="{FF2B5EF4-FFF2-40B4-BE49-F238E27FC236}">
                <a16:creationId xmlns:a16="http://schemas.microsoft.com/office/drawing/2014/main" id="{B00D7DCD-7E04-4CE3-8F84-D31B0F13C90D}"/>
              </a:ext>
            </a:extLst>
          </p:cNvPr>
          <p:cNvSpPr/>
          <p:nvPr/>
        </p:nvSpPr>
        <p:spPr>
          <a:xfrm>
            <a:off x="213064" y="1419892"/>
            <a:ext cx="3773010" cy="4018216"/>
          </a:xfrm>
          <a:prstGeom prst="rect">
            <a:avLst/>
          </a:prstGeom>
        </p:spPr>
        <p:txBody>
          <a:bodyPr wrap="square">
            <a:spAutoFit/>
          </a:bodyPr>
          <a:lstStyle/>
          <a:p>
            <a:pPr>
              <a:lnSpc>
                <a:spcPct val="115000"/>
              </a:lnSpc>
              <a:spcAft>
                <a:spcPts val="1000"/>
              </a:spcAft>
            </a:pPr>
            <a:r>
              <a:rPr lang="en-GB" sz="2400" b="1" dirty="0">
                <a:latin typeface="Calibri" panose="020F0502020204030204" pitchFamily="34" charset="0"/>
                <a:ea typeface="Calibri" panose="020F0502020204030204" pitchFamily="34" charset="0"/>
                <a:cs typeface="Calibri" panose="020F0502020204030204" pitchFamily="34" charset="0"/>
              </a:rPr>
              <a:t>Primary succession</a:t>
            </a:r>
            <a:r>
              <a:rPr lang="en-GB" sz="2400" dirty="0">
                <a:latin typeface="Calibri" panose="020F0502020204030204" pitchFamily="34" charset="0"/>
                <a:ea typeface="Calibri" panose="020F0502020204030204" pitchFamily="34" charset="0"/>
                <a:cs typeface="Calibri" panose="020F0502020204030204" pitchFamily="34" charset="0"/>
              </a:rPr>
              <a:t> occurs from </a:t>
            </a:r>
            <a:r>
              <a:rPr lang="en-GB" sz="2400" b="1" dirty="0">
                <a:latin typeface="Calibri" panose="020F0502020204030204" pitchFamily="34" charset="0"/>
                <a:ea typeface="Calibri" panose="020F0502020204030204" pitchFamily="34" charset="0"/>
                <a:cs typeface="Calibri" panose="020F0502020204030204" pitchFamily="34" charset="0"/>
              </a:rPr>
              <a:t>bare uncolonized land</a:t>
            </a:r>
            <a:r>
              <a:rPr lang="en-GB" sz="2400" dirty="0">
                <a:latin typeface="Calibri" panose="020F0502020204030204" pitchFamily="34" charset="0"/>
                <a:ea typeface="Calibri" panose="020F0502020204030204" pitchFamily="34" charset="0"/>
                <a:cs typeface="Calibri" panose="020F0502020204030204" pitchFamily="34" charset="0"/>
              </a:rPr>
              <a:t> by </a:t>
            </a:r>
            <a:r>
              <a:rPr lang="en-GB" sz="2400" b="1" dirty="0">
                <a:latin typeface="Calibri" panose="020F0502020204030204" pitchFamily="34" charset="0"/>
                <a:ea typeface="Calibri" panose="020F0502020204030204" pitchFamily="34" charset="0"/>
                <a:cs typeface="Calibri" panose="020F0502020204030204" pitchFamily="34" charset="0"/>
              </a:rPr>
              <a:t>pioneer species</a:t>
            </a:r>
            <a:r>
              <a:rPr lang="en-GB" sz="2400" dirty="0">
                <a:latin typeface="Calibri" panose="020F0502020204030204" pitchFamily="34" charset="0"/>
                <a:ea typeface="Calibri" panose="020F0502020204030204" pitchFamily="34" charset="0"/>
                <a:cs typeface="Calibri" panose="020F0502020204030204" pitchFamily="34" charset="0"/>
              </a:rPr>
              <a:t> to climax community. </a:t>
            </a:r>
          </a:p>
          <a:p>
            <a:pPr>
              <a:lnSpc>
                <a:spcPct val="115000"/>
              </a:lnSpc>
              <a:spcAft>
                <a:spcPts val="1000"/>
              </a:spcAft>
            </a:pPr>
            <a:r>
              <a:rPr lang="en-GB" sz="2400" dirty="0">
                <a:latin typeface="Calibri" panose="020F0502020204030204" pitchFamily="34" charset="0"/>
                <a:ea typeface="Calibri" panose="020F0502020204030204" pitchFamily="34" charset="0"/>
                <a:cs typeface="Calibri" panose="020F0502020204030204" pitchFamily="34" charset="0"/>
              </a:rPr>
              <a:t>At </a:t>
            </a:r>
            <a:r>
              <a:rPr lang="en-GB" sz="2400" b="1" dirty="0">
                <a:latin typeface="Calibri" panose="020F0502020204030204" pitchFamily="34" charset="0"/>
                <a:ea typeface="Calibri" panose="020F0502020204030204" pitchFamily="34" charset="0"/>
                <a:cs typeface="Calibri" panose="020F0502020204030204" pitchFamily="34" charset="0"/>
              </a:rPr>
              <a:t>each stage in succession</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b="1" dirty="0">
                <a:latin typeface="Calibri" panose="020F0502020204030204" pitchFamily="34" charset="0"/>
                <a:ea typeface="Calibri" panose="020F0502020204030204" pitchFamily="34" charset="0"/>
                <a:cs typeface="Calibri" panose="020F0502020204030204" pitchFamily="34" charset="0"/>
              </a:rPr>
              <a:t>new species</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b="1" dirty="0">
                <a:latin typeface="Calibri" panose="020F0502020204030204" pitchFamily="34" charset="0"/>
                <a:ea typeface="Calibri" panose="020F0502020204030204" pitchFamily="34" charset="0"/>
                <a:cs typeface="Calibri" panose="020F0502020204030204" pitchFamily="34" charset="0"/>
              </a:rPr>
              <a:t>change the environment becoming less suitable for the previous species</a:t>
            </a:r>
            <a:r>
              <a:rPr lang="en-GB" sz="2400" dirty="0">
                <a:latin typeface="Calibri" panose="020F0502020204030204" pitchFamily="34" charset="0"/>
                <a:ea typeface="Calibri" panose="020F0502020204030204" pitchFamily="34" charset="0"/>
                <a:cs typeface="Calibri" panose="020F0502020204030204" pitchFamily="34" charset="0"/>
              </a:rPr>
              <a:t>.</a:t>
            </a: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146" name="Picture 2" descr="2 Primary/Secondary">
            <a:extLst>
              <a:ext uri="{FF2B5EF4-FFF2-40B4-BE49-F238E27FC236}">
                <a16:creationId xmlns:a16="http://schemas.microsoft.com/office/drawing/2014/main" id="{DE09D35A-8E54-4176-8751-77EFE61E3E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7514" y="4285500"/>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7332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103"/>
                                        </p:tgtEl>
                                        <p:attrNameLst>
                                          <p:attrName>style.visibility</p:attrName>
                                        </p:attrNameLst>
                                      </p:cBhvr>
                                      <p:to>
                                        <p:strVal val="visible"/>
                                      </p:to>
                                    </p:set>
                                    <p:anim calcmode="lin" valueType="num">
                                      <p:cBhvr additive="base">
                                        <p:cTn id="7" dur="500" fill="hold"/>
                                        <p:tgtEl>
                                          <p:spTgt spid="4103"/>
                                        </p:tgtEl>
                                        <p:attrNameLst>
                                          <p:attrName>ppt_x</p:attrName>
                                        </p:attrNameLst>
                                      </p:cBhvr>
                                      <p:tavLst>
                                        <p:tav tm="0">
                                          <p:val>
                                            <p:strVal val="1+#ppt_w/2"/>
                                          </p:val>
                                        </p:tav>
                                        <p:tav tm="100000">
                                          <p:val>
                                            <p:strVal val="#ppt_x"/>
                                          </p:val>
                                        </p:tav>
                                      </p:tavLst>
                                    </p:anim>
                                    <p:anim calcmode="lin" valueType="num">
                                      <p:cBhvr additive="base">
                                        <p:cTn id="8" dur="500" fill="hold"/>
                                        <p:tgtEl>
                                          <p:spTgt spid="410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129" name="Picture 9" descr="forest%20fire%20July%2016%20night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4994" y="1189608"/>
            <a:ext cx="3383205" cy="245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C53C5C0D-EE10-47C8-85FC-15929F73BF46}"/>
              </a:ext>
            </a:extLst>
          </p:cNvPr>
          <p:cNvSpPr txBox="1"/>
          <p:nvPr/>
        </p:nvSpPr>
        <p:spPr>
          <a:xfrm>
            <a:off x="213064" y="221942"/>
            <a:ext cx="4703339" cy="646331"/>
          </a:xfrm>
          <a:prstGeom prst="rect">
            <a:avLst/>
          </a:prstGeom>
          <a:noFill/>
        </p:spPr>
        <p:txBody>
          <a:bodyPr wrap="none" rtlCol="0">
            <a:spAutoFit/>
          </a:bodyPr>
          <a:lstStyle/>
          <a:p>
            <a:r>
              <a:rPr lang="en-GB" sz="3600" b="1" dirty="0">
                <a:solidFill>
                  <a:schemeClr val="accent6">
                    <a:lumMod val="75000"/>
                  </a:schemeClr>
                </a:solidFill>
              </a:rPr>
              <a:t>Succession- Secondary  </a:t>
            </a:r>
          </a:p>
        </p:txBody>
      </p:sp>
      <p:pic>
        <p:nvPicPr>
          <p:cNvPr id="9" name="Picture 8">
            <a:extLst>
              <a:ext uri="{FF2B5EF4-FFF2-40B4-BE49-F238E27FC236}">
                <a16:creationId xmlns:a16="http://schemas.microsoft.com/office/drawing/2014/main" id="{823E44E6-D2EC-4EE7-9ED3-529BBAC951CA}"/>
              </a:ext>
            </a:extLst>
          </p:cNvPr>
          <p:cNvPicPr>
            <a:picLocks noChangeAspect="1"/>
          </p:cNvPicPr>
          <p:nvPr/>
        </p:nvPicPr>
        <p:blipFill>
          <a:blip r:embed="rId3"/>
          <a:stretch>
            <a:fillRect/>
          </a:stretch>
        </p:blipFill>
        <p:spPr>
          <a:xfrm>
            <a:off x="5094673" y="3986073"/>
            <a:ext cx="3363527" cy="2242351"/>
          </a:xfrm>
          <a:prstGeom prst="rect">
            <a:avLst/>
          </a:prstGeom>
        </p:spPr>
      </p:pic>
      <p:sp>
        <p:nvSpPr>
          <p:cNvPr id="10" name="Rectangle 9">
            <a:extLst>
              <a:ext uri="{FF2B5EF4-FFF2-40B4-BE49-F238E27FC236}">
                <a16:creationId xmlns:a16="http://schemas.microsoft.com/office/drawing/2014/main" id="{4E2052C0-2BE8-436A-932D-9CF97CB3D590}"/>
              </a:ext>
            </a:extLst>
          </p:cNvPr>
          <p:cNvSpPr/>
          <p:nvPr/>
        </p:nvSpPr>
        <p:spPr>
          <a:xfrm>
            <a:off x="278733" y="1503464"/>
            <a:ext cx="4572000" cy="4442948"/>
          </a:xfrm>
          <a:prstGeom prst="rect">
            <a:avLst/>
          </a:prstGeom>
        </p:spPr>
        <p:txBody>
          <a:bodyPr>
            <a:spAutoFit/>
          </a:bodyPr>
          <a:lstStyle/>
          <a:p>
            <a:pPr>
              <a:lnSpc>
                <a:spcPct val="115000"/>
              </a:lnSpc>
              <a:spcAft>
                <a:spcPts val="1000"/>
              </a:spcAft>
            </a:pPr>
            <a:r>
              <a:rPr lang="en-GB" sz="2400" b="1" dirty="0">
                <a:latin typeface="Calibri" panose="020F0502020204030204" pitchFamily="34" charset="0"/>
                <a:ea typeface="Calibri" panose="020F0502020204030204" pitchFamily="34" charset="0"/>
                <a:cs typeface="Calibri" panose="020F0502020204030204" pitchFamily="34" charset="0"/>
              </a:rPr>
              <a:t>Secondary succession</a:t>
            </a:r>
            <a:r>
              <a:rPr lang="en-GB" sz="2400" dirty="0">
                <a:latin typeface="Calibri" panose="020F0502020204030204" pitchFamily="34" charset="0"/>
                <a:ea typeface="Calibri" panose="020F0502020204030204" pitchFamily="34" charset="0"/>
                <a:cs typeface="Calibri" panose="020F0502020204030204" pitchFamily="34" charset="0"/>
              </a:rPr>
              <a:t> has been </a:t>
            </a:r>
            <a:r>
              <a:rPr lang="en-GB" sz="2400" b="1" dirty="0">
                <a:latin typeface="Calibri" panose="020F0502020204030204" pitchFamily="34" charset="0"/>
                <a:ea typeface="Calibri" panose="020F0502020204030204" pitchFamily="34" charset="0"/>
                <a:cs typeface="Calibri" panose="020F0502020204030204" pitchFamily="34" charset="0"/>
              </a:rPr>
              <a:t>colonised previously</a:t>
            </a:r>
            <a:r>
              <a:rPr lang="en-GB" sz="2400" dirty="0">
                <a:latin typeface="Calibri" panose="020F0502020204030204" pitchFamily="34" charset="0"/>
                <a:ea typeface="Calibri" panose="020F0502020204030204" pitchFamily="34" charset="0"/>
                <a:cs typeface="Calibri" panose="020F0502020204030204" pitchFamily="34" charset="0"/>
              </a:rPr>
              <a:t> but </a:t>
            </a:r>
            <a:r>
              <a:rPr lang="en-GB" sz="2400" b="1" dirty="0">
                <a:latin typeface="Calibri" panose="020F0502020204030204" pitchFamily="34" charset="0"/>
                <a:ea typeface="Calibri" panose="020F0502020204030204" pitchFamily="34" charset="0"/>
                <a:cs typeface="Calibri" panose="020F0502020204030204" pitchFamily="34" charset="0"/>
              </a:rPr>
              <a:t>communities have been destroyed</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b="1" dirty="0">
                <a:latin typeface="Calibri" panose="020F0502020204030204" pitchFamily="34" charset="0"/>
                <a:ea typeface="Calibri" panose="020F0502020204030204" pitchFamily="34" charset="0"/>
                <a:cs typeface="Calibri" panose="020F0502020204030204" pitchFamily="34" charset="0"/>
              </a:rPr>
              <a:t>Changes</a:t>
            </a:r>
            <a:r>
              <a:rPr lang="en-GB" sz="2400" dirty="0">
                <a:latin typeface="Calibri" panose="020F0502020204030204" pitchFamily="34" charset="0"/>
                <a:ea typeface="Calibri" panose="020F0502020204030204" pitchFamily="34" charset="0"/>
                <a:cs typeface="Calibri" panose="020F0502020204030204" pitchFamily="34" charset="0"/>
              </a:rPr>
              <a:t> that organisms produce in </a:t>
            </a:r>
            <a:r>
              <a:rPr lang="en-GB" sz="2400" b="1" dirty="0">
                <a:latin typeface="Calibri" panose="020F0502020204030204" pitchFamily="34" charset="0"/>
                <a:ea typeface="Calibri" panose="020F0502020204030204" pitchFamily="34" charset="0"/>
                <a:cs typeface="Calibri" panose="020F0502020204030204" pitchFamily="34" charset="0"/>
              </a:rPr>
              <a:t>their abiotic</a:t>
            </a:r>
            <a:r>
              <a:rPr lang="en-GB" sz="2400" dirty="0">
                <a:latin typeface="Calibri" panose="020F0502020204030204" pitchFamily="34" charset="0"/>
                <a:ea typeface="Calibri" panose="020F0502020204030204" pitchFamily="34" charset="0"/>
                <a:cs typeface="Calibri" panose="020F0502020204030204" pitchFamily="34" charset="0"/>
              </a:rPr>
              <a:t> environment can result in a </a:t>
            </a:r>
            <a:r>
              <a:rPr lang="en-GB" sz="2400" b="1" dirty="0">
                <a:latin typeface="Calibri" panose="020F0502020204030204" pitchFamily="34" charset="0"/>
                <a:ea typeface="Calibri" panose="020F0502020204030204" pitchFamily="34" charset="0"/>
                <a:cs typeface="Calibri" panose="020F0502020204030204" pitchFamily="34" charset="0"/>
              </a:rPr>
              <a:t>less hostile environment</a:t>
            </a:r>
            <a:r>
              <a:rPr lang="en-GB" sz="2400" dirty="0">
                <a:latin typeface="Calibri" panose="020F0502020204030204" pitchFamily="34" charset="0"/>
                <a:ea typeface="Calibri" panose="020F0502020204030204" pitchFamily="34" charset="0"/>
                <a:cs typeface="Calibri" panose="020F0502020204030204" pitchFamily="34" charset="0"/>
              </a:rPr>
              <a:t> and change biodiversity. </a:t>
            </a:r>
            <a:r>
              <a:rPr lang="en-GB" sz="2400" b="1" dirty="0">
                <a:latin typeface="Calibri" panose="020F0502020204030204" pitchFamily="34" charset="0"/>
                <a:ea typeface="Calibri" panose="020F0502020204030204" pitchFamily="34" charset="0"/>
                <a:cs typeface="Calibri" panose="020F0502020204030204" pitchFamily="34" charset="0"/>
              </a:rPr>
              <a:t>Conservation</a:t>
            </a:r>
            <a:r>
              <a:rPr lang="en-GB" sz="2400" dirty="0">
                <a:latin typeface="Calibri" panose="020F0502020204030204" pitchFamily="34" charset="0"/>
                <a:ea typeface="Calibri" panose="020F0502020204030204" pitchFamily="34" charset="0"/>
                <a:cs typeface="Calibri" panose="020F0502020204030204" pitchFamily="34" charset="0"/>
              </a:rPr>
              <a:t> of habitats frequently involves </a:t>
            </a:r>
            <a:r>
              <a:rPr lang="en-GB" sz="2400" b="1" dirty="0">
                <a:latin typeface="Calibri" panose="020F0502020204030204" pitchFamily="34" charset="0"/>
                <a:ea typeface="Calibri" panose="020F0502020204030204" pitchFamily="34" charset="0"/>
                <a:cs typeface="Calibri" panose="020F0502020204030204" pitchFamily="34" charset="0"/>
              </a:rPr>
              <a:t>management of succession</a:t>
            </a:r>
            <a:r>
              <a:rPr lang="en-GB" sz="2400" dirty="0">
                <a:latin typeface="Calibri" panose="020F0502020204030204" pitchFamily="34" charset="0"/>
                <a:ea typeface="Calibri" panose="020F0502020204030204" pitchFamily="34" charset="0"/>
                <a:cs typeface="Calibri" panose="020F0502020204030204" pitchFamily="34" charset="0"/>
              </a:rPr>
              <a:t>.</a:t>
            </a:r>
            <a:endParaRPr lang="en-GB"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5787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129"/>
                                        </p:tgtEl>
                                        <p:attrNameLst>
                                          <p:attrName>style.visibility</p:attrName>
                                        </p:attrNameLst>
                                      </p:cBhvr>
                                      <p:to>
                                        <p:strVal val="visible"/>
                                      </p:to>
                                    </p:set>
                                    <p:anim calcmode="lin" valueType="num">
                                      <p:cBhvr additive="base">
                                        <p:cTn id="7" dur="500" fill="hold"/>
                                        <p:tgtEl>
                                          <p:spTgt spid="5129"/>
                                        </p:tgtEl>
                                        <p:attrNameLst>
                                          <p:attrName>ppt_x</p:attrName>
                                        </p:attrNameLst>
                                      </p:cBhvr>
                                      <p:tavLst>
                                        <p:tav tm="0">
                                          <p:val>
                                            <p:strVal val="0-#ppt_w/2"/>
                                          </p:val>
                                        </p:tav>
                                        <p:tav tm="100000">
                                          <p:val>
                                            <p:strVal val="#ppt_x"/>
                                          </p:val>
                                        </p:tav>
                                      </p:tavLst>
                                    </p:anim>
                                    <p:anim calcmode="lin" valueType="num">
                                      <p:cBhvr additive="base">
                                        <p:cTn id="8" dur="500" fill="hold"/>
                                        <p:tgtEl>
                                          <p:spTgt spid="51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Grp="1" noChangeAspect="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4926" y="2535823"/>
            <a:ext cx="9144000" cy="3286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1" name="Text Box 5"/>
          <p:cNvSpPr txBox="1">
            <a:spLocks noChangeArrowheads="1"/>
          </p:cNvSpPr>
          <p:nvPr/>
        </p:nvSpPr>
        <p:spPr bwMode="auto">
          <a:xfrm>
            <a:off x="327983" y="3043355"/>
            <a:ext cx="1225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Pioneer species</a:t>
            </a:r>
          </a:p>
        </p:txBody>
      </p:sp>
      <p:sp>
        <p:nvSpPr>
          <p:cNvPr id="2052" name="Text Box 6"/>
          <p:cNvSpPr txBox="1">
            <a:spLocks noChangeArrowheads="1"/>
          </p:cNvSpPr>
          <p:nvPr/>
        </p:nvSpPr>
        <p:spPr bwMode="auto">
          <a:xfrm>
            <a:off x="77158" y="1827564"/>
            <a:ext cx="1476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Primary Succession</a:t>
            </a:r>
          </a:p>
        </p:txBody>
      </p:sp>
      <p:sp>
        <p:nvSpPr>
          <p:cNvPr id="2059" name="Text Box 11"/>
          <p:cNvSpPr txBox="1">
            <a:spLocks noChangeArrowheads="1"/>
          </p:cNvSpPr>
          <p:nvPr/>
        </p:nvSpPr>
        <p:spPr bwMode="auto">
          <a:xfrm>
            <a:off x="7743815" y="2873960"/>
            <a:ext cx="1476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Climax community</a:t>
            </a:r>
          </a:p>
        </p:txBody>
      </p:sp>
      <p:sp>
        <p:nvSpPr>
          <p:cNvPr id="2060" name="Text Box 12"/>
          <p:cNvSpPr txBox="1">
            <a:spLocks noChangeArrowheads="1"/>
          </p:cNvSpPr>
          <p:nvPr/>
        </p:nvSpPr>
        <p:spPr bwMode="auto">
          <a:xfrm>
            <a:off x="689139" y="5848935"/>
            <a:ext cx="86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Sea rocket</a:t>
            </a:r>
          </a:p>
        </p:txBody>
      </p:sp>
      <p:sp>
        <p:nvSpPr>
          <p:cNvPr id="2061" name="Text Box 13"/>
          <p:cNvSpPr txBox="1">
            <a:spLocks noChangeArrowheads="1"/>
          </p:cNvSpPr>
          <p:nvPr/>
        </p:nvSpPr>
        <p:spPr bwMode="auto">
          <a:xfrm>
            <a:off x="1913101" y="5920373"/>
            <a:ext cx="865188"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Sea Couch grass</a:t>
            </a:r>
          </a:p>
        </p:txBody>
      </p:sp>
      <p:sp>
        <p:nvSpPr>
          <p:cNvPr id="2062" name="Text Box 14"/>
          <p:cNvSpPr txBox="1">
            <a:spLocks noChangeArrowheads="1"/>
          </p:cNvSpPr>
          <p:nvPr/>
        </p:nvSpPr>
        <p:spPr bwMode="auto">
          <a:xfrm>
            <a:off x="2848139" y="5704473"/>
            <a:ext cx="11509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Marram grass</a:t>
            </a:r>
          </a:p>
        </p:txBody>
      </p:sp>
      <p:sp>
        <p:nvSpPr>
          <p:cNvPr id="2063" name="Text Box 15"/>
          <p:cNvSpPr txBox="1">
            <a:spLocks noChangeArrowheads="1"/>
          </p:cNvSpPr>
          <p:nvPr/>
        </p:nvSpPr>
        <p:spPr bwMode="auto">
          <a:xfrm>
            <a:off x="5081751" y="5848935"/>
            <a:ext cx="11509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Birdsfoot Trefoil</a:t>
            </a:r>
          </a:p>
        </p:txBody>
      </p:sp>
      <p:sp>
        <p:nvSpPr>
          <p:cNvPr id="2064" name="Text Box 16"/>
          <p:cNvSpPr txBox="1">
            <a:spLocks noChangeArrowheads="1"/>
          </p:cNvSpPr>
          <p:nvPr/>
        </p:nvSpPr>
        <p:spPr bwMode="auto">
          <a:xfrm>
            <a:off x="6664489" y="5920373"/>
            <a:ext cx="158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Sand Fescue</a:t>
            </a:r>
          </a:p>
        </p:txBody>
      </p:sp>
      <p:sp>
        <p:nvSpPr>
          <p:cNvPr id="2" name="TextBox 1"/>
          <p:cNvSpPr txBox="1"/>
          <p:nvPr/>
        </p:nvSpPr>
        <p:spPr>
          <a:xfrm>
            <a:off x="1448277" y="2099582"/>
            <a:ext cx="2660024" cy="369332"/>
          </a:xfrm>
          <a:prstGeom prst="rect">
            <a:avLst/>
          </a:prstGeom>
          <a:noFill/>
        </p:spPr>
        <p:txBody>
          <a:bodyPr wrap="none" rtlCol="0">
            <a:spAutoFit/>
          </a:bodyPr>
          <a:lstStyle/>
          <a:p>
            <a:r>
              <a:rPr lang="en-GB" dirty="0"/>
              <a:t>Inhospitable environment </a:t>
            </a:r>
          </a:p>
        </p:txBody>
      </p:sp>
      <p:sp>
        <p:nvSpPr>
          <p:cNvPr id="16" name="TextBox 15">
            <a:extLst>
              <a:ext uri="{FF2B5EF4-FFF2-40B4-BE49-F238E27FC236}">
                <a16:creationId xmlns:a16="http://schemas.microsoft.com/office/drawing/2014/main" id="{D4FECE5D-4331-4F8D-A69F-98D09807CA0A}"/>
              </a:ext>
            </a:extLst>
          </p:cNvPr>
          <p:cNvSpPr txBox="1"/>
          <p:nvPr/>
        </p:nvSpPr>
        <p:spPr>
          <a:xfrm>
            <a:off x="77158" y="75414"/>
            <a:ext cx="4109266" cy="646331"/>
          </a:xfrm>
          <a:prstGeom prst="rect">
            <a:avLst/>
          </a:prstGeom>
          <a:noFill/>
        </p:spPr>
        <p:txBody>
          <a:bodyPr wrap="none" rtlCol="0">
            <a:spAutoFit/>
          </a:bodyPr>
          <a:lstStyle/>
          <a:p>
            <a:r>
              <a:rPr lang="en-GB" sz="3600" b="1" dirty="0">
                <a:solidFill>
                  <a:schemeClr val="accent6">
                    <a:lumMod val="75000"/>
                  </a:schemeClr>
                </a:solidFill>
              </a:rPr>
              <a:t>Succession- Primary </a:t>
            </a:r>
          </a:p>
        </p:txBody>
      </p:sp>
    </p:spTree>
    <p:extLst>
      <p:ext uri="{BB962C8B-B14F-4D97-AF65-F5344CB8AC3E}">
        <p14:creationId xmlns:p14="http://schemas.microsoft.com/office/powerpoint/2010/main" val="1917842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73100" y="206375"/>
            <a:ext cx="7772400" cy="1143000"/>
          </a:xfrm>
        </p:spPr>
        <p:txBody>
          <a:bodyPr/>
          <a:lstStyle/>
          <a:p>
            <a:r>
              <a:rPr lang="en-GB" altLang="en-US" dirty="0"/>
              <a:t>Pioneer species</a:t>
            </a:r>
          </a:p>
        </p:txBody>
      </p:sp>
      <p:sp>
        <p:nvSpPr>
          <p:cNvPr id="3" name="Text Placeholder 2"/>
          <p:cNvSpPr>
            <a:spLocks noGrp="1"/>
          </p:cNvSpPr>
          <p:nvPr>
            <p:ph type="body" sz="half" idx="1"/>
          </p:nvPr>
        </p:nvSpPr>
        <p:spPr>
          <a:xfrm>
            <a:off x="696913" y="1077912"/>
            <a:ext cx="7847012" cy="5519439"/>
          </a:xfrm>
        </p:spPr>
        <p:txBody>
          <a:bodyPr>
            <a:normAutofit/>
          </a:bodyPr>
          <a:lstStyle/>
          <a:p>
            <a:pPr marL="0" indent="0">
              <a:buNone/>
              <a:defRPr/>
            </a:pPr>
            <a:r>
              <a:rPr lang="en-GB" altLang="en-US" sz="2800" b="1" dirty="0"/>
              <a:t>Role:</a:t>
            </a:r>
          </a:p>
          <a:p>
            <a:pPr>
              <a:defRPr/>
            </a:pPr>
            <a:r>
              <a:rPr lang="en-GB" sz="2800" dirty="0"/>
              <a:t>Increases </a:t>
            </a:r>
            <a:r>
              <a:rPr lang="en-GB" sz="2800" b="1" dirty="0">
                <a:solidFill>
                  <a:srgbClr val="7030A0"/>
                </a:solidFill>
              </a:rPr>
              <a:t>humus/organic</a:t>
            </a:r>
            <a:r>
              <a:rPr lang="en-GB" sz="2800" dirty="0"/>
              <a:t> content of the soil</a:t>
            </a:r>
          </a:p>
          <a:p>
            <a:pPr>
              <a:defRPr/>
            </a:pPr>
            <a:r>
              <a:rPr lang="en-GB" sz="2800" dirty="0"/>
              <a:t>Increases </a:t>
            </a:r>
            <a:r>
              <a:rPr lang="en-GB" sz="2800" b="1" dirty="0">
                <a:solidFill>
                  <a:srgbClr val="7030A0"/>
                </a:solidFill>
              </a:rPr>
              <a:t>water retention/minerals </a:t>
            </a:r>
            <a:r>
              <a:rPr lang="en-GB" sz="2800" dirty="0"/>
              <a:t>of soil</a:t>
            </a:r>
          </a:p>
          <a:p>
            <a:pPr>
              <a:defRPr/>
            </a:pPr>
            <a:r>
              <a:rPr lang="en-GB" sz="2800" dirty="0"/>
              <a:t>Increases </a:t>
            </a:r>
            <a:r>
              <a:rPr lang="en-GB" sz="2800" b="1" dirty="0">
                <a:solidFill>
                  <a:srgbClr val="7030A0"/>
                </a:solidFill>
              </a:rPr>
              <a:t>habitats</a:t>
            </a:r>
            <a:r>
              <a:rPr lang="en-GB" sz="2800" dirty="0"/>
              <a:t>/shelter</a:t>
            </a:r>
          </a:p>
          <a:p>
            <a:pPr>
              <a:defRPr/>
            </a:pPr>
            <a:r>
              <a:rPr lang="en-GB" sz="2800" dirty="0"/>
              <a:t>Decreases </a:t>
            </a:r>
            <a:r>
              <a:rPr lang="en-GB" sz="2800" b="1" dirty="0">
                <a:solidFill>
                  <a:srgbClr val="7030A0"/>
                </a:solidFill>
              </a:rPr>
              <a:t>soil erosion</a:t>
            </a:r>
          </a:p>
          <a:p>
            <a:pPr marL="0" indent="0">
              <a:buNone/>
              <a:defRPr/>
            </a:pPr>
            <a:r>
              <a:rPr lang="en-GB" sz="2800" b="1" dirty="0"/>
              <a:t>Features: </a:t>
            </a:r>
          </a:p>
          <a:p>
            <a:pPr>
              <a:defRPr/>
            </a:pPr>
            <a:r>
              <a:rPr lang="en-GB" sz="2800" b="1" dirty="0">
                <a:solidFill>
                  <a:srgbClr val="7030A0"/>
                </a:solidFill>
              </a:rPr>
              <a:t>A-sexual reproduction </a:t>
            </a:r>
            <a:r>
              <a:rPr lang="en-GB" sz="2800" dirty="0"/>
              <a:t>so single organisms can </a:t>
            </a:r>
            <a:r>
              <a:rPr lang="en-GB" sz="2800" b="1" dirty="0">
                <a:solidFill>
                  <a:srgbClr val="7030A0"/>
                </a:solidFill>
              </a:rPr>
              <a:t>rapidly multiply </a:t>
            </a:r>
          </a:p>
          <a:p>
            <a:pPr>
              <a:defRPr/>
            </a:pPr>
            <a:r>
              <a:rPr lang="en-GB" sz="2800" b="1" dirty="0">
                <a:solidFill>
                  <a:srgbClr val="7030A0"/>
                </a:solidFill>
              </a:rPr>
              <a:t>Rapid germination</a:t>
            </a:r>
            <a:r>
              <a:rPr lang="en-GB" sz="2800" dirty="0"/>
              <a:t> </a:t>
            </a:r>
          </a:p>
          <a:p>
            <a:pPr>
              <a:defRPr/>
            </a:pPr>
            <a:r>
              <a:rPr lang="en-GB" sz="2800" dirty="0"/>
              <a:t>Have </a:t>
            </a:r>
            <a:r>
              <a:rPr lang="en-GB" sz="2800" b="1" dirty="0">
                <a:solidFill>
                  <a:srgbClr val="7030A0"/>
                </a:solidFill>
              </a:rPr>
              <a:t>increased photosynthesis</a:t>
            </a:r>
            <a:r>
              <a:rPr lang="en-GB" sz="2800" dirty="0">
                <a:solidFill>
                  <a:srgbClr val="7030A0"/>
                </a:solidFill>
              </a:rPr>
              <a:t>- </a:t>
            </a:r>
            <a:r>
              <a:rPr lang="en-GB" sz="2800" dirty="0"/>
              <a:t>as no other food available </a:t>
            </a:r>
            <a:endParaRPr lang="en-GB" sz="2800" b="1" dirty="0">
              <a:solidFill>
                <a:schemeClr val="accent4"/>
              </a:solidFill>
            </a:endParaRPr>
          </a:p>
          <a:p>
            <a:pPr>
              <a:defRPr/>
            </a:pPr>
            <a:endParaRPr lang="en-GB" sz="2800" b="1" dirty="0">
              <a:solidFill>
                <a:srgbClr val="7030A0"/>
              </a:solidFill>
            </a:endParaRPr>
          </a:p>
        </p:txBody>
      </p:sp>
    </p:spTree>
    <p:extLst>
      <p:ext uri="{BB962C8B-B14F-4D97-AF65-F5344CB8AC3E}">
        <p14:creationId xmlns:p14="http://schemas.microsoft.com/office/powerpoint/2010/main" val="11042068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D4B60B9-AAD2-4DF6-A28E-67985FA9084C}"/>
              </a:ext>
            </a:extLst>
          </p:cNvPr>
          <p:cNvPicPr>
            <a:picLocks noChangeAspect="1"/>
          </p:cNvPicPr>
          <p:nvPr/>
        </p:nvPicPr>
        <p:blipFill>
          <a:blip r:embed="rId2"/>
          <a:stretch>
            <a:fillRect/>
          </a:stretch>
        </p:blipFill>
        <p:spPr>
          <a:xfrm>
            <a:off x="0" y="1786128"/>
            <a:ext cx="9144000" cy="3285744"/>
          </a:xfrm>
          <a:prstGeom prst="rect">
            <a:avLst/>
          </a:prstGeom>
        </p:spPr>
      </p:pic>
      <p:sp>
        <p:nvSpPr>
          <p:cNvPr id="3" name="TextBox 2"/>
          <p:cNvSpPr txBox="1"/>
          <p:nvPr/>
        </p:nvSpPr>
        <p:spPr>
          <a:xfrm>
            <a:off x="86870" y="1071111"/>
            <a:ext cx="2088232" cy="646331"/>
          </a:xfrm>
          <a:prstGeom prst="rect">
            <a:avLst/>
          </a:prstGeom>
          <a:solidFill>
            <a:schemeClr val="accent6"/>
          </a:solidFill>
        </p:spPr>
        <p:txBody>
          <a:bodyPr wrap="square" rtlCol="0">
            <a:spAutoFit/>
          </a:bodyPr>
          <a:lstStyle/>
          <a:p>
            <a:pPr algn="ctr"/>
            <a:r>
              <a:rPr lang="en-GB" dirty="0"/>
              <a:t>Hostile environment </a:t>
            </a:r>
          </a:p>
          <a:p>
            <a:pPr algn="ctr"/>
            <a:r>
              <a:rPr lang="en-GB" dirty="0"/>
              <a:t>Abiotic factors</a:t>
            </a:r>
          </a:p>
        </p:txBody>
      </p:sp>
      <p:cxnSp>
        <p:nvCxnSpPr>
          <p:cNvPr id="6" name="Straight Arrow Connector 5"/>
          <p:cNvCxnSpPr>
            <a:stCxn id="3" idx="3"/>
          </p:cNvCxnSpPr>
          <p:nvPr/>
        </p:nvCxnSpPr>
        <p:spPr>
          <a:xfrm flipV="1">
            <a:off x="2175102" y="1359143"/>
            <a:ext cx="4680520" cy="35134"/>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6876158" y="1192044"/>
            <a:ext cx="2088232" cy="369332"/>
          </a:xfrm>
          <a:prstGeom prst="rect">
            <a:avLst/>
          </a:prstGeom>
          <a:solidFill>
            <a:schemeClr val="accent6"/>
          </a:solidFill>
        </p:spPr>
        <p:txBody>
          <a:bodyPr wrap="square" rtlCol="0">
            <a:spAutoFit/>
          </a:bodyPr>
          <a:lstStyle/>
          <a:p>
            <a:pPr algn="ctr"/>
            <a:r>
              <a:rPr lang="en-GB" dirty="0"/>
              <a:t>Less hostile enviro</a:t>
            </a:r>
          </a:p>
        </p:txBody>
      </p:sp>
      <p:sp>
        <p:nvSpPr>
          <p:cNvPr id="8" name="TextBox 7"/>
          <p:cNvSpPr txBox="1"/>
          <p:nvPr/>
        </p:nvSpPr>
        <p:spPr>
          <a:xfrm>
            <a:off x="328284" y="5154735"/>
            <a:ext cx="2088232" cy="923330"/>
          </a:xfrm>
          <a:prstGeom prst="rect">
            <a:avLst/>
          </a:prstGeom>
          <a:solidFill>
            <a:srgbClr val="00B0F0"/>
          </a:solidFill>
        </p:spPr>
        <p:txBody>
          <a:bodyPr wrap="square" rtlCol="0">
            <a:spAutoFit/>
          </a:bodyPr>
          <a:lstStyle/>
          <a:p>
            <a:pPr algn="ctr"/>
            <a:r>
              <a:rPr lang="en-GB" dirty="0"/>
              <a:t>Pioneer species </a:t>
            </a:r>
          </a:p>
          <a:p>
            <a:pPr algn="ctr"/>
            <a:r>
              <a:rPr lang="en-GB" dirty="0"/>
              <a:t>Adapted to hostile enviro</a:t>
            </a:r>
          </a:p>
        </p:txBody>
      </p:sp>
      <p:cxnSp>
        <p:nvCxnSpPr>
          <p:cNvPr id="9" name="Straight Arrow Connector 8"/>
          <p:cNvCxnSpPr/>
          <p:nvPr/>
        </p:nvCxnSpPr>
        <p:spPr>
          <a:xfrm flipV="1">
            <a:off x="2395882" y="5613709"/>
            <a:ext cx="4680520" cy="35134"/>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
        <p:nvSpPr>
          <p:cNvPr id="10" name="TextBox 9"/>
          <p:cNvSpPr txBox="1"/>
          <p:nvPr/>
        </p:nvSpPr>
        <p:spPr>
          <a:xfrm>
            <a:off x="7055768" y="5005562"/>
            <a:ext cx="2088232" cy="1169551"/>
          </a:xfrm>
          <a:prstGeom prst="rect">
            <a:avLst/>
          </a:prstGeom>
          <a:solidFill>
            <a:srgbClr val="00B0F0"/>
          </a:solidFill>
        </p:spPr>
        <p:txBody>
          <a:bodyPr wrap="square" rtlCol="0">
            <a:spAutoFit/>
          </a:bodyPr>
          <a:lstStyle/>
          <a:p>
            <a:pPr algn="ctr"/>
            <a:r>
              <a:rPr lang="en-GB" sz="1400" dirty="0"/>
              <a:t>Increased species diversity</a:t>
            </a:r>
          </a:p>
          <a:p>
            <a:pPr algn="ctr"/>
            <a:r>
              <a:rPr lang="en-GB" sz="1400" dirty="0"/>
              <a:t>Outcompete pioneer species so more like to survive</a:t>
            </a:r>
          </a:p>
        </p:txBody>
      </p:sp>
      <p:sp>
        <p:nvSpPr>
          <p:cNvPr id="5" name="Content Placeholder 4">
            <a:extLst>
              <a:ext uri="{FF2B5EF4-FFF2-40B4-BE49-F238E27FC236}">
                <a16:creationId xmlns:a16="http://schemas.microsoft.com/office/drawing/2014/main" id="{210F058B-836D-4145-8D4F-8BBC21C9A6C7}"/>
              </a:ext>
            </a:extLst>
          </p:cNvPr>
          <p:cNvSpPr>
            <a:spLocks noGrp="1"/>
          </p:cNvSpPr>
          <p:nvPr>
            <p:ph idx="1"/>
          </p:nvPr>
        </p:nvSpPr>
        <p:spPr/>
        <p:txBody>
          <a:bodyPr/>
          <a:lstStyle/>
          <a:p>
            <a:endParaRPr lang="en-GB" dirty="0"/>
          </a:p>
        </p:txBody>
      </p:sp>
      <p:sp>
        <p:nvSpPr>
          <p:cNvPr id="12" name="TextBox 11">
            <a:extLst>
              <a:ext uri="{FF2B5EF4-FFF2-40B4-BE49-F238E27FC236}">
                <a16:creationId xmlns:a16="http://schemas.microsoft.com/office/drawing/2014/main" id="{B70558F1-85C0-44FD-8661-657A03AA9B73}"/>
              </a:ext>
            </a:extLst>
          </p:cNvPr>
          <p:cNvSpPr txBox="1"/>
          <p:nvPr/>
        </p:nvSpPr>
        <p:spPr>
          <a:xfrm>
            <a:off x="77158" y="75414"/>
            <a:ext cx="4109266" cy="646331"/>
          </a:xfrm>
          <a:prstGeom prst="rect">
            <a:avLst/>
          </a:prstGeom>
          <a:noFill/>
        </p:spPr>
        <p:txBody>
          <a:bodyPr wrap="none" rtlCol="0">
            <a:spAutoFit/>
          </a:bodyPr>
          <a:lstStyle/>
          <a:p>
            <a:r>
              <a:rPr lang="en-GB" sz="3600" b="1" dirty="0">
                <a:solidFill>
                  <a:schemeClr val="accent6">
                    <a:lumMod val="75000"/>
                  </a:schemeClr>
                </a:solidFill>
              </a:rPr>
              <a:t>Succession- Primary </a:t>
            </a:r>
          </a:p>
        </p:txBody>
      </p:sp>
      <p:sp>
        <p:nvSpPr>
          <p:cNvPr id="13" name="Text Box 5">
            <a:extLst>
              <a:ext uri="{FF2B5EF4-FFF2-40B4-BE49-F238E27FC236}">
                <a16:creationId xmlns:a16="http://schemas.microsoft.com/office/drawing/2014/main" id="{D7786F2C-95DC-42E2-96D7-D83FF0435285}"/>
              </a:ext>
            </a:extLst>
          </p:cNvPr>
          <p:cNvSpPr txBox="1">
            <a:spLocks noChangeArrowheads="1"/>
          </p:cNvSpPr>
          <p:nvPr/>
        </p:nvSpPr>
        <p:spPr bwMode="auto">
          <a:xfrm>
            <a:off x="656457" y="1950343"/>
            <a:ext cx="1225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Pioneer species</a:t>
            </a:r>
          </a:p>
        </p:txBody>
      </p:sp>
      <p:sp>
        <p:nvSpPr>
          <p:cNvPr id="14" name="Text Box 11">
            <a:extLst>
              <a:ext uri="{FF2B5EF4-FFF2-40B4-BE49-F238E27FC236}">
                <a16:creationId xmlns:a16="http://schemas.microsoft.com/office/drawing/2014/main" id="{EE587C29-788D-438A-9A1A-E7C2CC298D0F}"/>
              </a:ext>
            </a:extLst>
          </p:cNvPr>
          <p:cNvSpPr txBox="1">
            <a:spLocks noChangeArrowheads="1"/>
          </p:cNvSpPr>
          <p:nvPr/>
        </p:nvSpPr>
        <p:spPr bwMode="auto">
          <a:xfrm>
            <a:off x="7749355" y="2221327"/>
            <a:ext cx="1476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Climax community</a:t>
            </a:r>
          </a:p>
        </p:txBody>
      </p:sp>
    </p:spTree>
    <p:extLst>
      <p:ext uri="{BB962C8B-B14F-4D97-AF65-F5344CB8AC3E}">
        <p14:creationId xmlns:p14="http://schemas.microsoft.com/office/powerpoint/2010/main" val="35436050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2443" y="431912"/>
            <a:ext cx="2088232" cy="1200329"/>
          </a:xfrm>
          <a:prstGeom prst="rect">
            <a:avLst/>
          </a:prstGeom>
          <a:solidFill>
            <a:srgbClr val="92D050"/>
          </a:solidFill>
        </p:spPr>
        <p:txBody>
          <a:bodyPr wrap="square" rtlCol="0">
            <a:spAutoFit/>
          </a:bodyPr>
          <a:lstStyle/>
          <a:p>
            <a:pPr algn="ctr"/>
            <a:r>
              <a:rPr lang="en-GB" dirty="0"/>
              <a:t>Less organic content </a:t>
            </a:r>
            <a:r>
              <a:rPr lang="en-GB" dirty="0" err="1"/>
              <a:t>eg</a:t>
            </a:r>
            <a:r>
              <a:rPr lang="en-GB" dirty="0"/>
              <a:t> minerals </a:t>
            </a:r>
          </a:p>
          <a:p>
            <a:pPr algn="ctr"/>
            <a:r>
              <a:rPr lang="en-GB" dirty="0"/>
              <a:t>Less habitat </a:t>
            </a:r>
            <a:r>
              <a:rPr lang="en-GB" b="1" u="sng" dirty="0"/>
              <a:t>variety</a:t>
            </a:r>
            <a:r>
              <a:rPr lang="en-GB" dirty="0"/>
              <a:t> </a:t>
            </a:r>
          </a:p>
          <a:p>
            <a:pPr algn="ctr"/>
            <a:r>
              <a:rPr lang="en-GB" dirty="0"/>
              <a:t>Less food </a:t>
            </a:r>
            <a:r>
              <a:rPr lang="en-GB" b="1" u="sng" dirty="0"/>
              <a:t>sources</a:t>
            </a:r>
          </a:p>
        </p:txBody>
      </p:sp>
      <p:cxnSp>
        <p:nvCxnSpPr>
          <p:cNvPr id="6" name="Straight Arrow Connector 5"/>
          <p:cNvCxnSpPr>
            <a:stCxn id="3" idx="3"/>
          </p:cNvCxnSpPr>
          <p:nvPr/>
        </p:nvCxnSpPr>
        <p:spPr>
          <a:xfrm flipV="1">
            <a:off x="2180067" y="737511"/>
            <a:ext cx="4680520" cy="35134"/>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8" name="TextBox 7"/>
          <p:cNvSpPr txBox="1"/>
          <p:nvPr/>
        </p:nvSpPr>
        <p:spPr>
          <a:xfrm>
            <a:off x="115564" y="5200627"/>
            <a:ext cx="2088232" cy="646331"/>
          </a:xfrm>
          <a:prstGeom prst="rect">
            <a:avLst/>
          </a:prstGeom>
          <a:solidFill>
            <a:srgbClr val="00B0F0"/>
          </a:solidFill>
        </p:spPr>
        <p:txBody>
          <a:bodyPr wrap="square" rtlCol="0">
            <a:spAutoFit/>
          </a:bodyPr>
          <a:lstStyle/>
          <a:p>
            <a:pPr algn="ctr"/>
            <a:r>
              <a:rPr lang="en-GB" dirty="0"/>
              <a:t>Low species richness/diversity</a:t>
            </a:r>
          </a:p>
        </p:txBody>
      </p:sp>
      <p:cxnSp>
        <p:nvCxnSpPr>
          <p:cNvPr id="9" name="Straight Arrow Connector 8"/>
          <p:cNvCxnSpPr/>
          <p:nvPr/>
        </p:nvCxnSpPr>
        <p:spPr>
          <a:xfrm flipV="1">
            <a:off x="2183162" y="5659601"/>
            <a:ext cx="4680520" cy="35134"/>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
        <p:nvSpPr>
          <p:cNvPr id="10" name="TextBox 9"/>
          <p:cNvSpPr txBox="1"/>
          <p:nvPr/>
        </p:nvSpPr>
        <p:spPr>
          <a:xfrm>
            <a:off x="6843048" y="5225759"/>
            <a:ext cx="2088232" cy="646331"/>
          </a:xfrm>
          <a:prstGeom prst="rect">
            <a:avLst/>
          </a:prstGeom>
          <a:solidFill>
            <a:srgbClr val="00B0F0"/>
          </a:solidFill>
        </p:spPr>
        <p:txBody>
          <a:bodyPr wrap="square" rtlCol="0">
            <a:spAutoFit/>
          </a:bodyPr>
          <a:lstStyle/>
          <a:p>
            <a:pPr algn="ctr"/>
            <a:r>
              <a:rPr lang="en-GB" dirty="0"/>
              <a:t>Higher species richness/diversity</a:t>
            </a:r>
          </a:p>
        </p:txBody>
      </p:sp>
      <p:sp>
        <p:nvSpPr>
          <p:cNvPr id="11" name="TextBox 10"/>
          <p:cNvSpPr txBox="1"/>
          <p:nvPr/>
        </p:nvSpPr>
        <p:spPr>
          <a:xfrm>
            <a:off x="6877771" y="431911"/>
            <a:ext cx="2088232" cy="1354217"/>
          </a:xfrm>
          <a:prstGeom prst="rect">
            <a:avLst/>
          </a:prstGeom>
          <a:solidFill>
            <a:srgbClr val="92D050"/>
          </a:solidFill>
        </p:spPr>
        <p:txBody>
          <a:bodyPr wrap="square" rtlCol="0">
            <a:spAutoFit/>
          </a:bodyPr>
          <a:lstStyle/>
          <a:p>
            <a:pPr algn="ctr"/>
            <a:r>
              <a:rPr lang="en-GB" sz="1600" dirty="0"/>
              <a:t>More organic content due to </a:t>
            </a:r>
            <a:r>
              <a:rPr lang="en-GB" sz="1600" b="1" u="sng" dirty="0"/>
              <a:t>decomposing plant/animal material</a:t>
            </a:r>
          </a:p>
          <a:p>
            <a:pPr algn="ctr"/>
            <a:r>
              <a:rPr lang="en-GB" sz="1600" dirty="0"/>
              <a:t>More habitat </a:t>
            </a:r>
            <a:r>
              <a:rPr lang="en-GB" sz="1600" b="1" u="sng" dirty="0"/>
              <a:t>variety</a:t>
            </a:r>
            <a:r>
              <a:rPr lang="en-GB" sz="1600" dirty="0"/>
              <a:t> </a:t>
            </a:r>
          </a:p>
          <a:p>
            <a:pPr algn="ctr"/>
            <a:r>
              <a:rPr lang="en-GB" sz="1600" dirty="0"/>
              <a:t>More food </a:t>
            </a:r>
            <a:r>
              <a:rPr lang="en-GB" sz="1600" b="1" u="sng" dirty="0"/>
              <a:t>sources</a:t>
            </a:r>
          </a:p>
        </p:txBody>
      </p:sp>
      <p:sp>
        <p:nvSpPr>
          <p:cNvPr id="5" name="Content Placeholder 4">
            <a:extLst>
              <a:ext uri="{FF2B5EF4-FFF2-40B4-BE49-F238E27FC236}">
                <a16:creationId xmlns:a16="http://schemas.microsoft.com/office/drawing/2014/main" id="{500E952B-FD58-4809-8475-41336F032CBE}"/>
              </a:ext>
            </a:extLst>
          </p:cNvPr>
          <p:cNvSpPr>
            <a:spLocks noGrp="1"/>
          </p:cNvSpPr>
          <p:nvPr>
            <p:ph idx="1"/>
          </p:nvPr>
        </p:nvSpPr>
        <p:spPr/>
        <p:txBody>
          <a:bodyPr/>
          <a:lstStyle/>
          <a:p>
            <a:endParaRPr lang="en-GB" dirty="0"/>
          </a:p>
        </p:txBody>
      </p:sp>
      <p:pic>
        <p:nvPicPr>
          <p:cNvPr id="12" name="Picture 11">
            <a:extLst>
              <a:ext uri="{FF2B5EF4-FFF2-40B4-BE49-F238E27FC236}">
                <a16:creationId xmlns:a16="http://schemas.microsoft.com/office/drawing/2014/main" id="{5C9369EB-C949-43A4-A19A-5FFB38164B53}"/>
              </a:ext>
            </a:extLst>
          </p:cNvPr>
          <p:cNvPicPr>
            <a:picLocks noChangeAspect="1"/>
          </p:cNvPicPr>
          <p:nvPr/>
        </p:nvPicPr>
        <p:blipFill>
          <a:blip r:embed="rId2"/>
          <a:stretch>
            <a:fillRect/>
          </a:stretch>
        </p:blipFill>
        <p:spPr>
          <a:xfrm>
            <a:off x="0" y="1786128"/>
            <a:ext cx="9144000" cy="3285744"/>
          </a:xfrm>
          <a:prstGeom prst="rect">
            <a:avLst/>
          </a:prstGeom>
        </p:spPr>
      </p:pic>
      <p:sp>
        <p:nvSpPr>
          <p:cNvPr id="13" name="Text Box 5">
            <a:extLst>
              <a:ext uri="{FF2B5EF4-FFF2-40B4-BE49-F238E27FC236}">
                <a16:creationId xmlns:a16="http://schemas.microsoft.com/office/drawing/2014/main" id="{3742EBD5-935D-44A8-80ED-9BDFD696C98F}"/>
              </a:ext>
            </a:extLst>
          </p:cNvPr>
          <p:cNvSpPr txBox="1">
            <a:spLocks noChangeArrowheads="1"/>
          </p:cNvSpPr>
          <p:nvPr/>
        </p:nvSpPr>
        <p:spPr bwMode="auto">
          <a:xfrm>
            <a:off x="789622" y="1978034"/>
            <a:ext cx="1225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Pioneer species</a:t>
            </a:r>
          </a:p>
        </p:txBody>
      </p:sp>
      <p:sp>
        <p:nvSpPr>
          <p:cNvPr id="14" name="Text Box 11">
            <a:extLst>
              <a:ext uri="{FF2B5EF4-FFF2-40B4-BE49-F238E27FC236}">
                <a16:creationId xmlns:a16="http://schemas.microsoft.com/office/drawing/2014/main" id="{252EC2F0-205F-4506-9758-D04D5F69AE8E}"/>
              </a:ext>
            </a:extLst>
          </p:cNvPr>
          <p:cNvSpPr txBox="1">
            <a:spLocks noChangeArrowheads="1"/>
          </p:cNvSpPr>
          <p:nvPr/>
        </p:nvSpPr>
        <p:spPr bwMode="auto">
          <a:xfrm>
            <a:off x="7695137" y="2137113"/>
            <a:ext cx="1476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Climax community</a:t>
            </a:r>
          </a:p>
        </p:txBody>
      </p:sp>
    </p:spTree>
    <p:extLst>
      <p:ext uri="{BB962C8B-B14F-4D97-AF65-F5344CB8AC3E}">
        <p14:creationId xmlns:p14="http://schemas.microsoft.com/office/powerpoint/2010/main" val="39001491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Grp="1" noChangeAspect="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4926" y="2535823"/>
            <a:ext cx="9144000" cy="3286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1" name="Text Box 5"/>
          <p:cNvSpPr txBox="1">
            <a:spLocks noChangeArrowheads="1"/>
          </p:cNvSpPr>
          <p:nvPr/>
        </p:nvSpPr>
        <p:spPr bwMode="auto">
          <a:xfrm>
            <a:off x="327983" y="3043355"/>
            <a:ext cx="1225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Pioneer species</a:t>
            </a:r>
          </a:p>
        </p:txBody>
      </p:sp>
      <p:sp>
        <p:nvSpPr>
          <p:cNvPr id="2052" name="Text Box 6"/>
          <p:cNvSpPr txBox="1">
            <a:spLocks noChangeArrowheads="1"/>
          </p:cNvSpPr>
          <p:nvPr/>
        </p:nvSpPr>
        <p:spPr bwMode="auto">
          <a:xfrm>
            <a:off x="77158" y="1827564"/>
            <a:ext cx="1476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Primary Succession</a:t>
            </a:r>
          </a:p>
        </p:txBody>
      </p:sp>
      <p:sp>
        <p:nvSpPr>
          <p:cNvPr id="2059" name="Text Box 11"/>
          <p:cNvSpPr txBox="1">
            <a:spLocks noChangeArrowheads="1"/>
          </p:cNvSpPr>
          <p:nvPr/>
        </p:nvSpPr>
        <p:spPr bwMode="auto">
          <a:xfrm>
            <a:off x="7743815" y="2873960"/>
            <a:ext cx="1476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Climax community</a:t>
            </a:r>
          </a:p>
        </p:txBody>
      </p:sp>
      <p:sp>
        <p:nvSpPr>
          <p:cNvPr id="2060" name="Text Box 12"/>
          <p:cNvSpPr txBox="1">
            <a:spLocks noChangeArrowheads="1"/>
          </p:cNvSpPr>
          <p:nvPr/>
        </p:nvSpPr>
        <p:spPr bwMode="auto">
          <a:xfrm>
            <a:off x="689139" y="5848935"/>
            <a:ext cx="86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Sea rocket</a:t>
            </a:r>
          </a:p>
        </p:txBody>
      </p:sp>
      <p:sp>
        <p:nvSpPr>
          <p:cNvPr id="2061" name="Text Box 13"/>
          <p:cNvSpPr txBox="1">
            <a:spLocks noChangeArrowheads="1"/>
          </p:cNvSpPr>
          <p:nvPr/>
        </p:nvSpPr>
        <p:spPr bwMode="auto">
          <a:xfrm>
            <a:off x="1913101" y="5920373"/>
            <a:ext cx="865188"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Sea Couch grass</a:t>
            </a:r>
          </a:p>
        </p:txBody>
      </p:sp>
      <p:sp>
        <p:nvSpPr>
          <p:cNvPr id="2062" name="Text Box 14"/>
          <p:cNvSpPr txBox="1">
            <a:spLocks noChangeArrowheads="1"/>
          </p:cNvSpPr>
          <p:nvPr/>
        </p:nvSpPr>
        <p:spPr bwMode="auto">
          <a:xfrm>
            <a:off x="2848139" y="5704473"/>
            <a:ext cx="11509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Marram grass</a:t>
            </a:r>
          </a:p>
        </p:txBody>
      </p:sp>
      <p:sp>
        <p:nvSpPr>
          <p:cNvPr id="2063" name="Text Box 15"/>
          <p:cNvSpPr txBox="1">
            <a:spLocks noChangeArrowheads="1"/>
          </p:cNvSpPr>
          <p:nvPr/>
        </p:nvSpPr>
        <p:spPr bwMode="auto">
          <a:xfrm>
            <a:off x="5081751" y="5848935"/>
            <a:ext cx="11509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Birdsfoot Trefoil</a:t>
            </a:r>
          </a:p>
        </p:txBody>
      </p:sp>
      <p:sp>
        <p:nvSpPr>
          <p:cNvPr id="2064" name="Text Box 16"/>
          <p:cNvSpPr txBox="1">
            <a:spLocks noChangeArrowheads="1"/>
          </p:cNvSpPr>
          <p:nvPr/>
        </p:nvSpPr>
        <p:spPr bwMode="auto">
          <a:xfrm>
            <a:off x="6664489" y="5920373"/>
            <a:ext cx="158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Sand Fescue</a:t>
            </a:r>
          </a:p>
        </p:txBody>
      </p:sp>
      <p:sp>
        <p:nvSpPr>
          <p:cNvPr id="2" name="TextBox 1"/>
          <p:cNvSpPr txBox="1"/>
          <p:nvPr/>
        </p:nvSpPr>
        <p:spPr>
          <a:xfrm>
            <a:off x="1448277" y="2099582"/>
            <a:ext cx="2660024" cy="369332"/>
          </a:xfrm>
          <a:prstGeom prst="rect">
            <a:avLst/>
          </a:prstGeom>
          <a:noFill/>
        </p:spPr>
        <p:txBody>
          <a:bodyPr wrap="none" rtlCol="0">
            <a:spAutoFit/>
          </a:bodyPr>
          <a:lstStyle/>
          <a:p>
            <a:r>
              <a:rPr lang="en-GB" dirty="0"/>
              <a:t>Inhospitable environment </a:t>
            </a:r>
          </a:p>
        </p:txBody>
      </p:sp>
      <p:sp>
        <p:nvSpPr>
          <p:cNvPr id="16" name="TextBox 15">
            <a:extLst>
              <a:ext uri="{FF2B5EF4-FFF2-40B4-BE49-F238E27FC236}">
                <a16:creationId xmlns:a16="http://schemas.microsoft.com/office/drawing/2014/main" id="{D4FECE5D-4331-4F8D-A69F-98D09807CA0A}"/>
              </a:ext>
            </a:extLst>
          </p:cNvPr>
          <p:cNvSpPr txBox="1"/>
          <p:nvPr/>
        </p:nvSpPr>
        <p:spPr>
          <a:xfrm>
            <a:off x="77158" y="75414"/>
            <a:ext cx="4109266" cy="646331"/>
          </a:xfrm>
          <a:prstGeom prst="rect">
            <a:avLst/>
          </a:prstGeom>
          <a:noFill/>
        </p:spPr>
        <p:txBody>
          <a:bodyPr wrap="none" rtlCol="0">
            <a:spAutoFit/>
          </a:bodyPr>
          <a:lstStyle/>
          <a:p>
            <a:r>
              <a:rPr lang="en-GB" sz="3600" b="1" dirty="0">
                <a:solidFill>
                  <a:schemeClr val="accent6">
                    <a:lumMod val="75000"/>
                  </a:schemeClr>
                </a:solidFill>
              </a:rPr>
              <a:t>Succession- Primary </a:t>
            </a:r>
          </a:p>
        </p:txBody>
      </p:sp>
      <p:sp>
        <p:nvSpPr>
          <p:cNvPr id="3" name="TextBox 2">
            <a:extLst>
              <a:ext uri="{FF2B5EF4-FFF2-40B4-BE49-F238E27FC236}">
                <a16:creationId xmlns:a16="http://schemas.microsoft.com/office/drawing/2014/main" id="{ADFC798C-1D3E-469D-B8BD-94C9A6C06B51}"/>
              </a:ext>
            </a:extLst>
          </p:cNvPr>
          <p:cNvSpPr txBox="1"/>
          <p:nvPr/>
        </p:nvSpPr>
        <p:spPr>
          <a:xfrm>
            <a:off x="77158" y="687366"/>
            <a:ext cx="8797771" cy="1015663"/>
          </a:xfrm>
          <a:prstGeom prst="rect">
            <a:avLst/>
          </a:prstGeom>
          <a:noFill/>
        </p:spPr>
        <p:txBody>
          <a:bodyPr wrap="square" rtlCol="0">
            <a:spAutoFit/>
          </a:bodyPr>
          <a:lstStyle/>
          <a:p>
            <a:r>
              <a:rPr lang="en-GB" sz="2000" dirty="0"/>
              <a:t>Add details to the diagram on page 12 in your booklet. </a:t>
            </a:r>
          </a:p>
          <a:p>
            <a:r>
              <a:rPr lang="en-GB" sz="2000" dirty="0"/>
              <a:t>You will be given a specific example in the exam so you will need to apply your answer to the exam question. </a:t>
            </a:r>
          </a:p>
        </p:txBody>
      </p:sp>
    </p:spTree>
    <p:extLst>
      <p:ext uri="{BB962C8B-B14F-4D97-AF65-F5344CB8AC3E}">
        <p14:creationId xmlns:p14="http://schemas.microsoft.com/office/powerpoint/2010/main" val="30396977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Grp="1" noChangeAspect="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4926" y="2535823"/>
            <a:ext cx="9144000" cy="3286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1" name="Text Box 5"/>
          <p:cNvSpPr txBox="1">
            <a:spLocks noChangeArrowheads="1"/>
          </p:cNvSpPr>
          <p:nvPr/>
        </p:nvSpPr>
        <p:spPr bwMode="auto">
          <a:xfrm>
            <a:off x="327983" y="3043355"/>
            <a:ext cx="1225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Pioneer species</a:t>
            </a:r>
          </a:p>
        </p:txBody>
      </p:sp>
      <p:sp>
        <p:nvSpPr>
          <p:cNvPr id="2052" name="Text Box 6"/>
          <p:cNvSpPr txBox="1">
            <a:spLocks noChangeArrowheads="1"/>
          </p:cNvSpPr>
          <p:nvPr/>
        </p:nvSpPr>
        <p:spPr bwMode="auto">
          <a:xfrm>
            <a:off x="59310" y="0"/>
            <a:ext cx="1476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Primary Succession</a:t>
            </a:r>
          </a:p>
        </p:txBody>
      </p:sp>
      <p:sp>
        <p:nvSpPr>
          <p:cNvPr id="2055" name="Text Box 7"/>
          <p:cNvSpPr txBox="1">
            <a:spLocks noChangeArrowheads="1"/>
          </p:cNvSpPr>
          <p:nvPr/>
        </p:nvSpPr>
        <p:spPr bwMode="auto">
          <a:xfrm>
            <a:off x="1372868" y="1144319"/>
            <a:ext cx="2303462"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GB" dirty="0">
                <a:solidFill>
                  <a:srgbClr val="7030A0"/>
                </a:solidFill>
              </a:rPr>
              <a:t>Stage 2:</a:t>
            </a:r>
          </a:p>
          <a:p>
            <a:pPr marL="285750" indent="-285750">
              <a:buFont typeface="Wingdings" panose="05000000000000000000" pitchFamily="2" charset="2"/>
              <a:buChar char="ü"/>
              <a:defRPr/>
            </a:pPr>
            <a:r>
              <a:rPr lang="en-GB" dirty="0"/>
              <a:t>Increases </a:t>
            </a:r>
            <a:r>
              <a:rPr lang="en-GB" b="1" dirty="0">
                <a:solidFill>
                  <a:srgbClr val="7030A0"/>
                </a:solidFill>
              </a:rPr>
              <a:t>humus/organic</a:t>
            </a:r>
            <a:r>
              <a:rPr lang="en-GB" dirty="0"/>
              <a:t> content of the soil</a:t>
            </a:r>
          </a:p>
          <a:p>
            <a:pPr marL="285750" indent="-285750">
              <a:buFont typeface="Wingdings" panose="05000000000000000000" pitchFamily="2" charset="2"/>
              <a:buChar char="ü"/>
              <a:defRPr/>
            </a:pPr>
            <a:r>
              <a:rPr lang="en-GB" dirty="0"/>
              <a:t>Increases </a:t>
            </a:r>
            <a:r>
              <a:rPr lang="en-GB" b="1" dirty="0">
                <a:solidFill>
                  <a:srgbClr val="7030A0"/>
                </a:solidFill>
              </a:rPr>
              <a:t>water retention/minerals </a:t>
            </a:r>
            <a:r>
              <a:rPr lang="en-GB" dirty="0"/>
              <a:t>of soil</a:t>
            </a:r>
          </a:p>
          <a:p>
            <a:pPr marL="285750" indent="-285750">
              <a:buFont typeface="Wingdings" panose="05000000000000000000" pitchFamily="2" charset="2"/>
              <a:buChar char="ü"/>
              <a:defRPr/>
            </a:pPr>
            <a:r>
              <a:rPr lang="en-GB" dirty="0"/>
              <a:t>Increases </a:t>
            </a:r>
            <a:r>
              <a:rPr lang="en-GB" b="1" dirty="0">
                <a:solidFill>
                  <a:srgbClr val="7030A0"/>
                </a:solidFill>
              </a:rPr>
              <a:t>habitats</a:t>
            </a:r>
            <a:r>
              <a:rPr lang="en-GB" dirty="0"/>
              <a:t>/shelter</a:t>
            </a:r>
          </a:p>
          <a:p>
            <a:pPr marL="285750" indent="-285750">
              <a:buFont typeface="Wingdings" panose="05000000000000000000" pitchFamily="2" charset="2"/>
              <a:buChar char="ü"/>
              <a:defRPr/>
            </a:pPr>
            <a:r>
              <a:rPr lang="en-GB" dirty="0"/>
              <a:t>Decreases </a:t>
            </a:r>
            <a:r>
              <a:rPr lang="en-GB" b="1" dirty="0">
                <a:solidFill>
                  <a:srgbClr val="7030A0"/>
                </a:solidFill>
              </a:rPr>
              <a:t>soil erosion</a:t>
            </a:r>
          </a:p>
        </p:txBody>
      </p:sp>
      <p:sp>
        <p:nvSpPr>
          <p:cNvPr id="2054" name="Text Box 8"/>
          <p:cNvSpPr txBox="1">
            <a:spLocks noChangeArrowheads="1"/>
          </p:cNvSpPr>
          <p:nvPr/>
        </p:nvSpPr>
        <p:spPr bwMode="auto">
          <a:xfrm>
            <a:off x="347082" y="3599165"/>
            <a:ext cx="1223962"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solidFill>
                  <a:srgbClr val="7030A0"/>
                </a:solidFill>
              </a:rPr>
              <a:t>Stage 1:</a:t>
            </a:r>
          </a:p>
          <a:p>
            <a:pPr eaLnBrk="1" hangingPunct="1">
              <a:spcBef>
                <a:spcPct val="50000"/>
              </a:spcBef>
            </a:pPr>
            <a:r>
              <a:rPr lang="en-GB" altLang="en-US" b="1" dirty="0">
                <a:solidFill>
                  <a:srgbClr val="7030A0"/>
                </a:solidFill>
              </a:rPr>
              <a:t>Hostile-</a:t>
            </a:r>
            <a:r>
              <a:rPr lang="en-GB" altLang="en-US" dirty="0"/>
              <a:t>More alkaline</a:t>
            </a:r>
          </a:p>
        </p:txBody>
      </p:sp>
      <p:sp>
        <p:nvSpPr>
          <p:cNvPr id="2057" name="Text Box 9"/>
          <p:cNvSpPr txBox="1">
            <a:spLocks noChangeArrowheads="1"/>
          </p:cNvSpPr>
          <p:nvPr/>
        </p:nvSpPr>
        <p:spPr bwMode="auto">
          <a:xfrm>
            <a:off x="4737728" y="1370354"/>
            <a:ext cx="194468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dirty="0">
                <a:solidFill>
                  <a:srgbClr val="7030A0"/>
                </a:solidFill>
              </a:rPr>
              <a:t>Stage 3:</a:t>
            </a:r>
          </a:p>
          <a:p>
            <a:pPr marL="285750" indent="-285750" eaLnBrk="1" hangingPunct="1">
              <a:spcBef>
                <a:spcPct val="50000"/>
              </a:spcBef>
              <a:buFont typeface="Wingdings" panose="05000000000000000000" pitchFamily="2" charset="2"/>
              <a:buChar char="ü"/>
            </a:pPr>
            <a:r>
              <a:rPr lang="en-GB" altLang="en-US" dirty="0"/>
              <a:t>N fixing bacteria</a:t>
            </a:r>
          </a:p>
          <a:p>
            <a:pPr marL="285750" indent="-285750" eaLnBrk="1" hangingPunct="1">
              <a:spcBef>
                <a:spcPct val="50000"/>
              </a:spcBef>
              <a:buFont typeface="Wingdings" panose="05000000000000000000" pitchFamily="2" charset="2"/>
              <a:buChar char="ü"/>
            </a:pPr>
            <a:r>
              <a:rPr lang="en-GB" altLang="en-US" dirty="0"/>
              <a:t>Greater </a:t>
            </a:r>
            <a:r>
              <a:rPr lang="en-GB" altLang="en-US" b="1" dirty="0">
                <a:solidFill>
                  <a:srgbClr val="7030A0"/>
                </a:solidFill>
              </a:rPr>
              <a:t>water retention</a:t>
            </a:r>
          </a:p>
          <a:p>
            <a:pPr marL="285750" indent="-285750" eaLnBrk="1" hangingPunct="1">
              <a:spcBef>
                <a:spcPct val="50000"/>
              </a:spcBef>
              <a:buFont typeface="Wingdings" panose="05000000000000000000" pitchFamily="2" charset="2"/>
              <a:buChar char="ü"/>
            </a:pPr>
            <a:r>
              <a:rPr lang="en-GB" altLang="en-US" dirty="0"/>
              <a:t>More </a:t>
            </a:r>
            <a:r>
              <a:rPr lang="en-GB" altLang="en-US" b="1" dirty="0">
                <a:solidFill>
                  <a:srgbClr val="7030A0"/>
                </a:solidFill>
              </a:rPr>
              <a:t>stable</a:t>
            </a:r>
          </a:p>
          <a:p>
            <a:pPr marL="285750" indent="-285750" eaLnBrk="1" hangingPunct="1">
              <a:spcBef>
                <a:spcPct val="50000"/>
              </a:spcBef>
              <a:buFont typeface="Wingdings" panose="05000000000000000000" pitchFamily="2" charset="2"/>
              <a:buChar char="ü"/>
            </a:pPr>
            <a:r>
              <a:rPr lang="en-GB" altLang="en-US" dirty="0"/>
              <a:t>More </a:t>
            </a:r>
            <a:r>
              <a:rPr lang="en-GB" altLang="en-US" b="1" dirty="0">
                <a:solidFill>
                  <a:srgbClr val="7030A0"/>
                </a:solidFill>
              </a:rPr>
              <a:t>humus</a:t>
            </a:r>
          </a:p>
        </p:txBody>
      </p:sp>
      <p:sp>
        <p:nvSpPr>
          <p:cNvPr id="2058" name="Text Box 10"/>
          <p:cNvSpPr txBox="1">
            <a:spLocks noChangeArrowheads="1"/>
          </p:cNvSpPr>
          <p:nvPr/>
        </p:nvSpPr>
        <p:spPr bwMode="auto">
          <a:xfrm>
            <a:off x="6989549" y="1481033"/>
            <a:ext cx="237648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dirty="0">
                <a:solidFill>
                  <a:srgbClr val="7030A0"/>
                </a:solidFill>
              </a:rPr>
              <a:t>Stage 4:</a:t>
            </a:r>
          </a:p>
          <a:p>
            <a:pPr marL="285750" indent="-285750" eaLnBrk="1" hangingPunct="1">
              <a:spcBef>
                <a:spcPct val="50000"/>
              </a:spcBef>
              <a:buFont typeface="Wingdings" panose="05000000000000000000" pitchFamily="2" charset="2"/>
              <a:buChar char="ü"/>
            </a:pPr>
            <a:r>
              <a:rPr lang="en-GB" altLang="en-US" dirty="0"/>
              <a:t>Greater </a:t>
            </a:r>
            <a:r>
              <a:rPr lang="en-GB" altLang="en-US" b="1" dirty="0">
                <a:solidFill>
                  <a:srgbClr val="7030A0"/>
                </a:solidFill>
              </a:rPr>
              <a:t>biodiversity</a:t>
            </a:r>
          </a:p>
          <a:p>
            <a:pPr marL="285750" indent="-285750" eaLnBrk="1" hangingPunct="1">
              <a:spcBef>
                <a:spcPct val="50000"/>
              </a:spcBef>
              <a:buFont typeface="Wingdings" panose="05000000000000000000" pitchFamily="2" charset="2"/>
              <a:buChar char="ü"/>
            </a:pPr>
            <a:r>
              <a:rPr lang="en-GB" altLang="en-US" dirty="0"/>
              <a:t>Greater </a:t>
            </a:r>
            <a:r>
              <a:rPr lang="en-GB" altLang="en-US" b="1" dirty="0">
                <a:solidFill>
                  <a:srgbClr val="7030A0"/>
                </a:solidFill>
              </a:rPr>
              <a:t>biomass</a:t>
            </a:r>
          </a:p>
        </p:txBody>
      </p:sp>
      <p:sp>
        <p:nvSpPr>
          <p:cNvPr id="2059" name="Text Box 11"/>
          <p:cNvSpPr txBox="1">
            <a:spLocks noChangeArrowheads="1"/>
          </p:cNvSpPr>
          <p:nvPr/>
        </p:nvSpPr>
        <p:spPr bwMode="auto">
          <a:xfrm>
            <a:off x="7743815" y="2873960"/>
            <a:ext cx="1476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t>Climax community</a:t>
            </a:r>
          </a:p>
        </p:txBody>
      </p:sp>
      <p:sp>
        <p:nvSpPr>
          <p:cNvPr id="2060" name="Text Box 12"/>
          <p:cNvSpPr txBox="1">
            <a:spLocks noChangeArrowheads="1"/>
          </p:cNvSpPr>
          <p:nvPr/>
        </p:nvSpPr>
        <p:spPr bwMode="auto">
          <a:xfrm>
            <a:off x="689139" y="5848935"/>
            <a:ext cx="86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Sea rocket</a:t>
            </a:r>
          </a:p>
        </p:txBody>
      </p:sp>
      <p:sp>
        <p:nvSpPr>
          <p:cNvPr id="2061" name="Text Box 13"/>
          <p:cNvSpPr txBox="1">
            <a:spLocks noChangeArrowheads="1"/>
          </p:cNvSpPr>
          <p:nvPr/>
        </p:nvSpPr>
        <p:spPr bwMode="auto">
          <a:xfrm>
            <a:off x="1913101" y="5920373"/>
            <a:ext cx="865188"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Sea Couch grass</a:t>
            </a:r>
          </a:p>
        </p:txBody>
      </p:sp>
      <p:sp>
        <p:nvSpPr>
          <p:cNvPr id="2062" name="Text Box 14"/>
          <p:cNvSpPr txBox="1">
            <a:spLocks noChangeArrowheads="1"/>
          </p:cNvSpPr>
          <p:nvPr/>
        </p:nvSpPr>
        <p:spPr bwMode="auto">
          <a:xfrm>
            <a:off x="2848139" y="5704473"/>
            <a:ext cx="11509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Marram grass</a:t>
            </a:r>
          </a:p>
        </p:txBody>
      </p:sp>
      <p:sp>
        <p:nvSpPr>
          <p:cNvPr id="2063" name="Text Box 15"/>
          <p:cNvSpPr txBox="1">
            <a:spLocks noChangeArrowheads="1"/>
          </p:cNvSpPr>
          <p:nvPr/>
        </p:nvSpPr>
        <p:spPr bwMode="auto">
          <a:xfrm>
            <a:off x="5081751" y="5848935"/>
            <a:ext cx="11509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Birdsfoot Trefoil</a:t>
            </a:r>
          </a:p>
        </p:txBody>
      </p:sp>
      <p:sp>
        <p:nvSpPr>
          <p:cNvPr id="2064" name="Text Box 16"/>
          <p:cNvSpPr txBox="1">
            <a:spLocks noChangeArrowheads="1"/>
          </p:cNvSpPr>
          <p:nvPr/>
        </p:nvSpPr>
        <p:spPr bwMode="auto">
          <a:xfrm>
            <a:off x="6664489" y="5920373"/>
            <a:ext cx="158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a:t>Sand Fescue</a:t>
            </a:r>
          </a:p>
        </p:txBody>
      </p:sp>
      <p:sp>
        <p:nvSpPr>
          <p:cNvPr id="2" name="TextBox 1"/>
          <p:cNvSpPr txBox="1"/>
          <p:nvPr/>
        </p:nvSpPr>
        <p:spPr>
          <a:xfrm>
            <a:off x="1372868" y="156749"/>
            <a:ext cx="2660024" cy="369332"/>
          </a:xfrm>
          <a:prstGeom prst="rect">
            <a:avLst/>
          </a:prstGeom>
          <a:noFill/>
        </p:spPr>
        <p:txBody>
          <a:bodyPr wrap="none" rtlCol="0">
            <a:spAutoFit/>
          </a:bodyPr>
          <a:lstStyle/>
          <a:p>
            <a:r>
              <a:rPr lang="en-GB" dirty="0"/>
              <a:t>Inhospitable environment </a:t>
            </a:r>
          </a:p>
        </p:txBody>
      </p:sp>
    </p:spTree>
    <p:extLst>
      <p:ext uri="{BB962C8B-B14F-4D97-AF65-F5344CB8AC3E}">
        <p14:creationId xmlns:p14="http://schemas.microsoft.com/office/powerpoint/2010/main" val="20034093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12FC69-2024-42C4-A35E-7CD567F1A38C}"/>
              </a:ext>
            </a:extLst>
          </p:cNvPr>
          <p:cNvSpPr/>
          <p:nvPr/>
        </p:nvSpPr>
        <p:spPr>
          <a:xfrm>
            <a:off x="-143333" y="195236"/>
            <a:ext cx="9144000" cy="3600986"/>
          </a:xfrm>
          <a:prstGeom prst="rect">
            <a:avLst/>
          </a:prstGeom>
        </p:spPr>
        <p:txBody>
          <a:bodyPr wrap="square">
            <a:spAutoFit/>
          </a:bodyPr>
          <a:lstStyle/>
          <a:p>
            <a:pPr algn="ctr"/>
            <a:r>
              <a:rPr lang="en-GB" sz="2400" dirty="0"/>
              <a:t>Apply this knowledge to the exam questions on pages 13-15.</a:t>
            </a:r>
          </a:p>
          <a:p>
            <a:pPr algn="ctr"/>
            <a:endParaRPr lang="en-GB" sz="2400" dirty="0"/>
          </a:p>
          <a:p>
            <a:pPr algn="ctr"/>
            <a:r>
              <a:rPr lang="en-GB" dirty="0"/>
              <a:t>The Question is worth 26 marks. Can you complete the exam question in 32 minutes? </a:t>
            </a:r>
          </a:p>
          <a:p>
            <a:pPr algn="ctr"/>
            <a:endParaRPr lang="en-GB" dirty="0"/>
          </a:p>
          <a:p>
            <a:pPr algn="ctr"/>
            <a:r>
              <a:rPr lang="en-GB" dirty="0"/>
              <a:t> </a:t>
            </a:r>
          </a:p>
          <a:p>
            <a:pPr algn="ctr"/>
            <a:r>
              <a:rPr lang="en-GB" dirty="0"/>
              <a:t>Remember</a:t>
            </a:r>
          </a:p>
          <a:p>
            <a:pPr marL="514350" indent="-514350" algn="ctr">
              <a:buAutoNum type="arabicPeriod"/>
            </a:pPr>
            <a:r>
              <a:rPr lang="en-GB" dirty="0">
                <a:highlight>
                  <a:srgbClr val="FFFF00"/>
                </a:highlight>
              </a:rPr>
              <a:t>Highlight which part of your answer is also on the </a:t>
            </a:r>
            <a:r>
              <a:rPr lang="en-GB" dirty="0" err="1">
                <a:highlight>
                  <a:srgbClr val="FFFF00"/>
                </a:highlight>
              </a:rPr>
              <a:t>markscheme</a:t>
            </a:r>
            <a:r>
              <a:rPr lang="en-GB" dirty="0">
                <a:highlight>
                  <a:srgbClr val="FFFF00"/>
                </a:highlight>
              </a:rPr>
              <a:t>. Allow you to see which part of your answer are relevant</a:t>
            </a:r>
            <a:r>
              <a:rPr lang="en-GB" dirty="0"/>
              <a:t>. </a:t>
            </a:r>
          </a:p>
          <a:p>
            <a:pPr marL="514350" indent="-514350" algn="ctr">
              <a:buAutoNum type="arabicPeriod"/>
            </a:pPr>
            <a:r>
              <a:rPr lang="en-GB" dirty="0"/>
              <a:t>If it isn’t on the mark scheme it is not right, if it isn’t written as the </a:t>
            </a:r>
            <a:r>
              <a:rPr lang="en-GB" dirty="0" err="1"/>
              <a:t>markscheme</a:t>
            </a:r>
            <a:r>
              <a:rPr lang="en-GB" dirty="0"/>
              <a:t> it is not right. </a:t>
            </a:r>
          </a:p>
          <a:p>
            <a:pPr marL="514350" indent="-514350" algn="ctr">
              <a:buAutoNum type="arabicPeriod"/>
            </a:pPr>
            <a:r>
              <a:rPr lang="en-GB" dirty="0">
                <a:solidFill>
                  <a:srgbClr val="7030A0"/>
                </a:solidFill>
              </a:rPr>
              <a:t>In a different coloured pen add corrections to the question.</a:t>
            </a:r>
          </a:p>
          <a:p>
            <a:pPr marL="514350" indent="-514350" algn="ctr">
              <a:buAutoNum type="arabicPeriod"/>
            </a:pPr>
            <a:r>
              <a:rPr lang="en-GB" dirty="0"/>
              <a:t>Anything you don’t understand make a note of for when you speak to your teacher. </a:t>
            </a:r>
          </a:p>
        </p:txBody>
      </p:sp>
    </p:spTree>
    <p:extLst>
      <p:ext uri="{BB962C8B-B14F-4D97-AF65-F5344CB8AC3E}">
        <p14:creationId xmlns:p14="http://schemas.microsoft.com/office/powerpoint/2010/main" val="35860787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4A1BDC-8864-4A32-A9E2-9D2311CF5E39}"/>
              </a:ext>
            </a:extLst>
          </p:cNvPr>
          <p:cNvPicPr>
            <a:picLocks noChangeAspect="1"/>
          </p:cNvPicPr>
          <p:nvPr/>
        </p:nvPicPr>
        <p:blipFill>
          <a:blip r:embed="rId2"/>
          <a:stretch>
            <a:fillRect/>
          </a:stretch>
        </p:blipFill>
        <p:spPr>
          <a:xfrm>
            <a:off x="67261" y="0"/>
            <a:ext cx="5067792" cy="6858000"/>
          </a:xfrm>
          <a:prstGeom prst="rect">
            <a:avLst/>
          </a:prstGeom>
        </p:spPr>
      </p:pic>
      <p:sp>
        <p:nvSpPr>
          <p:cNvPr id="3" name="Rectangle 2">
            <a:extLst>
              <a:ext uri="{FF2B5EF4-FFF2-40B4-BE49-F238E27FC236}">
                <a16:creationId xmlns:a16="http://schemas.microsoft.com/office/drawing/2014/main" id="{3A9CCC44-3909-4979-8312-6B569D812F49}"/>
              </a:ext>
            </a:extLst>
          </p:cNvPr>
          <p:cNvSpPr/>
          <p:nvPr/>
        </p:nvSpPr>
        <p:spPr>
          <a:xfrm>
            <a:off x="4491422" y="362237"/>
            <a:ext cx="4572000" cy="6752361"/>
          </a:xfrm>
          <a:prstGeom prst="rect">
            <a:avLst/>
          </a:prstGeom>
        </p:spPr>
        <p:txBody>
          <a:bodyPr>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1.      (Overall, data show an) increase in species richness / increase in species diversity / increase in total number of living organisms;</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2.      </a:t>
            </a:r>
            <a:r>
              <a:rPr lang="en-GB" sz="1400" i="1" dirty="0" err="1">
                <a:solidFill>
                  <a:srgbClr val="7030A0"/>
                </a:solidFill>
                <a:ea typeface="Times New Roman" panose="02020603050405020304" pitchFamily="18" charset="0"/>
                <a:cs typeface="Times New Roman" panose="02020603050405020304" pitchFamily="18" charset="0"/>
              </a:rPr>
              <a:t>Baetis</a:t>
            </a:r>
            <a:r>
              <a:rPr lang="en-GB" sz="1400" i="1" dirty="0">
                <a:solidFill>
                  <a:srgbClr val="7030A0"/>
                </a:solidFill>
                <a:ea typeface="Times New Roman" panose="02020603050405020304" pitchFamily="18" charset="0"/>
                <a:cs typeface="Times New Roman" panose="02020603050405020304" pitchFamily="18" charset="0"/>
              </a:rPr>
              <a:t> </a:t>
            </a:r>
            <a:r>
              <a:rPr lang="en-GB" sz="1400" i="1" dirty="0" err="1">
                <a:solidFill>
                  <a:srgbClr val="7030A0"/>
                </a:solidFill>
                <a:ea typeface="Times New Roman" panose="02020603050405020304" pitchFamily="18" charset="0"/>
                <a:cs typeface="Times New Roman" panose="02020603050405020304" pitchFamily="18" charset="0"/>
              </a:rPr>
              <a:t>quilleri</a:t>
            </a:r>
            <a:r>
              <a:rPr lang="en-GB" sz="1400" dirty="0">
                <a:solidFill>
                  <a:srgbClr val="7030A0"/>
                </a:solidFill>
                <a:ea typeface="Times New Roman" panose="02020603050405020304" pitchFamily="18" charset="0"/>
                <a:cs typeface="Times New Roman" panose="02020603050405020304" pitchFamily="18" charset="0"/>
              </a:rPr>
              <a:t> and / or </a:t>
            </a:r>
            <a:r>
              <a:rPr lang="en-GB" sz="1400" i="1" dirty="0" err="1">
                <a:solidFill>
                  <a:srgbClr val="7030A0"/>
                </a:solidFill>
                <a:ea typeface="Times New Roman" panose="02020603050405020304" pitchFamily="18" charset="0"/>
                <a:cs typeface="Times New Roman" panose="02020603050405020304" pitchFamily="18" charset="0"/>
              </a:rPr>
              <a:t>Pentaneurini</a:t>
            </a:r>
            <a:r>
              <a:rPr lang="en-GB" sz="1400" i="1" dirty="0">
                <a:solidFill>
                  <a:srgbClr val="7030A0"/>
                </a:solidFill>
                <a:ea typeface="Times New Roman" panose="02020603050405020304" pitchFamily="18" charset="0"/>
                <a:cs typeface="Times New Roman" panose="02020603050405020304" pitchFamily="18" charset="0"/>
              </a:rPr>
              <a:t> </a:t>
            </a:r>
            <a:r>
              <a:rPr lang="en-GB" sz="1400" i="1" dirty="0" err="1">
                <a:solidFill>
                  <a:srgbClr val="7030A0"/>
                </a:solidFill>
                <a:ea typeface="Times New Roman" panose="02020603050405020304" pitchFamily="18" charset="0"/>
                <a:cs typeface="Times New Roman" panose="02020603050405020304" pitchFamily="18" charset="0"/>
              </a:rPr>
              <a:t>guttipennis</a:t>
            </a:r>
            <a:r>
              <a:rPr lang="en-GB" sz="1400" dirty="0">
                <a:solidFill>
                  <a:srgbClr val="7030A0"/>
                </a:solidFill>
                <a:ea typeface="Times New Roman" panose="02020603050405020304" pitchFamily="18" charset="0"/>
                <a:cs typeface="Times New Roman" panose="02020603050405020304" pitchFamily="18" charset="0"/>
              </a:rPr>
              <a:t> are pioneers;</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3.      (Pioneers cause) named change of environment e.g. provide food for other species;</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4.      New species / example from data colonise once there is a change;</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5.      </a:t>
            </a:r>
            <a:r>
              <a:rPr lang="en-GB" sz="1400" i="1" dirty="0" err="1">
                <a:solidFill>
                  <a:srgbClr val="7030A0"/>
                </a:solidFill>
                <a:ea typeface="Times New Roman" panose="02020603050405020304" pitchFamily="18" charset="0"/>
                <a:cs typeface="Times New Roman" panose="02020603050405020304" pitchFamily="18" charset="0"/>
              </a:rPr>
              <a:t>Baetis</a:t>
            </a:r>
            <a:r>
              <a:rPr lang="en-GB" sz="1400" i="1" dirty="0">
                <a:solidFill>
                  <a:srgbClr val="7030A0"/>
                </a:solidFill>
                <a:ea typeface="Times New Roman" panose="02020603050405020304" pitchFamily="18" charset="0"/>
                <a:cs typeface="Times New Roman" panose="02020603050405020304" pitchFamily="18" charset="0"/>
              </a:rPr>
              <a:t> </a:t>
            </a:r>
            <a:r>
              <a:rPr lang="en-GB" sz="1400" i="1" dirty="0" err="1">
                <a:solidFill>
                  <a:srgbClr val="7030A0"/>
                </a:solidFill>
                <a:ea typeface="Times New Roman" panose="02020603050405020304" pitchFamily="18" charset="0"/>
                <a:cs typeface="Times New Roman" panose="02020603050405020304" pitchFamily="18" charset="0"/>
              </a:rPr>
              <a:t>quilleri</a:t>
            </a:r>
            <a:r>
              <a:rPr lang="en-GB" sz="1400" dirty="0">
                <a:solidFill>
                  <a:srgbClr val="7030A0"/>
                </a:solidFill>
                <a:ea typeface="Times New Roman" panose="02020603050405020304" pitchFamily="18" charset="0"/>
                <a:cs typeface="Times New Roman" panose="02020603050405020304" pitchFamily="18" charset="0"/>
              </a:rPr>
              <a:t> / </a:t>
            </a:r>
            <a:r>
              <a:rPr lang="en-GB" sz="1400" i="1" dirty="0" err="1">
                <a:solidFill>
                  <a:srgbClr val="7030A0"/>
                </a:solidFill>
                <a:ea typeface="Times New Roman" panose="02020603050405020304" pitchFamily="18" charset="0"/>
                <a:cs typeface="Times New Roman" panose="02020603050405020304" pitchFamily="18" charset="0"/>
              </a:rPr>
              <a:t>Pentaneurini</a:t>
            </a:r>
            <a:r>
              <a:rPr lang="en-GB" sz="1400" i="1" dirty="0">
                <a:solidFill>
                  <a:srgbClr val="7030A0"/>
                </a:solidFill>
                <a:ea typeface="Times New Roman" panose="02020603050405020304" pitchFamily="18" charset="0"/>
                <a:cs typeface="Times New Roman" panose="02020603050405020304" pitchFamily="18" charset="0"/>
              </a:rPr>
              <a:t> </a:t>
            </a:r>
            <a:r>
              <a:rPr lang="en-GB" sz="1400" i="1" dirty="0" err="1">
                <a:solidFill>
                  <a:srgbClr val="7030A0"/>
                </a:solidFill>
                <a:ea typeface="Times New Roman" panose="02020603050405020304" pitchFamily="18" charset="0"/>
                <a:cs typeface="Times New Roman" panose="02020603050405020304" pitchFamily="18" charset="0"/>
              </a:rPr>
              <a:t>guttipennis</a:t>
            </a:r>
            <a:r>
              <a:rPr lang="en-GB" sz="1400" dirty="0">
                <a:solidFill>
                  <a:srgbClr val="7030A0"/>
                </a:solidFill>
                <a:ea typeface="Times New Roman" panose="02020603050405020304" pitchFamily="18" charset="0"/>
                <a:cs typeface="Times New Roman" panose="02020603050405020304" pitchFamily="18" charset="0"/>
              </a:rPr>
              <a:t> / </a:t>
            </a:r>
            <a:r>
              <a:rPr lang="en-GB" sz="1400" i="1" dirty="0" err="1">
                <a:solidFill>
                  <a:srgbClr val="7030A0"/>
                </a:solidFill>
                <a:ea typeface="Times New Roman" panose="02020603050405020304" pitchFamily="18" charset="0"/>
                <a:cs typeface="Times New Roman" panose="02020603050405020304" pitchFamily="18" charset="0"/>
              </a:rPr>
              <a:t>Helicopsyche</a:t>
            </a:r>
            <a:r>
              <a:rPr lang="en-GB" sz="1400" i="1" dirty="0">
                <a:solidFill>
                  <a:srgbClr val="7030A0"/>
                </a:solidFill>
                <a:ea typeface="Times New Roman" panose="02020603050405020304" pitchFamily="18" charset="0"/>
                <a:cs typeface="Times New Roman" panose="02020603050405020304" pitchFamily="18" charset="0"/>
              </a:rPr>
              <a:t> </a:t>
            </a:r>
            <a:r>
              <a:rPr lang="en-GB" sz="1400" i="1" dirty="0" err="1">
                <a:solidFill>
                  <a:srgbClr val="7030A0"/>
                </a:solidFill>
                <a:ea typeface="Times New Roman" panose="02020603050405020304" pitchFamily="18" charset="0"/>
                <a:cs typeface="Times New Roman" panose="02020603050405020304" pitchFamily="18" charset="0"/>
              </a:rPr>
              <a:t>mexicana</a:t>
            </a:r>
            <a:r>
              <a:rPr lang="en-GB" sz="1400" dirty="0">
                <a:solidFill>
                  <a:srgbClr val="7030A0"/>
                </a:solidFill>
                <a:ea typeface="Times New Roman" panose="02020603050405020304" pitchFamily="18" charset="0"/>
                <a:cs typeface="Times New Roman" panose="02020603050405020304" pitchFamily="18" charset="0"/>
              </a:rPr>
              <a:t> decline / outcompeted / eaten as succession continues.</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5</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Correct answer 5.5 = 2 marks;</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Allow 1 mark for correct calculation of mean population growth rate per day for each species, </a:t>
            </a:r>
            <a:r>
              <a:rPr lang="en-GB" sz="1400" dirty="0" err="1">
                <a:solidFill>
                  <a:srgbClr val="7030A0"/>
                </a:solidFill>
                <a:ea typeface="Times New Roman" panose="02020603050405020304" pitchFamily="18" charset="0"/>
                <a:cs typeface="Times New Roman" panose="02020603050405020304" pitchFamily="18" charset="0"/>
              </a:rPr>
              <a:t>i.e</a:t>
            </a:r>
            <a:r>
              <a:rPr lang="en-GB" sz="1400" dirty="0">
                <a:solidFill>
                  <a:srgbClr val="7030A0"/>
                </a:solidFill>
                <a:ea typeface="Times New Roman" panose="02020603050405020304" pitchFamily="18" charset="0"/>
                <a:cs typeface="Times New Roman" panose="02020603050405020304" pitchFamily="18" charset="0"/>
              </a:rPr>
              <a:t>:</a:t>
            </a:r>
          </a:p>
          <a:p>
            <a:pPr>
              <a:lnSpc>
                <a:spcPct val="107000"/>
              </a:lnSpc>
              <a:spcBef>
                <a:spcPts val="1200"/>
              </a:spcBef>
              <a:spcAft>
                <a:spcPts val="0"/>
              </a:spcAft>
            </a:pPr>
            <a:r>
              <a:rPr lang="en-GB" sz="1400" i="1" dirty="0" err="1">
                <a:solidFill>
                  <a:srgbClr val="7030A0"/>
                </a:solidFill>
                <a:ea typeface="Times New Roman" panose="02020603050405020304" pitchFamily="18" charset="0"/>
                <a:cs typeface="Times New Roman" panose="02020603050405020304" pitchFamily="18" charset="0"/>
              </a:rPr>
              <a:t>Cryptolabis</a:t>
            </a:r>
            <a:r>
              <a:rPr lang="en-GB" sz="1400" i="1" dirty="0">
                <a:solidFill>
                  <a:srgbClr val="7030A0"/>
                </a:solidFill>
                <a:ea typeface="Times New Roman" panose="02020603050405020304" pitchFamily="18" charset="0"/>
                <a:cs typeface="Times New Roman" panose="02020603050405020304" pitchFamily="18" charset="0"/>
              </a:rPr>
              <a:t> </a:t>
            </a:r>
            <a:r>
              <a:rPr lang="en-GB" sz="1400" i="1" dirty="0" err="1">
                <a:solidFill>
                  <a:srgbClr val="7030A0"/>
                </a:solidFill>
                <a:ea typeface="Times New Roman" panose="02020603050405020304" pitchFamily="18" charset="0"/>
                <a:cs typeface="Times New Roman" panose="02020603050405020304" pitchFamily="18" charset="0"/>
              </a:rPr>
              <a:t>paradoxa</a:t>
            </a:r>
            <a:r>
              <a:rPr lang="en-GB" sz="1400" dirty="0">
                <a:solidFill>
                  <a:srgbClr val="7030A0"/>
                </a:solidFill>
                <a:ea typeface="Times New Roman" panose="02020603050405020304" pitchFamily="18" charset="0"/>
                <a:cs typeface="Times New Roman" panose="02020603050405020304" pitchFamily="18" charset="0"/>
              </a:rPr>
              <a:t> = 3.226, </a:t>
            </a:r>
            <a:r>
              <a:rPr lang="en-GB" sz="1400" i="1" dirty="0" err="1">
                <a:solidFill>
                  <a:srgbClr val="7030A0"/>
                </a:solidFill>
                <a:ea typeface="Times New Roman" panose="02020603050405020304" pitchFamily="18" charset="0"/>
                <a:cs typeface="Times New Roman" panose="02020603050405020304" pitchFamily="18" charset="0"/>
              </a:rPr>
              <a:t>Leptohyphes</a:t>
            </a:r>
            <a:r>
              <a:rPr lang="en-GB" sz="1400" i="1" dirty="0">
                <a:solidFill>
                  <a:srgbClr val="7030A0"/>
                </a:solidFill>
                <a:ea typeface="Times New Roman" panose="02020603050405020304" pitchFamily="18" charset="0"/>
                <a:cs typeface="Times New Roman" panose="02020603050405020304" pitchFamily="18" charset="0"/>
              </a:rPr>
              <a:t> </a:t>
            </a:r>
            <a:r>
              <a:rPr lang="en-GB" sz="1400" i="1" dirty="0" err="1">
                <a:solidFill>
                  <a:srgbClr val="7030A0"/>
                </a:solidFill>
                <a:ea typeface="Times New Roman" panose="02020603050405020304" pitchFamily="18" charset="0"/>
                <a:cs typeface="Times New Roman" panose="02020603050405020304" pitchFamily="18" charset="0"/>
              </a:rPr>
              <a:t>packeri</a:t>
            </a:r>
            <a:r>
              <a:rPr lang="en-GB" sz="1400" dirty="0">
                <a:solidFill>
                  <a:srgbClr val="7030A0"/>
                </a:solidFill>
                <a:ea typeface="Times New Roman" panose="02020603050405020304" pitchFamily="18" charset="0"/>
                <a:cs typeface="Times New Roman" panose="02020603050405020304" pitchFamily="18" charset="0"/>
              </a:rPr>
              <a:t> = 0.585</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(c)     1.      Same species present (over long time) / stable community (over long time);</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2.      Abiotic factors (more or less) constant (over time)</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3.      Populations stable (around carrying capacity)</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 max</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199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 calcmode="lin" valueType="num">
                                      <p:cBhvr additive="base">
                                        <p:cTn id="5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DA7AC8-E253-47B7-B392-B09D922E37BC}"/>
              </a:ext>
            </a:extLst>
          </p:cNvPr>
          <p:cNvPicPr>
            <a:picLocks noChangeAspect="1"/>
          </p:cNvPicPr>
          <p:nvPr/>
        </p:nvPicPr>
        <p:blipFill>
          <a:blip r:embed="rId2"/>
          <a:stretch>
            <a:fillRect/>
          </a:stretch>
        </p:blipFill>
        <p:spPr>
          <a:xfrm>
            <a:off x="0" y="0"/>
            <a:ext cx="6630924" cy="5474208"/>
          </a:xfrm>
          <a:prstGeom prst="rect">
            <a:avLst/>
          </a:prstGeom>
        </p:spPr>
      </p:pic>
      <p:sp>
        <p:nvSpPr>
          <p:cNvPr id="3" name="Rectangle 2">
            <a:extLst>
              <a:ext uri="{FF2B5EF4-FFF2-40B4-BE49-F238E27FC236}">
                <a16:creationId xmlns:a16="http://schemas.microsoft.com/office/drawing/2014/main" id="{E3BA738F-0D6F-4200-B78C-E0334EBAB4ED}"/>
              </a:ext>
            </a:extLst>
          </p:cNvPr>
          <p:cNvSpPr/>
          <p:nvPr/>
        </p:nvSpPr>
        <p:spPr>
          <a:xfrm>
            <a:off x="208626" y="2233085"/>
            <a:ext cx="8997518" cy="3524235"/>
          </a:xfrm>
          <a:prstGeom prst="rect">
            <a:avLst/>
          </a:prstGeom>
        </p:spPr>
        <p:txBody>
          <a:bodyPr wrap="square">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Crabgrass;			</a:t>
            </a:r>
            <a:r>
              <a:rPr lang="en-GB" sz="1400" i="1" dirty="0">
                <a:solidFill>
                  <a:srgbClr val="7030A0"/>
                </a:solidFill>
                <a:ea typeface="Times New Roman" panose="02020603050405020304" pitchFamily="18" charset="0"/>
                <a:cs typeface="Times New Roman" panose="02020603050405020304" pitchFamily="18" charset="0"/>
              </a:rPr>
              <a:t>Reject: grass or grassland</a:t>
            </a:r>
            <a:r>
              <a:rPr lang="en-GB" sz="1400" dirty="0">
                <a:solidFill>
                  <a:srgbClr val="7030A0"/>
                </a:solidFill>
                <a:ea typeface="Times New Roman" panose="02020603050405020304" pitchFamily="18" charset="0"/>
                <a:cs typeface="Times New Roman" panose="02020603050405020304" pitchFamily="18" charset="0"/>
              </a:rPr>
              <a:t>           </a:t>
            </a:r>
            <a:r>
              <a:rPr lang="en-GB" sz="1400" i="1" dirty="0">
                <a:solidFill>
                  <a:srgbClr val="7030A0"/>
                </a:solidFill>
                <a:ea typeface="Times New Roman" panose="02020603050405020304" pitchFamily="18" charset="0"/>
                <a:cs typeface="Times New Roman" panose="02020603050405020304" pitchFamily="18" charset="0"/>
              </a:rPr>
              <a:t>Reject: crabgrass if another organism is also included</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1</a:t>
            </a:r>
            <a:endParaRPr lang="en-GB" sz="1400" dirty="0">
              <a:solidFill>
                <a:srgbClr val="7030A0"/>
              </a:solidFill>
              <a:ea typeface="Times New Roman" panose="02020603050405020304" pitchFamily="18" charset="0"/>
              <a:cs typeface="Times New Roman" panose="02020603050405020304" pitchFamily="18" charset="0"/>
            </a:endParaRPr>
          </a:p>
          <a:p>
            <a:pPr marL="1079500" indent="-698500">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1.      Species / plants / animals change the environment / conditions / add humus / nutrients etc. / less hostile (habitat);</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 2.      Species / plants better competitors;</a:t>
            </a: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(c)     (Only) plants which can photosynthesise with less light (remain);</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Accept converse but do not award mark for idea that plants cannot photosynthesise and die because there is no light</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Answers must be in context of being or not being able to photosynthesise with less light</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1</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829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7C7162-4D50-4EF3-8F09-8C6175BBEA96}"/>
              </a:ext>
            </a:extLst>
          </p:cNvPr>
          <p:cNvPicPr>
            <a:picLocks noChangeAspect="1"/>
          </p:cNvPicPr>
          <p:nvPr/>
        </p:nvPicPr>
        <p:blipFill>
          <a:blip r:embed="rId2"/>
          <a:stretch>
            <a:fillRect/>
          </a:stretch>
        </p:blipFill>
        <p:spPr>
          <a:xfrm>
            <a:off x="295979" y="0"/>
            <a:ext cx="6492419" cy="6858000"/>
          </a:xfrm>
          <a:prstGeom prst="rect">
            <a:avLst/>
          </a:prstGeom>
        </p:spPr>
      </p:pic>
      <p:sp>
        <p:nvSpPr>
          <p:cNvPr id="3" name="Rectangle 2">
            <a:extLst>
              <a:ext uri="{FF2B5EF4-FFF2-40B4-BE49-F238E27FC236}">
                <a16:creationId xmlns:a16="http://schemas.microsoft.com/office/drawing/2014/main" id="{8623B1A6-0DCE-445C-937B-CE01547F5B92}"/>
              </a:ext>
            </a:extLst>
          </p:cNvPr>
          <p:cNvSpPr/>
          <p:nvPr/>
        </p:nvSpPr>
        <p:spPr>
          <a:xfrm>
            <a:off x="220520" y="3890648"/>
            <a:ext cx="8923480" cy="2043957"/>
          </a:xfrm>
          <a:prstGeom prst="rect">
            <a:avLst/>
          </a:prstGeom>
        </p:spPr>
        <p:txBody>
          <a:bodyPr wrap="square">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1.      colonisation / pioneering;</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2.      microscopic plants at start;</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3.      death / decomposition;</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4.      named change in environment e.g. increase in organic matter / stabilisation;</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5.      new species colonise once there is a change;</a:t>
            </a:r>
          </a:p>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6.      increase in number of species / diversity / increase in total amount of living material / biomass / more niches / increase in nutrient availability / change from more extreme conditions / more stability;</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6</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5</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055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075F4C-E2CE-4AAE-AC65-CD010FB0F65A}"/>
              </a:ext>
            </a:extLst>
          </p:cNvPr>
          <p:cNvPicPr>
            <a:picLocks noChangeAspect="1"/>
          </p:cNvPicPr>
          <p:nvPr/>
        </p:nvPicPr>
        <p:blipFill>
          <a:blip r:embed="rId2"/>
          <a:stretch>
            <a:fillRect/>
          </a:stretch>
        </p:blipFill>
        <p:spPr>
          <a:xfrm>
            <a:off x="102441" y="0"/>
            <a:ext cx="6630924" cy="5122164"/>
          </a:xfrm>
          <a:prstGeom prst="rect">
            <a:avLst/>
          </a:prstGeom>
        </p:spPr>
      </p:pic>
      <p:sp>
        <p:nvSpPr>
          <p:cNvPr id="3" name="Rectangle 2">
            <a:extLst>
              <a:ext uri="{FF2B5EF4-FFF2-40B4-BE49-F238E27FC236}">
                <a16:creationId xmlns:a16="http://schemas.microsoft.com/office/drawing/2014/main" id="{16FA9D40-646A-4A70-8A56-95BDA379CFEE}"/>
              </a:ext>
            </a:extLst>
          </p:cNvPr>
          <p:cNvSpPr/>
          <p:nvPr/>
        </p:nvSpPr>
        <p:spPr>
          <a:xfrm>
            <a:off x="102441" y="321704"/>
            <a:ext cx="8944253" cy="3987054"/>
          </a:xfrm>
          <a:prstGeom prst="rect">
            <a:avLst/>
          </a:prstGeom>
        </p:spPr>
        <p:txBody>
          <a:bodyPr wrap="square">
            <a:spAutoFit/>
          </a:bodyPr>
          <a:lstStyle/>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(b)     marking principles:</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one mark – direct result of removing forest cover;  e.g. soil erosion / leaching</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one mark – specific effect on organisms in lake;</a:t>
            </a:r>
            <a:br>
              <a:rPr lang="en-GB" dirty="0">
                <a:solidFill>
                  <a:srgbClr val="7030A0"/>
                </a:solidFill>
                <a:ea typeface="Times New Roman" panose="02020603050405020304" pitchFamily="18" charset="0"/>
                <a:cs typeface="Times New Roman" panose="02020603050405020304" pitchFamily="18" charset="0"/>
              </a:rPr>
            </a:br>
            <a:r>
              <a:rPr lang="en-GB" dirty="0">
                <a:solidFill>
                  <a:srgbClr val="7030A0"/>
                </a:solidFill>
                <a:ea typeface="Times New Roman" panose="02020603050405020304" pitchFamily="18" charset="0"/>
                <a:cs typeface="Times New Roman" panose="02020603050405020304" pitchFamily="18" charset="0"/>
              </a:rPr>
              <a:t>e.g. more sediment / nutrients (for plants to grow)</a:t>
            </a:r>
          </a:p>
          <a:p>
            <a:pPr algn="r">
              <a:lnSpc>
                <a:spcPct val="107000"/>
              </a:lnSpc>
              <a:spcAft>
                <a:spcPts val="0"/>
              </a:spcAft>
            </a:pPr>
            <a:r>
              <a:rPr lang="en-GB" sz="1200" b="1" dirty="0">
                <a:solidFill>
                  <a:srgbClr val="7030A0"/>
                </a:solidFill>
                <a:ea typeface="Times New Roman" panose="02020603050405020304" pitchFamily="18" charset="0"/>
                <a:cs typeface="Times New Roman" panose="02020603050405020304" pitchFamily="18" charset="0"/>
              </a:rPr>
              <a:t>2</a:t>
            </a:r>
          </a:p>
          <a:p>
            <a:pPr algn="r">
              <a:lnSpc>
                <a:spcPct val="107000"/>
              </a:lnSpc>
              <a:spcAft>
                <a:spcPts val="0"/>
              </a:spcAft>
            </a:pPr>
            <a:endParaRPr lang="en-GB"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solidFill>
                  <a:srgbClr val="7030A0"/>
                </a:solidFill>
                <a:ea typeface="Times New Roman" panose="02020603050405020304" pitchFamily="18" charset="0"/>
                <a:cs typeface="Times New Roman" panose="02020603050405020304" pitchFamily="18" charset="0"/>
              </a:rPr>
              <a:t>(c)     1.      named nutrient availability;</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2.      numbers of </a:t>
            </a:r>
            <a:r>
              <a:rPr lang="en-GB" u="sng" dirty="0">
                <a:solidFill>
                  <a:srgbClr val="7030A0"/>
                </a:solidFill>
                <a:ea typeface="Times New Roman" panose="02020603050405020304" pitchFamily="18" charset="0"/>
                <a:cs typeface="Times New Roman" panose="02020603050405020304" pitchFamily="18" charset="0"/>
              </a:rPr>
              <a:t>producers</a:t>
            </a:r>
            <a:r>
              <a:rPr lang="en-GB" dirty="0">
                <a:solidFill>
                  <a:srgbClr val="7030A0"/>
                </a:solidFill>
                <a:ea typeface="Times New Roman" panose="02020603050405020304" pitchFamily="18" charset="0"/>
                <a:cs typeface="Times New Roman" panose="02020603050405020304" pitchFamily="18" charset="0"/>
              </a:rPr>
              <a:t> providing </a:t>
            </a:r>
            <a:r>
              <a:rPr lang="en-GB" u="sng" dirty="0">
                <a:solidFill>
                  <a:srgbClr val="7030A0"/>
                </a:solidFill>
                <a:ea typeface="Times New Roman" panose="02020603050405020304" pitchFamily="18" charset="0"/>
                <a:cs typeface="Times New Roman" panose="02020603050405020304" pitchFamily="18" charset="0"/>
              </a:rPr>
              <a:t>energy</a:t>
            </a:r>
            <a:r>
              <a:rPr lang="en-GB" dirty="0">
                <a:solidFill>
                  <a:srgbClr val="7030A0"/>
                </a:solidFill>
                <a:ea typeface="Times New Roman" panose="02020603050405020304" pitchFamily="18" charset="0"/>
                <a:cs typeface="Times New Roman" panose="02020603050405020304" pitchFamily="18" charset="0"/>
              </a:rPr>
              <a:t> (for a food chain) / </a:t>
            </a:r>
            <a:r>
              <a:rPr lang="en-GB" u="sng" dirty="0">
                <a:solidFill>
                  <a:srgbClr val="7030A0"/>
                </a:solidFill>
                <a:ea typeface="Times New Roman" panose="02020603050405020304" pitchFamily="18" charset="0"/>
                <a:cs typeface="Times New Roman" panose="02020603050405020304" pitchFamily="18" charset="0"/>
              </a:rPr>
              <a:t>light</a:t>
            </a:r>
            <a:r>
              <a:rPr lang="en-GB" dirty="0">
                <a:solidFill>
                  <a:srgbClr val="7030A0"/>
                </a:solidFill>
                <a:ea typeface="Times New Roman" panose="02020603050405020304" pitchFamily="18" charset="0"/>
                <a:cs typeface="Times New Roman" panose="02020603050405020304" pitchFamily="18" charset="0"/>
              </a:rPr>
              <a:t> intensity affecting the rate of </a:t>
            </a:r>
            <a:r>
              <a:rPr lang="en-GB" u="sng" dirty="0">
                <a:solidFill>
                  <a:srgbClr val="7030A0"/>
                </a:solidFill>
                <a:ea typeface="Times New Roman" panose="02020603050405020304" pitchFamily="18" charset="0"/>
                <a:cs typeface="Times New Roman" panose="02020603050405020304" pitchFamily="18" charset="0"/>
              </a:rPr>
              <a:t>photosynthesis</a:t>
            </a:r>
            <a:r>
              <a:rPr lang="en-GB" dirty="0">
                <a:solidFill>
                  <a:srgbClr val="7030A0"/>
                </a:solidFill>
                <a:ea typeface="Times New Roman" panose="02020603050405020304" pitchFamily="18" charset="0"/>
                <a:cs typeface="Times New Roman" panose="02020603050405020304" pitchFamily="18" charset="0"/>
              </a:rPr>
              <a:t>;</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3.      </a:t>
            </a:r>
            <a:r>
              <a:rPr lang="en-GB" u="sng" dirty="0">
                <a:solidFill>
                  <a:srgbClr val="7030A0"/>
                </a:solidFill>
                <a:ea typeface="Times New Roman" panose="02020603050405020304" pitchFamily="18" charset="0"/>
                <a:cs typeface="Times New Roman" panose="02020603050405020304" pitchFamily="18" charset="0"/>
              </a:rPr>
              <a:t>disease</a:t>
            </a:r>
            <a:r>
              <a:rPr lang="en-GB" dirty="0">
                <a:solidFill>
                  <a:srgbClr val="7030A0"/>
                </a:solidFill>
                <a:ea typeface="Times New Roman" panose="02020603050405020304" pitchFamily="18" charset="0"/>
                <a:cs typeface="Times New Roman" panose="02020603050405020304" pitchFamily="18" charset="0"/>
              </a:rPr>
              <a:t> </a:t>
            </a:r>
            <a:r>
              <a:rPr lang="en-GB" u="sng" dirty="0">
                <a:solidFill>
                  <a:srgbClr val="7030A0"/>
                </a:solidFill>
                <a:ea typeface="Times New Roman" panose="02020603050405020304" pitchFamily="18" charset="0"/>
                <a:cs typeface="Times New Roman" panose="02020603050405020304" pitchFamily="18" charset="0"/>
              </a:rPr>
              <a:t>killing</a:t>
            </a:r>
            <a:r>
              <a:rPr lang="en-GB" dirty="0">
                <a:solidFill>
                  <a:srgbClr val="7030A0"/>
                </a:solidFill>
                <a:ea typeface="Times New Roman" panose="02020603050405020304" pitchFamily="18" charset="0"/>
                <a:cs typeface="Times New Roman" panose="02020603050405020304" pitchFamily="18" charset="0"/>
              </a:rPr>
              <a:t> (weaker) members of species / predation described;</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4.      space for nest building / niches;</a:t>
            </a:r>
          </a:p>
          <a:p>
            <a:pPr>
              <a:lnSpc>
                <a:spcPct val="107000"/>
              </a:lnSpc>
              <a:spcAft>
                <a:spcPts val="0"/>
              </a:spcAft>
            </a:pPr>
            <a:r>
              <a:rPr lang="en-GB" dirty="0">
                <a:solidFill>
                  <a:srgbClr val="7030A0"/>
                </a:solidFill>
                <a:ea typeface="Times New Roman" panose="02020603050405020304" pitchFamily="18" charset="0"/>
                <a:cs typeface="Times New Roman" panose="02020603050405020304" pitchFamily="18" charset="0"/>
              </a:rPr>
              <a:t>5.      competition for a named limited resource / (intra and interspecific) competition explained;</a:t>
            </a:r>
          </a:p>
        </p:txBody>
      </p:sp>
    </p:spTree>
    <p:extLst>
      <p:ext uri="{BB962C8B-B14F-4D97-AF65-F5344CB8AC3E}">
        <p14:creationId xmlns:p14="http://schemas.microsoft.com/office/powerpoint/2010/main" val="81628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714E20-F214-4A7C-8E04-01387AC81E1A}"/>
              </a:ext>
            </a:extLst>
          </p:cNvPr>
          <p:cNvPicPr>
            <a:picLocks noChangeAspect="1"/>
          </p:cNvPicPr>
          <p:nvPr/>
        </p:nvPicPr>
        <p:blipFill>
          <a:blip r:embed="rId2"/>
          <a:stretch>
            <a:fillRect/>
          </a:stretch>
        </p:blipFill>
        <p:spPr>
          <a:xfrm>
            <a:off x="120195" y="175260"/>
            <a:ext cx="8978381" cy="4405618"/>
          </a:xfrm>
          <a:prstGeom prst="rect">
            <a:avLst/>
          </a:prstGeom>
        </p:spPr>
      </p:pic>
      <p:sp>
        <p:nvSpPr>
          <p:cNvPr id="3" name="TextBox 2">
            <a:extLst>
              <a:ext uri="{FF2B5EF4-FFF2-40B4-BE49-F238E27FC236}">
                <a16:creationId xmlns:a16="http://schemas.microsoft.com/office/drawing/2014/main" id="{EAD946B2-A092-4643-B84E-93444859EBEF}"/>
              </a:ext>
            </a:extLst>
          </p:cNvPr>
          <p:cNvSpPr txBox="1"/>
          <p:nvPr/>
        </p:nvSpPr>
        <p:spPr>
          <a:xfrm>
            <a:off x="120195" y="4820575"/>
            <a:ext cx="8819619" cy="1077218"/>
          </a:xfrm>
          <a:prstGeom prst="rect">
            <a:avLst/>
          </a:prstGeom>
          <a:noFill/>
        </p:spPr>
        <p:txBody>
          <a:bodyPr wrap="square" rtlCol="0">
            <a:spAutoFit/>
          </a:bodyPr>
          <a:lstStyle/>
          <a:p>
            <a:pPr algn="ctr"/>
            <a:r>
              <a:rPr lang="en-GB" sz="3200" dirty="0">
                <a:solidFill>
                  <a:srgbClr val="FF0000"/>
                </a:solidFill>
              </a:rPr>
              <a:t>Complete questions on page 16-18 using textbook pages </a:t>
            </a:r>
          </a:p>
        </p:txBody>
      </p:sp>
    </p:spTree>
    <p:extLst>
      <p:ext uri="{BB962C8B-B14F-4D97-AF65-F5344CB8AC3E}">
        <p14:creationId xmlns:p14="http://schemas.microsoft.com/office/powerpoint/2010/main" val="19777910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9B06C1-BE26-408A-9F09-23B20DF56D31}"/>
              </a:ext>
            </a:extLst>
          </p:cNvPr>
          <p:cNvPicPr>
            <a:picLocks noChangeAspect="1"/>
          </p:cNvPicPr>
          <p:nvPr/>
        </p:nvPicPr>
        <p:blipFill>
          <a:blip r:embed="rId2"/>
          <a:stretch>
            <a:fillRect/>
          </a:stretch>
        </p:blipFill>
        <p:spPr>
          <a:xfrm>
            <a:off x="-226034" y="167800"/>
            <a:ext cx="8215936" cy="6690200"/>
          </a:xfrm>
          <a:prstGeom prst="rect">
            <a:avLst/>
          </a:prstGeom>
        </p:spPr>
      </p:pic>
      <p:sp>
        <p:nvSpPr>
          <p:cNvPr id="3" name="Rectangle 2">
            <a:extLst>
              <a:ext uri="{FF2B5EF4-FFF2-40B4-BE49-F238E27FC236}">
                <a16:creationId xmlns:a16="http://schemas.microsoft.com/office/drawing/2014/main" id="{76473F7A-396C-4BF8-AED9-1F2C52BC63DB}"/>
              </a:ext>
            </a:extLst>
          </p:cNvPr>
          <p:cNvSpPr/>
          <p:nvPr/>
        </p:nvSpPr>
        <p:spPr>
          <a:xfrm>
            <a:off x="284085" y="417250"/>
            <a:ext cx="3781888" cy="2308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F7BC2188-E6EF-42F0-9F3C-E68E3D88A656}"/>
              </a:ext>
            </a:extLst>
          </p:cNvPr>
          <p:cNvSpPr/>
          <p:nvPr/>
        </p:nvSpPr>
        <p:spPr>
          <a:xfrm>
            <a:off x="3987553" y="1501805"/>
            <a:ext cx="3540711" cy="2308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A5D8D0B6-FFA9-40AD-9C78-A1D15B54A22B}"/>
              </a:ext>
            </a:extLst>
          </p:cNvPr>
          <p:cNvSpPr/>
          <p:nvPr/>
        </p:nvSpPr>
        <p:spPr>
          <a:xfrm>
            <a:off x="436485" y="1982074"/>
            <a:ext cx="3460812" cy="1293785"/>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F398FB7A-86BA-4632-8ADF-EA26BBE055BA}"/>
              </a:ext>
            </a:extLst>
          </p:cNvPr>
          <p:cNvSpPr/>
          <p:nvPr/>
        </p:nvSpPr>
        <p:spPr>
          <a:xfrm>
            <a:off x="436485" y="5356195"/>
            <a:ext cx="3460812" cy="2308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2C8FD677-5358-44C4-9F2E-6278B0AEAF90}"/>
              </a:ext>
            </a:extLst>
          </p:cNvPr>
          <p:cNvSpPr/>
          <p:nvPr/>
        </p:nvSpPr>
        <p:spPr>
          <a:xfrm>
            <a:off x="4065973" y="3437878"/>
            <a:ext cx="3462291" cy="1687498"/>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FF757134-D050-453A-8698-3805F7B766F4}"/>
              </a:ext>
            </a:extLst>
          </p:cNvPr>
          <p:cNvSpPr/>
          <p:nvPr/>
        </p:nvSpPr>
        <p:spPr>
          <a:xfrm>
            <a:off x="347709" y="6422995"/>
            <a:ext cx="4508376" cy="23082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706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4"/>
                                        </p:tgtEl>
                                        <p:attrNameLst>
                                          <p:attrName>ppt_x</p:attrName>
                                        </p:attrNameLst>
                                      </p:cBhvr>
                                      <p:tavLst>
                                        <p:tav tm="0">
                                          <p:val>
                                            <p:strVal val="ppt_x"/>
                                          </p:val>
                                        </p:tav>
                                        <p:tav tm="100000">
                                          <p:val>
                                            <p:strVal val="ppt_x"/>
                                          </p:val>
                                        </p:tav>
                                      </p:tavLst>
                                    </p:anim>
                                    <p:anim calcmode="lin" valueType="num">
                                      <p:cBhvr additive="base">
                                        <p:cTn id="11" dur="500"/>
                                        <p:tgtEl>
                                          <p:spTgt spid="4"/>
                                        </p:tgtEl>
                                        <p:attrNameLst>
                                          <p:attrName>ppt_y</p:attrName>
                                        </p:attrNameLst>
                                      </p:cBhvr>
                                      <p:tavLst>
                                        <p:tav tm="0">
                                          <p:val>
                                            <p:strVal val="ppt_y"/>
                                          </p:val>
                                        </p:tav>
                                        <p:tav tm="100000">
                                          <p:val>
                                            <p:strVal val="1+ppt_h/2"/>
                                          </p:val>
                                        </p:tav>
                                      </p:tavLst>
                                    </p:anim>
                                    <p:set>
                                      <p:cBhvr>
                                        <p:cTn id="12" dur="1" fill="hold">
                                          <p:stCondLst>
                                            <p:cond delay="499"/>
                                          </p:stCondLst>
                                        </p:cTn>
                                        <p:tgtEl>
                                          <p:spTgt spid="4"/>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5"/>
                                        </p:tgtEl>
                                        <p:attrNameLst>
                                          <p:attrName>ppt_x</p:attrName>
                                        </p:attrNameLst>
                                      </p:cBhvr>
                                      <p:tavLst>
                                        <p:tav tm="0">
                                          <p:val>
                                            <p:strVal val="ppt_x"/>
                                          </p:val>
                                        </p:tav>
                                        <p:tav tm="100000">
                                          <p:val>
                                            <p:strVal val="ppt_x"/>
                                          </p:val>
                                        </p:tav>
                                      </p:tavLst>
                                    </p:anim>
                                    <p:anim calcmode="lin" valueType="num">
                                      <p:cBhvr additive="base">
                                        <p:cTn id="15" dur="500"/>
                                        <p:tgtEl>
                                          <p:spTgt spid="5"/>
                                        </p:tgtEl>
                                        <p:attrNameLst>
                                          <p:attrName>ppt_y</p:attrName>
                                        </p:attrNameLst>
                                      </p:cBhvr>
                                      <p:tavLst>
                                        <p:tav tm="0">
                                          <p:val>
                                            <p:strVal val="ppt_y"/>
                                          </p:val>
                                        </p:tav>
                                        <p:tav tm="100000">
                                          <p:val>
                                            <p:strVal val="1+ppt_h/2"/>
                                          </p:val>
                                        </p:tav>
                                      </p:tavLst>
                                    </p:anim>
                                    <p:set>
                                      <p:cBhvr>
                                        <p:cTn id="16" dur="1" fill="hold">
                                          <p:stCondLst>
                                            <p:cond delay="499"/>
                                          </p:stCondLst>
                                        </p:cTn>
                                        <p:tgtEl>
                                          <p:spTgt spid="5"/>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6"/>
                                        </p:tgtEl>
                                        <p:attrNameLst>
                                          <p:attrName>ppt_x</p:attrName>
                                        </p:attrNameLst>
                                      </p:cBhvr>
                                      <p:tavLst>
                                        <p:tav tm="0">
                                          <p:val>
                                            <p:strVal val="ppt_x"/>
                                          </p:val>
                                        </p:tav>
                                        <p:tav tm="100000">
                                          <p:val>
                                            <p:strVal val="ppt_x"/>
                                          </p:val>
                                        </p:tav>
                                      </p:tavLst>
                                    </p:anim>
                                    <p:anim calcmode="lin" valueType="num">
                                      <p:cBhvr additive="base">
                                        <p:cTn id="19" dur="500"/>
                                        <p:tgtEl>
                                          <p:spTgt spid="6"/>
                                        </p:tgtEl>
                                        <p:attrNameLst>
                                          <p:attrName>ppt_y</p:attrName>
                                        </p:attrNameLst>
                                      </p:cBhvr>
                                      <p:tavLst>
                                        <p:tav tm="0">
                                          <p:val>
                                            <p:strVal val="ppt_y"/>
                                          </p:val>
                                        </p:tav>
                                        <p:tav tm="100000">
                                          <p:val>
                                            <p:strVal val="1+ppt_h/2"/>
                                          </p:val>
                                        </p:tav>
                                      </p:tavLst>
                                    </p:anim>
                                    <p:set>
                                      <p:cBhvr>
                                        <p:cTn id="20" dur="1" fill="hold">
                                          <p:stCondLst>
                                            <p:cond delay="499"/>
                                          </p:stCondLst>
                                        </p:cTn>
                                        <p:tgtEl>
                                          <p:spTgt spid="6"/>
                                        </p:tgtEl>
                                        <p:attrNameLst>
                                          <p:attrName>style.visibility</p:attrName>
                                        </p:attrNameLst>
                                      </p:cBhvr>
                                      <p:to>
                                        <p:strVal val="hidden"/>
                                      </p:to>
                                    </p:set>
                                  </p:childTnLst>
                                </p:cTn>
                              </p:par>
                              <p:par>
                                <p:cTn id="21" presetID="2" presetClass="exit" presetSubtype="4" fill="hold" grpId="0" nodeType="withEffect">
                                  <p:stCondLst>
                                    <p:cond delay="0"/>
                                  </p:stCondLst>
                                  <p:childTnLst>
                                    <p:anim calcmode="lin" valueType="num">
                                      <p:cBhvr additive="base">
                                        <p:cTn id="22" dur="500"/>
                                        <p:tgtEl>
                                          <p:spTgt spid="7"/>
                                        </p:tgtEl>
                                        <p:attrNameLst>
                                          <p:attrName>ppt_x</p:attrName>
                                        </p:attrNameLst>
                                      </p:cBhvr>
                                      <p:tavLst>
                                        <p:tav tm="0">
                                          <p:val>
                                            <p:strVal val="ppt_x"/>
                                          </p:val>
                                        </p:tav>
                                        <p:tav tm="100000">
                                          <p:val>
                                            <p:strVal val="ppt_x"/>
                                          </p:val>
                                        </p:tav>
                                      </p:tavLst>
                                    </p:anim>
                                    <p:anim calcmode="lin" valueType="num">
                                      <p:cBhvr additive="base">
                                        <p:cTn id="23" dur="500"/>
                                        <p:tgtEl>
                                          <p:spTgt spid="7"/>
                                        </p:tgtEl>
                                        <p:attrNameLst>
                                          <p:attrName>ppt_y</p:attrName>
                                        </p:attrNameLst>
                                      </p:cBhvr>
                                      <p:tavLst>
                                        <p:tav tm="0">
                                          <p:val>
                                            <p:strVal val="ppt_y"/>
                                          </p:val>
                                        </p:tav>
                                        <p:tav tm="100000">
                                          <p:val>
                                            <p:strVal val="1+ppt_h/2"/>
                                          </p:val>
                                        </p:tav>
                                      </p:tavLst>
                                    </p:anim>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0" nodeType="clickEffect">
                                  <p:stCondLst>
                                    <p:cond delay="0"/>
                                  </p:stCondLst>
                                  <p:childTnLst>
                                    <p:anim calcmode="lin" valueType="num">
                                      <p:cBhvr additive="base">
                                        <p:cTn id="28" dur="500"/>
                                        <p:tgtEl>
                                          <p:spTgt spid="8"/>
                                        </p:tgtEl>
                                        <p:attrNameLst>
                                          <p:attrName>ppt_x</p:attrName>
                                        </p:attrNameLst>
                                      </p:cBhvr>
                                      <p:tavLst>
                                        <p:tav tm="0">
                                          <p:val>
                                            <p:strVal val="ppt_x"/>
                                          </p:val>
                                        </p:tav>
                                        <p:tav tm="100000">
                                          <p:val>
                                            <p:strVal val="ppt_x"/>
                                          </p:val>
                                        </p:tav>
                                      </p:tavLst>
                                    </p:anim>
                                    <p:anim calcmode="lin" valueType="num">
                                      <p:cBhvr additive="base">
                                        <p:cTn id="29" dur="500"/>
                                        <p:tgtEl>
                                          <p:spTgt spid="8"/>
                                        </p:tgtEl>
                                        <p:attrNameLst>
                                          <p:attrName>ppt_y</p:attrName>
                                        </p:attrNameLst>
                                      </p:cBhvr>
                                      <p:tavLst>
                                        <p:tav tm="0">
                                          <p:val>
                                            <p:strVal val="ppt_y"/>
                                          </p:val>
                                        </p:tav>
                                        <p:tav tm="100000">
                                          <p:val>
                                            <p:strVal val="1+ppt_h/2"/>
                                          </p:val>
                                        </p:tav>
                                      </p:tavLst>
                                    </p:anim>
                                    <p:set>
                                      <p:cBhvr>
                                        <p:cTn id="30"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C625FC-61A0-4A85-81F8-136A03FC8828}"/>
              </a:ext>
            </a:extLst>
          </p:cNvPr>
          <p:cNvPicPr>
            <a:picLocks noChangeAspect="1"/>
          </p:cNvPicPr>
          <p:nvPr/>
        </p:nvPicPr>
        <p:blipFill>
          <a:blip r:embed="rId2"/>
          <a:stretch>
            <a:fillRect/>
          </a:stretch>
        </p:blipFill>
        <p:spPr>
          <a:xfrm>
            <a:off x="-119501" y="0"/>
            <a:ext cx="8917272" cy="6867796"/>
          </a:xfrm>
          <a:prstGeom prst="rect">
            <a:avLst/>
          </a:prstGeom>
        </p:spPr>
      </p:pic>
      <p:sp>
        <p:nvSpPr>
          <p:cNvPr id="6" name="Rectangle 5">
            <a:extLst>
              <a:ext uri="{FF2B5EF4-FFF2-40B4-BE49-F238E27FC236}">
                <a16:creationId xmlns:a16="http://schemas.microsoft.com/office/drawing/2014/main" id="{5F566C0D-E1CB-4181-8506-DE034D8AF8D9}"/>
              </a:ext>
            </a:extLst>
          </p:cNvPr>
          <p:cNvSpPr/>
          <p:nvPr/>
        </p:nvSpPr>
        <p:spPr>
          <a:xfrm>
            <a:off x="452759" y="301840"/>
            <a:ext cx="8238479" cy="55041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A32DA05D-9484-4EBD-92DD-F5E590B753B4}"/>
              </a:ext>
            </a:extLst>
          </p:cNvPr>
          <p:cNvSpPr/>
          <p:nvPr/>
        </p:nvSpPr>
        <p:spPr>
          <a:xfrm>
            <a:off x="452759" y="1270986"/>
            <a:ext cx="8238479" cy="983942"/>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351EE0D5-E96F-468F-86A1-C237107EDA10}"/>
              </a:ext>
            </a:extLst>
          </p:cNvPr>
          <p:cNvSpPr/>
          <p:nvPr/>
        </p:nvSpPr>
        <p:spPr>
          <a:xfrm>
            <a:off x="452759" y="2556768"/>
            <a:ext cx="8238479" cy="248575"/>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47BE6161-BABF-4FE2-8F85-79672CF3F15D}"/>
              </a:ext>
            </a:extLst>
          </p:cNvPr>
          <p:cNvSpPr/>
          <p:nvPr/>
        </p:nvSpPr>
        <p:spPr>
          <a:xfrm>
            <a:off x="452759" y="3428999"/>
            <a:ext cx="8238479" cy="122289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C2E0E420-5800-4BDE-9DEB-7EAF50DC5A3B}"/>
              </a:ext>
            </a:extLst>
          </p:cNvPr>
          <p:cNvSpPr/>
          <p:nvPr/>
        </p:nvSpPr>
        <p:spPr>
          <a:xfrm>
            <a:off x="452758" y="5275554"/>
            <a:ext cx="8238479" cy="128060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25532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ppt_x"/>
                                          </p:val>
                                        </p:tav>
                                      </p:tavLst>
                                    </p:anim>
                                    <p:anim calcmode="lin" valueType="num">
                                      <p:cBhvr additive="base">
                                        <p:cTn id="7" dur="500"/>
                                        <p:tgtEl>
                                          <p:spTgt spid="6"/>
                                        </p:tgtEl>
                                        <p:attrNameLst>
                                          <p:attrName>ppt_y</p:attrName>
                                        </p:attrNameLst>
                                      </p:cBhvr>
                                      <p:tavLst>
                                        <p:tav tm="0">
                                          <p:val>
                                            <p:strVal val="ppt_y"/>
                                          </p:val>
                                        </p:tav>
                                        <p:tav tm="100000">
                                          <p:val>
                                            <p:strVal val="1+ppt_h/2"/>
                                          </p:val>
                                        </p:tav>
                                      </p:tavLst>
                                    </p:anim>
                                    <p:set>
                                      <p:cBhvr>
                                        <p:cTn id="8" dur="1" fill="hold">
                                          <p:stCondLst>
                                            <p:cond delay="499"/>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8"/>
                                        </p:tgtEl>
                                        <p:attrNameLst>
                                          <p:attrName>ppt_x</p:attrName>
                                        </p:attrNameLst>
                                      </p:cBhvr>
                                      <p:tavLst>
                                        <p:tav tm="0">
                                          <p:val>
                                            <p:strVal val="ppt_x"/>
                                          </p:val>
                                        </p:tav>
                                        <p:tav tm="100000">
                                          <p:val>
                                            <p:strVal val="ppt_x"/>
                                          </p:val>
                                        </p:tav>
                                      </p:tavLst>
                                    </p:anim>
                                    <p:anim calcmode="lin" valueType="num">
                                      <p:cBhvr additive="base">
                                        <p:cTn id="19" dur="500"/>
                                        <p:tgtEl>
                                          <p:spTgt spid="8"/>
                                        </p:tgtEl>
                                        <p:attrNameLst>
                                          <p:attrName>ppt_y</p:attrName>
                                        </p:attrNameLst>
                                      </p:cBhvr>
                                      <p:tavLst>
                                        <p:tav tm="0">
                                          <p:val>
                                            <p:strVal val="ppt_y"/>
                                          </p:val>
                                        </p:tav>
                                        <p:tav tm="100000">
                                          <p:val>
                                            <p:strVal val="1+ppt_h/2"/>
                                          </p:val>
                                        </p:tav>
                                      </p:tavLst>
                                    </p:anim>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9"/>
                                        </p:tgtEl>
                                        <p:attrNameLst>
                                          <p:attrName>ppt_x</p:attrName>
                                        </p:attrNameLst>
                                      </p:cBhvr>
                                      <p:tavLst>
                                        <p:tav tm="0">
                                          <p:val>
                                            <p:strVal val="ppt_x"/>
                                          </p:val>
                                        </p:tav>
                                        <p:tav tm="100000">
                                          <p:val>
                                            <p:strVal val="ppt_x"/>
                                          </p:val>
                                        </p:tav>
                                      </p:tavLst>
                                    </p:anim>
                                    <p:anim calcmode="lin" valueType="num">
                                      <p:cBhvr additive="base">
                                        <p:cTn id="25" dur="500"/>
                                        <p:tgtEl>
                                          <p:spTgt spid="9"/>
                                        </p:tgtEl>
                                        <p:attrNameLst>
                                          <p:attrName>ppt_y</p:attrName>
                                        </p:attrNameLst>
                                      </p:cBhvr>
                                      <p:tavLst>
                                        <p:tav tm="0">
                                          <p:val>
                                            <p:strVal val="ppt_y"/>
                                          </p:val>
                                        </p:tav>
                                        <p:tav tm="100000">
                                          <p:val>
                                            <p:strVal val="1+ppt_h/2"/>
                                          </p:val>
                                        </p:tav>
                                      </p:tavLst>
                                    </p:anim>
                                    <p:set>
                                      <p:cBhvr>
                                        <p:cTn id="26" dur="1" fill="hold">
                                          <p:stCondLst>
                                            <p:cond delay="499"/>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10"/>
                                        </p:tgtEl>
                                        <p:attrNameLst>
                                          <p:attrName>ppt_x</p:attrName>
                                        </p:attrNameLst>
                                      </p:cBhvr>
                                      <p:tavLst>
                                        <p:tav tm="0">
                                          <p:val>
                                            <p:strVal val="ppt_x"/>
                                          </p:val>
                                        </p:tav>
                                        <p:tav tm="100000">
                                          <p:val>
                                            <p:strVal val="ppt_x"/>
                                          </p:val>
                                        </p:tav>
                                      </p:tavLst>
                                    </p:anim>
                                    <p:anim calcmode="lin" valueType="num">
                                      <p:cBhvr additive="base">
                                        <p:cTn id="31" dur="500"/>
                                        <p:tgtEl>
                                          <p:spTgt spid="10"/>
                                        </p:tgtEl>
                                        <p:attrNameLst>
                                          <p:attrName>ppt_y</p:attrName>
                                        </p:attrNameLst>
                                      </p:cBhvr>
                                      <p:tavLst>
                                        <p:tav tm="0">
                                          <p:val>
                                            <p:strVal val="ppt_y"/>
                                          </p:val>
                                        </p:tav>
                                        <p:tav tm="100000">
                                          <p:val>
                                            <p:strVal val="1+ppt_h/2"/>
                                          </p:val>
                                        </p:tav>
                                      </p:tavLst>
                                    </p:anim>
                                    <p:set>
                                      <p:cBhvr>
                                        <p:cTn id="3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EDEA18-66BD-4F72-8F72-637E6FDF1EB6}"/>
              </a:ext>
            </a:extLst>
          </p:cNvPr>
          <p:cNvPicPr>
            <a:picLocks noChangeAspect="1"/>
          </p:cNvPicPr>
          <p:nvPr/>
        </p:nvPicPr>
        <p:blipFill>
          <a:blip r:embed="rId2"/>
          <a:stretch>
            <a:fillRect/>
          </a:stretch>
        </p:blipFill>
        <p:spPr>
          <a:xfrm>
            <a:off x="-75113" y="0"/>
            <a:ext cx="6813263" cy="6863372"/>
          </a:xfrm>
          <a:prstGeom prst="rect">
            <a:avLst/>
          </a:prstGeom>
        </p:spPr>
      </p:pic>
      <p:sp>
        <p:nvSpPr>
          <p:cNvPr id="3" name="Rectangle 2">
            <a:extLst>
              <a:ext uri="{FF2B5EF4-FFF2-40B4-BE49-F238E27FC236}">
                <a16:creationId xmlns:a16="http://schemas.microsoft.com/office/drawing/2014/main" id="{627A47DA-E59E-412F-96EA-7975C316E3C0}"/>
              </a:ext>
            </a:extLst>
          </p:cNvPr>
          <p:cNvSpPr/>
          <p:nvPr/>
        </p:nvSpPr>
        <p:spPr>
          <a:xfrm>
            <a:off x="319594" y="170895"/>
            <a:ext cx="8238479" cy="2004134"/>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C9A90E90-598A-4E1F-97CC-D46C5DE06213}"/>
              </a:ext>
            </a:extLst>
          </p:cNvPr>
          <p:cNvSpPr/>
          <p:nvPr/>
        </p:nvSpPr>
        <p:spPr>
          <a:xfrm>
            <a:off x="319594" y="2817550"/>
            <a:ext cx="8238479" cy="122289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992E2B70-9843-4480-8B51-793E934C46BA}"/>
              </a:ext>
            </a:extLst>
          </p:cNvPr>
          <p:cNvSpPr/>
          <p:nvPr/>
        </p:nvSpPr>
        <p:spPr>
          <a:xfrm>
            <a:off x="319593" y="4929327"/>
            <a:ext cx="8238479" cy="929936"/>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C932F73A-EDAC-4583-A161-4B469CD2D959}"/>
              </a:ext>
            </a:extLst>
          </p:cNvPr>
          <p:cNvSpPr/>
          <p:nvPr/>
        </p:nvSpPr>
        <p:spPr>
          <a:xfrm>
            <a:off x="319594" y="6246550"/>
            <a:ext cx="8238479" cy="122289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83995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5"/>
                                        </p:tgtEl>
                                        <p:attrNameLst>
                                          <p:attrName>ppt_x</p:attrName>
                                        </p:attrNameLst>
                                      </p:cBhvr>
                                      <p:tavLst>
                                        <p:tav tm="0">
                                          <p:val>
                                            <p:strVal val="ppt_x"/>
                                          </p:val>
                                        </p:tav>
                                        <p:tav tm="100000">
                                          <p:val>
                                            <p:strVal val="ppt_x"/>
                                          </p:val>
                                        </p:tav>
                                      </p:tavLst>
                                    </p:anim>
                                    <p:anim calcmode="lin" valueType="num">
                                      <p:cBhvr additive="base">
                                        <p:cTn id="19" dur="500"/>
                                        <p:tgtEl>
                                          <p:spTgt spid="5"/>
                                        </p:tgtEl>
                                        <p:attrNameLst>
                                          <p:attrName>ppt_y</p:attrName>
                                        </p:attrNameLst>
                                      </p:cBhvr>
                                      <p:tavLst>
                                        <p:tav tm="0">
                                          <p:val>
                                            <p:strVal val="ppt_y"/>
                                          </p:val>
                                        </p:tav>
                                        <p:tav tm="100000">
                                          <p:val>
                                            <p:strVal val="1+ppt_h/2"/>
                                          </p:val>
                                        </p:tav>
                                      </p:tavLst>
                                    </p:anim>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6"/>
                                        </p:tgtEl>
                                        <p:attrNameLst>
                                          <p:attrName>ppt_x</p:attrName>
                                        </p:attrNameLst>
                                      </p:cBhvr>
                                      <p:tavLst>
                                        <p:tav tm="0">
                                          <p:val>
                                            <p:strVal val="ppt_x"/>
                                          </p:val>
                                        </p:tav>
                                        <p:tav tm="100000">
                                          <p:val>
                                            <p:strVal val="ppt_x"/>
                                          </p:val>
                                        </p:tav>
                                      </p:tavLst>
                                    </p:anim>
                                    <p:anim calcmode="lin" valueType="num">
                                      <p:cBhvr additive="base">
                                        <p:cTn id="25" dur="500"/>
                                        <p:tgtEl>
                                          <p:spTgt spid="6"/>
                                        </p:tgtEl>
                                        <p:attrNameLst>
                                          <p:attrName>ppt_y</p:attrName>
                                        </p:attrNameLst>
                                      </p:cBhvr>
                                      <p:tavLst>
                                        <p:tav tm="0">
                                          <p:val>
                                            <p:strVal val="ppt_y"/>
                                          </p:val>
                                        </p:tav>
                                        <p:tav tm="100000">
                                          <p:val>
                                            <p:strVal val="1+ppt_h/2"/>
                                          </p:val>
                                        </p:tav>
                                      </p:tavLst>
                                    </p:anim>
                                    <p:set>
                                      <p:cBhvr>
                                        <p:cTn id="2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12FC69-2024-42C4-A35E-7CD567F1A38C}"/>
              </a:ext>
            </a:extLst>
          </p:cNvPr>
          <p:cNvSpPr/>
          <p:nvPr/>
        </p:nvSpPr>
        <p:spPr>
          <a:xfrm>
            <a:off x="-143333" y="195236"/>
            <a:ext cx="9144000" cy="3600986"/>
          </a:xfrm>
          <a:prstGeom prst="rect">
            <a:avLst/>
          </a:prstGeom>
        </p:spPr>
        <p:txBody>
          <a:bodyPr wrap="square">
            <a:spAutoFit/>
          </a:bodyPr>
          <a:lstStyle/>
          <a:p>
            <a:pPr algn="ctr"/>
            <a:r>
              <a:rPr lang="en-GB" sz="2400" dirty="0"/>
              <a:t>Apply this knowledge to the exam questions on pages 18-21.</a:t>
            </a:r>
          </a:p>
          <a:p>
            <a:pPr algn="ctr"/>
            <a:endParaRPr lang="en-GB" sz="2400" dirty="0"/>
          </a:p>
          <a:p>
            <a:pPr algn="ctr"/>
            <a:r>
              <a:rPr lang="en-GB" dirty="0"/>
              <a:t>The Question is worth 22 marks. Can you complete the exam question in 28 minutes? </a:t>
            </a:r>
          </a:p>
          <a:p>
            <a:pPr algn="ctr"/>
            <a:endParaRPr lang="en-GB" dirty="0"/>
          </a:p>
          <a:p>
            <a:pPr algn="ctr"/>
            <a:r>
              <a:rPr lang="en-GB" dirty="0"/>
              <a:t> </a:t>
            </a:r>
          </a:p>
          <a:p>
            <a:pPr algn="ctr"/>
            <a:r>
              <a:rPr lang="en-GB" dirty="0"/>
              <a:t>Remember</a:t>
            </a:r>
          </a:p>
          <a:p>
            <a:pPr marL="514350" indent="-514350" algn="ctr">
              <a:buAutoNum type="arabicPeriod"/>
            </a:pPr>
            <a:r>
              <a:rPr lang="en-GB" dirty="0">
                <a:highlight>
                  <a:srgbClr val="FFFF00"/>
                </a:highlight>
              </a:rPr>
              <a:t>Highlight which part of your answer is also on the </a:t>
            </a:r>
            <a:r>
              <a:rPr lang="en-GB" dirty="0" err="1">
                <a:highlight>
                  <a:srgbClr val="FFFF00"/>
                </a:highlight>
              </a:rPr>
              <a:t>markscheme</a:t>
            </a:r>
            <a:r>
              <a:rPr lang="en-GB" dirty="0">
                <a:highlight>
                  <a:srgbClr val="FFFF00"/>
                </a:highlight>
              </a:rPr>
              <a:t>. Allow you to see which part of your answer are relevant</a:t>
            </a:r>
            <a:r>
              <a:rPr lang="en-GB" dirty="0"/>
              <a:t>. </a:t>
            </a:r>
          </a:p>
          <a:p>
            <a:pPr marL="514350" indent="-514350" algn="ctr">
              <a:buAutoNum type="arabicPeriod"/>
            </a:pPr>
            <a:r>
              <a:rPr lang="en-GB" dirty="0"/>
              <a:t>If it isn’t on the mark scheme it is not right, if it isn’t written as the </a:t>
            </a:r>
            <a:r>
              <a:rPr lang="en-GB" dirty="0" err="1"/>
              <a:t>markscheme</a:t>
            </a:r>
            <a:r>
              <a:rPr lang="en-GB" dirty="0"/>
              <a:t> it is not right. </a:t>
            </a:r>
          </a:p>
          <a:p>
            <a:pPr marL="514350" indent="-514350" algn="ctr">
              <a:buAutoNum type="arabicPeriod"/>
            </a:pPr>
            <a:r>
              <a:rPr lang="en-GB" dirty="0">
                <a:solidFill>
                  <a:srgbClr val="7030A0"/>
                </a:solidFill>
              </a:rPr>
              <a:t>In a different coloured pen add corrections to the question.</a:t>
            </a:r>
          </a:p>
          <a:p>
            <a:pPr marL="514350" indent="-514350" algn="ctr">
              <a:buAutoNum type="arabicPeriod"/>
            </a:pPr>
            <a:r>
              <a:rPr lang="en-GB" dirty="0"/>
              <a:t>Anything you don’t understand make a note of for when you speak to your teacher. </a:t>
            </a:r>
          </a:p>
        </p:txBody>
      </p:sp>
    </p:spTree>
    <p:extLst>
      <p:ext uri="{BB962C8B-B14F-4D97-AF65-F5344CB8AC3E}">
        <p14:creationId xmlns:p14="http://schemas.microsoft.com/office/powerpoint/2010/main" val="18993160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8BE9EB-A3A0-4B2A-9F8F-477CD6D2B5E7}"/>
              </a:ext>
            </a:extLst>
          </p:cNvPr>
          <p:cNvPicPr>
            <a:picLocks noChangeAspect="1"/>
          </p:cNvPicPr>
          <p:nvPr/>
        </p:nvPicPr>
        <p:blipFill>
          <a:blip r:embed="rId2"/>
          <a:stretch>
            <a:fillRect/>
          </a:stretch>
        </p:blipFill>
        <p:spPr>
          <a:xfrm>
            <a:off x="111319" y="146748"/>
            <a:ext cx="6630924" cy="2267712"/>
          </a:xfrm>
          <a:prstGeom prst="rect">
            <a:avLst/>
          </a:prstGeom>
        </p:spPr>
      </p:pic>
      <p:sp>
        <p:nvSpPr>
          <p:cNvPr id="3" name="Rectangle 2">
            <a:extLst>
              <a:ext uri="{FF2B5EF4-FFF2-40B4-BE49-F238E27FC236}">
                <a16:creationId xmlns:a16="http://schemas.microsoft.com/office/drawing/2014/main" id="{9D2D222A-CF00-448C-8035-34E11411B58F}"/>
              </a:ext>
            </a:extLst>
          </p:cNvPr>
          <p:cNvSpPr/>
          <p:nvPr/>
        </p:nvSpPr>
        <p:spPr>
          <a:xfrm>
            <a:off x="111319" y="568634"/>
            <a:ext cx="9032681" cy="3291414"/>
          </a:xfrm>
          <a:prstGeom prst="rect">
            <a:avLst/>
          </a:prstGeom>
        </p:spPr>
        <p:txBody>
          <a:bodyPr wrap="square">
            <a:spAutoFit/>
          </a:bodyPr>
          <a:lstStyle/>
          <a:p>
            <a:pPr>
              <a:lnSpc>
                <a:spcPct val="107000"/>
              </a:lnSpc>
              <a:spcBef>
                <a:spcPts val="300"/>
              </a:spcBef>
              <a:spcAft>
                <a:spcPts val="0"/>
              </a:spcAft>
            </a:pPr>
            <a:r>
              <a:rPr lang="en-GB" sz="1400" i="1" dirty="0">
                <a:solidFill>
                  <a:srgbClr val="7030A0"/>
                </a:solidFill>
                <a:latin typeface="+mj-lt"/>
                <a:ea typeface="Times New Roman" panose="02020603050405020304" pitchFamily="18" charset="0"/>
                <a:cs typeface="Times New Roman" panose="02020603050405020304" pitchFamily="18" charset="0"/>
              </a:rPr>
              <a:t>Prevent extinction / loss of populations / reduction in populations / loss of habitats / save organisms for future generations (idea of);</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latin typeface="+mj-lt"/>
                <a:ea typeface="Times New Roman" panose="02020603050405020304" pitchFamily="18" charset="0"/>
                <a:cs typeface="Times New Roman" panose="02020603050405020304" pitchFamily="18" charset="0"/>
              </a:rPr>
              <a:t>Neutral: references to ‘playing God’ / animal rights</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latin typeface="+mj-lt"/>
                <a:ea typeface="Times New Roman" panose="02020603050405020304" pitchFamily="18" charset="0"/>
                <a:cs typeface="Times New Roman" panose="02020603050405020304" pitchFamily="18" charset="0"/>
              </a:rPr>
              <a:t>1</a:t>
            </a:r>
            <a:endParaRPr lang="en-GB" sz="1400" dirty="0">
              <a:solidFill>
                <a:srgbClr val="7030A0"/>
              </a:solidFill>
              <a:latin typeface="+mj-lt"/>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(ii)     A suitable example of how some species may be important financially e.g.</a:t>
            </a: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1.      medical / pharmaceutical uses;</a:t>
            </a: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2.      commercial products / example given;</a:t>
            </a: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3.      tourism;</a:t>
            </a: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4.      agriculture;</a:t>
            </a:r>
          </a:p>
          <a:p>
            <a:pPr>
              <a:lnSpc>
                <a:spcPct val="107000"/>
              </a:lnSpc>
              <a:spcBef>
                <a:spcPts val="1200"/>
              </a:spcBef>
              <a:spcAft>
                <a:spcPts val="0"/>
              </a:spcAft>
            </a:pPr>
            <a:r>
              <a:rPr lang="en-GB" sz="1400" dirty="0">
                <a:solidFill>
                  <a:srgbClr val="7030A0"/>
                </a:solidFill>
                <a:latin typeface="+mj-lt"/>
                <a:ea typeface="Times New Roman" panose="02020603050405020304" pitchFamily="18" charset="0"/>
                <a:cs typeface="Times New Roman" panose="02020603050405020304" pitchFamily="18" charset="0"/>
              </a:rPr>
              <a:t>5.      saving local forest communities;</a:t>
            </a:r>
          </a:p>
        </p:txBody>
      </p:sp>
    </p:spTree>
    <p:extLst>
      <p:ext uri="{BB962C8B-B14F-4D97-AF65-F5344CB8AC3E}">
        <p14:creationId xmlns:p14="http://schemas.microsoft.com/office/powerpoint/2010/main" val="336907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F13E6E-642D-4E55-8A7F-A8982A3F6ACD}"/>
              </a:ext>
            </a:extLst>
          </p:cNvPr>
          <p:cNvPicPr>
            <a:picLocks noChangeAspect="1"/>
          </p:cNvPicPr>
          <p:nvPr/>
        </p:nvPicPr>
        <p:blipFill>
          <a:blip r:embed="rId2"/>
          <a:stretch>
            <a:fillRect/>
          </a:stretch>
        </p:blipFill>
        <p:spPr>
          <a:xfrm>
            <a:off x="63442" y="0"/>
            <a:ext cx="5466048" cy="6858000"/>
          </a:xfrm>
          <a:prstGeom prst="rect">
            <a:avLst/>
          </a:prstGeom>
        </p:spPr>
      </p:pic>
      <p:sp>
        <p:nvSpPr>
          <p:cNvPr id="5" name="Rectangle 4">
            <a:extLst>
              <a:ext uri="{FF2B5EF4-FFF2-40B4-BE49-F238E27FC236}">
                <a16:creationId xmlns:a16="http://schemas.microsoft.com/office/drawing/2014/main" id="{37133F55-A9D8-4F3F-89E2-237B49B2A3A3}"/>
              </a:ext>
            </a:extLst>
          </p:cNvPr>
          <p:cNvSpPr/>
          <p:nvPr/>
        </p:nvSpPr>
        <p:spPr>
          <a:xfrm>
            <a:off x="4572000" y="618156"/>
            <a:ext cx="4572000" cy="5829673"/>
          </a:xfrm>
          <a:prstGeom prst="rect">
            <a:avLst/>
          </a:prstGeom>
        </p:spPr>
        <p:txBody>
          <a:bodyPr>
            <a:spAutoFit/>
          </a:bodyPr>
          <a:lstStyle/>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1.      Fewer plant species / decrease in plant diversity;</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Accept: converse arguments for islands with a high percentage of forest remaining</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1. Neutral: fewer plants</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2.      Fewer habitats nesting sites / niches / food sources / varieties / less protection from predators / hunters / environment;</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2. Neutral: fewer homes</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2. Neutral: less food</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(c)     1.      Number of (individuals / birds of) each species;</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1. Neutral: number of species</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2.      Total number of individuals / birds of all species;</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2. Accept: ‘total number of birds’ as given context for ‘all species’ in the investigation</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(d)     1.      (Larger birds have) a low(</a:t>
            </a:r>
            <a:r>
              <a:rPr lang="en-GB" sz="1400" dirty="0" err="1">
                <a:solidFill>
                  <a:srgbClr val="7030A0"/>
                </a:solidFill>
                <a:ea typeface="Times New Roman" panose="02020603050405020304" pitchFamily="18" charset="0"/>
                <a:cs typeface="Times New Roman" panose="02020603050405020304" pitchFamily="18" charset="0"/>
              </a:rPr>
              <a:t>er</a:t>
            </a:r>
            <a:r>
              <a:rPr lang="en-GB" sz="1400" dirty="0">
                <a:solidFill>
                  <a:srgbClr val="7030A0"/>
                </a:solidFill>
                <a:ea typeface="Times New Roman" panose="02020603050405020304" pitchFamily="18" charset="0"/>
                <a:cs typeface="Times New Roman" panose="02020603050405020304" pitchFamily="18" charset="0"/>
              </a:rPr>
              <a:t>) SA:VOL;</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Neutral: reference to fat / feathers</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2.      (So) less heat loss / more heat retained;</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MP2 is independent of MP1</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137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additive="base">
                                        <p:cTn id="2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 calcmode="lin" valueType="num">
                                      <p:cBhvr additive="base">
                                        <p:cTn id="2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anim calcmode="lin" valueType="num">
                                      <p:cBhvr additive="base">
                                        <p:cTn id="3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 calcmode="lin" valueType="num">
                                      <p:cBhvr additive="base">
                                        <p:cTn id="37"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anim calcmode="lin" valueType="num">
                                      <p:cBhvr additive="base">
                                        <p:cTn id="4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anim calcmode="lin" valueType="num">
                                      <p:cBhvr additive="base">
                                        <p:cTn id="45"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12" end="12"/>
                                            </p:txEl>
                                          </p:spTgt>
                                        </p:tgtEl>
                                        <p:attrNameLst>
                                          <p:attrName>style.visibility</p:attrName>
                                        </p:attrNameLst>
                                      </p:cBhvr>
                                      <p:to>
                                        <p:strVal val="visible"/>
                                      </p:to>
                                    </p:set>
                                    <p:anim calcmode="lin" valueType="num">
                                      <p:cBhvr additive="base">
                                        <p:cTn id="5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12" end="1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
                                            <p:txEl>
                                              <p:pRg st="13" end="13"/>
                                            </p:txEl>
                                          </p:spTgt>
                                        </p:tgtEl>
                                        <p:attrNameLst>
                                          <p:attrName>style.visibility</p:attrName>
                                        </p:attrNameLst>
                                      </p:cBhvr>
                                      <p:to>
                                        <p:strVal val="visible"/>
                                      </p:to>
                                    </p:set>
                                    <p:anim calcmode="lin" valueType="num">
                                      <p:cBhvr additive="base">
                                        <p:cTn id="55"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5">
                                            <p:txEl>
                                              <p:pRg st="14" end="14"/>
                                            </p:txEl>
                                          </p:spTgt>
                                        </p:tgtEl>
                                        <p:attrNameLst>
                                          <p:attrName>style.visibility</p:attrName>
                                        </p:attrNameLst>
                                      </p:cBhvr>
                                      <p:to>
                                        <p:strVal val="visible"/>
                                      </p:to>
                                    </p:set>
                                    <p:anim calcmode="lin" valueType="num">
                                      <p:cBhvr additive="base">
                                        <p:cTn id="59"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5">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
                                            <p:txEl>
                                              <p:pRg st="15" end="15"/>
                                            </p:txEl>
                                          </p:spTgt>
                                        </p:tgtEl>
                                        <p:attrNameLst>
                                          <p:attrName>style.visibility</p:attrName>
                                        </p:attrNameLst>
                                      </p:cBhvr>
                                      <p:to>
                                        <p:strVal val="visible"/>
                                      </p:to>
                                    </p:set>
                                    <p:anim calcmode="lin" valueType="num">
                                      <p:cBhvr additive="base">
                                        <p:cTn id="63" dur="500" fill="hold"/>
                                        <p:tgtEl>
                                          <p:spTgt spid="5">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F9BDAE-A54F-40EB-90F1-581466B5F527}"/>
              </a:ext>
            </a:extLst>
          </p:cNvPr>
          <p:cNvPicPr>
            <a:picLocks noChangeAspect="1"/>
          </p:cNvPicPr>
          <p:nvPr/>
        </p:nvPicPr>
        <p:blipFill>
          <a:blip r:embed="rId2"/>
          <a:stretch>
            <a:fillRect/>
          </a:stretch>
        </p:blipFill>
        <p:spPr>
          <a:xfrm>
            <a:off x="128934" y="0"/>
            <a:ext cx="6293853" cy="6858000"/>
          </a:xfrm>
          <a:prstGeom prst="rect">
            <a:avLst/>
          </a:prstGeom>
        </p:spPr>
      </p:pic>
      <p:sp>
        <p:nvSpPr>
          <p:cNvPr id="5" name="Rectangle 4">
            <a:extLst>
              <a:ext uri="{FF2B5EF4-FFF2-40B4-BE49-F238E27FC236}">
                <a16:creationId xmlns:a16="http://schemas.microsoft.com/office/drawing/2014/main" id="{DBC783A9-5440-4C42-A056-4076C4A325F2}"/>
              </a:ext>
            </a:extLst>
          </p:cNvPr>
          <p:cNvSpPr/>
          <p:nvPr/>
        </p:nvSpPr>
        <p:spPr>
          <a:xfrm>
            <a:off x="3959442" y="1815786"/>
            <a:ext cx="5184558" cy="5042214"/>
          </a:xfrm>
          <a:prstGeom prst="rect">
            <a:avLst/>
          </a:prstGeom>
          <a:solidFill>
            <a:schemeClr val="bg1"/>
          </a:solidFill>
        </p:spPr>
        <p:txBody>
          <a:bodyPr wrap="square">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a:t>
            </a:r>
            <a:r>
              <a:rPr lang="en-GB" sz="1400" dirty="0" err="1">
                <a:solidFill>
                  <a:srgbClr val="7030A0"/>
                </a:solidFill>
                <a:ea typeface="Times New Roman" panose="02020603050405020304" pitchFamily="18" charset="0"/>
                <a:cs typeface="Times New Roman" panose="02020603050405020304" pitchFamily="18" charset="0"/>
              </a:rPr>
              <a:t>i</a:t>
            </a:r>
            <a:r>
              <a:rPr lang="en-GB" sz="1400" dirty="0">
                <a:solidFill>
                  <a:srgbClr val="7030A0"/>
                </a:solidFill>
                <a:ea typeface="Times New Roman" panose="02020603050405020304" pitchFamily="18" charset="0"/>
                <a:cs typeface="Times New Roman" panose="02020603050405020304" pitchFamily="18" charset="0"/>
              </a:rPr>
              <a:t>)      Method of positioning quadrats,</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E.g.   Find direction and distance from specified point / find coordinates on a grid / split area into squares;</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Method of generating random numbers;</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E.g.   From calculator / numbers drawn from a hat;</a:t>
            </a:r>
          </a:p>
          <a:p>
            <a:pPr>
              <a:lnSpc>
                <a:spcPct val="107000"/>
              </a:lnSpc>
              <a:spcBef>
                <a:spcPts val="300"/>
              </a:spcBef>
              <a:spcAft>
                <a:spcPts val="0"/>
              </a:spcAft>
            </a:pPr>
            <a:r>
              <a:rPr lang="en-GB" sz="1400" b="1" i="1" dirty="0">
                <a:solidFill>
                  <a:srgbClr val="7030A0"/>
                </a:solidFill>
                <a:ea typeface="Times New Roman" panose="02020603050405020304" pitchFamily="18" charset="0"/>
                <a:cs typeface="Times New Roman" panose="02020603050405020304" pitchFamily="18" charset="0"/>
              </a:rPr>
              <a:t>Q </a:t>
            </a:r>
            <a:r>
              <a:rPr lang="en-GB" sz="1400" i="1" dirty="0">
                <a:solidFill>
                  <a:srgbClr val="7030A0"/>
                </a:solidFill>
                <a:ea typeface="Times New Roman" panose="02020603050405020304" pitchFamily="18" charset="0"/>
                <a:cs typeface="Times New Roman" panose="02020603050405020304" pitchFamily="18" charset="0"/>
              </a:rPr>
              <a:t>Do not credit any method that relies on throwing a quadrat</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p>
          <a:p>
            <a:pPr algn="r">
              <a:lnSpc>
                <a:spcPct val="107000"/>
              </a:lnSpc>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(ii)     Calculate running mean / description of running mean;</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When enough quadrats, this shows little change / levels out (if plotted as a graph);</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Enough to carry out a statistical test;</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A large number to make sure results are reliable;</a:t>
            </a:r>
          </a:p>
          <a:p>
            <a:pPr>
              <a:lnSpc>
                <a:spcPct val="107000"/>
              </a:lnSpc>
              <a:spcBef>
                <a:spcPts val="300"/>
              </a:spcBef>
              <a:spcAft>
                <a:spcPts val="0"/>
              </a:spcAft>
            </a:pPr>
            <a:r>
              <a:rPr lang="en-GB" sz="1400" i="1" dirty="0">
                <a:solidFill>
                  <a:srgbClr val="7030A0"/>
                </a:solidFill>
                <a:ea typeface="Times New Roman" panose="02020603050405020304" pitchFamily="18" charset="0"/>
                <a:cs typeface="Times New Roman" panose="02020603050405020304" pitchFamily="18" charset="0"/>
              </a:rPr>
              <a:t>Ignore terms that are not incorrect</a:t>
            </a:r>
            <a:br>
              <a:rPr lang="en-GB" sz="1400" i="1" dirty="0">
                <a:solidFill>
                  <a:srgbClr val="7030A0"/>
                </a:solidFill>
                <a:ea typeface="Times New Roman" panose="02020603050405020304" pitchFamily="18" charset="0"/>
                <a:cs typeface="Times New Roman" panose="02020603050405020304" pitchFamily="18" charset="0"/>
              </a:rPr>
            </a:br>
            <a:r>
              <a:rPr lang="en-GB" sz="1400" i="1" dirty="0">
                <a:solidFill>
                  <a:srgbClr val="7030A0"/>
                </a:solidFill>
                <a:ea typeface="Times New Roman" panose="02020603050405020304" pitchFamily="18" charset="0"/>
                <a:cs typeface="Times New Roman" panose="02020603050405020304" pitchFamily="18" charset="0"/>
              </a:rPr>
              <a:t>Regards large numbers as 10 / 10% +</a:t>
            </a: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Need to make sure work can be carried out in the time available;</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 max</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574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859440-FFB0-4E22-AA42-B9A1384F7842}"/>
              </a:ext>
            </a:extLst>
          </p:cNvPr>
          <p:cNvPicPr>
            <a:picLocks noChangeAspect="1"/>
          </p:cNvPicPr>
          <p:nvPr/>
        </p:nvPicPr>
        <p:blipFill>
          <a:blip r:embed="rId2"/>
          <a:stretch>
            <a:fillRect/>
          </a:stretch>
        </p:blipFill>
        <p:spPr>
          <a:xfrm>
            <a:off x="235606" y="147828"/>
            <a:ext cx="6630924" cy="6562344"/>
          </a:xfrm>
          <a:prstGeom prst="rect">
            <a:avLst/>
          </a:prstGeom>
        </p:spPr>
      </p:pic>
      <p:sp>
        <p:nvSpPr>
          <p:cNvPr id="3" name="Rectangle 2">
            <a:extLst>
              <a:ext uri="{FF2B5EF4-FFF2-40B4-BE49-F238E27FC236}">
                <a16:creationId xmlns:a16="http://schemas.microsoft.com/office/drawing/2014/main" id="{68CA636B-4172-4F26-997F-ABBFEB128981}"/>
              </a:ext>
            </a:extLst>
          </p:cNvPr>
          <p:cNvSpPr/>
          <p:nvPr/>
        </p:nvSpPr>
        <p:spPr>
          <a:xfrm>
            <a:off x="110971" y="542665"/>
            <a:ext cx="8944252" cy="5694379"/>
          </a:xfrm>
          <a:prstGeom prst="rect">
            <a:avLst/>
          </a:prstGeom>
        </p:spPr>
        <p:txBody>
          <a:bodyPr wrap="square">
            <a:spAutoFit/>
          </a:bodyPr>
          <a:lstStyle/>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Coppice different parts of the wood at different times;</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As data show many daffodils flowering 4 / 5 years after coppicing;</a:t>
            </a:r>
          </a:p>
          <a:p>
            <a:pPr>
              <a:lnSpc>
                <a:spcPct val="107000"/>
              </a:lnSpc>
              <a:spcBef>
                <a:spcPts val="300"/>
              </a:spcBef>
              <a:spcAft>
                <a:spcPts val="0"/>
              </a:spcAft>
            </a:pPr>
            <a:r>
              <a:rPr lang="en-GB" sz="1400" b="1" i="1" dirty="0">
                <a:solidFill>
                  <a:srgbClr val="7030A0"/>
                </a:solidFill>
                <a:ea typeface="Times New Roman" panose="02020603050405020304" pitchFamily="18" charset="0"/>
                <a:cs typeface="Times New Roman" panose="02020603050405020304" pitchFamily="18" charset="0"/>
              </a:rPr>
              <a:t>Q </a:t>
            </a:r>
            <a:r>
              <a:rPr lang="en-GB" sz="1400" i="1" dirty="0">
                <a:solidFill>
                  <a:srgbClr val="7030A0"/>
                </a:solidFill>
                <a:ea typeface="Times New Roman" panose="02020603050405020304" pitchFamily="18" charset="0"/>
                <a:cs typeface="Times New Roman" panose="02020603050405020304" pitchFamily="18" charset="0"/>
              </a:rPr>
              <a:t>Second point needs specific reference to the graph, numbers and time after coppicing. Accept any correct answer that does this.</a:t>
            </a:r>
            <a:endParaRPr lang="en-GB" sz="1400"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(c)     </a:t>
            </a:r>
            <a:r>
              <a:rPr lang="en-GB" sz="1400" u="sng" dirty="0">
                <a:solidFill>
                  <a:srgbClr val="7030A0"/>
                </a:solidFill>
                <a:ea typeface="Times New Roman" panose="02020603050405020304" pitchFamily="18" charset="0"/>
                <a:cs typeface="Times New Roman" panose="02020603050405020304" pitchFamily="18" charset="0"/>
              </a:rPr>
              <a:t>Positive</a:t>
            </a:r>
            <a:r>
              <a:rPr lang="en-GB" sz="1400" dirty="0">
                <a:solidFill>
                  <a:srgbClr val="7030A0"/>
                </a:solidFill>
                <a:ea typeface="Times New Roman" panose="02020603050405020304" pitchFamily="18" charset="0"/>
                <a:cs typeface="Times New Roman" panose="02020603050405020304" pitchFamily="18" charset="0"/>
              </a:rPr>
              <a:t> correlation between rainfall and flowering / the higher the rainfall, the more daffodil flowers;</a:t>
            </a:r>
          </a:p>
          <a:p>
            <a:pPr>
              <a:lnSpc>
                <a:spcPct val="107000"/>
              </a:lnSpc>
              <a:spcBef>
                <a:spcPts val="1200"/>
              </a:spcBef>
              <a:spcAft>
                <a:spcPts val="0"/>
              </a:spcAft>
            </a:pPr>
            <a:r>
              <a:rPr lang="en-GB" sz="1400" u="sng" dirty="0">
                <a:solidFill>
                  <a:srgbClr val="7030A0"/>
                </a:solidFill>
                <a:ea typeface="Times New Roman" panose="02020603050405020304" pitchFamily="18" charset="0"/>
                <a:cs typeface="Times New Roman" panose="02020603050405020304" pitchFamily="18" charset="0"/>
              </a:rPr>
              <a:t>Negative</a:t>
            </a:r>
            <a:r>
              <a:rPr lang="en-GB" sz="1400" dirty="0">
                <a:solidFill>
                  <a:srgbClr val="7030A0"/>
                </a:solidFill>
                <a:ea typeface="Times New Roman" panose="02020603050405020304" pitchFamily="18" charset="0"/>
                <a:cs typeface="Times New Roman" panose="02020603050405020304" pitchFamily="18" charset="0"/>
              </a:rPr>
              <a:t> correlation / the higher the temperature the fewer daffodils in flower;</a:t>
            </a: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All statistically significant so not likely to be / not due to chance;</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 max</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84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21" end="21"/>
                                            </p:txEl>
                                          </p:spTgt>
                                        </p:tgtEl>
                                        <p:attrNameLst>
                                          <p:attrName>style.visibility</p:attrName>
                                        </p:attrNameLst>
                                      </p:cBhvr>
                                      <p:to>
                                        <p:strVal val="visible"/>
                                      </p:to>
                                    </p:set>
                                    <p:anim calcmode="lin" valueType="num">
                                      <p:cBhvr additive="base">
                                        <p:cTn id="21"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1" end="2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22" end="22"/>
                                            </p:txEl>
                                          </p:spTgt>
                                        </p:tgtEl>
                                        <p:attrNameLst>
                                          <p:attrName>style.visibility</p:attrName>
                                        </p:attrNameLst>
                                      </p:cBhvr>
                                      <p:to>
                                        <p:strVal val="visible"/>
                                      </p:to>
                                    </p:set>
                                    <p:anim calcmode="lin" valueType="num">
                                      <p:cBhvr additive="base">
                                        <p:cTn id="25"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2" end="2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23" end="23"/>
                                            </p:txEl>
                                          </p:spTgt>
                                        </p:tgtEl>
                                        <p:attrNameLst>
                                          <p:attrName>style.visibility</p:attrName>
                                        </p:attrNameLst>
                                      </p:cBhvr>
                                      <p:to>
                                        <p:strVal val="visible"/>
                                      </p:to>
                                    </p:set>
                                    <p:anim calcmode="lin" valueType="num">
                                      <p:cBhvr additive="base">
                                        <p:cTn id="29" dur="500" fill="hold"/>
                                        <p:tgtEl>
                                          <p:spTgt spid="3">
                                            <p:txEl>
                                              <p:pRg st="23" end="2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3"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B750A-3684-4FF7-9B34-0260FCE73543}"/>
              </a:ext>
            </a:extLst>
          </p:cNvPr>
          <p:cNvPicPr>
            <a:picLocks noChangeAspect="1"/>
          </p:cNvPicPr>
          <p:nvPr/>
        </p:nvPicPr>
        <p:blipFill>
          <a:blip r:embed="rId2"/>
          <a:stretch>
            <a:fillRect/>
          </a:stretch>
        </p:blipFill>
        <p:spPr>
          <a:xfrm>
            <a:off x="0" y="0"/>
            <a:ext cx="5254298" cy="6858000"/>
          </a:xfrm>
          <a:prstGeom prst="rect">
            <a:avLst/>
          </a:prstGeom>
        </p:spPr>
      </p:pic>
      <p:sp>
        <p:nvSpPr>
          <p:cNvPr id="3" name="Rectangle 2">
            <a:extLst>
              <a:ext uri="{FF2B5EF4-FFF2-40B4-BE49-F238E27FC236}">
                <a16:creationId xmlns:a16="http://schemas.microsoft.com/office/drawing/2014/main" id="{A0075555-82AF-4DFC-964C-7C4C2A9457E5}"/>
              </a:ext>
            </a:extLst>
          </p:cNvPr>
          <p:cNvSpPr/>
          <p:nvPr/>
        </p:nvSpPr>
        <p:spPr>
          <a:xfrm>
            <a:off x="0" y="490710"/>
            <a:ext cx="9144000" cy="6904069"/>
          </a:xfrm>
          <a:prstGeom prst="rect">
            <a:avLst/>
          </a:prstGeom>
        </p:spPr>
        <p:txBody>
          <a:bodyPr wrap="square">
            <a:spAutoFit/>
          </a:bodyPr>
          <a:lstStyle/>
          <a:p>
            <a:pPr>
              <a:lnSpc>
                <a:spcPct val="107000"/>
              </a:lnSpc>
              <a:spcAft>
                <a:spcPts val="0"/>
              </a:spcAft>
            </a:pPr>
            <a:r>
              <a:rPr lang="en-GB" sz="1400" dirty="0">
                <a:solidFill>
                  <a:srgbClr val="7030A0"/>
                </a:solidFill>
                <a:ea typeface="Times New Roman" panose="02020603050405020304" pitchFamily="18" charset="0"/>
                <a:cs typeface="Times New Roman" panose="02020603050405020304" pitchFamily="18" charset="0"/>
              </a:rPr>
              <a:t>(a)     source of pests / animals, and effect on crop;</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source of weeds / no longer taking nutrients, hence competition / reduced yield; creation of larger fields / leaving room,</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hence more efficient use of machinery / grow more crops;</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hedgerows have to be maintained, so removal saves time / money;</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 max</a:t>
            </a: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(b)     allows beetles to remain / survive / over winter in the middle of the field / strip of grass;</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effect on distribution, e.g. do not normally reach the centre of the field / can reach all parts;</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a:t>
            </a: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050" b="1" dirty="0">
              <a:solidFill>
                <a:srgbClr val="7030A0"/>
              </a:solidFill>
              <a:ea typeface="Times New Roman" panose="02020603050405020304" pitchFamily="18" charset="0"/>
              <a:cs typeface="Times New Roman" panose="02020603050405020304" pitchFamily="18" charset="0"/>
            </a:endParaRPr>
          </a:p>
          <a:p>
            <a:pPr algn="r">
              <a:lnSpc>
                <a:spcPct val="107000"/>
              </a:lnSpc>
              <a:spcAft>
                <a:spcPts val="0"/>
              </a:spcAft>
            </a:pPr>
            <a:endParaRPr lang="en-GB" sz="1400" dirty="0">
              <a:solidFill>
                <a:srgbClr val="7030A0"/>
              </a:solidFill>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sz="1400" dirty="0">
                <a:solidFill>
                  <a:srgbClr val="7030A0"/>
                </a:solidFill>
                <a:ea typeface="Times New Roman" panose="02020603050405020304" pitchFamily="18" charset="0"/>
                <a:cs typeface="Times New Roman" panose="02020603050405020304" pitchFamily="18" charset="0"/>
              </a:rPr>
              <a:t>(c)     increases biodiversity;</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source of food for animals;</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habitat / nest for animals;</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reduce need for insecticides / attracts insects away from crop;</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windbreaks / prevent erosion / run-off / leaching;</a:t>
            </a:r>
            <a:br>
              <a:rPr lang="en-GB" sz="1400" dirty="0">
                <a:solidFill>
                  <a:srgbClr val="7030A0"/>
                </a:solidFill>
                <a:ea typeface="Times New Roman" panose="02020603050405020304" pitchFamily="18" charset="0"/>
                <a:cs typeface="Times New Roman" panose="02020603050405020304" pitchFamily="18" charset="0"/>
              </a:rPr>
            </a:br>
            <a:r>
              <a:rPr lang="en-GB" sz="1400" dirty="0">
                <a:solidFill>
                  <a:srgbClr val="7030A0"/>
                </a:solidFill>
                <a:ea typeface="Times New Roman" panose="02020603050405020304" pitchFamily="18" charset="0"/>
                <a:cs typeface="Times New Roman" panose="02020603050405020304" pitchFamily="18" charset="0"/>
              </a:rPr>
              <a:t>migratory corridors;</a:t>
            </a:r>
          </a:p>
          <a:p>
            <a:pPr algn="r">
              <a:lnSpc>
                <a:spcPct val="107000"/>
              </a:lnSpc>
              <a:spcAft>
                <a:spcPts val="0"/>
              </a:spcAft>
            </a:pPr>
            <a:r>
              <a:rPr lang="en-GB" sz="1050" b="1" dirty="0">
                <a:solidFill>
                  <a:srgbClr val="7030A0"/>
                </a:solidFill>
                <a:ea typeface="Times New Roman" panose="02020603050405020304" pitchFamily="18" charset="0"/>
                <a:cs typeface="Times New Roman" panose="02020603050405020304" pitchFamily="18" charset="0"/>
              </a:rPr>
              <a:t>2 max</a:t>
            </a:r>
            <a:endParaRPr lang="en-GB" sz="1400" dirty="0">
              <a:solidFill>
                <a:srgbClr val="7030A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743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6" end="16"/>
                                            </p:txEl>
                                          </p:spTgt>
                                        </p:tgtEl>
                                        <p:attrNameLst>
                                          <p:attrName>style.visibility</p:attrName>
                                        </p:attrNameLst>
                                      </p:cBhvr>
                                      <p:to>
                                        <p:strVal val="visible"/>
                                      </p:to>
                                    </p:set>
                                    <p:anim calcmode="lin" valueType="num">
                                      <p:cBhvr additive="base">
                                        <p:cTn id="1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2" end="22"/>
                                            </p:txEl>
                                          </p:spTgt>
                                        </p:tgtEl>
                                        <p:attrNameLst>
                                          <p:attrName>style.visibility</p:attrName>
                                        </p:attrNameLst>
                                      </p:cBhvr>
                                      <p:to>
                                        <p:strVal val="visible"/>
                                      </p:to>
                                    </p:set>
                                    <p:anim calcmode="lin" valueType="num">
                                      <p:cBhvr additive="base">
                                        <p:cTn id="19" dur="500" fill="hold"/>
                                        <p:tgtEl>
                                          <p:spTgt spid="3">
                                            <p:txEl>
                                              <p:pRg st="22" end="2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2" end="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2680</TotalTime>
  <Words>8177</Words>
  <Application>Microsoft Office PowerPoint</Application>
  <PresentationFormat>On-screen Show (4:3)</PresentationFormat>
  <Paragraphs>1039</Paragraphs>
  <Slides>111</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111</vt:i4>
      </vt:variant>
    </vt:vector>
  </HeadingPairs>
  <TitlesOfParts>
    <vt:vector size="119" baseType="lpstr">
      <vt:lpstr>ＭＳ Ｐゴシック</vt:lpstr>
      <vt:lpstr>Arial</vt:lpstr>
      <vt:lpstr>Calibri</vt:lpstr>
      <vt:lpstr>Cambria Math</vt:lpstr>
      <vt:lpstr>Comic Sans MS</vt:lpstr>
      <vt:lpstr>Times New Roman</vt:lpstr>
      <vt:lpstr>Wingdings</vt:lpstr>
      <vt:lpstr>Office Theme</vt:lpstr>
      <vt:lpstr>PowerPoint Presentation</vt:lpstr>
      <vt:lpstr>On Whiteboards…</vt:lpstr>
      <vt:lpstr> Factors which affect organisms</vt:lpstr>
      <vt:lpstr>Why is sample size important?</vt:lpstr>
      <vt:lpstr>Name these and describe what they are used for.</vt:lpstr>
      <vt:lpstr>How could these students increase the RELIABILILTY for this investigation?</vt:lpstr>
      <vt:lpstr>What do we do with the data from the 3 quadrats?</vt:lpstr>
      <vt:lpstr>Define these terms</vt:lpstr>
      <vt:lpstr>PowerPoint Presentation</vt:lpstr>
      <vt:lpstr>PowerPoint Presentation</vt:lpstr>
      <vt:lpstr>PowerPoint Presentation</vt:lpstr>
      <vt:lpstr>PowerPoint Presentation</vt:lpstr>
      <vt:lpstr>PowerPoint Presentation</vt:lpstr>
      <vt:lpstr>PowerPoint Presentation</vt:lpstr>
      <vt:lpstr>Which do you like better?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Limiting Factors</vt:lpstr>
      <vt:lpstr>Limiting factor</vt:lpstr>
      <vt:lpstr>PowerPoint Presentation</vt:lpstr>
      <vt:lpstr>PowerPoint Presentation</vt:lpstr>
      <vt:lpstr>Temperature</vt:lpstr>
      <vt:lpstr>Light Intensity</vt:lpstr>
      <vt:lpstr>pH</vt:lpstr>
      <vt:lpstr>Water and humidity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Pioneer species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Nolan</dc:creator>
  <cp:lastModifiedBy>Kim Edgell</cp:lastModifiedBy>
  <cp:revision>188</cp:revision>
  <dcterms:created xsi:type="dcterms:W3CDTF">2015-10-27T14:33:03Z</dcterms:created>
  <dcterms:modified xsi:type="dcterms:W3CDTF">2020-04-28T07:46:49Z</dcterms:modified>
</cp:coreProperties>
</file>