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4" r:id="rId4"/>
    <p:sldId id="265" r:id="rId5"/>
    <p:sldId id="268" r:id="rId6"/>
    <p:sldId id="270" r:id="rId7"/>
    <p:sldId id="269" r:id="rId8"/>
    <p:sldId id="271" r:id="rId9"/>
    <p:sldId id="272" r:id="rId10"/>
    <p:sldId id="273" r:id="rId11"/>
    <p:sldId id="274" r:id="rId12"/>
    <p:sldId id="275" r:id="rId13"/>
    <p:sldId id="276" r:id="rId14"/>
    <p:sldId id="277" r:id="rId15"/>
    <p:sldId id="278" r:id="rId16"/>
    <p:sldId id="279" r:id="rId17"/>
    <p:sldId id="262" r:id="rId18"/>
    <p:sldId id="263" r:id="rId19"/>
    <p:sldId id="280" r:id="rId20"/>
    <p:sldId id="281" r:id="rId21"/>
    <p:sldId id="282" r:id="rId22"/>
    <p:sldId id="302" r:id="rId23"/>
    <p:sldId id="303" r:id="rId24"/>
    <p:sldId id="299" r:id="rId25"/>
    <p:sldId id="304" r:id="rId26"/>
    <p:sldId id="301" r:id="rId27"/>
    <p:sldId id="306" r:id="rId28"/>
    <p:sldId id="305" r:id="rId29"/>
    <p:sldId id="298" r:id="rId30"/>
    <p:sldId id="307" r:id="rId31"/>
    <p:sldId id="308" r:id="rId32"/>
    <p:sldId id="309" r:id="rId33"/>
    <p:sldId id="310" r:id="rId34"/>
    <p:sldId id="311" r:id="rId35"/>
    <p:sldId id="312" r:id="rId36"/>
    <p:sldId id="313" r:id="rId37"/>
    <p:sldId id="315" r:id="rId38"/>
    <p:sldId id="314" r:id="rId39"/>
    <p:sldId id="316" r:id="rId40"/>
    <p:sldId id="317" r:id="rId41"/>
    <p:sldId id="318" r:id="rId42"/>
    <p:sldId id="319" r:id="rId43"/>
    <p:sldId id="331" r:id="rId44"/>
    <p:sldId id="321" r:id="rId45"/>
    <p:sldId id="320" r:id="rId46"/>
    <p:sldId id="322" r:id="rId47"/>
    <p:sldId id="323" r:id="rId48"/>
    <p:sldId id="324" r:id="rId49"/>
    <p:sldId id="325" r:id="rId50"/>
    <p:sldId id="326" r:id="rId51"/>
    <p:sldId id="327" r:id="rId52"/>
    <p:sldId id="328" r:id="rId53"/>
    <p:sldId id="329" r:id="rId54"/>
    <p:sldId id="330"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1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3C7DD-FDA3-4686-94A6-9D91EBE442A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A5EB4224-D9D6-4D1F-A3B6-9D0A538B7BF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499CBE-1EAB-459F-B5DF-925DA254B185}"/>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8A788BCE-83DD-464B-856F-298B7197D8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89862D-A7E8-4066-B1F1-8F66B2E824A7}"/>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1618058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3D18-1350-4F03-8277-0605208342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170086-433A-4D44-A46F-8617A39E87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ED5F91-2636-4BEE-9C2A-069BDC2BF42E}"/>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629B83F9-5856-4129-A1F6-96B4CDF066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524667-6D60-4ED7-B23D-7E235C2C7B29}"/>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168496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1AF4A-693F-44A4-BCCD-74CE16ED9C1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5FDFDCB-7A4F-4936-94AF-B42761AE2CA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D76483-3BC7-44AE-8DCD-87DF61711869}"/>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00787ED7-A431-4379-AB0D-29BECC16B7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7AC6F1-9A20-47CE-81D1-5CB7C92CAC01}"/>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86516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556B-AB35-49E9-B1E8-DAA1951919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FC8195-9D5C-4C60-8EC2-CDC8E2BA5A9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882663-7061-46D9-BE2B-809293AE324D}"/>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280C04-0DAA-48B6-A195-C63B0EC1AE64}"/>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6" name="Footer Placeholder 5">
            <a:extLst>
              <a:ext uri="{FF2B5EF4-FFF2-40B4-BE49-F238E27FC236}">
                <a16:creationId xmlns:a16="http://schemas.microsoft.com/office/drawing/2014/main" id="{DE68B983-DE71-48BA-BCF4-4C75A49BFD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375FE1-0B42-4C90-ADB5-4181A1B04920}"/>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2276059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55A7-AE7B-4496-9865-877AB0DE148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F97CC0-C8AB-446A-9066-272A115487D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4204902-6D50-490C-BAC8-0B30BCACCC7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8C1D77B-1A36-468A-B23C-FD1220B430F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CCF6880-F88A-44D7-88AB-56C31322B198}"/>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82BC5A1-D6EF-4153-8A1D-ACF801A328F5}"/>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8" name="Footer Placeholder 7">
            <a:extLst>
              <a:ext uri="{FF2B5EF4-FFF2-40B4-BE49-F238E27FC236}">
                <a16:creationId xmlns:a16="http://schemas.microsoft.com/office/drawing/2014/main" id="{0168CD22-859B-4940-BC6B-DE126C0CC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35FCBAE-BF80-425D-B160-B4C256D39725}"/>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3796795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B773-A960-47D0-B270-1366576A3C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AAE984-5E0B-472B-8D5D-9B4566DA8A9B}"/>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4" name="Footer Placeholder 3">
            <a:extLst>
              <a:ext uri="{FF2B5EF4-FFF2-40B4-BE49-F238E27FC236}">
                <a16:creationId xmlns:a16="http://schemas.microsoft.com/office/drawing/2014/main" id="{11E98DDF-73AF-44AA-B9AB-0A96F5EFF5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544D4C-78D6-4263-81A4-D3C498F53460}"/>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1031747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713647-0F62-4D77-A632-052EB995535A}"/>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3" name="Footer Placeholder 2">
            <a:extLst>
              <a:ext uri="{FF2B5EF4-FFF2-40B4-BE49-F238E27FC236}">
                <a16:creationId xmlns:a16="http://schemas.microsoft.com/office/drawing/2014/main" id="{32AD91D0-F117-4D96-900F-E736A15C7F9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BEFD27-32F2-4F32-808C-2FA62A5924CE}"/>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1488490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6B99-BCE7-4CCC-8D11-496779933D2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C6DE78-51A9-435E-9EF5-1C71C518FF6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9F6309A-812A-4DEF-B34D-DC628031A14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17DF63C-3E6A-4AEE-87FB-E9893983F57A}"/>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6" name="Footer Placeholder 5">
            <a:extLst>
              <a:ext uri="{FF2B5EF4-FFF2-40B4-BE49-F238E27FC236}">
                <a16:creationId xmlns:a16="http://schemas.microsoft.com/office/drawing/2014/main" id="{3CF701E9-2596-4682-929C-C98B35FFEE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E3270C-1182-4229-BF5A-6544776FF1A0}"/>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219141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6E7B-C6BA-44DD-9C15-A63888F6C49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575B271-4D92-41B5-B554-F14399B639A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95AD6E95-8EB6-4D0B-984B-BAF1DCDBAAB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CBC34C8-7EF6-4276-91E5-8C02E7A40CBD}"/>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6" name="Footer Placeholder 5">
            <a:extLst>
              <a:ext uri="{FF2B5EF4-FFF2-40B4-BE49-F238E27FC236}">
                <a16:creationId xmlns:a16="http://schemas.microsoft.com/office/drawing/2014/main" id="{BE03D500-2B42-4216-8FD2-48EA00426F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5A3D1D-E8C1-46EB-8849-AE7889B941E8}"/>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3775745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37A8-343F-49C4-9217-A1F771A4B2F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42B873-90B5-4592-AC04-CA92EA0ECD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E6C789-C289-4894-9FA2-6060B393B588}"/>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4F718CB0-A145-4ED7-ADBE-1F9ED83F3B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5BBA5F-AC31-48BC-9B24-89B73938164E}"/>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226713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D853F3-38D5-4331-AD92-044F3AEBE79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9BD01D-7CE4-4732-AD47-2A1C512376DC}"/>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657098-F131-41A8-80E9-3F6268B32F28}"/>
              </a:ext>
            </a:extLst>
          </p:cNvPr>
          <p:cNvSpPr>
            <a:spLocks noGrp="1"/>
          </p:cNvSpPr>
          <p:nvPr>
            <p:ph type="dt" sz="half" idx="10"/>
          </p:nvPr>
        </p:nvSpPr>
        <p:spPr/>
        <p:txBody>
          <a:body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8CADE990-7043-4206-AA34-756AED0431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F153FE-1B2B-4F97-B100-4E2AE9F1FF67}"/>
              </a:ext>
            </a:extLst>
          </p:cNvPr>
          <p:cNvSpPr>
            <a:spLocks noGrp="1"/>
          </p:cNvSpPr>
          <p:nvPr>
            <p:ph type="sldNum" sz="quarter" idx="12"/>
          </p:nvPr>
        </p:nvSpPr>
        <p:spPr/>
        <p:txBody>
          <a:bodyPr/>
          <a:lstStyle/>
          <a:p>
            <a:fld id="{6F9AF76E-DDE6-4868-A7EE-931C3CBEF849}" type="slidenum">
              <a:rPr lang="en-GB" smtClean="0"/>
              <a:t>‹#›</a:t>
            </a:fld>
            <a:endParaRPr lang="en-GB"/>
          </a:p>
        </p:txBody>
      </p:sp>
    </p:spTree>
    <p:extLst>
      <p:ext uri="{BB962C8B-B14F-4D97-AF65-F5344CB8AC3E}">
        <p14:creationId xmlns:p14="http://schemas.microsoft.com/office/powerpoint/2010/main" val="98078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48C829-DE9B-46AA-912D-D95FCFA3EFF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0ED47B-58E7-4440-943C-64706E63D28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4B63E9-3C38-45CF-8BF9-B3E2C6D5880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C13624-B9D1-4EFA-8254-AA098E0BF51C}" type="datetimeFigureOut">
              <a:rPr lang="en-GB" smtClean="0"/>
              <a:t>06/07/2020</a:t>
            </a:fld>
            <a:endParaRPr lang="en-GB"/>
          </a:p>
        </p:txBody>
      </p:sp>
      <p:sp>
        <p:nvSpPr>
          <p:cNvPr id="5" name="Footer Placeholder 4">
            <a:extLst>
              <a:ext uri="{FF2B5EF4-FFF2-40B4-BE49-F238E27FC236}">
                <a16:creationId xmlns:a16="http://schemas.microsoft.com/office/drawing/2014/main" id="{51BEAF10-171A-4EA9-B7B4-EC20718836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D3BF0C-75C7-49DD-B963-32DCE9DE06C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9AF76E-DDE6-4868-A7EE-931C3CBEF849}" type="slidenum">
              <a:rPr lang="en-GB" smtClean="0"/>
              <a:t>‹#›</a:t>
            </a:fld>
            <a:endParaRPr lang="en-GB"/>
          </a:p>
        </p:txBody>
      </p:sp>
    </p:spTree>
    <p:extLst>
      <p:ext uri="{BB962C8B-B14F-4D97-AF65-F5344CB8AC3E}">
        <p14:creationId xmlns:p14="http://schemas.microsoft.com/office/powerpoint/2010/main" val="23779476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g40u9zlSJ_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 Id="rId5" Type="http://schemas.openxmlformats.org/officeDocument/2006/relationships/image" Target="../media/image31.emf"/><Relationship Id="rId4" Type="http://schemas.openxmlformats.org/officeDocument/2006/relationships/image" Target="../media/image30.emf"/></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332656"/>
            <a:ext cx="7772400" cy="3672408"/>
          </a:xfrm>
        </p:spPr>
        <p:txBody>
          <a:bodyPr>
            <a:normAutofit fontScale="90000"/>
          </a:bodyPr>
          <a:lstStyle/>
          <a:p>
            <a:r>
              <a:rPr lang="en-GB" dirty="0">
                <a:solidFill>
                  <a:srgbClr val="FF0000"/>
                </a:solidFill>
                <a:latin typeface="Calibri" panose="020F0502020204030204" pitchFamily="34" charset="0"/>
                <a:cs typeface="Calibri" panose="020F0502020204030204" pitchFamily="34" charset="0"/>
              </a:rPr>
              <a:t>M</a:t>
            </a:r>
            <a:r>
              <a:rPr lang="en-GB" dirty="0">
                <a:latin typeface="Calibri" panose="020F0502020204030204" pitchFamily="34" charset="0"/>
                <a:cs typeface="Calibri" panose="020F0502020204030204" pitchFamily="34" charset="0"/>
              </a:rPr>
              <a:t>onomers, </a:t>
            </a:r>
            <a:r>
              <a:rPr lang="en-GB" dirty="0">
                <a:solidFill>
                  <a:srgbClr val="FF0000"/>
                </a:solidFill>
                <a:latin typeface="Calibri" panose="020F0502020204030204" pitchFamily="34" charset="0"/>
                <a:cs typeface="Calibri" panose="020F0502020204030204" pitchFamily="34" charset="0"/>
              </a:rPr>
              <a:t>P</a:t>
            </a:r>
            <a:r>
              <a:rPr lang="en-GB" dirty="0">
                <a:latin typeface="Calibri" panose="020F0502020204030204" pitchFamily="34" charset="0"/>
                <a:cs typeface="Calibri" panose="020F0502020204030204" pitchFamily="34" charset="0"/>
              </a:rPr>
              <a:t>olymers, </a:t>
            </a:r>
            <a:r>
              <a:rPr lang="en-GB" dirty="0">
                <a:solidFill>
                  <a:srgbClr val="FF0000"/>
                </a:solidFill>
                <a:latin typeface="Calibri" panose="020F0502020204030204" pitchFamily="34" charset="0"/>
                <a:cs typeface="Calibri" panose="020F0502020204030204" pitchFamily="34" charset="0"/>
              </a:rPr>
              <a:t>C</a:t>
            </a:r>
            <a:r>
              <a:rPr lang="en-GB" dirty="0">
                <a:latin typeface="Calibri" panose="020F0502020204030204" pitchFamily="34" charset="0"/>
                <a:cs typeface="Calibri" panose="020F0502020204030204" pitchFamily="34" charset="0"/>
              </a:rPr>
              <a:t>ondensation Reactions, </a:t>
            </a:r>
            <a:r>
              <a:rPr lang="en-GB" dirty="0">
                <a:solidFill>
                  <a:srgbClr val="FF0000"/>
                </a:solidFill>
                <a:latin typeface="Calibri" panose="020F0502020204030204" pitchFamily="34" charset="0"/>
                <a:cs typeface="Calibri" panose="020F0502020204030204" pitchFamily="34" charset="0"/>
              </a:rPr>
              <a:t>H</a:t>
            </a:r>
            <a:r>
              <a:rPr lang="en-GB" dirty="0">
                <a:latin typeface="Calibri" panose="020F0502020204030204" pitchFamily="34" charset="0"/>
                <a:cs typeface="Calibri" panose="020F0502020204030204" pitchFamily="34" charset="0"/>
              </a:rPr>
              <a:t>ydrolysis Reactions</a:t>
            </a:r>
            <a:br>
              <a:rPr lang="en-GB" dirty="0">
                <a:latin typeface="Calibri" panose="020F0502020204030204" pitchFamily="34" charset="0"/>
                <a:cs typeface="Calibri" panose="020F0502020204030204" pitchFamily="34" charset="0"/>
              </a:rPr>
            </a:br>
            <a:r>
              <a:rPr lang="en-GB" dirty="0">
                <a:latin typeface="Calibri" panose="020F0502020204030204" pitchFamily="34" charset="0"/>
                <a:cs typeface="Calibri" panose="020F0502020204030204" pitchFamily="34" charset="0"/>
              </a:rPr>
              <a:t>Or </a:t>
            </a:r>
            <a:br>
              <a:rPr lang="en-GB" dirty="0">
                <a:latin typeface="Calibri" panose="020F0502020204030204" pitchFamily="34" charset="0"/>
                <a:cs typeface="Calibri" panose="020F0502020204030204" pitchFamily="34" charset="0"/>
              </a:rPr>
            </a:br>
            <a:r>
              <a:rPr lang="en-GB" dirty="0">
                <a:latin typeface="Calibri" panose="020F0502020204030204" pitchFamily="34" charset="0"/>
                <a:cs typeface="Calibri" panose="020F0502020204030204" pitchFamily="34" charset="0"/>
              </a:rPr>
              <a:t>MPCH (for short)</a:t>
            </a:r>
            <a:br>
              <a:rPr lang="en-GB" dirty="0">
                <a:latin typeface="Calibri" panose="020F0502020204030204" pitchFamily="34" charset="0"/>
                <a:cs typeface="Calibri" panose="020F0502020204030204" pitchFamily="34" charset="0"/>
              </a:rPr>
            </a:br>
            <a:endParaRPr lang="en-GB"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E54222CA-43AE-4BB9-B385-9AB0227BB40A}"/>
              </a:ext>
            </a:extLst>
          </p:cNvPr>
          <p:cNvSpPr/>
          <p:nvPr/>
        </p:nvSpPr>
        <p:spPr>
          <a:xfrm>
            <a:off x="107504" y="5417348"/>
            <a:ext cx="8676456" cy="1107996"/>
          </a:xfrm>
          <a:prstGeom prst="rect">
            <a:avLst/>
          </a:prstGeom>
        </p:spPr>
        <p:txBody>
          <a:bodyPr wrap="square">
            <a:spAutoFit/>
          </a:bodyPr>
          <a:lstStyle/>
          <a:p>
            <a:pPr algn="ctr">
              <a:spcAft>
                <a:spcPts val="0"/>
              </a:spcAft>
            </a:pPr>
            <a:r>
              <a:rPr lang="en-GB" sz="6600" b="1" u="sng" dirty="0">
                <a:cs typeface="Calibri" panose="020F0502020204030204" pitchFamily="34" charset="0"/>
              </a:rPr>
              <a:t>3.1 Biological Molecules</a:t>
            </a:r>
            <a:endParaRPr lang="en-GB" sz="6600" dirty="0">
              <a:effectLst/>
            </a:endParaRPr>
          </a:p>
        </p:txBody>
      </p:sp>
    </p:spTree>
    <p:extLst>
      <p:ext uri="{BB962C8B-B14F-4D97-AF65-F5344CB8AC3E}">
        <p14:creationId xmlns:p14="http://schemas.microsoft.com/office/powerpoint/2010/main" val="3439270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016" y="856282"/>
            <a:ext cx="8229600" cy="1492597"/>
          </a:xfrm>
        </p:spPr>
        <p:txBody>
          <a:bodyPr>
            <a:normAutofit lnSpcReduction="10000"/>
          </a:bodyPr>
          <a:lstStyle/>
          <a:p>
            <a:pPr marL="0" indent="0">
              <a:buNone/>
            </a:pPr>
            <a:r>
              <a:rPr lang="en-GB" dirty="0"/>
              <a:t>Outcomes:</a:t>
            </a:r>
          </a:p>
          <a:p>
            <a:r>
              <a:rPr lang="en-GB" dirty="0"/>
              <a:t>Explain what a monomer and polymer are</a:t>
            </a:r>
          </a:p>
          <a:p>
            <a:endParaRPr lang="en-GB" dirty="0"/>
          </a:p>
          <a:p>
            <a:pPr marL="0" indent="0">
              <a:buNone/>
            </a:pPr>
            <a:r>
              <a:rPr lang="en-GB" dirty="0"/>
              <a:t>Complete the definition on page 2 in your booklet.</a:t>
            </a:r>
          </a:p>
          <a:p>
            <a:pPr marL="0" indent="0">
              <a:buNone/>
            </a:pPr>
            <a:endParaRPr lang="en-GB" dirty="0"/>
          </a:p>
        </p:txBody>
      </p:sp>
      <p:sp>
        <p:nvSpPr>
          <p:cNvPr id="6" name="Rectangle 5">
            <a:extLst>
              <a:ext uri="{FF2B5EF4-FFF2-40B4-BE49-F238E27FC236}">
                <a16:creationId xmlns:a16="http://schemas.microsoft.com/office/drawing/2014/main" id="{87B558E1-17CE-46A6-83C5-B311ADC9C8B3}"/>
              </a:ext>
            </a:extLst>
          </p:cNvPr>
          <p:cNvSpPr/>
          <p:nvPr/>
        </p:nvSpPr>
        <p:spPr>
          <a:xfrm>
            <a:off x="144016" y="-11584"/>
            <a:ext cx="8676456" cy="923330"/>
          </a:xfrm>
          <a:prstGeom prst="rect">
            <a:avLst/>
          </a:prstGeom>
        </p:spPr>
        <p:txBody>
          <a:bodyPr wrap="square">
            <a:spAutoFit/>
          </a:bodyPr>
          <a:lstStyle/>
          <a:p>
            <a:pPr>
              <a:spcAft>
                <a:spcPts val="0"/>
              </a:spcAft>
            </a:pPr>
            <a:r>
              <a:rPr lang="en-GB" sz="5400" b="1" u="sng" dirty="0">
                <a:cs typeface="Calibri" panose="020F0502020204030204" pitchFamily="34" charset="0"/>
              </a:rPr>
              <a:t>3.1 Biological Molecules</a:t>
            </a:r>
            <a:endParaRPr lang="en-GB" sz="5400" dirty="0">
              <a:effectLst/>
            </a:endParaRPr>
          </a:p>
        </p:txBody>
      </p:sp>
      <p:sp>
        <p:nvSpPr>
          <p:cNvPr id="7" name="Rectangle 2">
            <a:extLst>
              <a:ext uri="{FF2B5EF4-FFF2-40B4-BE49-F238E27FC236}">
                <a16:creationId xmlns:a16="http://schemas.microsoft.com/office/drawing/2014/main" id="{629708AD-A1F0-49B3-84E3-B67FD5BD074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Picture 44" descr="A picture containing drawing, shirt&#10;&#10;Description automatically generated">
            <a:extLst>
              <a:ext uri="{FF2B5EF4-FFF2-40B4-BE49-F238E27FC236}">
                <a16:creationId xmlns:a16="http://schemas.microsoft.com/office/drawing/2014/main" id="{052869A5-A6A1-4799-9AA3-4530DB949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4869160"/>
            <a:ext cx="720080" cy="7200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4E570DCD-9678-49B3-B2CD-75C04E26F6DA}"/>
              </a:ext>
            </a:extLst>
          </p:cNvPr>
          <p:cNvSpPr>
            <a:spLocks noChangeArrowheads="1"/>
          </p:cNvSpPr>
          <p:nvPr/>
        </p:nvSpPr>
        <p:spPr bwMode="auto">
          <a:xfrm>
            <a:off x="179512" y="3866004"/>
            <a:ext cx="1980029" cy="29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Arial" panose="020B0604020202020204" pitchFamily="34" charset="0"/>
                <a:cs typeface="Calibri" panose="020F0502020204030204" pitchFamily="34" charset="0"/>
              </a:rPr>
              <a:t>Definitions: </a:t>
            </a:r>
            <a:endParaRPr kumimoji="0" lang="en-GB" altLang="en-US" sz="1800" b="1" i="0" u="sng"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Monomer:</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Polymer: </a:t>
            </a: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Polymerisation: </a:t>
            </a: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Condensation:</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Hydrolysis:</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Metabolism: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F9B638CF-BB3C-4A68-A624-31857AAE19A5}"/>
              </a:ext>
            </a:extLst>
          </p:cNvPr>
          <p:cNvSpPr txBox="1"/>
          <p:nvPr/>
        </p:nvSpPr>
        <p:spPr>
          <a:xfrm>
            <a:off x="144016" y="2452736"/>
            <a:ext cx="8820472" cy="1477328"/>
          </a:xfrm>
          <a:prstGeom prst="rect">
            <a:avLst/>
          </a:prstGeom>
          <a:noFill/>
        </p:spPr>
        <p:txBody>
          <a:bodyPr wrap="square" rtlCol="0">
            <a:spAutoFit/>
          </a:bodyPr>
          <a:lstStyle/>
          <a:p>
            <a:r>
              <a:rPr lang="en-GB" u="sng" dirty="0"/>
              <a:t>Skill: </a:t>
            </a:r>
          </a:p>
          <a:p>
            <a:r>
              <a:rPr lang="en-GB" dirty="0"/>
              <a:t>Definitions in Biology are very important, </a:t>
            </a:r>
            <a:r>
              <a:rPr lang="en-GB" b="1" dirty="0"/>
              <a:t>you must learn the exactly</a:t>
            </a:r>
          </a:p>
          <a:p>
            <a:r>
              <a:rPr lang="en-GB" dirty="0"/>
              <a:t>These definition are part of your </a:t>
            </a:r>
            <a:r>
              <a:rPr lang="en-GB" b="1" dirty="0"/>
              <a:t>memory tasks</a:t>
            </a:r>
            <a:r>
              <a:rPr lang="en-GB" dirty="0"/>
              <a:t>. </a:t>
            </a:r>
          </a:p>
          <a:p>
            <a:r>
              <a:rPr lang="en-GB" dirty="0"/>
              <a:t>You can be asked to </a:t>
            </a:r>
            <a:r>
              <a:rPr lang="en-GB" b="1" dirty="0"/>
              <a:t>define the term</a:t>
            </a:r>
            <a:r>
              <a:rPr lang="en-GB" dirty="0"/>
              <a:t> OR the term will be in the questions and you will be expected to </a:t>
            </a:r>
            <a:r>
              <a:rPr lang="en-GB" b="1" dirty="0"/>
              <a:t>understand it.  </a:t>
            </a:r>
          </a:p>
        </p:txBody>
      </p:sp>
      <p:sp>
        <p:nvSpPr>
          <p:cNvPr id="10" name="TextBox 9">
            <a:extLst>
              <a:ext uri="{FF2B5EF4-FFF2-40B4-BE49-F238E27FC236}">
                <a16:creationId xmlns:a16="http://schemas.microsoft.com/office/drawing/2014/main" id="{BE65D068-AA77-4A82-BA1D-F55DBA278990}"/>
              </a:ext>
            </a:extLst>
          </p:cNvPr>
          <p:cNvSpPr txBox="1"/>
          <p:nvPr/>
        </p:nvSpPr>
        <p:spPr>
          <a:xfrm>
            <a:off x="5652120" y="4629035"/>
            <a:ext cx="3312368" cy="1200329"/>
          </a:xfrm>
          <a:prstGeom prst="rect">
            <a:avLst/>
          </a:prstGeom>
          <a:noFill/>
        </p:spPr>
        <p:txBody>
          <a:bodyPr wrap="square" rtlCol="0">
            <a:spAutoFit/>
          </a:bodyPr>
          <a:lstStyle/>
          <a:p>
            <a:r>
              <a:rPr lang="en-GB" dirty="0"/>
              <a:t>When you see this symbol it means this information is </a:t>
            </a:r>
            <a:r>
              <a:rPr lang="en-GB" b="1" dirty="0"/>
              <a:t>mark scheme perfect</a:t>
            </a:r>
            <a:r>
              <a:rPr lang="en-GB" dirty="0"/>
              <a:t>. </a:t>
            </a:r>
          </a:p>
          <a:p>
            <a:r>
              <a:rPr lang="en-GB" b="1" dirty="0"/>
              <a:t>You must learn this information</a:t>
            </a:r>
            <a:r>
              <a:rPr lang="en-GB" dirty="0"/>
              <a:t>. </a:t>
            </a:r>
          </a:p>
        </p:txBody>
      </p:sp>
      <p:sp>
        <p:nvSpPr>
          <p:cNvPr id="11" name="Rectangle 10">
            <a:extLst>
              <a:ext uri="{FF2B5EF4-FFF2-40B4-BE49-F238E27FC236}">
                <a16:creationId xmlns:a16="http://schemas.microsoft.com/office/drawing/2014/main" id="{4AEEE823-B181-442F-A381-C62D4BEDF69A}"/>
              </a:ext>
            </a:extLst>
          </p:cNvPr>
          <p:cNvSpPr/>
          <p:nvPr/>
        </p:nvSpPr>
        <p:spPr>
          <a:xfrm>
            <a:off x="4427985" y="4581128"/>
            <a:ext cx="4716015" cy="1344472"/>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0393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016" y="856282"/>
            <a:ext cx="8229600" cy="1492597"/>
          </a:xfrm>
        </p:spPr>
        <p:txBody>
          <a:bodyPr>
            <a:normAutofit lnSpcReduction="10000"/>
          </a:bodyPr>
          <a:lstStyle/>
          <a:p>
            <a:pPr marL="0" indent="0">
              <a:buNone/>
            </a:pPr>
            <a:r>
              <a:rPr lang="en-GB" dirty="0"/>
              <a:t>Outcomes:</a:t>
            </a:r>
          </a:p>
          <a:p>
            <a:r>
              <a:rPr lang="en-GB" dirty="0"/>
              <a:t>Explain what a monomer and polymer are</a:t>
            </a:r>
          </a:p>
          <a:p>
            <a:endParaRPr lang="en-GB" dirty="0"/>
          </a:p>
          <a:p>
            <a:pPr marL="0" indent="0">
              <a:buNone/>
            </a:pPr>
            <a:r>
              <a:rPr lang="en-GB" dirty="0"/>
              <a:t>Complete the definition on page 2 in your booklet.</a:t>
            </a:r>
          </a:p>
          <a:p>
            <a:pPr marL="0" indent="0">
              <a:buNone/>
            </a:pPr>
            <a:endParaRPr lang="en-GB" dirty="0"/>
          </a:p>
        </p:txBody>
      </p:sp>
      <p:sp>
        <p:nvSpPr>
          <p:cNvPr id="6" name="Rectangle 5">
            <a:extLst>
              <a:ext uri="{FF2B5EF4-FFF2-40B4-BE49-F238E27FC236}">
                <a16:creationId xmlns:a16="http://schemas.microsoft.com/office/drawing/2014/main" id="{87B558E1-17CE-46A6-83C5-B311ADC9C8B3}"/>
              </a:ext>
            </a:extLst>
          </p:cNvPr>
          <p:cNvSpPr/>
          <p:nvPr/>
        </p:nvSpPr>
        <p:spPr>
          <a:xfrm>
            <a:off x="144016" y="-11584"/>
            <a:ext cx="8676456" cy="923330"/>
          </a:xfrm>
          <a:prstGeom prst="rect">
            <a:avLst/>
          </a:prstGeom>
        </p:spPr>
        <p:txBody>
          <a:bodyPr wrap="square">
            <a:spAutoFit/>
          </a:bodyPr>
          <a:lstStyle/>
          <a:p>
            <a:pPr>
              <a:spcAft>
                <a:spcPts val="0"/>
              </a:spcAft>
            </a:pPr>
            <a:r>
              <a:rPr lang="en-GB" sz="5400" b="1" u="sng" dirty="0">
                <a:cs typeface="Calibri" panose="020F0502020204030204" pitchFamily="34" charset="0"/>
              </a:rPr>
              <a:t>3.1 Biological Molecules</a:t>
            </a:r>
            <a:endParaRPr lang="en-GB" sz="5400" dirty="0">
              <a:effectLst/>
            </a:endParaRPr>
          </a:p>
        </p:txBody>
      </p:sp>
      <p:sp>
        <p:nvSpPr>
          <p:cNvPr id="7" name="Rectangle 2">
            <a:extLst>
              <a:ext uri="{FF2B5EF4-FFF2-40B4-BE49-F238E27FC236}">
                <a16:creationId xmlns:a16="http://schemas.microsoft.com/office/drawing/2014/main" id="{629708AD-A1F0-49B3-84E3-B67FD5BD074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3">
            <a:extLst>
              <a:ext uri="{FF2B5EF4-FFF2-40B4-BE49-F238E27FC236}">
                <a16:creationId xmlns:a16="http://schemas.microsoft.com/office/drawing/2014/main" id="{4E570DCD-9678-49B3-B2CD-75C04E26F6DA}"/>
              </a:ext>
            </a:extLst>
          </p:cNvPr>
          <p:cNvSpPr>
            <a:spLocks noChangeArrowheads="1"/>
          </p:cNvSpPr>
          <p:nvPr/>
        </p:nvSpPr>
        <p:spPr bwMode="auto">
          <a:xfrm>
            <a:off x="144016" y="2571953"/>
            <a:ext cx="8885017" cy="378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800" b="1" i="0" u="sng" strike="noStrike" cap="none" normalizeH="0" baseline="0" dirty="0">
                <a:ln>
                  <a:noFill/>
                </a:ln>
                <a:solidFill>
                  <a:schemeClr val="tx1"/>
                </a:solidFill>
                <a:effectLst/>
                <a:latin typeface="Arial" panose="020B0604020202020204" pitchFamily="34" charset="0"/>
                <a:cs typeface="Calibri" panose="020F0502020204030204" pitchFamily="34" charset="0"/>
              </a:rPr>
              <a:t>Definitions: </a:t>
            </a:r>
            <a:endParaRPr kumimoji="0" lang="en-GB" altLang="en-US" sz="1800" b="1" i="0" u="sng" strike="noStrike" cap="none" normalizeH="0" baseline="0" dirty="0">
              <a:ln>
                <a:noFill/>
              </a:ln>
              <a:solidFill>
                <a:schemeClr val="tx1"/>
              </a:solidFill>
              <a:effectLst/>
              <a:latin typeface="Arial" panose="020B0604020202020204" pitchFamily="34" charset="0"/>
            </a:endParaRPr>
          </a:p>
          <a:p>
            <a:pPr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Monomer: </a:t>
            </a:r>
            <a:r>
              <a:rPr lang="en-GB" altLang="en-US" dirty="0">
                <a:solidFill>
                  <a:srgbClr val="7030A0"/>
                </a:solidFill>
                <a:latin typeface="Arial" panose="020B0604020202020204" pitchFamily="34" charset="0"/>
                <a:cs typeface="Calibri" panose="020F0502020204030204" pitchFamily="34" charset="0"/>
              </a:rPr>
              <a:t>One of many small repeating molecules that combine to form a polymer</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Polymer: </a:t>
            </a:r>
            <a:r>
              <a:rPr lang="en-GB" altLang="en-US" dirty="0">
                <a:solidFill>
                  <a:srgbClr val="7030A0"/>
                </a:solidFill>
                <a:latin typeface="Arial" panose="020B0604020202020204" pitchFamily="34" charset="0"/>
                <a:cs typeface="Calibri" panose="020F0502020204030204" pitchFamily="34" charset="0"/>
              </a:rPr>
              <a:t>Large molecule made up of repeating smaller molecules</a:t>
            </a:r>
            <a:endPar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endParaRPr>
          </a:p>
          <a:p>
            <a:pPr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Polymerisation: </a:t>
            </a:r>
            <a:r>
              <a:rPr lang="en-GB" altLang="en-US" dirty="0">
                <a:solidFill>
                  <a:srgbClr val="7030A0"/>
                </a:solidFill>
                <a:latin typeface="Arial" panose="020B0604020202020204" pitchFamily="34" charset="0"/>
                <a:cs typeface="Calibri" panose="020F0502020204030204" pitchFamily="34" charset="0"/>
              </a:rPr>
              <a:t>Process of producing a polymer</a:t>
            </a:r>
            <a:endPar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endParaRPr>
          </a:p>
          <a:p>
            <a:pPr lvl="0"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Condensation: </a:t>
            </a:r>
            <a:r>
              <a:rPr lang="en-GB" altLang="en-US" dirty="0">
                <a:solidFill>
                  <a:srgbClr val="7030A0"/>
                </a:solidFill>
                <a:latin typeface="Arial" panose="020B0604020202020204" pitchFamily="34" charset="0"/>
                <a:cs typeface="Calibri" panose="020F0502020204030204" pitchFamily="34" charset="0"/>
              </a:rPr>
              <a:t>Addition of a monomer to another with the removal of water, forming a bond</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lvl="0"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Hydrolysis: </a:t>
            </a:r>
            <a:r>
              <a:rPr lang="en-GB" altLang="en-US" dirty="0">
                <a:solidFill>
                  <a:srgbClr val="7030A0"/>
                </a:solidFill>
                <a:latin typeface="Arial" panose="020B0604020202020204" pitchFamily="34" charset="0"/>
                <a:cs typeface="Calibri" panose="020F0502020204030204" pitchFamily="34" charset="0"/>
              </a:rPr>
              <a:t>Splitting of the polymer into its monomers with the addition of water, breaking a bond</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lvl="0" eaLnBrk="0" fontAlgn="base" hangingPunct="0">
              <a:lnSpc>
                <a:spcPct val="150000"/>
              </a:lnSpc>
              <a:spcBef>
                <a:spcPct val="0"/>
              </a:spcBef>
              <a:spcAft>
                <a:spcPct val="0"/>
              </a:spcAft>
            </a:pPr>
            <a:r>
              <a:rPr kumimoji="0" lang="en-GB" altLang="en-US" sz="1800" b="1" i="0" u="none" strike="noStrike" cap="none" normalizeH="0" baseline="0" dirty="0">
                <a:ln>
                  <a:noFill/>
                </a:ln>
                <a:solidFill>
                  <a:schemeClr val="tx1"/>
                </a:solidFill>
                <a:effectLst/>
                <a:latin typeface="Arial" panose="020B0604020202020204" pitchFamily="34" charset="0"/>
                <a:cs typeface="Calibri" panose="020F0502020204030204" pitchFamily="34" charset="0"/>
              </a:rPr>
              <a:t>Metabolism: </a:t>
            </a:r>
            <a:r>
              <a:rPr lang="en-GB" altLang="en-US" dirty="0">
                <a:solidFill>
                  <a:srgbClr val="7030A0"/>
                </a:solidFill>
                <a:latin typeface="Arial" panose="020B0604020202020204" pitchFamily="34" charset="0"/>
                <a:cs typeface="Calibri" panose="020F0502020204030204" pitchFamily="34" charset="0"/>
              </a:rPr>
              <a:t>All chemical processes that take place within the cells of an organism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 name="Rectangle 2">
            <a:extLst>
              <a:ext uri="{FF2B5EF4-FFF2-40B4-BE49-F238E27FC236}">
                <a16:creationId xmlns:a16="http://schemas.microsoft.com/office/drawing/2014/main" id="{BDEEAF52-ECB9-4965-9527-A3556A2EA34E}"/>
              </a:ext>
            </a:extLst>
          </p:cNvPr>
          <p:cNvSpPr>
            <a:spLocks noChangeArrowheads="1"/>
          </p:cNvSpPr>
          <p:nvPr/>
        </p:nvSpPr>
        <p:spPr bwMode="auto">
          <a:xfrm>
            <a:off x="179512" y="245838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073" name="Picture 44" descr="A picture containing drawing, shirt&#10;&#10;Description automatically generated">
            <a:extLst>
              <a:ext uri="{FF2B5EF4-FFF2-40B4-BE49-F238E27FC236}">
                <a16:creationId xmlns:a16="http://schemas.microsoft.com/office/drawing/2014/main" id="{7E989EB8-7D7C-4428-8C7E-ADA1F31ED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3616" y="2458380"/>
            <a:ext cx="655417" cy="65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046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A4FFC5-A8AE-456B-A2B6-27957A69069B}"/>
              </a:ext>
            </a:extLst>
          </p:cNvPr>
          <p:cNvPicPr>
            <a:picLocks noChangeAspect="1"/>
          </p:cNvPicPr>
          <p:nvPr/>
        </p:nvPicPr>
        <p:blipFill>
          <a:blip r:embed="rId2"/>
          <a:stretch>
            <a:fillRect/>
          </a:stretch>
        </p:blipFill>
        <p:spPr>
          <a:xfrm>
            <a:off x="107504" y="116632"/>
            <a:ext cx="6467443" cy="4552380"/>
          </a:xfrm>
          <a:prstGeom prst="rect">
            <a:avLst/>
          </a:prstGeom>
        </p:spPr>
      </p:pic>
      <p:sp>
        <p:nvSpPr>
          <p:cNvPr id="3" name="TextBox 2">
            <a:extLst>
              <a:ext uri="{FF2B5EF4-FFF2-40B4-BE49-F238E27FC236}">
                <a16:creationId xmlns:a16="http://schemas.microsoft.com/office/drawing/2014/main" id="{6941A12C-C4AE-4A69-BCEA-450EA38414D4}"/>
              </a:ext>
            </a:extLst>
          </p:cNvPr>
          <p:cNvSpPr txBox="1"/>
          <p:nvPr/>
        </p:nvSpPr>
        <p:spPr>
          <a:xfrm>
            <a:off x="6444208" y="1628800"/>
            <a:ext cx="2412001" cy="646331"/>
          </a:xfrm>
          <a:prstGeom prst="rect">
            <a:avLst/>
          </a:prstGeom>
          <a:noFill/>
        </p:spPr>
        <p:txBody>
          <a:bodyPr wrap="square" rtlCol="0">
            <a:spAutoFit/>
          </a:bodyPr>
          <a:lstStyle/>
          <a:p>
            <a:r>
              <a:rPr lang="en-GB" sz="3600" b="1" dirty="0"/>
              <a:t>Monomers </a:t>
            </a:r>
          </a:p>
        </p:txBody>
      </p:sp>
      <p:sp>
        <p:nvSpPr>
          <p:cNvPr id="4" name="Rectangle 3">
            <a:extLst>
              <a:ext uri="{FF2B5EF4-FFF2-40B4-BE49-F238E27FC236}">
                <a16:creationId xmlns:a16="http://schemas.microsoft.com/office/drawing/2014/main" id="{AD999529-C3DD-4F8E-94EF-7213B35CF6CC}"/>
              </a:ext>
            </a:extLst>
          </p:cNvPr>
          <p:cNvSpPr/>
          <p:nvPr/>
        </p:nvSpPr>
        <p:spPr>
          <a:xfrm>
            <a:off x="107504" y="116632"/>
            <a:ext cx="8928992" cy="2664296"/>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895ADC-1E30-4342-9C22-5213102D4E68}"/>
              </a:ext>
            </a:extLst>
          </p:cNvPr>
          <p:cNvSpPr txBox="1"/>
          <p:nvPr/>
        </p:nvSpPr>
        <p:spPr>
          <a:xfrm>
            <a:off x="6535014" y="3284984"/>
            <a:ext cx="2412001" cy="646331"/>
          </a:xfrm>
          <a:prstGeom prst="rect">
            <a:avLst/>
          </a:prstGeom>
          <a:noFill/>
        </p:spPr>
        <p:txBody>
          <a:bodyPr wrap="square" rtlCol="0">
            <a:spAutoFit/>
          </a:bodyPr>
          <a:lstStyle/>
          <a:p>
            <a:r>
              <a:rPr lang="en-GB" sz="3600" b="1" dirty="0"/>
              <a:t>Polymers </a:t>
            </a:r>
          </a:p>
        </p:txBody>
      </p:sp>
      <p:sp>
        <p:nvSpPr>
          <p:cNvPr id="6" name="Rectangle 5">
            <a:extLst>
              <a:ext uri="{FF2B5EF4-FFF2-40B4-BE49-F238E27FC236}">
                <a16:creationId xmlns:a16="http://schemas.microsoft.com/office/drawing/2014/main" id="{2D5AC42C-5D19-44DE-9A9D-BF5C9657CF90}"/>
              </a:ext>
            </a:extLst>
          </p:cNvPr>
          <p:cNvSpPr/>
          <p:nvPr/>
        </p:nvSpPr>
        <p:spPr>
          <a:xfrm>
            <a:off x="3059832" y="2912368"/>
            <a:ext cx="5976664" cy="21602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28A541B-4B4F-4FAA-8907-F963E9BC9B6F}"/>
              </a:ext>
            </a:extLst>
          </p:cNvPr>
          <p:cNvSpPr/>
          <p:nvPr/>
        </p:nvSpPr>
        <p:spPr>
          <a:xfrm>
            <a:off x="107504" y="2912368"/>
            <a:ext cx="1296144" cy="21602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A4292BB9-E7CB-4033-A6BB-084224883EEB}"/>
              </a:ext>
            </a:extLst>
          </p:cNvPr>
          <p:cNvGraphicFramePr>
            <a:graphicFrameLocks noGrp="1"/>
          </p:cNvGraphicFramePr>
          <p:nvPr>
            <p:extLst>
              <p:ext uri="{D42A27DB-BD31-4B8C-83A1-F6EECF244321}">
                <p14:modId xmlns:p14="http://schemas.microsoft.com/office/powerpoint/2010/main" val="2277844889"/>
              </p:ext>
            </p:extLst>
          </p:nvPr>
        </p:nvGraphicFramePr>
        <p:xfrm>
          <a:off x="107504" y="5229200"/>
          <a:ext cx="7200801" cy="1512167"/>
        </p:xfrm>
        <a:graphic>
          <a:graphicData uri="http://schemas.openxmlformats.org/drawingml/2006/table">
            <a:tbl>
              <a:tblPr firstRow="1" firstCol="1" bandRow="1"/>
              <a:tblGrid>
                <a:gridCol w="1319194">
                  <a:extLst>
                    <a:ext uri="{9D8B030D-6E8A-4147-A177-3AD203B41FA5}">
                      <a16:colId xmlns:a16="http://schemas.microsoft.com/office/drawing/2014/main" val="3071140458"/>
                    </a:ext>
                  </a:extLst>
                </a:gridCol>
                <a:gridCol w="1411503">
                  <a:extLst>
                    <a:ext uri="{9D8B030D-6E8A-4147-A177-3AD203B41FA5}">
                      <a16:colId xmlns:a16="http://schemas.microsoft.com/office/drawing/2014/main" val="908810201"/>
                    </a:ext>
                  </a:extLst>
                </a:gridCol>
                <a:gridCol w="1560300">
                  <a:extLst>
                    <a:ext uri="{9D8B030D-6E8A-4147-A177-3AD203B41FA5}">
                      <a16:colId xmlns:a16="http://schemas.microsoft.com/office/drawing/2014/main" val="2434223528"/>
                    </a:ext>
                  </a:extLst>
                </a:gridCol>
                <a:gridCol w="2909804">
                  <a:extLst>
                    <a:ext uri="{9D8B030D-6E8A-4147-A177-3AD203B41FA5}">
                      <a16:colId xmlns:a16="http://schemas.microsoft.com/office/drawing/2014/main" val="1164868148"/>
                    </a:ext>
                  </a:extLst>
                </a:gridCol>
              </a:tblGrid>
              <a:tr h="501113">
                <a:tc>
                  <a:txBody>
                    <a:bodyPr/>
                    <a:lstStyle/>
                    <a:p>
                      <a:pPr>
                        <a:spcAft>
                          <a:spcPts val="0"/>
                        </a:spcAft>
                      </a:pPr>
                      <a:r>
                        <a:rPr lang="en-GB" sz="1600" b="1">
                          <a:effectLst/>
                          <a:latin typeface="Calibri" panose="020F0502020204030204" pitchFamily="34" charset="0"/>
                          <a:cs typeface="Calibri" panose="020F0502020204030204" pitchFamily="34" charset="0"/>
                        </a:rPr>
                        <a:t>Biological molecule</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cs typeface="Calibri" panose="020F0502020204030204" pitchFamily="34" charset="0"/>
                        </a:rPr>
                        <a:t>Scientific name</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cs typeface="Calibri" panose="020F0502020204030204" pitchFamily="34" charset="0"/>
                        </a:rPr>
                        <a:t>Monomer</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cs typeface="Calibri" panose="020F0502020204030204" pitchFamily="34" charset="0"/>
                        </a:rPr>
                        <a:t>Polymer</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1694653"/>
                  </a:ext>
                </a:extLst>
              </a:tr>
              <a:tr h="337018">
                <a:tc>
                  <a:txBody>
                    <a:bodyPr/>
                    <a:lstStyle/>
                    <a:p>
                      <a:pPr>
                        <a:lnSpc>
                          <a:spcPct val="150000"/>
                        </a:lnSpc>
                        <a:spcAft>
                          <a:spcPts val="0"/>
                        </a:spcAft>
                      </a:pPr>
                      <a:r>
                        <a:rPr lang="en-GB" sz="1600" b="1">
                          <a:effectLst/>
                          <a:latin typeface="Calibri" panose="020F0502020204030204" pitchFamily="34" charset="0"/>
                          <a:cs typeface="Calibri" panose="020F0502020204030204" pitchFamily="34" charset="0"/>
                        </a:rPr>
                        <a:t>Carbohydrate</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Saccharides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Monosaccharide</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dirty="0">
                          <a:solidFill>
                            <a:srgbClr val="7030A0"/>
                          </a:solidFill>
                          <a:effectLst/>
                          <a:latin typeface="Calibri" panose="020F0502020204030204" pitchFamily="34" charset="0"/>
                          <a:cs typeface="Calibri" panose="020F0502020204030204" pitchFamily="34" charset="0"/>
                        </a:rPr>
                        <a:t>Polysaccharide </a:t>
                      </a:r>
                      <a:endParaRPr lang="en-GB" sz="16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928362"/>
                  </a:ext>
                </a:extLst>
              </a:tr>
              <a:tr h="337018">
                <a:tc>
                  <a:txBody>
                    <a:bodyPr/>
                    <a:lstStyle/>
                    <a:p>
                      <a:pPr>
                        <a:lnSpc>
                          <a:spcPct val="150000"/>
                        </a:lnSpc>
                        <a:spcAft>
                          <a:spcPts val="0"/>
                        </a:spcAft>
                      </a:pPr>
                      <a:r>
                        <a:rPr lang="en-GB" sz="1600" b="1">
                          <a:effectLst/>
                          <a:latin typeface="Calibri" panose="020F0502020204030204" pitchFamily="34" charset="0"/>
                          <a:cs typeface="Calibri" panose="020F0502020204030204" pitchFamily="34" charset="0"/>
                        </a:rPr>
                        <a:t>Proteins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Peptides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Amino acids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dirty="0">
                          <a:solidFill>
                            <a:srgbClr val="7030A0"/>
                          </a:solidFill>
                          <a:effectLst/>
                          <a:latin typeface="Calibri" panose="020F0502020204030204" pitchFamily="34" charset="0"/>
                          <a:cs typeface="Calibri" panose="020F0502020204030204" pitchFamily="34" charset="0"/>
                        </a:rPr>
                        <a:t>Protein/Polypeptide</a:t>
                      </a:r>
                      <a:endParaRPr lang="en-GB" sz="16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5899979"/>
                  </a:ext>
                </a:extLst>
              </a:tr>
              <a:tr h="337018">
                <a:tc>
                  <a:txBody>
                    <a:bodyPr/>
                    <a:lstStyle/>
                    <a:p>
                      <a:pPr>
                        <a:lnSpc>
                          <a:spcPct val="150000"/>
                        </a:lnSpc>
                        <a:spcAft>
                          <a:spcPts val="0"/>
                        </a:spcAft>
                      </a:pPr>
                      <a:r>
                        <a:rPr lang="en-GB" sz="1600" b="1">
                          <a:effectLst/>
                          <a:latin typeface="Calibri" panose="020F0502020204030204" pitchFamily="34" charset="0"/>
                          <a:cs typeface="Calibri" panose="020F0502020204030204" pitchFamily="34" charset="0"/>
                        </a:rPr>
                        <a:t>Nucleic acids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Nucleotides </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a:effectLst/>
                          <a:latin typeface="Calibri" panose="020F0502020204030204" pitchFamily="34" charset="0"/>
                          <a:cs typeface="Calibri" panose="020F0502020204030204" pitchFamily="34" charset="0"/>
                        </a:rPr>
                        <a:t>Nucleotides</a:t>
                      </a:r>
                      <a:endParaRPr lang="en-GB" sz="16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600" dirty="0">
                          <a:solidFill>
                            <a:srgbClr val="7030A0"/>
                          </a:solidFill>
                          <a:effectLst/>
                          <a:latin typeface="Calibri" panose="020F0502020204030204" pitchFamily="34" charset="0"/>
                          <a:cs typeface="Calibri" panose="020F0502020204030204" pitchFamily="34" charset="0"/>
                        </a:rPr>
                        <a:t>Nucleotides</a:t>
                      </a:r>
                      <a:endParaRPr lang="en-GB" sz="16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6934653"/>
                  </a:ext>
                </a:extLst>
              </a:tr>
            </a:tbl>
          </a:graphicData>
        </a:graphic>
      </p:graphicFrame>
    </p:spTree>
    <p:extLst>
      <p:ext uri="{BB962C8B-B14F-4D97-AF65-F5344CB8AC3E}">
        <p14:creationId xmlns:p14="http://schemas.microsoft.com/office/powerpoint/2010/main" val="280381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A4FFC5-A8AE-456B-A2B6-27957A69069B}"/>
              </a:ext>
            </a:extLst>
          </p:cNvPr>
          <p:cNvPicPr>
            <a:picLocks noChangeAspect="1"/>
          </p:cNvPicPr>
          <p:nvPr/>
        </p:nvPicPr>
        <p:blipFill>
          <a:blip r:embed="rId2"/>
          <a:stretch>
            <a:fillRect/>
          </a:stretch>
        </p:blipFill>
        <p:spPr>
          <a:xfrm>
            <a:off x="107504" y="116632"/>
            <a:ext cx="6467443" cy="4552380"/>
          </a:xfrm>
          <a:prstGeom prst="rect">
            <a:avLst/>
          </a:prstGeom>
        </p:spPr>
      </p:pic>
      <p:sp>
        <p:nvSpPr>
          <p:cNvPr id="3" name="TextBox 2">
            <a:extLst>
              <a:ext uri="{FF2B5EF4-FFF2-40B4-BE49-F238E27FC236}">
                <a16:creationId xmlns:a16="http://schemas.microsoft.com/office/drawing/2014/main" id="{6941A12C-C4AE-4A69-BCEA-450EA38414D4}"/>
              </a:ext>
            </a:extLst>
          </p:cNvPr>
          <p:cNvSpPr txBox="1"/>
          <p:nvPr/>
        </p:nvSpPr>
        <p:spPr>
          <a:xfrm>
            <a:off x="6444208" y="1628800"/>
            <a:ext cx="2412001" cy="646331"/>
          </a:xfrm>
          <a:prstGeom prst="rect">
            <a:avLst/>
          </a:prstGeom>
          <a:noFill/>
        </p:spPr>
        <p:txBody>
          <a:bodyPr wrap="square" rtlCol="0">
            <a:spAutoFit/>
          </a:bodyPr>
          <a:lstStyle/>
          <a:p>
            <a:r>
              <a:rPr lang="en-GB" sz="3600" b="1" dirty="0"/>
              <a:t>Monomers </a:t>
            </a:r>
          </a:p>
        </p:txBody>
      </p:sp>
      <p:sp>
        <p:nvSpPr>
          <p:cNvPr id="4" name="Rectangle 3">
            <a:extLst>
              <a:ext uri="{FF2B5EF4-FFF2-40B4-BE49-F238E27FC236}">
                <a16:creationId xmlns:a16="http://schemas.microsoft.com/office/drawing/2014/main" id="{AD999529-C3DD-4F8E-94EF-7213B35CF6CC}"/>
              </a:ext>
            </a:extLst>
          </p:cNvPr>
          <p:cNvSpPr/>
          <p:nvPr/>
        </p:nvSpPr>
        <p:spPr>
          <a:xfrm>
            <a:off x="107504" y="116632"/>
            <a:ext cx="8928992" cy="2664296"/>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895ADC-1E30-4342-9C22-5213102D4E68}"/>
              </a:ext>
            </a:extLst>
          </p:cNvPr>
          <p:cNvSpPr txBox="1"/>
          <p:nvPr/>
        </p:nvSpPr>
        <p:spPr>
          <a:xfrm>
            <a:off x="6535014" y="3284984"/>
            <a:ext cx="2412001" cy="646331"/>
          </a:xfrm>
          <a:prstGeom prst="rect">
            <a:avLst/>
          </a:prstGeom>
          <a:noFill/>
        </p:spPr>
        <p:txBody>
          <a:bodyPr wrap="square" rtlCol="0">
            <a:spAutoFit/>
          </a:bodyPr>
          <a:lstStyle/>
          <a:p>
            <a:r>
              <a:rPr lang="en-GB" sz="3600" b="1" dirty="0"/>
              <a:t>Polymers </a:t>
            </a:r>
          </a:p>
        </p:txBody>
      </p:sp>
      <p:sp>
        <p:nvSpPr>
          <p:cNvPr id="6" name="Rectangle 5">
            <a:extLst>
              <a:ext uri="{FF2B5EF4-FFF2-40B4-BE49-F238E27FC236}">
                <a16:creationId xmlns:a16="http://schemas.microsoft.com/office/drawing/2014/main" id="{2D5AC42C-5D19-44DE-9A9D-BF5C9657CF90}"/>
              </a:ext>
            </a:extLst>
          </p:cNvPr>
          <p:cNvSpPr/>
          <p:nvPr/>
        </p:nvSpPr>
        <p:spPr>
          <a:xfrm>
            <a:off x="3059832" y="2912368"/>
            <a:ext cx="5976664" cy="21602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128A541B-4B4F-4FAA-8907-F963E9BC9B6F}"/>
              </a:ext>
            </a:extLst>
          </p:cNvPr>
          <p:cNvSpPr/>
          <p:nvPr/>
        </p:nvSpPr>
        <p:spPr>
          <a:xfrm>
            <a:off x="107504" y="2912368"/>
            <a:ext cx="1296144" cy="21602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2">
            <a:extLst>
              <a:ext uri="{FF2B5EF4-FFF2-40B4-BE49-F238E27FC236}">
                <a16:creationId xmlns:a16="http://schemas.microsoft.com/office/drawing/2014/main" id="{02A0E311-F06D-493E-9AD9-1106F011759E}"/>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Picture 27" descr="A picture containing drawing, shirt&#10;&#10;Description automatically generated">
            <a:extLst>
              <a:ext uri="{FF2B5EF4-FFF2-40B4-BE49-F238E27FC236}">
                <a16:creationId xmlns:a16="http://schemas.microsoft.com/office/drawing/2014/main" id="{99FEB75B-3FD0-4C84-A065-E5344DDF85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975" y="538163"/>
            <a:ext cx="320675" cy="320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27" descr="A picture containing drawing, shirt&#10;&#10;Description automatically generated">
            <a:extLst>
              <a:ext uri="{FF2B5EF4-FFF2-40B4-BE49-F238E27FC236}">
                <a16:creationId xmlns:a16="http://schemas.microsoft.com/office/drawing/2014/main" id="{13A897BE-F8BE-40E4-B503-5E5D64E53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9982" y="5220699"/>
            <a:ext cx="416114" cy="41611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
            <a:extLst>
              <a:ext uri="{FF2B5EF4-FFF2-40B4-BE49-F238E27FC236}">
                <a16:creationId xmlns:a16="http://schemas.microsoft.com/office/drawing/2014/main" id="{90B2B60C-DF7D-46FB-8154-EC18856F4530}"/>
              </a:ext>
            </a:extLst>
          </p:cNvPr>
          <p:cNvSpPr>
            <a:spLocks noChangeArrowheads="1"/>
          </p:cNvSpPr>
          <p:nvPr/>
        </p:nvSpPr>
        <p:spPr bwMode="auto">
          <a:xfrm>
            <a:off x="28269" y="5232106"/>
            <a:ext cx="51520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Explain why are Lipids missing from the table?</a:t>
            </a:r>
            <a:r>
              <a:rPr kumimoji="0" lang="en-GB"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GB" altLang="en-US" sz="36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CDF6BB80-173A-4F54-BDD3-60ED11D03C5C}"/>
              </a:ext>
            </a:extLst>
          </p:cNvPr>
          <p:cNvSpPr/>
          <p:nvPr/>
        </p:nvSpPr>
        <p:spPr>
          <a:xfrm>
            <a:off x="28269" y="5631276"/>
            <a:ext cx="4572000" cy="1008609"/>
          </a:xfrm>
          <a:prstGeom prst="rect">
            <a:avLst/>
          </a:prstGeom>
        </p:spPr>
        <p:txBody>
          <a:bodyPr>
            <a:spAutoFit/>
          </a:bodyPr>
          <a:lstStyle/>
          <a:p>
            <a:pPr>
              <a:lnSpc>
                <a:spcPct val="150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Cannot form polymer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Made of two different monomers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504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4AA8B4-4728-462E-95B2-3E324BE992DC}"/>
              </a:ext>
            </a:extLst>
          </p:cNvPr>
          <p:cNvSpPr txBox="1"/>
          <p:nvPr/>
        </p:nvSpPr>
        <p:spPr>
          <a:xfrm>
            <a:off x="179512" y="1340768"/>
            <a:ext cx="8784976" cy="2585323"/>
          </a:xfrm>
          <a:prstGeom prst="rect">
            <a:avLst/>
          </a:prstGeom>
          <a:noFill/>
        </p:spPr>
        <p:txBody>
          <a:bodyPr wrap="square" rtlCol="0">
            <a:spAutoFit/>
          </a:bodyPr>
          <a:lstStyle/>
          <a:p>
            <a:r>
              <a:rPr lang="en-GB" dirty="0"/>
              <a:t>For your exam you will need to: </a:t>
            </a:r>
          </a:p>
          <a:p>
            <a:endParaRPr lang="en-GB" dirty="0"/>
          </a:p>
          <a:p>
            <a:pPr marL="285750" indent="-285750">
              <a:buFont typeface="Wingdings" panose="05000000000000000000" pitchFamily="2" charset="2"/>
              <a:buChar char="ü"/>
            </a:pPr>
            <a:r>
              <a:rPr lang="en-GB" dirty="0"/>
              <a:t>Draw out the monomers for carbohydrates, lipids, proteins and nucleic acids.</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Draw the </a:t>
            </a:r>
            <a:r>
              <a:rPr lang="en-GB" b="1" dirty="0"/>
              <a:t>condensation or hydrolysis </a:t>
            </a:r>
            <a:r>
              <a:rPr lang="en-GB" dirty="0"/>
              <a:t>of maltose, sucrose, lactose, dipeptide, triglyceride, phospholipid and nucleic acids. </a:t>
            </a:r>
          </a:p>
          <a:p>
            <a:pPr marL="285750" indent="-285750">
              <a:buFont typeface="Wingdings" panose="05000000000000000000" pitchFamily="2" charset="2"/>
              <a:buChar char="ü"/>
            </a:pPr>
            <a:endParaRPr lang="en-GB" dirty="0"/>
          </a:p>
          <a:p>
            <a:endParaRPr lang="en-GB" dirty="0"/>
          </a:p>
          <a:p>
            <a:r>
              <a:rPr lang="en-GB" dirty="0"/>
              <a:t>Definition reminder: </a:t>
            </a:r>
          </a:p>
        </p:txBody>
      </p:sp>
      <p:sp>
        <p:nvSpPr>
          <p:cNvPr id="3" name="Rectangle 2">
            <a:extLst>
              <a:ext uri="{FF2B5EF4-FFF2-40B4-BE49-F238E27FC236}">
                <a16:creationId xmlns:a16="http://schemas.microsoft.com/office/drawing/2014/main" id="{9E674ACF-2C68-4120-BB7F-585D59190C0A}"/>
              </a:ext>
            </a:extLst>
          </p:cNvPr>
          <p:cNvSpPr/>
          <p:nvPr/>
        </p:nvSpPr>
        <p:spPr>
          <a:xfrm>
            <a:off x="179512" y="188640"/>
            <a:ext cx="8784976" cy="923330"/>
          </a:xfrm>
          <a:prstGeom prst="rect">
            <a:avLst/>
          </a:prstGeom>
          <a:ln>
            <a:solidFill>
              <a:schemeClr val="tx1"/>
            </a:solidFill>
          </a:ln>
        </p:spPr>
        <p:txBody>
          <a:bodyPr wrap="square">
            <a:spAutoFit/>
          </a:bodyPr>
          <a:lstStyle/>
          <a:p>
            <a:pPr eaLnBrk="0" fontAlgn="base" hangingPunct="0">
              <a:spcBef>
                <a:spcPct val="0"/>
              </a:spcBef>
              <a:spcAft>
                <a:spcPct val="0"/>
              </a:spcAft>
            </a:pPr>
            <a:r>
              <a:rPr lang="en-GB" altLang="en-US" b="1" u="sng" dirty="0">
                <a:latin typeface="Calibri" panose="020F0502020204030204" pitchFamily="34" charset="0"/>
                <a:ea typeface="Calibri" panose="020F0502020204030204" pitchFamily="34" charset="0"/>
                <a:cs typeface="Calibri" panose="020F0502020204030204" pitchFamily="34" charset="0"/>
              </a:rPr>
              <a:t>Outcome </a:t>
            </a:r>
            <a:endParaRPr lang="en-GB" altLang="en-US" dirty="0">
              <a:latin typeface="Calibri" panose="020F0502020204030204" pitchFamily="34" charset="0"/>
              <a:ea typeface="Calibri" panose="020F0502020204030204" pitchFamily="34" charset="0"/>
              <a:cs typeface="Times New Roman" panose="02020603050405020304" pitchFamily="18" charset="0"/>
            </a:endParaRPr>
          </a:p>
          <a:p>
            <a:pPr lvl="0" eaLnBrk="0" fontAlgn="base" hangingPunct="0">
              <a:spcBef>
                <a:spcPct val="0"/>
              </a:spcBef>
              <a:spcAft>
                <a:spcPct val="0"/>
              </a:spcAft>
              <a:buFontTx/>
              <a:buChar char="•"/>
            </a:pPr>
            <a:r>
              <a:rPr lang="en-GB" altLang="en-US" dirty="0">
                <a:latin typeface="Calibri" panose="020F0502020204030204" pitchFamily="34" charset="0"/>
                <a:ea typeface="Calibri" panose="020F0502020204030204" pitchFamily="34" charset="0"/>
                <a:cs typeface="Times New Roman" panose="02020603050405020304" pitchFamily="18" charset="0"/>
              </a:rPr>
              <a:t>Explain the concept of condensation and hydrolysis reactions in forming/breaking down polymers.</a:t>
            </a:r>
            <a:endParaRPr lang="en-GB" altLang="en-US" sz="1100" dirty="0"/>
          </a:p>
        </p:txBody>
      </p:sp>
      <p:sp>
        <p:nvSpPr>
          <p:cNvPr id="4" name="Rectangle 3">
            <a:extLst>
              <a:ext uri="{FF2B5EF4-FFF2-40B4-BE49-F238E27FC236}">
                <a16:creationId xmlns:a16="http://schemas.microsoft.com/office/drawing/2014/main" id="{A60F33E0-D4C8-43EA-91B1-F7FF45BAB89E}"/>
              </a:ext>
            </a:extLst>
          </p:cNvPr>
          <p:cNvSpPr/>
          <p:nvPr/>
        </p:nvSpPr>
        <p:spPr>
          <a:xfrm>
            <a:off x="395536" y="3814202"/>
            <a:ext cx="8352928" cy="1703030"/>
          </a:xfrm>
          <a:prstGeom prst="rect">
            <a:avLst/>
          </a:prstGeom>
        </p:spPr>
        <p:txBody>
          <a:bodyPr wrap="square">
            <a:spAutoFit/>
          </a:bodyPr>
          <a:lstStyle/>
          <a:p>
            <a:pPr lvl="0" eaLnBrk="0" fontAlgn="base" hangingPunct="0">
              <a:lnSpc>
                <a:spcPct val="150000"/>
              </a:lnSpc>
              <a:spcBef>
                <a:spcPct val="0"/>
              </a:spcBef>
              <a:spcAft>
                <a:spcPct val="0"/>
              </a:spcAft>
            </a:pPr>
            <a:r>
              <a:rPr lang="en-GB" altLang="en-US" b="1" dirty="0">
                <a:latin typeface="Arial" panose="020B0604020202020204" pitchFamily="34" charset="0"/>
                <a:cs typeface="Calibri" panose="020F0502020204030204" pitchFamily="34" charset="0"/>
              </a:rPr>
              <a:t>Condensation: </a:t>
            </a:r>
            <a:r>
              <a:rPr lang="en-GB" altLang="en-US" dirty="0">
                <a:solidFill>
                  <a:srgbClr val="7030A0"/>
                </a:solidFill>
                <a:latin typeface="Arial" panose="020B0604020202020204" pitchFamily="34" charset="0"/>
                <a:cs typeface="Calibri" panose="020F0502020204030204" pitchFamily="34" charset="0"/>
              </a:rPr>
              <a:t>Addition of a monomer to another with the removal of water, forming a bond</a:t>
            </a:r>
            <a:endParaRPr lang="en-GB" altLang="en-US" dirty="0">
              <a:latin typeface="Arial" panose="020B0604020202020204" pitchFamily="34" charset="0"/>
            </a:endParaRPr>
          </a:p>
          <a:p>
            <a:pPr lvl="0" eaLnBrk="0" fontAlgn="base" hangingPunct="0">
              <a:lnSpc>
                <a:spcPct val="150000"/>
              </a:lnSpc>
              <a:spcBef>
                <a:spcPct val="0"/>
              </a:spcBef>
              <a:spcAft>
                <a:spcPct val="0"/>
              </a:spcAft>
            </a:pPr>
            <a:r>
              <a:rPr lang="en-GB" altLang="en-US" b="1" dirty="0">
                <a:latin typeface="Arial" panose="020B0604020202020204" pitchFamily="34" charset="0"/>
                <a:cs typeface="Calibri" panose="020F0502020204030204" pitchFamily="34" charset="0"/>
              </a:rPr>
              <a:t>Hydrolysis: </a:t>
            </a:r>
            <a:r>
              <a:rPr lang="en-GB" altLang="en-US" dirty="0">
                <a:solidFill>
                  <a:srgbClr val="7030A0"/>
                </a:solidFill>
                <a:latin typeface="Arial" panose="020B0604020202020204" pitchFamily="34" charset="0"/>
                <a:cs typeface="Calibri" panose="020F0502020204030204" pitchFamily="34" charset="0"/>
              </a:rPr>
              <a:t>Splitting of the polymer into its monomers with the addition of water, breaking a bond</a:t>
            </a:r>
            <a:endParaRPr lang="en-GB" altLang="en-US" dirty="0">
              <a:latin typeface="Arial" panose="020B0604020202020204" pitchFamily="34" charset="0"/>
            </a:endParaRPr>
          </a:p>
        </p:txBody>
      </p:sp>
      <p:pic>
        <p:nvPicPr>
          <p:cNvPr id="5" name="Picture 4">
            <a:extLst>
              <a:ext uri="{FF2B5EF4-FFF2-40B4-BE49-F238E27FC236}">
                <a16:creationId xmlns:a16="http://schemas.microsoft.com/office/drawing/2014/main" id="{4B1E95D8-3FBD-4014-94B9-43B659D091B6}"/>
              </a:ext>
            </a:extLst>
          </p:cNvPr>
          <p:cNvPicPr>
            <a:picLocks noChangeAspect="1"/>
          </p:cNvPicPr>
          <p:nvPr/>
        </p:nvPicPr>
        <p:blipFill>
          <a:blip r:embed="rId2"/>
          <a:stretch>
            <a:fillRect/>
          </a:stretch>
        </p:blipFill>
        <p:spPr>
          <a:xfrm>
            <a:off x="8422299" y="4063236"/>
            <a:ext cx="652329" cy="658425"/>
          </a:xfrm>
          <a:prstGeom prst="rect">
            <a:avLst/>
          </a:prstGeom>
        </p:spPr>
      </p:pic>
    </p:spTree>
    <p:extLst>
      <p:ext uri="{BB962C8B-B14F-4D97-AF65-F5344CB8AC3E}">
        <p14:creationId xmlns:p14="http://schemas.microsoft.com/office/powerpoint/2010/main" val="279435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EED29EC-E357-4010-8DDB-28EAC11CA69C}"/>
              </a:ext>
            </a:extLst>
          </p:cNvPr>
          <p:cNvSpPr>
            <a:spLocks noChangeArrowheads="1"/>
          </p:cNvSpPr>
          <p:nvPr/>
        </p:nvSpPr>
        <p:spPr bwMode="auto">
          <a:xfrm>
            <a:off x="112157" y="22204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a:extLst>
              <a:ext uri="{FF2B5EF4-FFF2-40B4-BE49-F238E27FC236}">
                <a16:creationId xmlns:a16="http://schemas.microsoft.com/office/drawing/2014/main" id="{6E6E2554-FD6D-49C5-B6F0-75BE2FF7DA7C}"/>
              </a:ext>
            </a:extLst>
          </p:cNvPr>
          <p:cNvSpPr/>
          <p:nvPr/>
        </p:nvSpPr>
        <p:spPr>
          <a:xfrm>
            <a:off x="202963" y="222045"/>
            <a:ext cx="8762399" cy="15507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3">
            <a:extLst>
              <a:ext uri="{FF2B5EF4-FFF2-40B4-BE49-F238E27FC236}">
                <a16:creationId xmlns:a16="http://schemas.microsoft.com/office/drawing/2014/main" id="{1392C821-103F-48AE-AFE4-7348F690C93D}"/>
              </a:ext>
            </a:extLst>
          </p:cNvPr>
          <p:cNvSpPr>
            <a:spLocks noChangeArrowheads="1"/>
          </p:cNvSpPr>
          <p:nvPr/>
        </p:nvSpPr>
        <p:spPr bwMode="auto">
          <a:xfrm>
            <a:off x="178638" y="222044"/>
            <a:ext cx="878672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Outcome </a:t>
            </a: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Identify common monosaccharides and describe the monosaccharides from which lactose, maltose and sucrose are made.</a:t>
            </a: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Present the structure of α -glucose and β –glucose diagrammatically</a:t>
            </a:r>
            <a:endParaRPr kumimoji="0" lang="en-GB"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Explain what is meant by a </a:t>
            </a:r>
            <a:r>
              <a:rPr kumimoji="0" lang="en-GB"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glycosidic</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bond and how they form through condensation</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2B080636-A0E7-4D90-ACE7-7D9932E1900D}"/>
              </a:ext>
            </a:extLst>
          </p:cNvPr>
          <p:cNvSpPr/>
          <p:nvPr/>
        </p:nvSpPr>
        <p:spPr>
          <a:xfrm>
            <a:off x="178638" y="6004655"/>
            <a:ext cx="7488832" cy="646331"/>
          </a:xfrm>
          <a:prstGeom prst="rect">
            <a:avLst/>
          </a:prstGeom>
        </p:spPr>
        <p:txBody>
          <a:bodyPr wrap="square">
            <a:spAutoFit/>
          </a:bodyPr>
          <a:lstStyle/>
          <a:p>
            <a:r>
              <a:rPr lang="en-GB" dirty="0">
                <a:hlinkClick r:id="rId2"/>
              </a:rPr>
              <a:t>https://www.youtube.com/watch?v=g40u9zlSJ_E</a:t>
            </a:r>
            <a:endParaRPr lang="en-GB" dirty="0"/>
          </a:p>
          <a:p>
            <a:r>
              <a:rPr lang="en-GB" dirty="0"/>
              <a:t>1 minute video overview of condensation and hydrolysis of carbohydrates. </a:t>
            </a:r>
          </a:p>
        </p:txBody>
      </p:sp>
      <p:sp>
        <p:nvSpPr>
          <p:cNvPr id="9" name="TextBox 8">
            <a:extLst>
              <a:ext uri="{FF2B5EF4-FFF2-40B4-BE49-F238E27FC236}">
                <a16:creationId xmlns:a16="http://schemas.microsoft.com/office/drawing/2014/main" id="{9DA2B5BE-A22F-487A-846A-2B8294D594FC}"/>
              </a:ext>
            </a:extLst>
          </p:cNvPr>
          <p:cNvSpPr txBox="1"/>
          <p:nvPr/>
        </p:nvSpPr>
        <p:spPr>
          <a:xfrm>
            <a:off x="178638" y="1900199"/>
            <a:ext cx="7200800" cy="892552"/>
          </a:xfrm>
          <a:prstGeom prst="rect">
            <a:avLst/>
          </a:prstGeom>
          <a:noFill/>
        </p:spPr>
        <p:txBody>
          <a:bodyPr wrap="square" rtlCol="0">
            <a:spAutoFit/>
          </a:bodyPr>
          <a:lstStyle/>
          <a:p>
            <a:r>
              <a:rPr lang="en-GB" sz="5200" b="1" u="sng" dirty="0"/>
              <a:t>Carbohydrates</a:t>
            </a:r>
            <a:r>
              <a:rPr lang="en-GB" sz="5200" dirty="0"/>
              <a:t> </a:t>
            </a:r>
          </a:p>
        </p:txBody>
      </p:sp>
      <p:sp>
        <p:nvSpPr>
          <p:cNvPr id="10" name="TextBox 9">
            <a:extLst>
              <a:ext uri="{FF2B5EF4-FFF2-40B4-BE49-F238E27FC236}">
                <a16:creationId xmlns:a16="http://schemas.microsoft.com/office/drawing/2014/main" id="{0D6F3ABC-07EE-4071-9257-1D5B775BA3DB}"/>
              </a:ext>
            </a:extLst>
          </p:cNvPr>
          <p:cNvSpPr txBox="1"/>
          <p:nvPr/>
        </p:nvSpPr>
        <p:spPr>
          <a:xfrm>
            <a:off x="178638" y="2908311"/>
            <a:ext cx="8424936" cy="2814617"/>
          </a:xfrm>
          <a:prstGeom prst="rect">
            <a:avLst/>
          </a:prstGeom>
          <a:noFill/>
        </p:spPr>
        <p:txBody>
          <a:bodyPr wrap="square" rtlCol="0">
            <a:spAutoFit/>
          </a:bodyPr>
          <a:lstStyle/>
          <a:p>
            <a:pPr>
              <a:lnSpc>
                <a:spcPct val="150000"/>
              </a:lnSpc>
            </a:pPr>
            <a:r>
              <a:rPr lang="en-GB" sz="2000" dirty="0"/>
              <a:t>On whiteboards answer the questions below from GCSE </a:t>
            </a:r>
          </a:p>
          <a:p>
            <a:pPr marL="342900" indent="-342900">
              <a:lnSpc>
                <a:spcPct val="150000"/>
              </a:lnSpc>
              <a:buAutoNum type="arabicPeriod"/>
            </a:pPr>
            <a:r>
              <a:rPr lang="en-GB" sz="2000" dirty="0"/>
              <a:t>What is the formula for glucose? </a:t>
            </a:r>
          </a:p>
          <a:p>
            <a:pPr marL="342900" indent="-342900">
              <a:lnSpc>
                <a:spcPct val="150000"/>
              </a:lnSpc>
              <a:buAutoNum type="arabicPeriod"/>
            </a:pPr>
            <a:r>
              <a:rPr lang="en-GB" sz="2000" dirty="0"/>
              <a:t>Give examples of single sugars (monosaccharides)</a:t>
            </a:r>
          </a:p>
          <a:p>
            <a:pPr marL="342900" indent="-342900">
              <a:lnSpc>
                <a:spcPct val="150000"/>
              </a:lnSpc>
              <a:buAutoNum type="arabicPeriod"/>
            </a:pPr>
            <a:r>
              <a:rPr lang="en-GB" sz="2000" dirty="0"/>
              <a:t>Give examples of complex sugars (polysaccharides) </a:t>
            </a:r>
          </a:p>
          <a:p>
            <a:pPr marL="342900" indent="-342900">
              <a:lnSpc>
                <a:spcPct val="150000"/>
              </a:lnSpc>
              <a:buAutoNum type="arabicPeriod"/>
            </a:pPr>
            <a:r>
              <a:rPr lang="en-GB" sz="2000" dirty="0"/>
              <a:t>Give the function for these polysaccharides. </a:t>
            </a:r>
          </a:p>
          <a:p>
            <a:pPr marL="342900" indent="-342900">
              <a:lnSpc>
                <a:spcPct val="150000"/>
              </a:lnSpc>
              <a:buAutoNum type="arabicPeriod"/>
            </a:pPr>
            <a:r>
              <a:rPr lang="en-GB" sz="2000" dirty="0"/>
              <a:t>What else can you remember about carbohydrates? </a:t>
            </a:r>
          </a:p>
        </p:txBody>
      </p:sp>
    </p:spTree>
    <p:extLst>
      <p:ext uri="{BB962C8B-B14F-4D97-AF65-F5344CB8AC3E}">
        <p14:creationId xmlns:p14="http://schemas.microsoft.com/office/powerpoint/2010/main" val="1257116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44C5B9-A5C7-4E9B-BBC3-A0B1C1C102D0}"/>
              </a:ext>
            </a:extLst>
          </p:cNvPr>
          <p:cNvSpPr/>
          <p:nvPr/>
        </p:nvSpPr>
        <p:spPr>
          <a:xfrm>
            <a:off x="12706" y="902766"/>
            <a:ext cx="5063350" cy="916854"/>
          </a:xfrm>
          <a:prstGeom prst="rect">
            <a:avLst/>
          </a:prstGeom>
        </p:spPr>
        <p:txBody>
          <a:bodyPr wrap="square">
            <a:spAutoFit/>
          </a:bodyPr>
          <a:lstStyle/>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Calibri" panose="020F0502020204030204" pitchFamily="34" charset="0"/>
              </a:rPr>
              <a:t>Contain the elements C, H and O.</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sz="2400" u="sng" dirty="0">
                <a:latin typeface="Calibri" panose="020F0502020204030204" pitchFamily="34" charset="0"/>
                <a:ea typeface="Calibri" panose="020F0502020204030204" pitchFamily="34" charset="0"/>
                <a:cs typeface="Calibri" panose="020F0502020204030204" pitchFamily="34" charset="0"/>
              </a:rPr>
              <a:t>General formula (CH</a:t>
            </a:r>
            <a:r>
              <a:rPr lang="en-GB" sz="2400" u="sng" baseline="-25000" dirty="0">
                <a:latin typeface="Calibri" panose="020F0502020204030204" pitchFamily="34" charset="0"/>
                <a:ea typeface="Calibri" panose="020F0502020204030204" pitchFamily="34" charset="0"/>
                <a:cs typeface="Calibri" panose="020F0502020204030204" pitchFamily="34" charset="0"/>
              </a:rPr>
              <a:t>2</a:t>
            </a:r>
            <a:r>
              <a:rPr lang="en-GB" sz="2400" u="sng" dirty="0">
                <a:latin typeface="Calibri" panose="020F0502020204030204" pitchFamily="34" charset="0"/>
                <a:ea typeface="Calibri" panose="020F0502020204030204" pitchFamily="34" charset="0"/>
                <a:cs typeface="Calibri" panose="020F0502020204030204" pitchFamily="34" charset="0"/>
              </a:rPr>
              <a:t>O)</a:t>
            </a:r>
            <a:r>
              <a:rPr lang="en-GB" sz="2400" u="sng" baseline="-25000" dirty="0">
                <a:latin typeface="Calibri" panose="020F0502020204030204" pitchFamily="34" charset="0"/>
                <a:ea typeface="Calibri" panose="020F0502020204030204" pitchFamily="34" charset="0"/>
                <a:cs typeface="Calibri" panose="020F0502020204030204" pitchFamily="34" charset="0"/>
              </a:rPr>
              <a:t>n</a:t>
            </a:r>
            <a:endParaRPr lang="en-GB" sz="2400" u="sng"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60ACFB36-D6A8-48F2-A61D-982612DFF4B7}"/>
              </a:ext>
            </a:extLst>
          </p:cNvPr>
          <p:cNvSpPr txBox="1"/>
          <p:nvPr/>
        </p:nvSpPr>
        <p:spPr>
          <a:xfrm>
            <a:off x="0" y="0"/>
            <a:ext cx="7200800" cy="892552"/>
          </a:xfrm>
          <a:prstGeom prst="rect">
            <a:avLst/>
          </a:prstGeom>
          <a:noFill/>
        </p:spPr>
        <p:txBody>
          <a:bodyPr wrap="square" rtlCol="0">
            <a:spAutoFit/>
          </a:bodyPr>
          <a:lstStyle/>
          <a:p>
            <a:r>
              <a:rPr lang="en-GB" sz="5200" b="1" u="sng" dirty="0"/>
              <a:t>Carbohydrates</a:t>
            </a:r>
            <a:r>
              <a:rPr lang="en-GB" sz="5200" dirty="0"/>
              <a:t> </a:t>
            </a:r>
          </a:p>
        </p:txBody>
      </p:sp>
      <p:pic>
        <p:nvPicPr>
          <p:cNvPr id="4" name="Picture 3">
            <a:extLst>
              <a:ext uri="{FF2B5EF4-FFF2-40B4-BE49-F238E27FC236}">
                <a16:creationId xmlns:a16="http://schemas.microsoft.com/office/drawing/2014/main" id="{A2651E1F-F031-4BCA-9CE1-CD4F1BAF00D4}"/>
              </a:ext>
            </a:extLst>
          </p:cNvPr>
          <p:cNvPicPr>
            <a:picLocks noChangeAspect="1"/>
          </p:cNvPicPr>
          <p:nvPr/>
        </p:nvPicPr>
        <p:blipFill>
          <a:blip r:embed="rId2"/>
          <a:stretch>
            <a:fillRect/>
          </a:stretch>
        </p:blipFill>
        <p:spPr>
          <a:xfrm>
            <a:off x="5580620" y="29509"/>
            <a:ext cx="3240360" cy="3178639"/>
          </a:xfrm>
          <a:prstGeom prst="rect">
            <a:avLst/>
          </a:prstGeom>
        </p:spPr>
      </p:pic>
      <p:graphicFrame>
        <p:nvGraphicFramePr>
          <p:cNvPr id="7" name="Table 6">
            <a:extLst>
              <a:ext uri="{FF2B5EF4-FFF2-40B4-BE49-F238E27FC236}">
                <a16:creationId xmlns:a16="http://schemas.microsoft.com/office/drawing/2014/main" id="{86D5BEAC-72D8-47FB-89EB-E64E4E517643}"/>
              </a:ext>
            </a:extLst>
          </p:cNvPr>
          <p:cNvGraphicFramePr>
            <a:graphicFrameLocks noGrp="1"/>
          </p:cNvGraphicFramePr>
          <p:nvPr>
            <p:extLst>
              <p:ext uri="{D42A27DB-BD31-4B8C-83A1-F6EECF244321}">
                <p14:modId xmlns:p14="http://schemas.microsoft.com/office/powerpoint/2010/main" val="4197512671"/>
              </p:ext>
            </p:extLst>
          </p:nvPr>
        </p:nvGraphicFramePr>
        <p:xfrm>
          <a:off x="467544" y="2829924"/>
          <a:ext cx="3888432" cy="2706624"/>
        </p:xfrm>
        <a:graphic>
          <a:graphicData uri="http://schemas.openxmlformats.org/drawingml/2006/table">
            <a:tbl>
              <a:tblPr firstRow="1" firstCol="1" bandRow="1">
                <a:tableStyleId>{5940675A-B579-460E-94D1-54222C63F5DA}</a:tableStyleId>
              </a:tblPr>
              <a:tblGrid>
                <a:gridCol w="2486443">
                  <a:extLst>
                    <a:ext uri="{9D8B030D-6E8A-4147-A177-3AD203B41FA5}">
                      <a16:colId xmlns:a16="http://schemas.microsoft.com/office/drawing/2014/main" val="2722409287"/>
                    </a:ext>
                  </a:extLst>
                </a:gridCol>
                <a:gridCol w="1401989">
                  <a:extLst>
                    <a:ext uri="{9D8B030D-6E8A-4147-A177-3AD203B41FA5}">
                      <a16:colId xmlns:a16="http://schemas.microsoft.com/office/drawing/2014/main" val="457948813"/>
                    </a:ext>
                  </a:extLst>
                </a:gridCol>
              </a:tblGrid>
              <a:tr h="0">
                <a:tc>
                  <a:txBody>
                    <a:bodyPr/>
                    <a:lstStyle/>
                    <a:p>
                      <a:pPr marL="457200" algn="l">
                        <a:lnSpc>
                          <a:spcPct val="200000"/>
                        </a:lnSpc>
                        <a:spcAft>
                          <a:spcPts val="0"/>
                        </a:spcAft>
                      </a:pPr>
                      <a:r>
                        <a:rPr lang="en-GB" sz="2000" dirty="0">
                          <a:effectLst/>
                        </a:rPr>
                        <a:t>Carbohydrate name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200000"/>
                        </a:lnSpc>
                        <a:spcAft>
                          <a:spcPts val="0"/>
                        </a:spcAft>
                      </a:pPr>
                      <a:r>
                        <a:rPr lang="en-GB" sz="2000">
                          <a:effectLst/>
                        </a:rPr>
                        <a:t>No. of C’s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861705"/>
                  </a:ext>
                </a:extLst>
              </a:tr>
              <a:tr h="0">
                <a:tc>
                  <a:txBody>
                    <a:bodyPr/>
                    <a:lstStyle/>
                    <a:p>
                      <a:pPr marL="457200" algn="l">
                        <a:lnSpc>
                          <a:spcPct val="200000"/>
                        </a:lnSpc>
                        <a:spcAft>
                          <a:spcPts val="0"/>
                        </a:spcAft>
                      </a:pPr>
                      <a:r>
                        <a:rPr lang="en-GB" sz="2000">
                          <a:effectLst/>
                        </a:rPr>
                        <a:t>Triose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200000"/>
                        </a:lnSpc>
                        <a:spcAft>
                          <a:spcPts val="0"/>
                        </a:spcAft>
                      </a:pPr>
                      <a:r>
                        <a:rPr lang="en-GB" sz="20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7617741"/>
                  </a:ext>
                </a:extLst>
              </a:tr>
              <a:tr h="0">
                <a:tc>
                  <a:txBody>
                    <a:bodyPr/>
                    <a:lstStyle/>
                    <a:p>
                      <a:pPr marL="457200" algn="l">
                        <a:lnSpc>
                          <a:spcPct val="200000"/>
                        </a:lnSpc>
                        <a:spcAft>
                          <a:spcPts val="0"/>
                        </a:spcAft>
                      </a:pPr>
                      <a:r>
                        <a:rPr lang="en-GB" sz="2000">
                          <a:effectLst/>
                        </a:rPr>
                        <a:t>Pentose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200000"/>
                        </a:lnSpc>
                        <a:spcAft>
                          <a:spcPts val="0"/>
                        </a:spcAft>
                      </a:pPr>
                      <a:r>
                        <a:rPr lang="en-GB" sz="20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3430561"/>
                  </a:ext>
                </a:extLst>
              </a:tr>
              <a:tr h="0">
                <a:tc>
                  <a:txBody>
                    <a:bodyPr/>
                    <a:lstStyle/>
                    <a:p>
                      <a:pPr marL="457200" algn="l">
                        <a:lnSpc>
                          <a:spcPct val="200000"/>
                        </a:lnSpc>
                        <a:spcAft>
                          <a:spcPts val="0"/>
                        </a:spcAft>
                      </a:pPr>
                      <a:r>
                        <a:rPr lang="en-GB" sz="2000" dirty="0">
                          <a:effectLst/>
                        </a:rPr>
                        <a:t>Hexose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200000"/>
                        </a:lnSpc>
                        <a:spcAft>
                          <a:spcPts val="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6316115"/>
                  </a:ext>
                </a:extLst>
              </a:tr>
            </a:tbl>
          </a:graphicData>
        </a:graphic>
      </p:graphicFrame>
      <p:sp>
        <p:nvSpPr>
          <p:cNvPr id="8" name="TextBox 7">
            <a:extLst>
              <a:ext uri="{FF2B5EF4-FFF2-40B4-BE49-F238E27FC236}">
                <a16:creationId xmlns:a16="http://schemas.microsoft.com/office/drawing/2014/main" id="{357911AB-AB09-4B52-A6DD-8A9BE80F5E57}"/>
              </a:ext>
            </a:extLst>
          </p:cNvPr>
          <p:cNvSpPr txBox="1"/>
          <p:nvPr/>
        </p:nvSpPr>
        <p:spPr>
          <a:xfrm>
            <a:off x="359685" y="1898628"/>
            <a:ext cx="4680520" cy="830997"/>
          </a:xfrm>
          <a:prstGeom prst="rect">
            <a:avLst/>
          </a:prstGeom>
          <a:noFill/>
        </p:spPr>
        <p:txBody>
          <a:bodyPr wrap="square" rtlCol="0">
            <a:spAutoFit/>
          </a:bodyPr>
          <a:lstStyle/>
          <a:p>
            <a:r>
              <a:rPr lang="en-GB" sz="2400" dirty="0"/>
              <a:t>Complete the table on page 3 in your booklet. </a:t>
            </a:r>
          </a:p>
        </p:txBody>
      </p:sp>
      <p:pic>
        <p:nvPicPr>
          <p:cNvPr id="9" name="Picture 8" descr="A close up of a map&#10;&#10;Description automatically generated">
            <a:extLst>
              <a:ext uri="{FF2B5EF4-FFF2-40B4-BE49-F238E27FC236}">
                <a16:creationId xmlns:a16="http://schemas.microsoft.com/office/drawing/2014/main" id="{B84C081B-C947-4D31-89A4-506FB475D0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562236" y="3208148"/>
            <a:ext cx="3240360" cy="2706624"/>
          </a:xfrm>
          <a:prstGeom prst="rect">
            <a:avLst/>
          </a:prstGeom>
          <a:noFill/>
          <a:ln>
            <a:noFill/>
          </a:ln>
        </p:spPr>
      </p:pic>
      <p:sp>
        <p:nvSpPr>
          <p:cNvPr id="10" name="TextBox 9">
            <a:extLst>
              <a:ext uri="{FF2B5EF4-FFF2-40B4-BE49-F238E27FC236}">
                <a16:creationId xmlns:a16="http://schemas.microsoft.com/office/drawing/2014/main" id="{42C167E2-F599-497A-B8DA-AD7ECECE79FF}"/>
              </a:ext>
            </a:extLst>
          </p:cNvPr>
          <p:cNvSpPr txBox="1"/>
          <p:nvPr/>
        </p:nvSpPr>
        <p:spPr>
          <a:xfrm>
            <a:off x="3168098" y="4059220"/>
            <a:ext cx="1800200" cy="1477328"/>
          </a:xfrm>
          <a:prstGeom prst="rect">
            <a:avLst/>
          </a:prstGeom>
          <a:noFill/>
        </p:spPr>
        <p:txBody>
          <a:bodyPr wrap="square" rtlCol="0">
            <a:spAutoFit/>
          </a:bodyPr>
          <a:lstStyle/>
          <a:p>
            <a:r>
              <a:rPr lang="en-GB" b="1" dirty="0">
                <a:solidFill>
                  <a:srgbClr val="7030A0"/>
                </a:solidFill>
              </a:rPr>
              <a:t>3</a:t>
            </a:r>
          </a:p>
          <a:p>
            <a:endParaRPr lang="en-GB" b="1" dirty="0">
              <a:solidFill>
                <a:srgbClr val="7030A0"/>
              </a:solidFill>
            </a:endParaRPr>
          </a:p>
          <a:p>
            <a:r>
              <a:rPr lang="en-GB" b="1" dirty="0">
                <a:solidFill>
                  <a:srgbClr val="7030A0"/>
                </a:solidFill>
              </a:rPr>
              <a:t>5</a:t>
            </a:r>
          </a:p>
          <a:p>
            <a:endParaRPr lang="en-GB" b="1" dirty="0">
              <a:solidFill>
                <a:srgbClr val="7030A0"/>
              </a:solidFill>
            </a:endParaRPr>
          </a:p>
          <a:p>
            <a:r>
              <a:rPr lang="en-GB" b="1" dirty="0">
                <a:solidFill>
                  <a:srgbClr val="7030A0"/>
                </a:solidFill>
              </a:rPr>
              <a:t>6</a:t>
            </a:r>
          </a:p>
        </p:txBody>
      </p:sp>
      <p:sp>
        <p:nvSpPr>
          <p:cNvPr id="11" name="TextBox 10">
            <a:extLst>
              <a:ext uri="{FF2B5EF4-FFF2-40B4-BE49-F238E27FC236}">
                <a16:creationId xmlns:a16="http://schemas.microsoft.com/office/drawing/2014/main" id="{0A092437-FEA3-47E6-B675-FAA7A4E574C9}"/>
              </a:ext>
            </a:extLst>
          </p:cNvPr>
          <p:cNvSpPr txBox="1"/>
          <p:nvPr/>
        </p:nvSpPr>
        <p:spPr>
          <a:xfrm>
            <a:off x="443644" y="5620565"/>
            <a:ext cx="6438659" cy="1200329"/>
          </a:xfrm>
          <a:prstGeom prst="rect">
            <a:avLst/>
          </a:prstGeom>
          <a:noFill/>
        </p:spPr>
        <p:txBody>
          <a:bodyPr wrap="square" rtlCol="0">
            <a:spAutoFit/>
          </a:bodyPr>
          <a:lstStyle/>
          <a:p>
            <a:r>
              <a:rPr lang="en-GB" sz="2400" b="1" u="sng" dirty="0"/>
              <a:t>On whiteboards, </a:t>
            </a:r>
          </a:p>
          <a:p>
            <a:r>
              <a:rPr lang="en-GB" sz="2400" dirty="0"/>
              <a:t>Use the general formula to work out the formula for the triose and pentose carbohydrates </a:t>
            </a:r>
          </a:p>
        </p:txBody>
      </p:sp>
    </p:spTree>
    <p:extLst>
      <p:ext uri="{BB962C8B-B14F-4D97-AF65-F5344CB8AC3E}">
        <p14:creationId xmlns:p14="http://schemas.microsoft.com/office/powerpoint/2010/main" val="365286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E0C16B-3B1C-420B-BA76-68E0457FA115}"/>
              </a:ext>
            </a:extLst>
          </p:cNvPr>
          <p:cNvPicPr>
            <a:picLocks noChangeAspect="1"/>
          </p:cNvPicPr>
          <p:nvPr/>
        </p:nvPicPr>
        <p:blipFill>
          <a:blip r:embed="rId2"/>
          <a:stretch>
            <a:fillRect/>
          </a:stretch>
        </p:blipFill>
        <p:spPr>
          <a:xfrm>
            <a:off x="-324544" y="-99392"/>
            <a:ext cx="7504826" cy="1390008"/>
          </a:xfrm>
          <a:prstGeom prst="rect">
            <a:avLst/>
          </a:prstGeom>
        </p:spPr>
      </p:pic>
      <p:sp>
        <p:nvSpPr>
          <p:cNvPr id="3" name="TextBox 2">
            <a:extLst>
              <a:ext uri="{FF2B5EF4-FFF2-40B4-BE49-F238E27FC236}">
                <a16:creationId xmlns:a16="http://schemas.microsoft.com/office/drawing/2014/main" id="{CF689306-80EA-4D13-814F-BA1C98180E47}"/>
              </a:ext>
            </a:extLst>
          </p:cNvPr>
          <p:cNvSpPr txBox="1"/>
          <p:nvPr/>
        </p:nvSpPr>
        <p:spPr>
          <a:xfrm>
            <a:off x="17311" y="908720"/>
            <a:ext cx="6438659" cy="1200329"/>
          </a:xfrm>
          <a:prstGeom prst="rect">
            <a:avLst/>
          </a:prstGeom>
          <a:noFill/>
        </p:spPr>
        <p:txBody>
          <a:bodyPr wrap="square" rtlCol="0">
            <a:spAutoFit/>
          </a:bodyPr>
          <a:lstStyle/>
          <a:p>
            <a:r>
              <a:rPr lang="en-GB" sz="2400" b="1" u="sng" dirty="0"/>
              <a:t>On whiteboards, </a:t>
            </a:r>
          </a:p>
          <a:p>
            <a:r>
              <a:rPr lang="en-GB" sz="2400" dirty="0"/>
              <a:t>Use the general formula to work out the formula for the triose and pentose carbohydrates </a:t>
            </a:r>
          </a:p>
        </p:txBody>
      </p:sp>
      <p:pic>
        <p:nvPicPr>
          <p:cNvPr id="4" name="Picture 3">
            <a:extLst>
              <a:ext uri="{FF2B5EF4-FFF2-40B4-BE49-F238E27FC236}">
                <a16:creationId xmlns:a16="http://schemas.microsoft.com/office/drawing/2014/main" id="{CC1776C6-F0EC-43CA-8569-30576686A011}"/>
              </a:ext>
            </a:extLst>
          </p:cNvPr>
          <p:cNvPicPr>
            <a:picLocks noChangeAspect="1"/>
          </p:cNvPicPr>
          <p:nvPr/>
        </p:nvPicPr>
        <p:blipFill rotWithShape="1">
          <a:blip r:embed="rId3"/>
          <a:srcRect r="33745" b="7684"/>
          <a:stretch/>
        </p:blipFill>
        <p:spPr>
          <a:xfrm>
            <a:off x="5116063" y="2417070"/>
            <a:ext cx="2732563" cy="2664296"/>
          </a:xfrm>
          <a:prstGeom prst="rect">
            <a:avLst/>
          </a:prstGeom>
        </p:spPr>
      </p:pic>
      <p:sp>
        <p:nvSpPr>
          <p:cNvPr id="5" name="TextBox 4">
            <a:extLst>
              <a:ext uri="{FF2B5EF4-FFF2-40B4-BE49-F238E27FC236}">
                <a16:creationId xmlns:a16="http://schemas.microsoft.com/office/drawing/2014/main" id="{3FFA3D52-18EC-441A-85E0-1DE5B80862EB}"/>
              </a:ext>
            </a:extLst>
          </p:cNvPr>
          <p:cNvSpPr txBox="1"/>
          <p:nvPr/>
        </p:nvSpPr>
        <p:spPr>
          <a:xfrm>
            <a:off x="971600" y="3149054"/>
            <a:ext cx="8352928" cy="1200329"/>
          </a:xfrm>
          <a:prstGeom prst="rect">
            <a:avLst/>
          </a:prstGeom>
          <a:noFill/>
        </p:spPr>
        <p:txBody>
          <a:bodyPr wrap="square" rtlCol="0">
            <a:spAutoFit/>
          </a:bodyPr>
          <a:lstStyle/>
          <a:p>
            <a:r>
              <a:rPr lang="en-GB" sz="2400" dirty="0">
                <a:solidFill>
                  <a:srgbClr val="7030A0"/>
                </a:solidFill>
              </a:rPr>
              <a:t>Triose sugar = C</a:t>
            </a:r>
            <a:r>
              <a:rPr lang="en-GB" sz="2400" baseline="-25000" dirty="0">
                <a:solidFill>
                  <a:srgbClr val="7030A0"/>
                </a:solidFill>
              </a:rPr>
              <a:t>3</a:t>
            </a:r>
            <a:r>
              <a:rPr lang="en-GB" sz="2400" dirty="0">
                <a:solidFill>
                  <a:srgbClr val="7030A0"/>
                </a:solidFill>
              </a:rPr>
              <a:t>H</a:t>
            </a:r>
            <a:r>
              <a:rPr lang="en-GB" sz="2400" baseline="-25000" dirty="0">
                <a:solidFill>
                  <a:srgbClr val="7030A0"/>
                </a:solidFill>
              </a:rPr>
              <a:t>6</a:t>
            </a:r>
            <a:r>
              <a:rPr lang="en-GB" sz="2400" dirty="0">
                <a:solidFill>
                  <a:srgbClr val="7030A0"/>
                </a:solidFill>
              </a:rPr>
              <a:t>O</a:t>
            </a:r>
            <a:r>
              <a:rPr lang="en-GB" sz="2400" baseline="-25000" dirty="0">
                <a:solidFill>
                  <a:srgbClr val="7030A0"/>
                </a:solidFill>
              </a:rPr>
              <a:t>3</a:t>
            </a:r>
          </a:p>
          <a:p>
            <a:endParaRPr lang="en-GB" sz="2400" dirty="0">
              <a:solidFill>
                <a:srgbClr val="7030A0"/>
              </a:solidFill>
            </a:endParaRPr>
          </a:p>
          <a:p>
            <a:r>
              <a:rPr lang="en-GB" sz="2400" dirty="0">
                <a:solidFill>
                  <a:srgbClr val="7030A0"/>
                </a:solidFill>
              </a:rPr>
              <a:t>Pentose sugar = C</a:t>
            </a:r>
            <a:r>
              <a:rPr lang="en-GB" sz="2400" baseline="-25000" dirty="0">
                <a:solidFill>
                  <a:srgbClr val="7030A0"/>
                </a:solidFill>
              </a:rPr>
              <a:t>5</a:t>
            </a:r>
            <a:r>
              <a:rPr lang="en-GB" sz="2400" dirty="0">
                <a:solidFill>
                  <a:srgbClr val="7030A0"/>
                </a:solidFill>
              </a:rPr>
              <a:t>H</a:t>
            </a:r>
            <a:r>
              <a:rPr lang="en-GB" sz="2400" baseline="-25000" dirty="0">
                <a:solidFill>
                  <a:srgbClr val="7030A0"/>
                </a:solidFill>
              </a:rPr>
              <a:t>10</a:t>
            </a:r>
            <a:r>
              <a:rPr lang="en-GB" sz="2400" dirty="0">
                <a:solidFill>
                  <a:srgbClr val="7030A0"/>
                </a:solidFill>
              </a:rPr>
              <a:t>O</a:t>
            </a:r>
            <a:r>
              <a:rPr lang="en-GB" sz="2400" baseline="-25000" dirty="0">
                <a:solidFill>
                  <a:srgbClr val="7030A0"/>
                </a:solidFill>
              </a:rPr>
              <a:t>5</a:t>
            </a:r>
          </a:p>
        </p:txBody>
      </p:sp>
    </p:spTree>
    <p:extLst>
      <p:ext uri="{BB962C8B-B14F-4D97-AF65-F5344CB8AC3E}">
        <p14:creationId xmlns:p14="http://schemas.microsoft.com/office/powerpoint/2010/main" val="303713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F47F1C4-DB58-4721-AEB3-D64C9F121CE3}"/>
              </a:ext>
            </a:extLst>
          </p:cNvPr>
          <p:cNvSpPr>
            <a:spLocks noChangeArrowheads="1"/>
          </p:cNvSpPr>
          <p:nvPr/>
        </p:nvSpPr>
        <p:spPr bwMode="auto">
          <a:xfrm>
            <a:off x="4355976" y="260648"/>
            <a:ext cx="280076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Monosaccharides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4" name="Rectangle 3">
            <a:extLst>
              <a:ext uri="{FF2B5EF4-FFF2-40B4-BE49-F238E27FC236}">
                <a16:creationId xmlns:a16="http://schemas.microsoft.com/office/drawing/2014/main" id="{68134EFC-B5F9-48CC-AAD1-0285F648726C}"/>
              </a:ext>
            </a:extLst>
          </p:cNvPr>
          <p:cNvSpPr>
            <a:spLocks noChangeArrowheads="1"/>
          </p:cNvSpPr>
          <p:nvPr/>
        </p:nvSpPr>
        <p:spPr bwMode="auto">
          <a:xfrm>
            <a:off x="0" y="290476"/>
            <a:ext cx="8246617" cy="3799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2400" b="0" i="0" u="none" strike="noStrike" cap="none" normalizeH="0" baseline="0" dirty="0">
                <a:ln>
                  <a:noFill/>
                </a:ln>
                <a:solidFill>
                  <a:schemeClr val="tx1"/>
                </a:solidFill>
                <a:effectLst/>
                <a:latin typeface="+mn-lt"/>
              </a:rPr>
            </a:br>
            <a:endParaRPr kumimoji="0" lang="en-GB"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mn-lt"/>
                <a:cs typeface="Calibri" panose="020F0502020204030204" pitchFamily="34" charset="0"/>
              </a:rPr>
              <a:t>Definition </a:t>
            </a:r>
            <a:endParaRPr kumimoji="0" lang="en-GB"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mn-lt"/>
                <a:cs typeface="Calibri" panose="020F0502020204030204" pitchFamily="34" charset="0"/>
              </a:rPr>
              <a:t>Isomer: </a:t>
            </a:r>
            <a:r>
              <a:rPr kumimoji="0" lang="en-GB" altLang="en-US" sz="2400" b="1" i="0" u="none" strike="noStrike" cap="none" normalizeH="0" baseline="0" dirty="0">
                <a:ln>
                  <a:noFill/>
                </a:ln>
                <a:solidFill>
                  <a:srgbClr val="7030A0"/>
                </a:solidFill>
                <a:effectLst/>
                <a:latin typeface="+mn-lt"/>
                <a:cs typeface="Calibri" panose="020F0502020204030204" pitchFamily="34" charset="0"/>
              </a:rPr>
              <a:t>Same Chemical formula, different structural formula </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400" b="1" dirty="0">
              <a:solidFill>
                <a:srgbClr val="7030A0"/>
              </a:solidFill>
              <a:latin typeface="+mn-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1" i="0" u="none" strike="noStrike" cap="none" normalizeH="0" baseline="0" dirty="0">
              <a:ln>
                <a:noFill/>
              </a:ln>
              <a:solidFill>
                <a:srgbClr val="7030A0"/>
              </a:solidFill>
              <a:effectLst/>
              <a:latin typeface="+mn-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Properties </a:t>
            </a:r>
            <a:endParaRPr kumimoji="0" lang="en-GB" altLang="en-US"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Dissolve in water and are reducing sugars </a:t>
            </a:r>
            <a:endParaRPr kumimoji="0" lang="en-GB" altLang="en-US"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They all have the same chemical formula C</a:t>
            </a:r>
            <a:r>
              <a:rPr kumimoji="0" lang="en-GB" altLang="en-US" sz="2000" b="0" i="0" u="none" strike="noStrike" cap="none" normalizeH="0" baseline="-25000" dirty="0">
                <a:ln>
                  <a:noFill/>
                </a:ln>
                <a:solidFill>
                  <a:schemeClr val="tx1"/>
                </a:solidFill>
                <a:effectLst/>
                <a:latin typeface="+mn-lt"/>
                <a:ea typeface="Calibri" panose="020F0502020204030204" pitchFamily="34" charset="0"/>
                <a:cs typeface="Times New Roman" panose="02020603050405020304" pitchFamily="18" charset="0"/>
              </a:rPr>
              <a:t>6</a:t>
            </a: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H</a:t>
            </a:r>
            <a:r>
              <a:rPr kumimoji="0" lang="en-GB" altLang="en-US" sz="2000" b="0" i="0" u="none" strike="noStrike" cap="none" normalizeH="0" baseline="-25000" dirty="0">
                <a:ln>
                  <a:noFill/>
                </a:ln>
                <a:solidFill>
                  <a:schemeClr val="tx1"/>
                </a:solidFill>
                <a:effectLst/>
                <a:latin typeface="+mn-lt"/>
                <a:ea typeface="Calibri" panose="020F0502020204030204" pitchFamily="34" charset="0"/>
                <a:cs typeface="Times New Roman" panose="02020603050405020304" pitchFamily="18" charset="0"/>
              </a:rPr>
              <a:t>12</a:t>
            </a: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O</a:t>
            </a:r>
            <a:r>
              <a:rPr kumimoji="0" lang="en-GB" altLang="en-US" sz="2000" b="0" i="0" u="none" strike="noStrike" cap="none" normalizeH="0" baseline="-25000" dirty="0">
                <a:ln>
                  <a:noFill/>
                </a:ln>
                <a:solidFill>
                  <a:schemeClr val="tx1"/>
                </a:solidFill>
                <a:effectLst/>
                <a:latin typeface="+mn-lt"/>
                <a:ea typeface="Calibri" panose="020F0502020204030204" pitchFamily="34" charset="0"/>
                <a:cs typeface="Times New Roman" panose="02020603050405020304" pitchFamily="18" charset="0"/>
              </a:rPr>
              <a:t>6</a:t>
            </a: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and are therefore isomers.</a:t>
            </a:r>
            <a:endParaRPr kumimoji="0" lang="en-GB" altLang="en-US"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You need to know – </a:t>
            </a:r>
            <a:r>
              <a:rPr kumimoji="0" lang="en-GB" altLang="en-US" sz="2000" b="1"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Alpha glucose, beta glucose, fructose and galactose</a:t>
            </a: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   </a:t>
            </a:r>
            <a:endParaRPr kumimoji="0" lang="en-GB" altLang="en-US" sz="3600" b="0" i="0" u="none" strike="noStrike" cap="none" normalizeH="0" baseline="0" dirty="0">
              <a:ln>
                <a:noFill/>
              </a:ln>
              <a:solidFill>
                <a:schemeClr val="tx1"/>
              </a:solidFill>
              <a:effectLst/>
              <a:latin typeface="+mn-lt"/>
            </a:endParaRPr>
          </a:p>
        </p:txBody>
      </p:sp>
      <p:sp>
        <p:nvSpPr>
          <p:cNvPr id="6" name="TextBox 5">
            <a:extLst>
              <a:ext uri="{FF2B5EF4-FFF2-40B4-BE49-F238E27FC236}">
                <a16:creationId xmlns:a16="http://schemas.microsoft.com/office/drawing/2014/main" id="{D79FB1CF-A6F2-4DDE-9F94-E4783FFAAA86}"/>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7" name="Rectangle 6">
            <a:extLst>
              <a:ext uri="{FF2B5EF4-FFF2-40B4-BE49-F238E27FC236}">
                <a16:creationId xmlns:a16="http://schemas.microsoft.com/office/drawing/2014/main" id="{3A3204C0-D5B0-47A1-BB1D-452F8AC51A12}"/>
              </a:ext>
            </a:extLst>
          </p:cNvPr>
          <p:cNvSpPr/>
          <p:nvPr/>
        </p:nvSpPr>
        <p:spPr>
          <a:xfrm>
            <a:off x="0" y="1052736"/>
            <a:ext cx="7956376" cy="89255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F67E692A-C7BB-4A0C-B3E2-B835705F163F}"/>
              </a:ext>
            </a:extLst>
          </p:cNvPr>
          <p:cNvPicPr>
            <a:picLocks noChangeAspect="1"/>
          </p:cNvPicPr>
          <p:nvPr/>
        </p:nvPicPr>
        <p:blipFill>
          <a:blip r:embed="rId2"/>
          <a:stretch>
            <a:fillRect/>
          </a:stretch>
        </p:blipFill>
        <p:spPr>
          <a:xfrm>
            <a:off x="2309343" y="4380454"/>
            <a:ext cx="4857750" cy="1762125"/>
          </a:xfrm>
          <a:prstGeom prst="rect">
            <a:avLst/>
          </a:prstGeom>
        </p:spPr>
      </p:pic>
    </p:spTree>
    <p:extLst>
      <p:ext uri="{BB962C8B-B14F-4D97-AF65-F5344CB8AC3E}">
        <p14:creationId xmlns:p14="http://schemas.microsoft.com/office/powerpoint/2010/main" val="175496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A0A5D23-8BC8-440C-8907-78B0E730EA35}"/>
              </a:ext>
            </a:extLst>
          </p:cNvPr>
          <p:cNvSpPr>
            <a:spLocks noChangeArrowheads="1"/>
          </p:cNvSpPr>
          <p:nvPr/>
        </p:nvSpPr>
        <p:spPr bwMode="auto">
          <a:xfrm>
            <a:off x="4355976" y="260648"/>
            <a:ext cx="280076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Monosaccharides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98535FEB-250C-4FBB-AEFC-8B9D05858EC9}"/>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pic>
        <p:nvPicPr>
          <p:cNvPr id="7170" name="Picture 2" descr="A close up of text on a white background&#10;&#10;Description automatically generated">
            <a:extLst>
              <a:ext uri="{FF2B5EF4-FFF2-40B4-BE49-F238E27FC236}">
                <a16:creationId xmlns:a16="http://schemas.microsoft.com/office/drawing/2014/main" id="{88D6E0FA-5C33-4A41-A12F-F3D36B3A41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620" y="1988840"/>
            <a:ext cx="3506300" cy="3453966"/>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34">
            <a:extLst>
              <a:ext uri="{FF2B5EF4-FFF2-40B4-BE49-F238E27FC236}">
                <a16:creationId xmlns:a16="http://schemas.microsoft.com/office/drawing/2014/main" id="{5ABAF8B3-1537-4BFE-AE2B-29E626D24951}"/>
              </a:ext>
            </a:extLst>
          </p:cNvPr>
          <p:cNvSpPr txBox="1">
            <a:spLocks noChangeArrowheads="1"/>
          </p:cNvSpPr>
          <p:nvPr/>
        </p:nvSpPr>
        <p:spPr bwMode="auto">
          <a:xfrm>
            <a:off x="4381741" y="2027169"/>
            <a:ext cx="4654755" cy="3596336"/>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Exam tip:</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Can you write yourself a method to remember how to draw these hexose sugars?</a:t>
            </a:r>
            <a:endParaRPr kumimoji="0" lang="en-US" altLang="en-US" sz="2000" b="0" i="0" u="none" strike="noStrike" cap="none" normalizeH="0" baseline="0" dirty="0">
              <a:ln>
                <a:noFill/>
              </a:ln>
              <a:solidFill>
                <a:schemeClr val="tx1"/>
              </a:solidFill>
              <a:effectLst/>
            </a:endParaRPr>
          </a:p>
        </p:txBody>
      </p:sp>
      <p:pic>
        <p:nvPicPr>
          <p:cNvPr id="7171" name="Picture 53" descr="A picture containing drawing, shirt&#10;&#10;Description automatically generated">
            <a:extLst>
              <a:ext uri="{FF2B5EF4-FFF2-40B4-BE49-F238E27FC236}">
                <a16:creationId xmlns:a16="http://schemas.microsoft.com/office/drawing/2014/main" id="{86D08D08-ED00-4BA2-8B85-17F3A490A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614" y="812414"/>
            <a:ext cx="752723" cy="7527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EC95DAC1-8596-4F32-870B-A66841CE1DD0}"/>
              </a:ext>
            </a:extLst>
          </p:cNvPr>
          <p:cNvSpPr>
            <a:spLocks noChangeArrowheads="1"/>
          </p:cNvSpPr>
          <p:nvPr/>
        </p:nvSpPr>
        <p:spPr bwMode="auto">
          <a:xfrm>
            <a:off x="18185" y="975242"/>
            <a:ext cx="130388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Structure: </a:t>
            </a: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0" i="0" u="none" strike="noStrike" cap="none" normalizeH="0" baseline="0" dirty="0">
              <a:ln>
                <a:noFill/>
              </a:ln>
              <a:solidFill>
                <a:schemeClr val="tx1"/>
              </a:solidFill>
              <a:effectLst/>
            </a:endParaRPr>
          </a:p>
        </p:txBody>
      </p:sp>
      <p:sp>
        <p:nvSpPr>
          <p:cNvPr id="7" name="Rectangle 8">
            <a:extLst>
              <a:ext uri="{FF2B5EF4-FFF2-40B4-BE49-F238E27FC236}">
                <a16:creationId xmlns:a16="http://schemas.microsoft.com/office/drawing/2014/main" id="{45B9B564-C142-4F0A-A34B-CAA5AAE7B3CB}"/>
              </a:ext>
            </a:extLst>
          </p:cNvPr>
          <p:cNvSpPr>
            <a:spLocks noChangeArrowheads="1"/>
          </p:cNvSpPr>
          <p:nvPr/>
        </p:nvSpPr>
        <p:spPr bwMode="auto">
          <a:xfrm>
            <a:off x="1115616" y="988721"/>
            <a:ext cx="48013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Diagram of Alpha glucose 			</a:t>
            </a:r>
            <a:endParaRPr kumimoji="0" lang="en-GB" altLang="en-US" sz="2000" b="0" i="0" u="none" strike="noStrike" cap="none" normalizeH="0" baseline="0" dirty="0">
              <a:ln>
                <a:noFill/>
              </a:ln>
              <a:solidFill>
                <a:schemeClr val="tx1"/>
              </a:solidFill>
              <a:effectLst/>
            </a:endParaRPr>
          </a:p>
        </p:txBody>
      </p:sp>
      <p:sp>
        <p:nvSpPr>
          <p:cNvPr id="9" name="TextBox 8">
            <a:extLst>
              <a:ext uri="{FF2B5EF4-FFF2-40B4-BE49-F238E27FC236}">
                <a16:creationId xmlns:a16="http://schemas.microsoft.com/office/drawing/2014/main" id="{A07C196F-4936-4632-B29C-C4602CDBA74E}"/>
              </a:ext>
            </a:extLst>
          </p:cNvPr>
          <p:cNvSpPr txBox="1"/>
          <p:nvPr/>
        </p:nvSpPr>
        <p:spPr>
          <a:xfrm>
            <a:off x="4499992" y="3068960"/>
            <a:ext cx="4536504" cy="2554545"/>
          </a:xfrm>
          <a:prstGeom prst="rect">
            <a:avLst/>
          </a:prstGeom>
          <a:noFill/>
        </p:spPr>
        <p:txBody>
          <a:bodyPr wrap="square" rtlCol="0">
            <a:spAutoFit/>
          </a:bodyPr>
          <a:lstStyle/>
          <a:p>
            <a:pPr marL="342900" indent="-342900">
              <a:buFont typeface="Arial" panose="020B0604020202020204" pitchFamily="34" charset="0"/>
              <a:buChar char="•"/>
            </a:pPr>
            <a:r>
              <a:rPr lang="en-GB" sz="2000" b="1" dirty="0">
                <a:solidFill>
                  <a:srgbClr val="7030A0"/>
                </a:solidFill>
              </a:rPr>
              <a:t>Draw a ring structure connected by O</a:t>
            </a:r>
          </a:p>
          <a:p>
            <a:pPr marL="342900" indent="-342900">
              <a:buFont typeface="Arial" panose="020B0604020202020204" pitchFamily="34" charset="0"/>
              <a:buChar char="•"/>
            </a:pPr>
            <a:r>
              <a:rPr lang="en-GB" sz="2000" b="1" dirty="0">
                <a:solidFill>
                  <a:srgbClr val="7030A0"/>
                </a:solidFill>
              </a:rPr>
              <a:t>Number the C’s started below the O </a:t>
            </a:r>
          </a:p>
          <a:p>
            <a:pPr marL="342900" indent="-342900">
              <a:buFont typeface="Arial" panose="020B0604020202020204" pitchFamily="34" charset="0"/>
              <a:buChar char="•"/>
            </a:pPr>
            <a:r>
              <a:rPr lang="en-GB" sz="2000" b="1" dirty="0">
                <a:solidFill>
                  <a:srgbClr val="7030A0"/>
                </a:solidFill>
              </a:rPr>
              <a:t>Hydrate the C’s (add H</a:t>
            </a:r>
            <a:r>
              <a:rPr lang="en-GB" sz="2000" b="1" baseline="-25000" dirty="0">
                <a:solidFill>
                  <a:srgbClr val="7030A0"/>
                </a:solidFill>
              </a:rPr>
              <a:t>2</a:t>
            </a:r>
            <a:r>
              <a:rPr lang="en-GB" sz="2000" b="1" dirty="0">
                <a:solidFill>
                  <a:srgbClr val="7030A0"/>
                </a:solidFill>
              </a:rPr>
              <a:t>O)</a:t>
            </a:r>
          </a:p>
          <a:p>
            <a:endParaRPr lang="en-GB" sz="2000" b="1" dirty="0">
              <a:solidFill>
                <a:srgbClr val="7030A0"/>
              </a:solidFill>
            </a:endParaRPr>
          </a:p>
          <a:p>
            <a:r>
              <a:rPr lang="en-GB" sz="2000" b="1" dirty="0">
                <a:solidFill>
                  <a:srgbClr val="7030A0"/>
                </a:solidFill>
              </a:rPr>
              <a:t>For alpha glucose the H is above C1 and OH below C1</a:t>
            </a:r>
          </a:p>
          <a:p>
            <a:r>
              <a:rPr lang="en-GB" sz="2000" b="1" dirty="0">
                <a:solidFill>
                  <a:srgbClr val="7030A0"/>
                </a:solidFill>
              </a:rPr>
              <a:t>For alpha glucose C1,2 and 4 are the same. </a:t>
            </a:r>
          </a:p>
        </p:txBody>
      </p:sp>
    </p:spTree>
    <p:extLst>
      <p:ext uri="{BB962C8B-B14F-4D97-AF65-F5344CB8AC3E}">
        <p14:creationId xmlns:p14="http://schemas.microsoft.com/office/powerpoint/2010/main" val="204242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A0A5D23-8BC8-440C-8907-78B0E730EA35}"/>
              </a:ext>
            </a:extLst>
          </p:cNvPr>
          <p:cNvSpPr>
            <a:spLocks noChangeArrowheads="1"/>
          </p:cNvSpPr>
          <p:nvPr/>
        </p:nvSpPr>
        <p:spPr bwMode="auto">
          <a:xfrm>
            <a:off x="4355976" y="260648"/>
            <a:ext cx="280076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Monosaccharides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98535FEB-250C-4FBB-AEFC-8B9D05858EC9}"/>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5" name="Text Box 34">
            <a:extLst>
              <a:ext uri="{FF2B5EF4-FFF2-40B4-BE49-F238E27FC236}">
                <a16:creationId xmlns:a16="http://schemas.microsoft.com/office/drawing/2014/main" id="{5ABAF8B3-1537-4BFE-AE2B-29E626D24951}"/>
              </a:ext>
            </a:extLst>
          </p:cNvPr>
          <p:cNvSpPr txBox="1">
            <a:spLocks noChangeArrowheads="1"/>
          </p:cNvSpPr>
          <p:nvPr/>
        </p:nvSpPr>
        <p:spPr bwMode="auto">
          <a:xfrm>
            <a:off x="4381741" y="2027169"/>
            <a:ext cx="4654755" cy="3596336"/>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Exam tip:</a:t>
            </a:r>
            <a:r>
              <a:rPr kumimoji="0" lang="en-US"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Can you write yourself a method to remember how to draw these hexose sugars?</a:t>
            </a:r>
            <a:endParaRPr kumimoji="0" lang="en-US" altLang="en-US" sz="2000" b="0" i="0" u="none" strike="noStrike" cap="none" normalizeH="0" baseline="0" dirty="0">
              <a:ln>
                <a:noFill/>
              </a:ln>
              <a:solidFill>
                <a:schemeClr val="tx1"/>
              </a:solidFill>
              <a:effectLst/>
            </a:endParaRPr>
          </a:p>
        </p:txBody>
      </p:sp>
      <p:pic>
        <p:nvPicPr>
          <p:cNvPr id="7171" name="Picture 53" descr="A picture containing drawing, shirt&#10;&#10;Description automatically generated">
            <a:extLst>
              <a:ext uri="{FF2B5EF4-FFF2-40B4-BE49-F238E27FC236}">
                <a16:creationId xmlns:a16="http://schemas.microsoft.com/office/drawing/2014/main" id="{86D08D08-ED00-4BA2-8B85-17F3A490A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9614" y="812414"/>
            <a:ext cx="752723" cy="7527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EC95DAC1-8596-4F32-870B-A66841CE1DD0}"/>
              </a:ext>
            </a:extLst>
          </p:cNvPr>
          <p:cNvSpPr>
            <a:spLocks noChangeArrowheads="1"/>
          </p:cNvSpPr>
          <p:nvPr/>
        </p:nvSpPr>
        <p:spPr bwMode="auto">
          <a:xfrm>
            <a:off x="18185" y="975242"/>
            <a:ext cx="130388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Structure: </a:t>
            </a: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0" i="0" u="none" strike="noStrike" cap="none" normalizeH="0" baseline="0" dirty="0">
              <a:ln>
                <a:noFill/>
              </a:ln>
              <a:solidFill>
                <a:schemeClr val="tx1"/>
              </a:solidFill>
              <a:effectLst/>
            </a:endParaRPr>
          </a:p>
        </p:txBody>
      </p:sp>
      <p:sp>
        <p:nvSpPr>
          <p:cNvPr id="7" name="Rectangle 8">
            <a:extLst>
              <a:ext uri="{FF2B5EF4-FFF2-40B4-BE49-F238E27FC236}">
                <a16:creationId xmlns:a16="http://schemas.microsoft.com/office/drawing/2014/main" id="{45B9B564-C142-4F0A-A34B-CAA5AAE7B3CB}"/>
              </a:ext>
            </a:extLst>
          </p:cNvPr>
          <p:cNvSpPr>
            <a:spLocks noChangeArrowheads="1"/>
          </p:cNvSpPr>
          <p:nvPr/>
        </p:nvSpPr>
        <p:spPr bwMode="auto">
          <a:xfrm>
            <a:off x="1115616" y="988721"/>
            <a:ext cx="48013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Diagram of Beta glucose 			</a:t>
            </a:r>
            <a:endParaRPr kumimoji="0" lang="en-GB" altLang="en-US" sz="2000" b="0" i="0" u="none" strike="noStrike" cap="none" normalizeH="0" baseline="0" dirty="0">
              <a:ln>
                <a:noFill/>
              </a:ln>
              <a:solidFill>
                <a:schemeClr val="tx1"/>
              </a:solidFill>
              <a:effectLst/>
            </a:endParaRPr>
          </a:p>
        </p:txBody>
      </p:sp>
      <p:sp>
        <p:nvSpPr>
          <p:cNvPr id="9" name="TextBox 8">
            <a:extLst>
              <a:ext uri="{FF2B5EF4-FFF2-40B4-BE49-F238E27FC236}">
                <a16:creationId xmlns:a16="http://schemas.microsoft.com/office/drawing/2014/main" id="{A07C196F-4936-4632-B29C-C4602CDBA74E}"/>
              </a:ext>
            </a:extLst>
          </p:cNvPr>
          <p:cNvSpPr txBox="1"/>
          <p:nvPr/>
        </p:nvSpPr>
        <p:spPr>
          <a:xfrm>
            <a:off x="4499992" y="3068960"/>
            <a:ext cx="4536504" cy="2246769"/>
          </a:xfrm>
          <a:prstGeom prst="rect">
            <a:avLst/>
          </a:prstGeom>
          <a:noFill/>
        </p:spPr>
        <p:txBody>
          <a:bodyPr wrap="square" rtlCol="0">
            <a:spAutoFit/>
          </a:bodyPr>
          <a:lstStyle/>
          <a:p>
            <a:pPr marL="342900" indent="-342900">
              <a:buFont typeface="Arial" panose="020B0604020202020204" pitchFamily="34" charset="0"/>
              <a:buChar char="•"/>
            </a:pPr>
            <a:r>
              <a:rPr lang="en-GB" sz="2000" b="1" dirty="0">
                <a:solidFill>
                  <a:srgbClr val="7030A0"/>
                </a:solidFill>
              </a:rPr>
              <a:t>Draw a ring structure connected by O</a:t>
            </a:r>
          </a:p>
          <a:p>
            <a:pPr marL="342900" indent="-342900">
              <a:buFont typeface="Arial" panose="020B0604020202020204" pitchFamily="34" charset="0"/>
              <a:buChar char="•"/>
            </a:pPr>
            <a:r>
              <a:rPr lang="en-GB" sz="2000" b="1" dirty="0">
                <a:solidFill>
                  <a:srgbClr val="7030A0"/>
                </a:solidFill>
              </a:rPr>
              <a:t>Number the C’s started below the O </a:t>
            </a:r>
          </a:p>
          <a:p>
            <a:pPr marL="342900" indent="-342900">
              <a:buFont typeface="Arial" panose="020B0604020202020204" pitchFamily="34" charset="0"/>
              <a:buChar char="•"/>
            </a:pPr>
            <a:r>
              <a:rPr lang="en-GB" sz="2000" b="1" dirty="0">
                <a:solidFill>
                  <a:srgbClr val="7030A0"/>
                </a:solidFill>
              </a:rPr>
              <a:t>Hydrate the C’s (add H</a:t>
            </a:r>
            <a:r>
              <a:rPr lang="en-GB" sz="2000" b="1" baseline="-25000" dirty="0">
                <a:solidFill>
                  <a:srgbClr val="7030A0"/>
                </a:solidFill>
              </a:rPr>
              <a:t>2</a:t>
            </a:r>
            <a:r>
              <a:rPr lang="en-GB" sz="2000" b="1" dirty="0">
                <a:solidFill>
                  <a:srgbClr val="7030A0"/>
                </a:solidFill>
              </a:rPr>
              <a:t>O)</a:t>
            </a:r>
          </a:p>
          <a:p>
            <a:endParaRPr lang="en-GB" sz="2000" b="1" dirty="0">
              <a:solidFill>
                <a:srgbClr val="7030A0"/>
              </a:solidFill>
            </a:endParaRPr>
          </a:p>
          <a:p>
            <a:r>
              <a:rPr lang="en-GB" sz="2000" b="1" dirty="0">
                <a:solidFill>
                  <a:srgbClr val="7030A0"/>
                </a:solidFill>
              </a:rPr>
              <a:t>For beta glucose the H is below C1 and OH above C1</a:t>
            </a:r>
          </a:p>
          <a:p>
            <a:r>
              <a:rPr lang="en-GB" sz="2000" b="1" dirty="0">
                <a:solidFill>
                  <a:srgbClr val="7030A0"/>
                </a:solidFill>
              </a:rPr>
              <a:t>For beta glucose C2 and 4 are the same. </a:t>
            </a:r>
          </a:p>
        </p:txBody>
      </p:sp>
      <p:pic>
        <p:nvPicPr>
          <p:cNvPr id="10" name="Picture 9" descr="A close up of a map&#10;&#10;Description automatically generated">
            <a:extLst>
              <a:ext uri="{FF2B5EF4-FFF2-40B4-BE49-F238E27FC236}">
                <a16:creationId xmlns:a16="http://schemas.microsoft.com/office/drawing/2014/main" id="{195AD4A5-AFCB-4506-A2D3-D90D081D85B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7817" y="2492896"/>
            <a:ext cx="3096344" cy="2693691"/>
          </a:xfrm>
          <a:prstGeom prst="rect">
            <a:avLst/>
          </a:prstGeom>
          <a:noFill/>
          <a:ln>
            <a:noFill/>
          </a:ln>
        </p:spPr>
      </p:pic>
    </p:spTree>
    <p:extLst>
      <p:ext uri="{BB962C8B-B14F-4D97-AF65-F5344CB8AC3E}">
        <p14:creationId xmlns:p14="http://schemas.microsoft.com/office/powerpoint/2010/main" val="354829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A0A5D23-8BC8-440C-8907-78B0E730EA35}"/>
              </a:ext>
            </a:extLst>
          </p:cNvPr>
          <p:cNvSpPr>
            <a:spLocks noChangeArrowheads="1"/>
          </p:cNvSpPr>
          <p:nvPr/>
        </p:nvSpPr>
        <p:spPr bwMode="auto">
          <a:xfrm>
            <a:off x="4355976" y="260648"/>
            <a:ext cx="280076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Monosaccharides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98535FEB-250C-4FBB-AEFC-8B9D05858EC9}"/>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4" name="TextBox 3">
            <a:extLst>
              <a:ext uri="{FF2B5EF4-FFF2-40B4-BE49-F238E27FC236}">
                <a16:creationId xmlns:a16="http://schemas.microsoft.com/office/drawing/2014/main" id="{C539CFEA-40E7-4660-9083-5BB5DEAFB8C4}"/>
              </a:ext>
            </a:extLst>
          </p:cNvPr>
          <p:cNvSpPr txBox="1"/>
          <p:nvPr/>
        </p:nvSpPr>
        <p:spPr>
          <a:xfrm>
            <a:off x="30678" y="692696"/>
            <a:ext cx="8784976" cy="1415772"/>
          </a:xfrm>
          <a:prstGeom prst="rect">
            <a:avLst/>
          </a:prstGeom>
          <a:noFill/>
        </p:spPr>
        <p:txBody>
          <a:bodyPr wrap="square" rtlCol="0">
            <a:spAutoFit/>
          </a:bodyPr>
          <a:lstStyle/>
          <a:p>
            <a:r>
              <a:rPr lang="en-GB" sz="3200" b="1" dirty="0"/>
              <a:t>On whiteboards: </a:t>
            </a:r>
            <a:endParaRPr lang="en-GB" dirty="0"/>
          </a:p>
          <a:p>
            <a:r>
              <a:rPr lang="en-GB" dirty="0"/>
              <a:t>Draw out alpha glucose FROM memory, do not look at your notes. </a:t>
            </a:r>
          </a:p>
          <a:p>
            <a:endParaRPr lang="en-GB" dirty="0"/>
          </a:p>
          <a:p>
            <a:endParaRPr lang="en-GB" dirty="0"/>
          </a:p>
        </p:txBody>
      </p:sp>
      <p:pic>
        <p:nvPicPr>
          <p:cNvPr id="11" name="Picture 2" descr="A close up of text on a white background&#10;&#10;Description automatically generated">
            <a:extLst>
              <a:ext uri="{FF2B5EF4-FFF2-40B4-BE49-F238E27FC236}">
                <a16:creationId xmlns:a16="http://schemas.microsoft.com/office/drawing/2014/main" id="{39FF26E6-D0B2-40A9-A4E5-D567AD84D5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4143"/>
            <a:ext cx="3506300" cy="34539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DDC2F4C-8F90-46C2-AD4A-555468033931}"/>
              </a:ext>
            </a:extLst>
          </p:cNvPr>
          <p:cNvSpPr txBox="1"/>
          <p:nvPr/>
        </p:nvSpPr>
        <p:spPr>
          <a:xfrm>
            <a:off x="4015680" y="1775412"/>
            <a:ext cx="4752528" cy="2862322"/>
          </a:xfrm>
          <a:prstGeom prst="rect">
            <a:avLst/>
          </a:prstGeom>
          <a:noFill/>
        </p:spPr>
        <p:txBody>
          <a:bodyPr wrap="square" rtlCol="0">
            <a:spAutoFit/>
          </a:bodyPr>
          <a:lstStyle/>
          <a:p>
            <a:r>
              <a:rPr lang="en-GB" sz="2000" dirty="0"/>
              <a:t>Mark your diagram out of 3. </a:t>
            </a:r>
          </a:p>
          <a:p>
            <a:endParaRPr lang="en-GB" sz="2000" dirty="0"/>
          </a:p>
          <a:p>
            <a:pPr marL="342900" indent="-342900">
              <a:buAutoNum type="arabicPeriod"/>
            </a:pPr>
            <a:r>
              <a:rPr lang="en-GB" sz="2000" dirty="0">
                <a:solidFill>
                  <a:srgbClr val="7030A0"/>
                </a:solidFill>
              </a:rPr>
              <a:t>Ring structure with connecting 0 correct </a:t>
            </a:r>
          </a:p>
          <a:p>
            <a:pPr marL="342900" indent="-342900">
              <a:buAutoNum type="arabicPeriod"/>
            </a:pPr>
            <a:r>
              <a:rPr lang="en-GB" sz="2000" dirty="0">
                <a:solidFill>
                  <a:srgbClr val="7030A0"/>
                </a:solidFill>
              </a:rPr>
              <a:t>All C’s numbered correctly </a:t>
            </a:r>
          </a:p>
          <a:p>
            <a:pPr marL="342900" indent="-342900">
              <a:buAutoNum type="arabicPeriod"/>
            </a:pPr>
            <a:r>
              <a:rPr lang="en-GB" sz="2000" dirty="0">
                <a:solidFill>
                  <a:srgbClr val="7030A0"/>
                </a:solidFill>
              </a:rPr>
              <a:t>All C’s hydrated correctly for alpha glucose. </a:t>
            </a:r>
          </a:p>
          <a:p>
            <a:pPr marL="342900" indent="-342900">
              <a:buAutoNum type="arabicPeriod"/>
            </a:pPr>
            <a:endParaRPr lang="en-GB" sz="2000" dirty="0"/>
          </a:p>
          <a:p>
            <a:pPr algn="ctr"/>
            <a:r>
              <a:rPr lang="en-GB" sz="2000" b="1" u="sng" dirty="0">
                <a:solidFill>
                  <a:srgbClr val="0070C0"/>
                </a:solidFill>
              </a:rPr>
              <a:t>In your exam this will need to be perfect for 1 mark</a:t>
            </a:r>
          </a:p>
        </p:txBody>
      </p:sp>
      <p:sp>
        <p:nvSpPr>
          <p:cNvPr id="12" name="Rectangle 11">
            <a:extLst>
              <a:ext uri="{FF2B5EF4-FFF2-40B4-BE49-F238E27FC236}">
                <a16:creationId xmlns:a16="http://schemas.microsoft.com/office/drawing/2014/main" id="{43AECFDF-DA08-4B20-940E-FE9DBF47877E}"/>
              </a:ext>
            </a:extLst>
          </p:cNvPr>
          <p:cNvSpPr/>
          <p:nvPr/>
        </p:nvSpPr>
        <p:spPr>
          <a:xfrm>
            <a:off x="15776" y="5482947"/>
            <a:ext cx="9036496" cy="1355756"/>
          </a:xfrm>
          <a:prstGeom prst="rect">
            <a:avLst/>
          </a:prstGeom>
        </p:spPr>
        <p:txBody>
          <a:bodyPr wrap="square">
            <a:spAutoFit/>
          </a:bodyPr>
          <a:lstStyle/>
          <a:p>
            <a:pPr>
              <a:lnSpc>
                <a:spcPct val="115000"/>
              </a:lnSpc>
              <a:spcAft>
                <a:spcPts val="0"/>
              </a:spcAft>
            </a:pPr>
            <a:r>
              <a:rPr lang="en-GB"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On page 3 in your booklets: </a:t>
            </a:r>
          </a:p>
          <a:p>
            <a:pPr>
              <a:lnSpc>
                <a:spcPct val="115000"/>
              </a:lnSpc>
              <a:spcAft>
                <a:spcPts val="0"/>
              </a:spcAft>
            </a:pPr>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State the structural difference between alpha and beta glucose.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Alpha H Above C1, Beta H Below C1</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31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6B2F99-DEA3-4981-A111-BCEA0E70C952}"/>
              </a:ext>
            </a:extLst>
          </p:cNvPr>
          <p:cNvSpPr txBox="1"/>
          <p:nvPr/>
        </p:nvSpPr>
        <p:spPr>
          <a:xfrm>
            <a:off x="107504" y="188640"/>
            <a:ext cx="8784976" cy="2185214"/>
          </a:xfrm>
          <a:prstGeom prst="rect">
            <a:avLst/>
          </a:prstGeom>
          <a:noFill/>
        </p:spPr>
        <p:txBody>
          <a:bodyPr wrap="square" rtlCol="0">
            <a:spAutoFit/>
          </a:bodyPr>
          <a:lstStyle/>
          <a:p>
            <a:r>
              <a:rPr lang="en-GB" sz="3200" b="1" u="sng" dirty="0"/>
              <a:t>Memory tasks: </a:t>
            </a:r>
            <a:endParaRPr lang="en-GB" dirty="0"/>
          </a:p>
          <a:p>
            <a:r>
              <a:rPr lang="en-GB" dirty="0"/>
              <a:t>At the beginning of your Biology lessons you will complete a memory task </a:t>
            </a:r>
          </a:p>
          <a:p>
            <a:r>
              <a:rPr lang="en-GB" dirty="0"/>
              <a:t>from the previous lessons. </a:t>
            </a:r>
          </a:p>
          <a:p>
            <a:r>
              <a:rPr lang="en-GB" dirty="0"/>
              <a:t>You will have to recall exact mark scheme perfect answers to develop your working memory. </a:t>
            </a:r>
          </a:p>
          <a:p>
            <a:endParaRPr lang="en-GB" dirty="0"/>
          </a:p>
          <a:p>
            <a:r>
              <a:rPr lang="en-GB" sz="3200" b="1" u="sng" dirty="0"/>
              <a:t>How does this prepare you for your exams? </a:t>
            </a:r>
          </a:p>
        </p:txBody>
      </p:sp>
      <p:sp>
        <p:nvSpPr>
          <p:cNvPr id="3" name="Rectangle 2">
            <a:extLst>
              <a:ext uri="{FF2B5EF4-FFF2-40B4-BE49-F238E27FC236}">
                <a16:creationId xmlns:a16="http://schemas.microsoft.com/office/drawing/2014/main" id="{76D32455-3BCB-470D-8AAD-7B116E444217}"/>
              </a:ext>
            </a:extLst>
          </p:cNvPr>
          <p:cNvSpPr/>
          <p:nvPr/>
        </p:nvSpPr>
        <p:spPr>
          <a:xfrm>
            <a:off x="125688" y="2323818"/>
            <a:ext cx="8910807" cy="4247317"/>
          </a:xfrm>
          <a:prstGeom prst="rect">
            <a:avLst/>
          </a:prstGeom>
        </p:spPr>
        <p:txBody>
          <a:bodyPr wrap="square">
            <a:spAutoFit/>
          </a:bodyPr>
          <a:lstStyle/>
          <a:p>
            <a:r>
              <a:rPr lang="en-GB" dirty="0">
                <a:solidFill>
                  <a:srgbClr val="4C4C4B"/>
                </a:solidFill>
              </a:rPr>
              <a:t>AO1: Demonstrate knowledge and understanding of scientific ideas, processes, techniques and procedures</a:t>
            </a: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dirty="0">
              <a:solidFill>
                <a:srgbClr val="4C4C4B"/>
              </a:solidFill>
            </a:endParaRPr>
          </a:p>
          <a:p>
            <a:endParaRPr lang="en-GB" b="1" u="sng" dirty="0">
              <a:solidFill>
                <a:srgbClr val="00B050"/>
              </a:solidFill>
            </a:endParaRPr>
          </a:p>
          <a:p>
            <a:r>
              <a:rPr lang="en-GB" b="1" u="sng" dirty="0">
                <a:solidFill>
                  <a:srgbClr val="00B050"/>
                </a:solidFill>
              </a:rPr>
              <a:t>Green ticks </a:t>
            </a:r>
            <a:r>
              <a:rPr lang="en-GB" dirty="0">
                <a:solidFill>
                  <a:srgbClr val="4C4C4B"/>
                </a:solidFill>
              </a:rPr>
              <a:t>are mark scheme perfect answers so will often be your memory tasks. </a:t>
            </a:r>
            <a:endParaRPr lang="en-GB" dirty="0"/>
          </a:p>
        </p:txBody>
      </p:sp>
      <p:graphicFrame>
        <p:nvGraphicFramePr>
          <p:cNvPr id="4" name="Table 3">
            <a:extLst>
              <a:ext uri="{FF2B5EF4-FFF2-40B4-BE49-F238E27FC236}">
                <a16:creationId xmlns:a16="http://schemas.microsoft.com/office/drawing/2014/main" id="{59714F10-1D93-4D1E-81A9-A533054F0362}"/>
              </a:ext>
            </a:extLst>
          </p:cNvPr>
          <p:cNvGraphicFramePr>
            <a:graphicFrameLocks noGrp="1"/>
          </p:cNvGraphicFramePr>
          <p:nvPr>
            <p:extLst>
              <p:ext uri="{D42A27DB-BD31-4B8C-83A1-F6EECF244321}">
                <p14:modId xmlns:p14="http://schemas.microsoft.com/office/powerpoint/2010/main" val="2742956111"/>
              </p:ext>
            </p:extLst>
          </p:nvPr>
        </p:nvGraphicFramePr>
        <p:xfrm>
          <a:off x="1115616" y="2970149"/>
          <a:ext cx="6031555" cy="2804160"/>
        </p:xfrm>
        <a:graphic>
          <a:graphicData uri="http://schemas.openxmlformats.org/drawingml/2006/table">
            <a:tbl>
              <a:tblPr/>
              <a:tblGrid>
                <a:gridCol w="1206311">
                  <a:extLst>
                    <a:ext uri="{9D8B030D-6E8A-4147-A177-3AD203B41FA5}">
                      <a16:colId xmlns:a16="http://schemas.microsoft.com/office/drawing/2014/main" val="3562607891"/>
                    </a:ext>
                  </a:extLst>
                </a:gridCol>
                <a:gridCol w="1206311">
                  <a:extLst>
                    <a:ext uri="{9D8B030D-6E8A-4147-A177-3AD203B41FA5}">
                      <a16:colId xmlns:a16="http://schemas.microsoft.com/office/drawing/2014/main" val="3717912089"/>
                    </a:ext>
                  </a:extLst>
                </a:gridCol>
                <a:gridCol w="1206311">
                  <a:extLst>
                    <a:ext uri="{9D8B030D-6E8A-4147-A177-3AD203B41FA5}">
                      <a16:colId xmlns:a16="http://schemas.microsoft.com/office/drawing/2014/main" val="1641846714"/>
                    </a:ext>
                  </a:extLst>
                </a:gridCol>
                <a:gridCol w="1206311">
                  <a:extLst>
                    <a:ext uri="{9D8B030D-6E8A-4147-A177-3AD203B41FA5}">
                      <a16:colId xmlns:a16="http://schemas.microsoft.com/office/drawing/2014/main" val="2116469777"/>
                    </a:ext>
                  </a:extLst>
                </a:gridCol>
                <a:gridCol w="1206311">
                  <a:extLst>
                    <a:ext uri="{9D8B030D-6E8A-4147-A177-3AD203B41FA5}">
                      <a16:colId xmlns:a16="http://schemas.microsoft.com/office/drawing/2014/main" val="2075030733"/>
                    </a:ext>
                  </a:extLst>
                </a:gridCol>
              </a:tblGrid>
              <a:tr h="0">
                <a:tc rowSpan="2">
                  <a:txBody>
                    <a:bodyPr/>
                    <a:lstStyle/>
                    <a:p>
                      <a:pPr algn="l" fontAlgn="base"/>
                      <a:r>
                        <a:rPr lang="en-GB" b="1">
                          <a:solidFill>
                            <a:srgbClr val="FFFFFF"/>
                          </a:solidFill>
                          <a:effectLst/>
                        </a:rPr>
                        <a:t>Assessment objectives (AOs)</a:t>
                      </a:r>
                    </a:p>
                  </a:txBody>
                  <a:tcPr marL="95250" marR="95250" marT="95250" marB="95250" anchor="ctr">
                    <a:lnL>
                      <a:noFill/>
                    </a:lnL>
                    <a:lnR>
                      <a:noFill/>
                    </a:lnR>
                    <a:lnT>
                      <a:noFill/>
                    </a:lnT>
                    <a:lnB w="9525" cap="flat" cmpd="sng" algn="ctr">
                      <a:solidFill>
                        <a:srgbClr val="EBEBEB"/>
                      </a:solidFill>
                      <a:prstDash val="solid"/>
                      <a:round/>
                      <a:headEnd type="none" w="med" len="med"/>
                      <a:tailEnd type="none" w="med" len="med"/>
                    </a:lnB>
                    <a:solidFill>
                      <a:srgbClr val="412878"/>
                    </a:solidFill>
                  </a:tcPr>
                </a:tc>
                <a:tc gridSpan="3">
                  <a:txBody>
                    <a:bodyPr/>
                    <a:lstStyle/>
                    <a:p>
                      <a:pPr algn="l" fontAlgn="base"/>
                      <a:r>
                        <a:rPr lang="en-GB" b="1" dirty="0">
                          <a:solidFill>
                            <a:srgbClr val="FFFFFF"/>
                          </a:solidFill>
                          <a:effectLst/>
                        </a:rPr>
                        <a:t>Component weightings (</a:t>
                      </a:r>
                      <a:r>
                        <a:rPr lang="en-GB" b="1" dirty="0" err="1">
                          <a:solidFill>
                            <a:srgbClr val="FFFFFF"/>
                          </a:solidFill>
                          <a:effectLst/>
                        </a:rPr>
                        <a:t>approx</a:t>
                      </a:r>
                      <a:r>
                        <a:rPr lang="en-GB" b="1" dirty="0">
                          <a:solidFill>
                            <a:srgbClr val="FFFFFF"/>
                          </a:solidFill>
                          <a:effectLst/>
                        </a:rPr>
                        <a:t> %)</a:t>
                      </a:r>
                    </a:p>
                  </a:txBody>
                  <a:tcPr marL="95250" marR="95250" marT="95250" marB="95250" anchor="ctr">
                    <a:lnL>
                      <a:noFill/>
                    </a:lnL>
                    <a:lnR>
                      <a:noFill/>
                    </a:lnR>
                    <a:lnT>
                      <a:noFill/>
                    </a:lnT>
                    <a:lnB>
                      <a:noFill/>
                    </a:lnB>
                    <a:solidFill>
                      <a:srgbClr val="412878"/>
                    </a:solidFill>
                  </a:tcPr>
                </a:tc>
                <a:tc hMerge="1">
                  <a:txBody>
                    <a:bodyPr/>
                    <a:lstStyle/>
                    <a:p>
                      <a:endParaRPr lang="en-GB"/>
                    </a:p>
                  </a:txBody>
                  <a:tcPr/>
                </a:tc>
                <a:tc hMerge="1">
                  <a:txBody>
                    <a:bodyPr/>
                    <a:lstStyle/>
                    <a:p>
                      <a:endParaRPr lang="en-GB"/>
                    </a:p>
                  </a:txBody>
                  <a:tcPr/>
                </a:tc>
                <a:tc rowSpan="2">
                  <a:txBody>
                    <a:bodyPr/>
                    <a:lstStyle/>
                    <a:p>
                      <a:pPr algn="l" fontAlgn="base"/>
                      <a:r>
                        <a:rPr lang="en-GB" b="1">
                          <a:solidFill>
                            <a:srgbClr val="FFFFFF"/>
                          </a:solidFill>
                          <a:effectLst/>
                        </a:rPr>
                        <a:t>Overall weighting (approx %)</a:t>
                      </a:r>
                    </a:p>
                  </a:txBody>
                  <a:tcPr marL="95250" marR="95250" marT="95250" marB="95250" anchor="ctr">
                    <a:lnL>
                      <a:noFill/>
                    </a:lnL>
                    <a:lnR>
                      <a:noFill/>
                    </a:lnR>
                    <a:lnT>
                      <a:noFill/>
                    </a:lnT>
                    <a:lnB w="9525" cap="flat" cmpd="sng" algn="ctr">
                      <a:solidFill>
                        <a:srgbClr val="EBEBEB"/>
                      </a:solidFill>
                      <a:prstDash val="solid"/>
                      <a:round/>
                      <a:headEnd type="none" w="med" len="med"/>
                      <a:tailEnd type="none" w="med" len="med"/>
                    </a:lnB>
                    <a:solidFill>
                      <a:srgbClr val="412878"/>
                    </a:solidFill>
                  </a:tcPr>
                </a:tc>
                <a:extLst>
                  <a:ext uri="{0D108BD9-81ED-4DB2-BD59-A6C34878D82A}">
                    <a16:rowId xmlns:a16="http://schemas.microsoft.com/office/drawing/2014/main" val="2743302328"/>
                  </a:ext>
                </a:extLst>
              </a:tr>
              <a:tr h="0">
                <a:tc vMerge="1">
                  <a:txBody>
                    <a:bodyPr/>
                    <a:lstStyle/>
                    <a:p>
                      <a:endParaRPr lang="en-GB"/>
                    </a:p>
                  </a:txBody>
                  <a:tcPr/>
                </a:tc>
                <a:tc>
                  <a:txBody>
                    <a:bodyPr/>
                    <a:lstStyle/>
                    <a:p>
                      <a:pPr algn="l" fontAlgn="base"/>
                      <a:r>
                        <a:rPr lang="en-GB" b="1" dirty="0">
                          <a:solidFill>
                            <a:srgbClr val="FFFFFF"/>
                          </a:solidFill>
                          <a:effectLst/>
                        </a:rPr>
                        <a:t>Paper 1</a:t>
                      </a:r>
                    </a:p>
                  </a:txBody>
                  <a:tcPr marL="95250" marR="95250" marT="95250" marB="95250" anchor="ctr">
                    <a:lnL>
                      <a:noFill/>
                    </a:lnL>
                    <a:lnR>
                      <a:noFill/>
                    </a:lnR>
                    <a:lnT>
                      <a:noFill/>
                    </a:lnT>
                    <a:lnB w="9525" cap="flat" cmpd="sng" algn="ctr">
                      <a:solidFill>
                        <a:srgbClr val="EBEBEB"/>
                      </a:solidFill>
                      <a:prstDash val="solid"/>
                      <a:round/>
                      <a:headEnd type="none" w="med" len="med"/>
                      <a:tailEnd type="none" w="med" len="med"/>
                    </a:lnB>
                    <a:solidFill>
                      <a:srgbClr val="412878"/>
                    </a:solidFill>
                  </a:tcPr>
                </a:tc>
                <a:tc>
                  <a:txBody>
                    <a:bodyPr/>
                    <a:lstStyle/>
                    <a:p>
                      <a:pPr algn="l" fontAlgn="base"/>
                      <a:r>
                        <a:rPr lang="en-GB" b="1" dirty="0">
                          <a:solidFill>
                            <a:srgbClr val="FFFFFF"/>
                          </a:solidFill>
                          <a:effectLst/>
                        </a:rPr>
                        <a:t>Paper 2</a:t>
                      </a:r>
                    </a:p>
                  </a:txBody>
                  <a:tcPr marL="95250" marR="95250" marT="95250" marB="95250" anchor="ctr">
                    <a:lnL>
                      <a:noFill/>
                    </a:lnL>
                    <a:lnR>
                      <a:noFill/>
                    </a:lnR>
                    <a:lnT>
                      <a:noFill/>
                    </a:lnT>
                    <a:lnB w="9525" cap="flat" cmpd="sng" algn="ctr">
                      <a:solidFill>
                        <a:srgbClr val="EBEBEB"/>
                      </a:solidFill>
                      <a:prstDash val="solid"/>
                      <a:round/>
                      <a:headEnd type="none" w="med" len="med"/>
                      <a:tailEnd type="none" w="med" len="med"/>
                    </a:lnB>
                    <a:solidFill>
                      <a:srgbClr val="412878"/>
                    </a:solidFill>
                  </a:tcPr>
                </a:tc>
                <a:tc>
                  <a:txBody>
                    <a:bodyPr/>
                    <a:lstStyle/>
                    <a:p>
                      <a:pPr algn="l" fontAlgn="base"/>
                      <a:r>
                        <a:rPr lang="en-GB" b="1" dirty="0">
                          <a:solidFill>
                            <a:srgbClr val="FFFFFF"/>
                          </a:solidFill>
                          <a:effectLst/>
                        </a:rPr>
                        <a:t>Paper 3</a:t>
                      </a:r>
                    </a:p>
                  </a:txBody>
                  <a:tcPr marL="95250" marR="95250" marT="95250" marB="95250" anchor="ctr">
                    <a:lnL>
                      <a:noFill/>
                    </a:lnL>
                    <a:lnR>
                      <a:noFill/>
                    </a:lnR>
                    <a:lnT>
                      <a:noFill/>
                    </a:lnT>
                    <a:lnB w="9525" cap="flat" cmpd="sng" algn="ctr">
                      <a:solidFill>
                        <a:srgbClr val="EBEBEB"/>
                      </a:solidFill>
                      <a:prstDash val="solid"/>
                      <a:round/>
                      <a:headEnd type="none" w="med" len="med"/>
                      <a:tailEnd type="none" w="med" len="med"/>
                    </a:lnB>
                    <a:solidFill>
                      <a:srgbClr val="412878"/>
                    </a:solidFill>
                  </a:tcPr>
                </a:tc>
                <a:tc vMerge="1">
                  <a:txBody>
                    <a:bodyPr/>
                    <a:lstStyle/>
                    <a:p>
                      <a:endParaRPr lang="en-GB"/>
                    </a:p>
                  </a:txBody>
                  <a:tcPr/>
                </a:tc>
                <a:extLst>
                  <a:ext uri="{0D108BD9-81ED-4DB2-BD59-A6C34878D82A}">
                    <a16:rowId xmlns:a16="http://schemas.microsoft.com/office/drawing/2014/main" val="2775193696"/>
                  </a:ext>
                </a:extLst>
              </a:tr>
              <a:tr h="0">
                <a:tc>
                  <a:txBody>
                    <a:bodyPr/>
                    <a:lstStyle/>
                    <a:p>
                      <a:pPr fontAlgn="t"/>
                      <a:r>
                        <a:rPr lang="en-GB" b="1">
                          <a:effectLst/>
                        </a:rPr>
                        <a:t>AO1</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00"/>
                    </a:solidFill>
                  </a:tcPr>
                </a:tc>
                <a:tc>
                  <a:txBody>
                    <a:bodyPr/>
                    <a:lstStyle/>
                    <a:p>
                      <a:pPr fontAlgn="t"/>
                      <a:r>
                        <a:rPr lang="en-GB" b="1">
                          <a:effectLst/>
                        </a:rPr>
                        <a:t>44–48</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00"/>
                    </a:solidFill>
                  </a:tcPr>
                </a:tc>
                <a:tc>
                  <a:txBody>
                    <a:bodyPr/>
                    <a:lstStyle/>
                    <a:p>
                      <a:pPr fontAlgn="t"/>
                      <a:r>
                        <a:rPr lang="en-GB" b="1">
                          <a:effectLst/>
                        </a:rPr>
                        <a:t>23–27</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00"/>
                    </a:solidFill>
                  </a:tcPr>
                </a:tc>
                <a:tc>
                  <a:txBody>
                    <a:bodyPr/>
                    <a:lstStyle/>
                    <a:p>
                      <a:pPr fontAlgn="t"/>
                      <a:r>
                        <a:rPr lang="en-GB" b="1">
                          <a:effectLst/>
                        </a:rPr>
                        <a:t>28–32</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00"/>
                    </a:solidFill>
                  </a:tcPr>
                </a:tc>
                <a:tc>
                  <a:txBody>
                    <a:bodyPr/>
                    <a:lstStyle/>
                    <a:p>
                      <a:pPr fontAlgn="t"/>
                      <a:r>
                        <a:rPr lang="en-GB" b="1" dirty="0">
                          <a:effectLst/>
                        </a:rPr>
                        <a:t>30–35</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00"/>
                    </a:solidFill>
                  </a:tcPr>
                </a:tc>
                <a:extLst>
                  <a:ext uri="{0D108BD9-81ED-4DB2-BD59-A6C34878D82A}">
                    <a16:rowId xmlns:a16="http://schemas.microsoft.com/office/drawing/2014/main" val="2514915896"/>
                  </a:ext>
                </a:extLst>
              </a:tr>
              <a:tr h="0">
                <a:tc>
                  <a:txBody>
                    <a:bodyPr/>
                    <a:lstStyle/>
                    <a:p>
                      <a:pPr fontAlgn="t"/>
                      <a:r>
                        <a:rPr lang="en-GB">
                          <a:effectLst/>
                        </a:rPr>
                        <a:t>AO2</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30–34</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52–56</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35–39</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40–45</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extLst>
                  <a:ext uri="{0D108BD9-81ED-4DB2-BD59-A6C34878D82A}">
                    <a16:rowId xmlns:a16="http://schemas.microsoft.com/office/drawing/2014/main" val="755595531"/>
                  </a:ext>
                </a:extLst>
              </a:tr>
              <a:tr h="0">
                <a:tc>
                  <a:txBody>
                    <a:bodyPr/>
                    <a:lstStyle/>
                    <a:p>
                      <a:pPr fontAlgn="t"/>
                      <a:r>
                        <a:rPr lang="en-GB">
                          <a:effectLst/>
                        </a:rPr>
                        <a:t>AO3</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20–24</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19–23</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31–35</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25–30</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extLst>
                  <a:ext uri="{0D108BD9-81ED-4DB2-BD59-A6C34878D82A}">
                    <a16:rowId xmlns:a16="http://schemas.microsoft.com/office/drawing/2014/main" val="766275824"/>
                  </a:ext>
                </a:extLst>
              </a:tr>
              <a:tr h="0">
                <a:tc>
                  <a:txBody>
                    <a:bodyPr/>
                    <a:lstStyle/>
                    <a:p>
                      <a:pPr fontAlgn="t"/>
                      <a:r>
                        <a:rPr lang="en-GB" dirty="0">
                          <a:effectLst/>
                        </a:rPr>
                        <a:t>Overall weighting of components</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dirty="0">
                          <a:effectLst/>
                        </a:rPr>
                        <a:t>35</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35</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a:effectLst/>
                        </a:rPr>
                        <a:t>30</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tc>
                  <a:txBody>
                    <a:bodyPr/>
                    <a:lstStyle/>
                    <a:p>
                      <a:pPr fontAlgn="t"/>
                      <a:r>
                        <a:rPr lang="en-GB" dirty="0">
                          <a:effectLst/>
                        </a:rPr>
                        <a:t>100</a:t>
                      </a:r>
                    </a:p>
                  </a:txBody>
                  <a:tcPr marL="95250" marR="95250" marT="95250" marB="95250">
                    <a:lnL w="9525" cap="flat" cmpd="sng" algn="ctr">
                      <a:solidFill>
                        <a:srgbClr val="EBEBEB"/>
                      </a:solidFill>
                      <a:prstDash val="solid"/>
                      <a:round/>
                      <a:headEnd type="none" w="med" len="med"/>
                      <a:tailEnd type="none" w="med" len="med"/>
                    </a:lnL>
                    <a:lnR w="9525" cap="flat" cmpd="sng" algn="ctr">
                      <a:solidFill>
                        <a:srgbClr val="EBEBEB"/>
                      </a:solidFill>
                      <a:prstDash val="solid"/>
                      <a:round/>
                      <a:headEnd type="none" w="med" len="med"/>
                      <a:tailEnd type="none" w="med" len="med"/>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FFFFF"/>
                    </a:solidFill>
                  </a:tcPr>
                </a:tc>
                <a:extLst>
                  <a:ext uri="{0D108BD9-81ED-4DB2-BD59-A6C34878D82A}">
                    <a16:rowId xmlns:a16="http://schemas.microsoft.com/office/drawing/2014/main" val="1686212111"/>
                  </a:ext>
                </a:extLst>
              </a:tr>
            </a:tbl>
          </a:graphicData>
        </a:graphic>
      </p:graphicFrame>
      <p:pic>
        <p:nvPicPr>
          <p:cNvPr id="6" name="Picture 5">
            <a:extLst>
              <a:ext uri="{FF2B5EF4-FFF2-40B4-BE49-F238E27FC236}">
                <a16:creationId xmlns:a16="http://schemas.microsoft.com/office/drawing/2014/main" id="{0BF4150D-2073-407F-B8F1-7702491B593C}"/>
              </a:ext>
            </a:extLst>
          </p:cNvPr>
          <p:cNvPicPr>
            <a:picLocks noChangeAspect="1"/>
          </p:cNvPicPr>
          <p:nvPr/>
        </p:nvPicPr>
        <p:blipFill>
          <a:blip r:embed="rId2"/>
          <a:stretch>
            <a:fillRect/>
          </a:stretch>
        </p:blipFill>
        <p:spPr>
          <a:xfrm>
            <a:off x="7956376" y="0"/>
            <a:ext cx="1187624" cy="1187624"/>
          </a:xfrm>
          <a:prstGeom prst="rect">
            <a:avLst/>
          </a:prstGeom>
        </p:spPr>
      </p:pic>
      <p:pic>
        <p:nvPicPr>
          <p:cNvPr id="7" name="Picture 6">
            <a:extLst>
              <a:ext uri="{FF2B5EF4-FFF2-40B4-BE49-F238E27FC236}">
                <a16:creationId xmlns:a16="http://schemas.microsoft.com/office/drawing/2014/main" id="{5FD443B7-4AAE-46C3-A840-288615D5A079}"/>
              </a:ext>
            </a:extLst>
          </p:cNvPr>
          <p:cNvPicPr>
            <a:picLocks noChangeAspect="1"/>
          </p:cNvPicPr>
          <p:nvPr/>
        </p:nvPicPr>
        <p:blipFill>
          <a:blip r:embed="rId3"/>
          <a:stretch>
            <a:fillRect/>
          </a:stretch>
        </p:blipFill>
        <p:spPr>
          <a:xfrm>
            <a:off x="7967665" y="5774309"/>
            <a:ext cx="749873" cy="755970"/>
          </a:xfrm>
          <a:prstGeom prst="rect">
            <a:avLst/>
          </a:prstGeom>
        </p:spPr>
      </p:pic>
    </p:spTree>
    <p:extLst>
      <p:ext uri="{BB962C8B-B14F-4D97-AF65-F5344CB8AC3E}">
        <p14:creationId xmlns:p14="http://schemas.microsoft.com/office/powerpoint/2010/main" val="3326208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E17E06-DB95-4640-A2D4-4A1FFD94C143}"/>
              </a:ext>
            </a:extLst>
          </p:cNvPr>
          <p:cNvSpPr txBox="1"/>
          <p:nvPr/>
        </p:nvSpPr>
        <p:spPr>
          <a:xfrm>
            <a:off x="251520" y="260648"/>
            <a:ext cx="8712968" cy="1138773"/>
          </a:xfrm>
          <a:prstGeom prst="rect">
            <a:avLst/>
          </a:prstGeom>
          <a:noFill/>
        </p:spPr>
        <p:txBody>
          <a:bodyPr wrap="square" rtlCol="0">
            <a:spAutoFit/>
          </a:bodyPr>
          <a:lstStyle/>
          <a:p>
            <a:r>
              <a:rPr lang="en-GB" sz="3200" b="1" u="sng" dirty="0"/>
              <a:t>Memory task: </a:t>
            </a:r>
          </a:p>
          <a:p>
            <a:endParaRPr lang="en-GB" dirty="0"/>
          </a:p>
          <a:p>
            <a:r>
              <a:rPr lang="en-GB" dirty="0"/>
              <a:t>Learn to draw alpha and beta glucose from memory.  </a:t>
            </a:r>
          </a:p>
        </p:txBody>
      </p:sp>
      <p:pic>
        <p:nvPicPr>
          <p:cNvPr id="4" name="Picture 3">
            <a:extLst>
              <a:ext uri="{FF2B5EF4-FFF2-40B4-BE49-F238E27FC236}">
                <a16:creationId xmlns:a16="http://schemas.microsoft.com/office/drawing/2014/main" id="{9B97ED97-9DE7-4627-855B-A401E4140158}"/>
              </a:ext>
            </a:extLst>
          </p:cNvPr>
          <p:cNvPicPr>
            <a:picLocks noChangeAspect="1"/>
          </p:cNvPicPr>
          <p:nvPr/>
        </p:nvPicPr>
        <p:blipFill>
          <a:blip r:embed="rId2"/>
          <a:stretch>
            <a:fillRect/>
          </a:stretch>
        </p:blipFill>
        <p:spPr>
          <a:xfrm>
            <a:off x="718937" y="1556792"/>
            <a:ext cx="3505504" cy="3456732"/>
          </a:xfrm>
          <a:prstGeom prst="rect">
            <a:avLst/>
          </a:prstGeom>
        </p:spPr>
      </p:pic>
      <p:pic>
        <p:nvPicPr>
          <p:cNvPr id="5" name="Picture 4">
            <a:extLst>
              <a:ext uri="{FF2B5EF4-FFF2-40B4-BE49-F238E27FC236}">
                <a16:creationId xmlns:a16="http://schemas.microsoft.com/office/drawing/2014/main" id="{618C90ED-ADFB-4445-BFDF-FC48BB875011}"/>
              </a:ext>
            </a:extLst>
          </p:cNvPr>
          <p:cNvPicPr>
            <a:picLocks noChangeAspect="1"/>
          </p:cNvPicPr>
          <p:nvPr/>
        </p:nvPicPr>
        <p:blipFill>
          <a:blip r:embed="rId3"/>
          <a:stretch>
            <a:fillRect/>
          </a:stretch>
        </p:blipFill>
        <p:spPr>
          <a:xfrm>
            <a:off x="5008796" y="1660070"/>
            <a:ext cx="3854195" cy="3353454"/>
          </a:xfrm>
          <a:prstGeom prst="rect">
            <a:avLst/>
          </a:prstGeom>
        </p:spPr>
      </p:pic>
    </p:spTree>
    <p:extLst>
      <p:ext uri="{BB962C8B-B14F-4D97-AF65-F5344CB8AC3E}">
        <p14:creationId xmlns:p14="http://schemas.microsoft.com/office/powerpoint/2010/main" val="33141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30C779-EC53-4B6D-AAB2-2EB368AF4945}"/>
              </a:ext>
            </a:extLst>
          </p:cNvPr>
          <p:cNvSpPr/>
          <p:nvPr/>
        </p:nvSpPr>
        <p:spPr>
          <a:xfrm>
            <a:off x="179512" y="892552"/>
            <a:ext cx="8784976" cy="1711366"/>
          </a:xfrm>
          <a:prstGeom prst="rect">
            <a:avLst/>
          </a:prstGeom>
        </p:spPr>
        <p:txBody>
          <a:bodyPr wrap="square">
            <a:spAutoFit/>
          </a:bodyPr>
          <a:lstStyle/>
          <a:p>
            <a:pPr>
              <a:lnSpc>
                <a:spcPct val="150000"/>
              </a:lnSpc>
              <a:spcAft>
                <a:spcPts val="0"/>
              </a:spcAft>
            </a:pPr>
            <a:r>
              <a:rPr lang="en-GB" b="1" dirty="0">
                <a:latin typeface="Calibri" panose="020F0502020204030204" pitchFamily="34" charset="0"/>
                <a:ea typeface="Calibri" panose="020F0502020204030204" pitchFamily="34" charset="0"/>
                <a:cs typeface="Calibri" panose="020F0502020204030204" pitchFamily="34" charset="0"/>
              </a:rPr>
              <a:t>Properties:</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b="1" dirty="0">
                <a:latin typeface="Calibri" panose="020F0502020204030204" pitchFamily="34" charset="0"/>
                <a:ea typeface="Calibri" panose="020F0502020204030204" pitchFamily="34" charset="0"/>
                <a:cs typeface="Calibri" panose="020F0502020204030204" pitchFamily="34" charset="0"/>
              </a:rPr>
              <a:t>Dissolve</a:t>
            </a:r>
            <a:r>
              <a:rPr lang="en-GB" dirty="0">
                <a:latin typeface="Calibri" panose="020F0502020204030204" pitchFamily="34" charset="0"/>
                <a:ea typeface="Calibri" panose="020F0502020204030204" pitchFamily="34" charset="0"/>
                <a:cs typeface="Calibri" panose="020F0502020204030204" pitchFamily="34" charset="0"/>
              </a:rPr>
              <a:t> in water and can be </a:t>
            </a:r>
            <a:r>
              <a:rPr lang="en-GB" b="1" dirty="0">
                <a:latin typeface="Calibri" panose="020F0502020204030204" pitchFamily="34" charset="0"/>
                <a:ea typeface="Calibri" panose="020F0502020204030204" pitchFamily="34" charset="0"/>
                <a:cs typeface="Calibri" panose="020F0502020204030204" pitchFamily="34" charset="0"/>
              </a:rPr>
              <a:t>reducing</a:t>
            </a:r>
            <a:r>
              <a:rPr lang="en-GB" dirty="0">
                <a:latin typeface="Calibri" panose="020F0502020204030204" pitchFamily="34" charset="0"/>
                <a:ea typeface="Calibri" panose="020F0502020204030204" pitchFamily="34" charset="0"/>
                <a:cs typeface="Calibri" panose="020F0502020204030204" pitchFamily="34" charset="0"/>
              </a:rPr>
              <a:t> or </a:t>
            </a:r>
            <a:r>
              <a:rPr lang="en-GB" b="1" dirty="0">
                <a:latin typeface="Calibri" panose="020F0502020204030204" pitchFamily="34" charset="0"/>
                <a:ea typeface="Calibri" panose="020F0502020204030204" pitchFamily="34" charset="0"/>
                <a:cs typeface="Calibri" panose="020F0502020204030204" pitchFamily="34" charset="0"/>
              </a:rPr>
              <a:t>non-reducing sugars</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Calibri" panose="020F0502020204030204" pitchFamily="34" charset="0"/>
              </a:rPr>
              <a:t>Made </a:t>
            </a:r>
            <a:r>
              <a:rPr lang="en-GB" b="1" dirty="0">
                <a:latin typeface="Calibri" panose="020F0502020204030204" pitchFamily="34" charset="0"/>
                <a:ea typeface="Calibri" panose="020F0502020204030204" pitchFamily="34" charset="0"/>
                <a:cs typeface="Calibri" panose="020F0502020204030204" pitchFamily="34" charset="0"/>
              </a:rPr>
              <a:t>from two monomers joined by a condensation </a:t>
            </a:r>
            <a:r>
              <a:rPr lang="en-GB" dirty="0">
                <a:latin typeface="Calibri" panose="020F0502020204030204" pitchFamily="34" charset="0"/>
                <a:ea typeface="Calibri" panose="020F0502020204030204" pitchFamily="34" charset="0"/>
                <a:cs typeface="Calibri" panose="020F0502020204030204" pitchFamily="34" charset="0"/>
              </a:rPr>
              <a:t>reaction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Calibri" panose="020F0502020204030204" pitchFamily="34" charset="0"/>
              </a:rPr>
              <a:t>Forming a covalent bond called </a:t>
            </a:r>
            <a:r>
              <a:rPr lang="en-GB" b="1" dirty="0">
                <a:latin typeface="Calibri" panose="020F0502020204030204" pitchFamily="34" charset="0"/>
                <a:ea typeface="Calibri" panose="020F0502020204030204" pitchFamily="34" charset="0"/>
                <a:cs typeface="Calibri" panose="020F0502020204030204" pitchFamily="34" charset="0"/>
              </a:rPr>
              <a:t>a </a:t>
            </a:r>
            <a:r>
              <a:rPr lang="en-GB" b="1" dirty="0" err="1">
                <a:latin typeface="Calibri" panose="020F0502020204030204" pitchFamily="34" charset="0"/>
                <a:ea typeface="Calibri" panose="020F0502020204030204" pitchFamily="34" charset="0"/>
                <a:cs typeface="Calibri" panose="020F0502020204030204" pitchFamily="34" charset="0"/>
              </a:rPr>
              <a:t>glycosidic</a:t>
            </a:r>
            <a:r>
              <a:rPr lang="en-GB" b="1" dirty="0">
                <a:latin typeface="Calibri" panose="020F0502020204030204" pitchFamily="34" charset="0"/>
                <a:ea typeface="Calibri" panose="020F0502020204030204" pitchFamily="34" charset="0"/>
                <a:cs typeface="Calibri" panose="020F0502020204030204" pitchFamily="34" charset="0"/>
              </a:rPr>
              <a:t> bond</a:t>
            </a:r>
            <a:r>
              <a:rPr lang="en-GB"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A35C4FC-35F9-476E-A034-24D784B592DF}"/>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4" name="TextBox 3">
            <a:extLst>
              <a:ext uri="{FF2B5EF4-FFF2-40B4-BE49-F238E27FC236}">
                <a16:creationId xmlns:a16="http://schemas.microsoft.com/office/drawing/2014/main" id="{1777E8E8-799E-45E7-9F22-6E017B2A6ACC}"/>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TextBox 5">
            <a:extLst>
              <a:ext uri="{FF2B5EF4-FFF2-40B4-BE49-F238E27FC236}">
                <a16:creationId xmlns:a16="http://schemas.microsoft.com/office/drawing/2014/main" id="{DD1AE93A-DF3F-436E-870F-FF91A7AF924C}"/>
              </a:ext>
            </a:extLst>
          </p:cNvPr>
          <p:cNvSpPr txBox="1"/>
          <p:nvPr/>
        </p:nvSpPr>
        <p:spPr>
          <a:xfrm>
            <a:off x="1691680" y="3859444"/>
            <a:ext cx="4608512" cy="1754326"/>
          </a:xfrm>
          <a:prstGeom prst="rect">
            <a:avLst/>
          </a:prstGeom>
          <a:solidFill>
            <a:srgbClr val="FFFF00"/>
          </a:solidFill>
        </p:spPr>
        <p:txBody>
          <a:bodyPr wrap="square" rtlCol="0">
            <a:spAutoFit/>
          </a:bodyPr>
          <a:lstStyle/>
          <a:p>
            <a:r>
              <a:rPr lang="en-GB" dirty="0"/>
              <a:t>A </a:t>
            </a:r>
            <a:r>
              <a:rPr lang="en-GB" b="1" dirty="0"/>
              <a:t>reducing sugar </a:t>
            </a:r>
            <a:r>
              <a:rPr lang="en-GB" dirty="0"/>
              <a:t>has a </a:t>
            </a:r>
            <a:r>
              <a:rPr lang="en-GB" b="1" dirty="0"/>
              <a:t>reducing agent.</a:t>
            </a:r>
          </a:p>
          <a:p>
            <a:r>
              <a:rPr lang="en-GB" dirty="0"/>
              <a:t>Usually the oxygen atom in the ring structure is </a:t>
            </a:r>
            <a:r>
              <a:rPr lang="en-GB" b="1" dirty="0"/>
              <a:t>free to donate electrons</a:t>
            </a:r>
          </a:p>
          <a:p>
            <a:endParaRPr lang="en-GB" dirty="0"/>
          </a:p>
          <a:p>
            <a:r>
              <a:rPr lang="en-GB" b="1" dirty="0"/>
              <a:t>Non-reducin</a:t>
            </a:r>
            <a:r>
              <a:rPr lang="en-GB" dirty="0"/>
              <a:t>g sugars </a:t>
            </a:r>
            <a:r>
              <a:rPr lang="en-GB" b="1" dirty="0"/>
              <a:t>do not </a:t>
            </a:r>
            <a:r>
              <a:rPr lang="en-GB" dirty="0"/>
              <a:t>have </a:t>
            </a:r>
            <a:r>
              <a:rPr lang="en-GB" b="1" dirty="0"/>
              <a:t>reducing</a:t>
            </a:r>
            <a:r>
              <a:rPr lang="en-GB" dirty="0"/>
              <a:t> agents, the reducing agent </a:t>
            </a:r>
            <a:r>
              <a:rPr lang="en-GB" b="1" dirty="0"/>
              <a:t>is bonded</a:t>
            </a:r>
            <a:r>
              <a:rPr lang="en-GB" dirty="0"/>
              <a:t>. </a:t>
            </a:r>
          </a:p>
        </p:txBody>
      </p:sp>
      <p:pic>
        <p:nvPicPr>
          <p:cNvPr id="7" name="Picture 6">
            <a:extLst>
              <a:ext uri="{FF2B5EF4-FFF2-40B4-BE49-F238E27FC236}">
                <a16:creationId xmlns:a16="http://schemas.microsoft.com/office/drawing/2014/main" id="{40B0F65B-43C9-4722-81A2-EBEE5FBF716F}"/>
              </a:ext>
            </a:extLst>
          </p:cNvPr>
          <p:cNvPicPr>
            <a:picLocks noChangeAspect="1"/>
          </p:cNvPicPr>
          <p:nvPr/>
        </p:nvPicPr>
        <p:blipFill rotWithShape="1">
          <a:blip r:embed="rId2"/>
          <a:srcRect l="40551" t="54199" r="40550" b="9401"/>
          <a:stretch/>
        </p:blipFill>
        <p:spPr>
          <a:xfrm>
            <a:off x="290086" y="3800503"/>
            <a:ext cx="1296144" cy="1872208"/>
          </a:xfrm>
          <a:prstGeom prst="rect">
            <a:avLst/>
          </a:prstGeom>
        </p:spPr>
      </p:pic>
      <p:pic>
        <p:nvPicPr>
          <p:cNvPr id="8" name="Picture 7">
            <a:extLst>
              <a:ext uri="{FF2B5EF4-FFF2-40B4-BE49-F238E27FC236}">
                <a16:creationId xmlns:a16="http://schemas.microsoft.com/office/drawing/2014/main" id="{7B7C431A-C944-4578-A058-C6C4E724B840}"/>
              </a:ext>
            </a:extLst>
          </p:cNvPr>
          <p:cNvPicPr>
            <a:picLocks noChangeAspect="1"/>
          </p:cNvPicPr>
          <p:nvPr/>
        </p:nvPicPr>
        <p:blipFill>
          <a:blip r:embed="rId3"/>
          <a:stretch>
            <a:fillRect/>
          </a:stretch>
        </p:blipFill>
        <p:spPr>
          <a:xfrm>
            <a:off x="6372200" y="3230194"/>
            <a:ext cx="2771800" cy="3012827"/>
          </a:xfrm>
          <a:prstGeom prst="rect">
            <a:avLst/>
          </a:prstGeom>
        </p:spPr>
      </p:pic>
    </p:spTree>
    <p:extLst>
      <p:ext uri="{BB962C8B-B14F-4D97-AF65-F5344CB8AC3E}">
        <p14:creationId xmlns:p14="http://schemas.microsoft.com/office/powerpoint/2010/main" val="750329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708920"/>
            <a:ext cx="3024336" cy="296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734005"/>
            <a:ext cx="3024336" cy="296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85084" y="3384704"/>
            <a:ext cx="504056" cy="830997"/>
          </a:xfrm>
          <a:prstGeom prst="rect">
            <a:avLst/>
          </a:prstGeom>
          <a:noFill/>
        </p:spPr>
        <p:txBody>
          <a:bodyPr wrap="square" rtlCol="0">
            <a:spAutoFit/>
          </a:bodyPr>
          <a:lstStyle/>
          <a:p>
            <a:r>
              <a:rPr lang="en-GB" sz="4800" dirty="0"/>
              <a:t>+</a:t>
            </a:r>
          </a:p>
        </p:txBody>
      </p:sp>
      <p:cxnSp>
        <p:nvCxnSpPr>
          <p:cNvPr id="8" name="Straight Arrow Connector 7"/>
          <p:cNvCxnSpPr/>
          <p:nvPr/>
        </p:nvCxnSpPr>
        <p:spPr>
          <a:xfrm>
            <a:off x="7668344" y="3916506"/>
            <a:ext cx="936104" cy="0"/>
          </a:xfrm>
          <a:prstGeom prst="straightConnector1">
            <a:avLst/>
          </a:prstGeom>
          <a:ln w="34925">
            <a:tailEnd type="arrow"/>
          </a:ln>
        </p:spPr>
        <p:style>
          <a:lnRef idx="1">
            <a:schemeClr val="dk1"/>
          </a:lnRef>
          <a:fillRef idx="0">
            <a:schemeClr val="dk1"/>
          </a:fillRef>
          <a:effectRef idx="0">
            <a:schemeClr val="dk1"/>
          </a:effectRef>
          <a:fontRef idx="minor">
            <a:schemeClr val="tx1"/>
          </a:fontRef>
        </p:style>
      </p:cxnSp>
      <p:sp>
        <p:nvSpPr>
          <p:cNvPr id="10" name="Oval 9"/>
          <p:cNvSpPr/>
          <p:nvPr/>
        </p:nvSpPr>
        <p:spPr>
          <a:xfrm>
            <a:off x="3203848" y="4005065"/>
            <a:ext cx="1728192" cy="6925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7668344" y="3430870"/>
            <a:ext cx="1008112" cy="369332"/>
          </a:xfrm>
          <a:prstGeom prst="rect">
            <a:avLst/>
          </a:prstGeom>
          <a:noFill/>
        </p:spPr>
        <p:txBody>
          <a:bodyPr wrap="square" rtlCol="0">
            <a:spAutoFit/>
          </a:bodyPr>
          <a:lstStyle/>
          <a:p>
            <a:r>
              <a:rPr lang="en-GB" dirty="0"/>
              <a:t>Enzyme</a:t>
            </a:r>
          </a:p>
        </p:txBody>
      </p:sp>
      <p:sp>
        <p:nvSpPr>
          <p:cNvPr id="15" name="Rectangle 14">
            <a:extLst>
              <a:ext uri="{FF2B5EF4-FFF2-40B4-BE49-F238E27FC236}">
                <a16:creationId xmlns:a16="http://schemas.microsoft.com/office/drawing/2014/main" id="{F6F5A5CB-4EE9-4812-8FCB-E6873387AAE4}"/>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16" name="TextBox 15">
            <a:extLst>
              <a:ext uri="{FF2B5EF4-FFF2-40B4-BE49-F238E27FC236}">
                <a16:creationId xmlns:a16="http://schemas.microsoft.com/office/drawing/2014/main" id="{B4E98146-95CC-4CD7-8D13-966686A3E9C8}"/>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17" name="Rectangle 2">
            <a:extLst>
              <a:ext uri="{FF2B5EF4-FFF2-40B4-BE49-F238E27FC236}">
                <a16:creationId xmlns:a16="http://schemas.microsoft.com/office/drawing/2014/main" id="{F76FACD4-5245-45FF-A39D-4BFF2C01453D}"/>
              </a:ext>
            </a:extLst>
          </p:cNvPr>
          <p:cNvSpPr>
            <a:spLocks noChangeArrowheads="1"/>
          </p:cNvSpPr>
          <p:nvPr/>
        </p:nvSpPr>
        <p:spPr bwMode="auto">
          <a:xfrm>
            <a:off x="149749" y="62574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Picture 36" descr="A picture containing drawing, shirt&#10;&#10;Description automatically generated">
            <a:extLst>
              <a:ext uri="{FF2B5EF4-FFF2-40B4-BE49-F238E27FC236}">
                <a16:creationId xmlns:a16="http://schemas.microsoft.com/office/drawing/2014/main" id="{88F1DE76-E73E-4338-B900-6202011FBA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95390"/>
            <a:ext cx="648072" cy="64807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3">
            <a:extLst>
              <a:ext uri="{FF2B5EF4-FFF2-40B4-BE49-F238E27FC236}">
                <a16:creationId xmlns:a16="http://schemas.microsoft.com/office/drawing/2014/main" id="{03591FF5-91B7-49DD-A3BC-E144A0999565}"/>
              </a:ext>
            </a:extLst>
          </p:cNvPr>
          <p:cNvSpPr>
            <a:spLocks noChangeArrowheads="1"/>
          </p:cNvSpPr>
          <p:nvPr/>
        </p:nvSpPr>
        <p:spPr bwMode="auto">
          <a:xfrm>
            <a:off x="33493" y="722021"/>
            <a:ext cx="7215822"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u="sng" strike="noStrike" cap="none" normalizeH="0" baseline="0" dirty="0">
                <a:ln>
                  <a:noFill/>
                </a:ln>
                <a:solidFill>
                  <a:srgbClr val="000000"/>
                </a:solidFill>
                <a:effectLst/>
                <a:latin typeface="+mn-lt"/>
                <a:ea typeface="Calibri" panose="020F0502020204030204" pitchFamily="34" charset="0"/>
                <a:cs typeface="Calibri" panose="020F0502020204030204" pitchFamily="34" charset="0"/>
              </a:rPr>
              <a:t>Condensation reaction: </a:t>
            </a:r>
            <a:r>
              <a:rPr kumimoji="0" lang="en-GB" altLang="en-US" sz="3200" b="1" i="0" u="sng"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Rules for drawing</a:t>
            </a:r>
            <a:endParaRPr kumimoji="0" lang="en-GB" altLang="en-US" sz="11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Always show the </a:t>
            </a:r>
            <a:r>
              <a:rPr kumimoji="0" lang="en-GB" altLang="en-US"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groups involved</a:t>
            </a:r>
            <a:endParaRPr kumimoji="0" lang="en-GB" altLang="en-US" sz="11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Always show </a:t>
            </a:r>
            <a:r>
              <a:rPr kumimoji="0" lang="en-GB" altLang="en-US"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water is released</a:t>
            </a:r>
            <a:endParaRPr kumimoji="0" lang="en-GB" altLang="en-US" sz="1100" b="1"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Always </a:t>
            </a:r>
            <a:r>
              <a:rPr kumimoji="0" lang="en-GB" altLang="en-US"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circle</a:t>
            </a:r>
            <a:r>
              <a:rPr kumimoji="0" lang="en-GB" altLang="en-US"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and </a:t>
            </a:r>
            <a:r>
              <a:rPr kumimoji="0" lang="en-GB" altLang="en-US"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label the bond </a:t>
            </a:r>
            <a:r>
              <a:rPr kumimoji="0" lang="en-GB" altLang="en-US"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formed</a:t>
            </a:r>
            <a:endParaRPr kumimoji="0" lang="en-GB" altLang="en-US" sz="32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408428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930703"/>
            <a:ext cx="2752725" cy="25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949753"/>
            <a:ext cx="2924175"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24536" y="3264104"/>
            <a:ext cx="360040" cy="400110"/>
          </a:xfrm>
          <a:prstGeom prst="rect">
            <a:avLst/>
          </a:prstGeom>
          <a:noFill/>
        </p:spPr>
        <p:txBody>
          <a:bodyPr wrap="square" rtlCol="0">
            <a:spAutoFit/>
          </a:bodyPr>
          <a:lstStyle/>
          <a:p>
            <a:r>
              <a:rPr lang="en-GB" sz="2000" dirty="0">
                <a:latin typeface="Arial Rounded MT Bold" panose="020F0704030504030204" pitchFamily="34" charset="0"/>
              </a:rPr>
              <a:t>O</a:t>
            </a:r>
          </a:p>
        </p:txBody>
      </p:sp>
      <p:cxnSp>
        <p:nvCxnSpPr>
          <p:cNvPr id="8" name="Straight Connector 7"/>
          <p:cNvCxnSpPr>
            <a:stCxn id="4" idx="1"/>
          </p:cNvCxnSpPr>
          <p:nvPr/>
        </p:nvCxnSpPr>
        <p:spPr>
          <a:xfrm flipH="1">
            <a:off x="3707904" y="3464159"/>
            <a:ext cx="5166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4" idx="3"/>
          </p:cNvCxnSpPr>
          <p:nvPr/>
        </p:nvCxnSpPr>
        <p:spPr>
          <a:xfrm>
            <a:off x="4584576" y="3464159"/>
            <a:ext cx="4914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682819" y="4474622"/>
            <a:ext cx="1584176" cy="523220"/>
          </a:xfrm>
          <a:prstGeom prst="rect">
            <a:avLst/>
          </a:prstGeom>
          <a:noFill/>
        </p:spPr>
        <p:txBody>
          <a:bodyPr wrap="square" rtlCol="0">
            <a:spAutoFit/>
          </a:bodyPr>
          <a:lstStyle/>
          <a:p>
            <a:r>
              <a:rPr lang="en-GB" sz="2800" dirty="0"/>
              <a:t>Maltose</a:t>
            </a:r>
          </a:p>
        </p:txBody>
      </p:sp>
      <p:grpSp>
        <p:nvGrpSpPr>
          <p:cNvPr id="19" name="Group 18"/>
          <p:cNvGrpSpPr/>
          <p:nvPr/>
        </p:nvGrpSpPr>
        <p:grpSpPr>
          <a:xfrm>
            <a:off x="7174284" y="4382289"/>
            <a:ext cx="1800200" cy="707886"/>
            <a:chOff x="6444208" y="5198422"/>
            <a:chExt cx="1800200" cy="707886"/>
          </a:xfrm>
        </p:grpSpPr>
        <p:sp>
          <p:nvSpPr>
            <p:cNvPr id="13" name="TextBox 12"/>
            <p:cNvSpPr txBox="1"/>
            <p:nvPr/>
          </p:nvSpPr>
          <p:spPr>
            <a:xfrm>
              <a:off x="6444208" y="5229200"/>
              <a:ext cx="432048" cy="646331"/>
            </a:xfrm>
            <a:prstGeom prst="rect">
              <a:avLst/>
            </a:prstGeom>
            <a:noFill/>
          </p:spPr>
          <p:txBody>
            <a:bodyPr wrap="square" rtlCol="0">
              <a:spAutoFit/>
            </a:bodyPr>
            <a:lstStyle/>
            <a:p>
              <a:r>
                <a:rPr lang="en-GB" sz="3600" dirty="0"/>
                <a:t>+</a:t>
              </a:r>
            </a:p>
          </p:txBody>
        </p:sp>
        <p:sp>
          <p:nvSpPr>
            <p:cNvPr id="14" name="TextBox 13"/>
            <p:cNvSpPr txBox="1"/>
            <p:nvPr/>
          </p:nvSpPr>
          <p:spPr>
            <a:xfrm>
              <a:off x="7097393" y="5198422"/>
              <a:ext cx="1147015"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grpSp>
      <p:sp>
        <p:nvSpPr>
          <p:cNvPr id="18" name="Flowchart: Alternate Process 17"/>
          <p:cNvSpPr/>
          <p:nvPr/>
        </p:nvSpPr>
        <p:spPr>
          <a:xfrm>
            <a:off x="3419872" y="2924944"/>
            <a:ext cx="1944216" cy="724395"/>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p:cNvGrpSpPr/>
          <p:nvPr/>
        </p:nvGrpSpPr>
        <p:grpSpPr>
          <a:xfrm>
            <a:off x="3851920" y="1399523"/>
            <a:ext cx="3342084" cy="1525421"/>
            <a:chOff x="3851920" y="1399523"/>
            <a:chExt cx="3342084" cy="1525421"/>
          </a:xfrm>
        </p:grpSpPr>
        <p:sp>
          <p:nvSpPr>
            <p:cNvPr id="22" name="TextBox 21"/>
            <p:cNvSpPr txBox="1"/>
            <p:nvPr/>
          </p:nvSpPr>
          <p:spPr>
            <a:xfrm>
              <a:off x="3851920" y="1399523"/>
              <a:ext cx="3342084" cy="461665"/>
            </a:xfrm>
            <a:prstGeom prst="rect">
              <a:avLst/>
            </a:prstGeom>
            <a:noFill/>
          </p:spPr>
          <p:txBody>
            <a:bodyPr wrap="square" rtlCol="0">
              <a:spAutoFit/>
            </a:bodyPr>
            <a:lstStyle/>
            <a:p>
              <a:r>
                <a:rPr lang="en-GB" sz="2400" dirty="0"/>
                <a:t>1,4 glycosidic bond</a:t>
              </a:r>
            </a:p>
          </p:txBody>
        </p:sp>
        <p:cxnSp>
          <p:nvCxnSpPr>
            <p:cNvPr id="24" name="Straight Connector 23"/>
            <p:cNvCxnSpPr>
              <a:endCxn id="18" idx="0"/>
            </p:cNvCxnSpPr>
            <p:nvPr/>
          </p:nvCxnSpPr>
          <p:spPr>
            <a:xfrm flipH="1">
              <a:off x="4391980" y="1861188"/>
              <a:ext cx="396044" cy="10637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64BB8E41-992D-4CEF-B8AC-144B3FEDC16A}"/>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26" name="TextBox 25">
            <a:extLst>
              <a:ext uri="{FF2B5EF4-FFF2-40B4-BE49-F238E27FC236}">
                <a16:creationId xmlns:a16="http://schemas.microsoft.com/office/drawing/2014/main" id="{C7D627E9-655C-4C7B-8670-74A708DBFDE7}"/>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TextBox 5">
            <a:extLst>
              <a:ext uri="{FF2B5EF4-FFF2-40B4-BE49-F238E27FC236}">
                <a16:creationId xmlns:a16="http://schemas.microsoft.com/office/drawing/2014/main" id="{67C4F0AF-C04D-4A1F-94EC-DEEF6730169F}"/>
              </a:ext>
            </a:extLst>
          </p:cNvPr>
          <p:cNvSpPr txBox="1"/>
          <p:nvPr/>
        </p:nvSpPr>
        <p:spPr>
          <a:xfrm>
            <a:off x="169516" y="6013817"/>
            <a:ext cx="8794972" cy="584775"/>
          </a:xfrm>
          <a:prstGeom prst="rect">
            <a:avLst/>
          </a:prstGeom>
          <a:noFill/>
        </p:spPr>
        <p:txBody>
          <a:bodyPr wrap="square" rtlCol="0">
            <a:spAutoFit/>
          </a:bodyPr>
          <a:lstStyle/>
          <a:p>
            <a:pPr algn="ctr"/>
            <a:r>
              <a:rPr lang="en-GB" sz="3200" b="1" dirty="0">
                <a:solidFill>
                  <a:srgbClr val="7030A0"/>
                </a:solidFill>
              </a:rPr>
              <a:t>Complete the diagram on page 4.</a:t>
            </a:r>
          </a:p>
        </p:txBody>
      </p:sp>
    </p:spTree>
    <p:extLst>
      <p:ext uri="{BB962C8B-B14F-4D97-AF65-F5344CB8AC3E}">
        <p14:creationId xmlns:p14="http://schemas.microsoft.com/office/powerpoint/2010/main" val="194827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10" y="1052736"/>
            <a:ext cx="7886700" cy="4351338"/>
          </a:xfrm>
        </p:spPr>
        <p:txBody>
          <a:bodyPr/>
          <a:lstStyle/>
          <a:p>
            <a:pPr marL="0" indent="0">
              <a:buNone/>
            </a:pPr>
            <a:r>
              <a:rPr lang="en-GB" dirty="0"/>
              <a:t>With the group next to you,  make a Maltose molecule with your 2 Molymod </a:t>
            </a:r>
            <a:r>
              <a:rPr lang="el-GR" dirty="0"/>
              <a:t>α</a:t>
            </a:r>
            <a:r>
              <a:rPr lang="en-GB" dirty="0"/>
              <a:t>-glucose molecules.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8342" y="2543979"/>
            <a:ext cx="4467235"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35A2F4CB-9A0B-428B-8F6E-8219D5A6F663}"/>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89D86AB3-CD67-476A-9B1C-29EE1A38B530}"/>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Tree>
    <p:extLst>
      <p:ext uri="{BB962C8B-B14F-4D97-AF65-F5344CB8AC3E}">
        <p14:creationId xmlns:p14="http://schemas.microsoft.com/office/powerpoint/2010/main" val="554130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 y="1214755"/>
            <a:ext cx="8939336" cy="5238581"/>
          </a:xfrm>
        </p:spPr>
        <p:txBody>
          <a:bodyPr>
            <a:normAutofit/>
          </a:bodyPr>
          <a:lstStyle/>
          <a:p>
            <a:pPr marL="0" indent="0">
              <a:buNone/>
            </a:pPr>
            <a:r>
              <a:rPr lang="en-GB" sz="3600" b="1" dirty="0"/>
              <a:t>On Whiteboards…..</a:t>
            </a:r>
          </a:p>
          <a:p>
            <a:pPr marL="0" indent="0">
              <a:buNone/>
            </a:pPr>
            <a:r>
              <a:rPr lang="en-GB" sz="2800" dirty="0"/>
              <a:t>Look at the next reaction on </a:t>
            </a:r>
            <a:r>
              <a:rPr lang="en-GB" sz="2800" b="1" dirty="0">
                <a:solidFill>
                  <a:srgbClr val="7030A0"/>
                </a:solidFill>
              </a:rPr>
              <a:t>page 4- the formation of sucrose.</a:t>
            </a:r>
            <a:r>
              <a:rPr lang="en-GB" sz="2800" dirty="0"/>
              <a:t> </a:t>
            </a:r>
          </a:p>
          <a:p>
            <a:pPr marL="0" indent="0">
              <a:buNone/>
            </a:pPr>
            <a:endParaRPr lang="en-GB" sz="1200" dirty="0"/>
          </a:p>
          <a:p>
            <a:pPr marL="0" indent="0">
              <a:buNone/>
            </a:pPr>
            <a:r>
              <a:rPr lang="en-GB" sz="2800" b="1" dirty="0">
                <a:solidFill>
                  <a:srgbClr val="7030A0"/>
                </a:solidFill>
              </a:rPr>
              <a:t>APPLY your knowledge </a:t>
            </a:r>
            <a:r>
              <a:rPr lang="en-GB" sz="2800" dirty="0"/>
              <a:t>of condensation reactions and bond the </a:t>
            </a:r>
            <a:r>
              <a:rPr lang="en-GB" sz="2800" b="1" dirty="0">
                <a:solidFill>
                  <a:srgbClr val="7030A0"/>
                </a:solidFill>
              </a:rPr>
              <a:t>glucose</a:t>
            </a:r>
            <a:r>
              <a:rPr lang="en-GB" sz="2800" dirty="0"/>
              <a:t> and </a:t>
            </a:r>
            <a:r>
              <a:rPr lang="en-GB" sz="2800" b="1" dirty="0">
                <a:solidFill>
                  <a:srgbClr val="7030A0"/>
                </a:solidFill>
              </a:rPr>
              <a:t>fructose</a:t>
            </a:r>
            <a:r>
              <a:rPr lang="en-GB" sz="2800" dirty="0"/>
              <a:t> molecule. </a:t>
            </a:r>
          </a:p>
          <a:p>
            <a:pPr marL="0" indent="0">
              <a:buNone/>
            </a:pPr>
            <a:endParaRPr lang="en-GB" sz="1200" dirty="0"/>
          </a:p>
          <a:p>
            <a:pPr marL="0" indent="0">
              <a:buNone/>
            </a:pPr>
            <a:r>
              <a:rPr lang="en-GB" sz="2800" b="1" dirty="0">
                <a:solidFill>
                  <a:srgbClr val="7030A0"/>
                </a:solidFill>
              </a:rPr>
              <a:t>Hint  - 1,2 glycosidic bond is formed.</a:t>
            </a:r>
          </a:p>
        </p:txBody>
      </p:sp>
      <p:sp>
        <p:nvSpPr>
          <p:cNvPr id="6" name="Rectangle 5">
            <a:extLst>
              <a:ext uri="{FF2B5EF4-FFF2-40B4-BE49-F238E27FC236}">
                <a16:creationId xmlns:a16="http://schemas.microsoft.com/office/drawing/2014/main" id="{EC45FD44-97DA-4C9A-98ED-D8BA02F9C2C4}"/>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7" name="TextBox 6">
            <a:extLst>
              <a:ext uri="{FF2B5EF4-FFF2-40B4-BE49-F238E27FC236}">
                <a16:creationId xmlns:a16="http://schemas.microsoft.com/office/drawing/2014/main" id="{C163F561-EA2F-4101-A9EE-5B6BA244D73F}"/>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pic>
        <p:nvPicPr>
          <p:cNvPr id="8" name="Picture 2">
            <a:extLst>
              <a:ext uri="{FF2B5EF4-FFF2-40B4-BE49-F238E27FC236}">
                <a16:creationId xmlns:a16="http://schemas.microsoft.com/office/drawing/2014/main" id="{0CDA4620-BF07-4698-ADE7-9097D75B32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724223"/>
            <a:ext cx="1564174"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EEC33AF8-C18A-47E2-9892-85EAEF597C51}"/>
              </a:ext>
            </a:extLst>
          </p:cNvPr>
          <p:cNvSpPr txBox="1"/>
          <p:nvPr/>
        </p:nvSpPr>
        <p:spPr>
          <a:xfrm>
            <a:off x="4016975" y="5209115"/>
            <a:ext cx="350101" cy="523220"/>
          </a:xfrm>
          <a:prstGeom prst="rect">
            <a:avLst/>
          </a:prstGeom>
          <a:noFill/>
        </p:spPr>
        <p:txBody>
          <a:bodyPr wrap="square" rtlCol="0">
            <a:spAutoFit/>
          </a:bodyPr>
          <a:lstStyle/>
          <a:p>
            <a:r>
              <a:rPr lang="en-GB" sz="2800" dirty="0"/>
              <a:t>+</a:t>
            </a:r>
          </a:p>
        </p:txBody>
      </p:sp>
      <p:grpSp>
        <p:nvGrpSpPr>
          <p:cNvPr id="10" name="Group 9">
            <a:extLst>
              <a:ext uri="{FF2B5EF4-FFF2-40B4-BE49-F238E27FC236}">
                <a16:creationId xmlns:a16="http://schemas.microsoft.com/office/drawing/2014/main" id="{253339AB-686C-4EAC-ABD7-BE0E66F6A16B}"/>
              </a:ext>
            </a:extLst>
          </p:cNvPr>
          <p:cNvGrpSpPr/>
          <p:nvPr/>
        </p:nvGrpSpPr>
        <p:grpSpPr>
          <a:xfrm>
            <a:off x="4557880" y="4999470"/>
            <a:ext cx="1851925" cy="1471999"/>
            <a:chOff x="644614" y="3501008"/>
            <a:chExt cx="2927289" cy="2733675"/>
          </a:xfrm>
        </p:grpSpPr>
        <p:pic>
          <p:nvPicPr>
            <p:cNvPr id="11" name="Picture 2">
              <a:extLst>
                <a:ext uri="{FF2B5EF4-FFF2-40B4-BE49-F238E27FC236}">
                  <a16:creationId xmlns:a16="http://schemas.microsoft.com/office/drawing/2014/main" id="{D25C209B-8999-437E-8E09-88005B277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14" y="3501008"/>
              <a:ext cx="226695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a:extLst>
                <a:ext uri="{FF2B5EF4-FFF2-40B4-BE49-F238E27FC236}">
                  <a16:creationId xmlns:a16="http://schemas.microsoft.com/office/drawing/2014/main" id="{7B06AC01-DCD6-400E-973D-1FACA6F73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9878" y="4644741"/>
              <a:ext cx="962025" cy="438150"/>
            </a:xfrm>
            <a:prstGeom prst="rect">
              <a:avLst/>
            </a:prstGeom>
            <a:noFill/>
            <a:ln>
              <a:noFill/>
            </a:ln>
          </p:spPr>
        </p:pic>
        <p:pic>
          <p:nvPicPr>
            <p:cNvPr id="13" name="Picture 4">
              <a:extLst>
                <a:ext uri="{FF2B5EF4-FFF2-40B4-BE49-F238E27FC236}">
                  <a16:creationId xmlns:a16="http://schemas.microsoft.com/office/drawing/2014/main" id="{643D3E86-4C7E-40F1-BA9C-2EC1282CE3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315" y="3717032"/>
              <a:ext cx="4095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a:extLst>
                <a:ext uri="{FF2B5EF4-FFF2-40B4-BE49-F238E27FC236}">
                  <a16:creationId xmlns:a16="http://schemas.microsoft.com/office/drawing/2014/main" id="{88A26F64-DCA3-4B18-8A15-01AE24430808}"/>
                </a:ext>
              </a:extLst>
            </p:cNvPr>
            <p:cNvCxnSpPr/>
            <p:nvPr/>
          </p:nvCxnSpPr>
          <p:spPr>
            <a:xfrm>
              <a:off x="2771800" y="4221088"/>
              <a:ext cx="0" cy="5040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4003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915" y="1196752"/>
            <a:ext cx="1564174"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63146" y="1681644"/>
            <a:ext cx="350101" cy="523220"/>
          </a:xfrm>
          <a:prstGeom prst="rect">
            <a:avLst/>
          </a:prstGeom>
          <a:noFill/>
        </p:spPr>
        <p:txBody>
          <a:bodyPr wrap="square" rtlCol="0">
            <a:spAutoFit/>
          </a:bodyPr>
          <a:lstStyle/>
          <a:p>
            <a:r>
              <a:rPr lang="en-GB" sz="2800" dirty="0"/>
              <a:t>+</a:t>
            </a:r>
          </a:p>
        </p:txBody>
      </p:sp>
      <p:cxnSp>
        <p:nvCxnSpPr>
          <p:cNvPr id="9" name="Straight Arrow Connector 8"/>
          <p:cNvCxnSpPr/>
          <p:nvPr/>
        </p:nvCxnSpPr>
        <p:spPr>
          <a:xfrm>
            <a:off x="4139952" y="1943254"/>
            <a:ext cx="1440160"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55976" y="1484784"/>
            <a:ext cx="1008112" cy="369332"/>
          </a:xfrm>
          <a:prstGeom prst="rect">
            <a:avLst/>
          </a:prstGeom>
          <a:noFill/>
        </p:spPr>
        <p:txBody>
          <a:bodyPr wrap="square" rtlCol="0">
            <a:spAutoFit/>
          </a:bodyPr>
          <a:lstStyle/>
          <a:p>
            <a:r>
              <a:rPr lang="en-GB" dirty="0"/>
              <a:t>Enzyme</a:t>
            </a:r>
          </a:p>
        </p:txBody>
      </p:sp>
      <p:grpSp>
        <p:nvGrpSpPr>
          <p:cNvPr id="16" name="Group 15"/>
          <p:cNvGrpSpPr/>
          <p:nvPr/>
        </p:nvGrpSpPr>
        <p:grpSpPr>
          <a:xfrm>
            <a:off x="2504051" y="1471999"/>
            <a:ext cx="1851925" cy="1471999"/>
            <a:chOff x="644614" y="3501008"/>
            <a:chExt cx="2927289" cy="2733675"/>
          </a:xfrm>
        </p:grpSpPr>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14" y="3501008"/>
              <a:ext cx="226695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9878" y="4644741"/>
              <a:ext cx="962025" cy="438150"/>
            </a:xfrm>
            <a:prstGeom prst="rect">
              <a:avLst/>
            </a:prstGeom>
            <a:noFill/>
            <a:ln>
              <a:noFill/>
            </a:ln>
          </p:spPr>
        </p:pic>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315" y="3717032"/>
              <a:ext cx="4095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Straight Connector 19"/>
            <p:cNvCxnSpPr/>
            <p:nvPr/>
          </p:nvCxnSpPr>
          <p:spPr>
            <a:xfrm>
              <a:off x="2771800" y="4221088"/>
              <a:ext cx="0" cy="5040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5868144" y="1224271"/>
            <a:ext cx="2956959" cy="4707894"/>
            <a:chOff x="5868144" y="1224271"/>
            <a:chExt cx="2956959" cy="4707894"/>
          </a:xfrm>
        </p:grpSpPr>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144" y="1224271"/>
              <a:ext cx="22479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0453" y="3789040"/>
              <a:ext cx="291465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Connector 11"/>
            <p:cNvCxnSpPr/>
            <p:nvPr/>
          </p:nvCxnSpPr>
          <p:spPr>
            <a:xfrm>
              <a:off x="7956376" y="2207998"/>
              <a:ext cx="0" cy="10049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7974905" y="3573016"/>
              <a:ext cx="0" cy="9446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12360" y="3212976"/>
              <a:ext cx="303684" cy="369332"/>
            </a:xfrm>
            <a:prstGeom prst="rect">
              <a:avLst/>
            </a:prstGeom>
            <a:noFill/>
          </p:spPr>
          <p:txBody>
            <a:bodyPr wrap="square" rtlCol="0">
              <a:spAutoFit/>
            </a:bodyPr>
            <a:lstStyle/>
            <a:p>
              <a:r>
                <a:rPr lang="en-GB" dirty="0"/>
                <a:t>O</a:t>
              </a:r>
            </a:p>
          </p:txBody>
        </p:sp>
      </p:grpSp>
      <p:sp>
        <p:nvSpPr>
          <p:cNvPr id="22" name="TextBox 21"/>
          <p:cNvSpPr txBox="1"/>
          <p:nvPr/>
        </p:nvSpPr>
        <p:spPr>
          <a:xfrm>
            <a:off x="250498" y="4016759"/>
            <a:ext cx="5114386" cy="1815882"/>
          </a:xfrm>
          <a:prstGeom prst="rect">
            <a:avLst/>
          </a:prstGeom>
          <a:noFill/>
        </p:spPr>
        <p:txBody>
          <a:bodyPr wrap="square" rtlCol="0">
            <a:spAutoFit/>
          </a:bodyPr>
          <a:lstStyle/>
          <a:p>
            <a:r>
              <a:rPr lang="en-GB" sz="2800" dirty="0">
                <a:solidFill>
                  <a:srgbClr val="7030A0"/>
                </a:solidFill>
              </a:rPr>
              <a:t>Remember to:</a:t>
            </a:r>
          </a:p>
          <a:p>
            <a:r>
              <a:rPr lang="en-GB" sz="2800" dirty="0">
                <a:solidFill>
                  <a:srgbClr val="7030A0"/>
                </a:solidFill>
              </a:rPr>
              <a:t>1) Circle the groups involved</a:t>
            </a:r>
          </a:p>
          <a:p>
            <a:r>
              <a:rPr lang="en-GB" sz="2800" dirty="0">
                <a:solidFill>
                  <a:srgbClr val="7030A0"/>
                </a:solidFill>
              </a:rPr>
              <a:t>2) Show water is formed</a:t>
            </a:r>
          </a:p>
          <a:p>
            <a:r>
              <a:rPr lang="en-GB" sz="2800" dirty="0">
                <a:solidFill>
                  <a:srgbClr val="7030A0"/>
                </a:solidFill>
              </a:rPr>
              <a:t>3) Circle &amp; Label the bond formed</a:t>
            </a:r>
          </a:p>
        </p:txBody>
      </p:sp>
      <p:sp>
        <p:nvSpPr>
          <p:cNvPr id="23" name="Oval 22"/>
          <p:cNvSpPr/>
          <p:nvPr/>
        </p:nvSpPr>
        <p:spPr>
          <a:xfrm>
            <a:off x="1506623" y="1966817"/>
            <a:ext cx="271466" cy="3286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3876916" y="1503478"/>
            <a:ext cx="174751" cy="3286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p:cNvGrpSpPr/>
          <p:nvPr/>
        </p:nvGrpSpPr>
        <p:grpSpPr>
          <a:xfrm>
            <a:off x="7367778" y="5896063"/>
            <a:ext cx="1800200" cy="707886"/>
            <a:chOff x="6444208" y="5198422"/>
            <a:chExt cx="1800200" cy="707886"/>
          </a:xfrm>
        </p:grpSpPr>
        <p:sp>
          <p:nvSpPr>
            <p:cNvPr id="32" name="TextBox 31"/>
            <p:cNvSpPr txBox="1"/>
            <p:nvPr/>
          </p:nvSpPr>
          <p:spPr>
            <a:xfrm>
              <a:off x="6444208" y="5229200"/>
              <a:ext cx="432048" cy="646331"/>
            </a:xfrm>
            <a:prstGeom prst="rect">
              <a:avLst/>
            </a:prstGeom>
            <a:noFill/>
          </p:spPr>
          <p:txBody>
            <a:bodyPr wrap="square" rtlCol="0">
              <a:spAutoFit/>
            </a:bodyPr>
            <a:lstStyle/>
            <a:p>
              <a:r>
                <a:rPr lang="en-GB" sz="3600" dirty="0"/>
                <a:t>+</a:t>
              </a:r>
            </a:p>
          </p:txBody>
        </p:sp>
        <p:sp>
          <p:nvSpPr>
            <p:cNvPr id="33" name="TextBox 32"/>
            <p:cNvSpPr txBox="1"/>
            <p:nvPr/>
          </p:nvSpPr>
          <p:spPr>
            <a:xfrm>
              <a:off x="7097393" y="5198422"/>
              <a:ext cx="1147015"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grpSp>
      <p:sp>
        <p:nvSpPr>
          <p:cNvPr id="34" name="Flowchart: Alternate Process 33"/>
          <p:cNvSpPr/>
          <p:nvPr/>
        </p:nvSpPr>
        <p:spPr>
          <a:xfrm rot="5400000">
            <a:off x="6728984" y="3142526"/>
            <a:ext cx="2526789" cy="504057"/>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p:cNvGrpSpPr/>
          <p:nvPr/>
        </p:nvGrpSpPr>
        <p:grpSpPr>
          <a:xfrm>
            <a:off x="3563888" y="3249405"/>
            <a:ext cx="4176462" cy="369332"/>
            <a:chOff x="3563888" y="3249405"/>
            <a:chExt cx="4176462" cy="369332"/>
          </a:xfrm>
        </p:grpSpPr>
        <p:sp>
          <p:nvSpPr>
            <p:cNvPr id="24" name="TextBox 23"/>
            <p:cNvSpPr txBox="1"/>
            <p:nvPr/>
          </p:nvSpPr>
          <p:spPr>
            <a:xfrm>
              <a:off x="3563888" y="3249405"/>
              <a:ext cx="2304256" cy="369332"/>
            </a:xfrm>
            <a:prstGeom prst="rect">
              <a:avLst/>
            </a:prstGeom>
            <a:noFill/>
          </p:spPr>
          <p:txBody>
            <a:bodyPr wrap="square" rtlCol="0">
              <a:spAutoFit/>
            </a:bodyPr>
            <a:lstStyle/>
            <a:p>
              <a:r>
                <a:rPr lang="en-GB" dirty="0"/>
                <a:t>1,2 glycosidic bond</a:t>
              </a:r>
            </a:p>
          </p:txBody>
        </p:sp>
        <p:cxnSp>
          <p:nvCxnSpPr>
            <p:cNvPr id="26" name="Straight Connector 25"/>
            <p:cNvCxnSpPr/>
            <p:nvPr/>
          </p:nvCxnSpPr>
          <p:spPr>
            <a:xfrm>
              <a:off x="5724128" y="3397642"/>
              <a:ext cx="2016222" cy="2210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72C949D3-BDE2-4DC4-A48D-61A36B3AB9EC}"/>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36" name="TextBox 35">
            <a:extLst>
              <a:ext uri="{FF2B5EF4-FFF2-40B4-BE49-F238E27FC236}">
                <a16:creationId xmlns:a16="http://schemas.microsoft.com/office/drawing/2014/main" id="{2DDB4DD2-34A5-454E-A98F-5CB6C84C32F8}"/>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Tree>
    <p:extLst>
      <p:ext uri="{BB962C8B-B14F-4D97-AF65-F5344CB8AC3E}">
        <p14:creationId xmlns:p14="http://schemas.microsoft.com/office/powerpoint/2010/main" val="363308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0"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915" y="1196752"/>
            <a:ext cx="1564174"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63146" y="1681644"/>
            <a:ext cx="350101" cy="523220"/>
          </a:xfrm>
          <a:prstGeom prst="rect">
            <a:avLst/>
          </a:prstGeom>
          <a:noFill/>
        </p:spPr>
        <p:txBody>
          <a:bodyPr wrap="square" rtlCol="0">
            <a:spAutoFit/>
          </a:bodyPr>
          <a:lstStyle/>
          <a:p>
            <a:r>
              <a:rPr lang="en-GB" sz="2800" dirty="0"/>
              <a:t>+</a:t>
            </a:r>
          </a:p>
        </p:txBody>
      </p:sp>
      <p:cxnSp>
        <p:nvCxnSpPr>
          <p:cNvPr id="9" name="Straight Arrow Connector 8"/>
          <p:cNvCxnSpPr/>
          <p:nvPr/>
        </p:nvCxnSpPr>
        <p:spPr>
          <a:xfrm>
            <a:off x="4139952" y="1943254"/>
            <a:ext cx="1440160"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55976" y="1484784"/>
            <a:ext cx="1008112" cy="369332"/>
          </a:xfrm>
          <a:prstGeom prst="rect">
            <a:avLst/>
          </a:prstGeom>
          <a:noFill/>
        </p:spPr>
        <p:txBody>
          <a:bodyPr wrap="square" rtlCol="0">
            <a:spAutoFit/>
          </a:bodyPr>
          <a:lstStyle/>
          <a:p>
            <a:r>
              <a:rPr lang="en-GB" dirty="0"/>
              <a:t>Enzyme</a:t>
            </a:r>
          </a:p>
        </p:txBody>
      </p:sp>
      <p:grpSp>
        <p:nvGrpSpPr>
          <p:cNvPr id="16" name="Group 15"/>
          <p:cNvGrpSpPr/>
          <p:nvPr/>
        </p:nvGrpSpPr>
        <p:grpSpPr>
          <a:xfrm>
            <a:off x="2504051" y="1471999"/>
            <a:ext cx="1851925" cy="1471999"/>
            <a:chOff x="644614" y="3501008"/>
            <a:chExt cx="2927289" cy="2733675"/>
          </a:xfrm>
        </p:grpSpPr>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14" y="3501008"/>
              <a:ext cx="226695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9878" y="4644741"/>
              <a:ext cx="962025" cy="438150"/>
            </a:xfrm>
            <a:prstGeom prst="rect">
              <a:avLst/>
            </a:prstGeom>
            <a:noFill/>
            <a:ln>
              <a:noFill/>
            </a:ln>
          </p:spPr>
        </p:pic>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315" y="3717032"/>
              <a:ext cx="4095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Straight Connector 19"/>
            <p:cNvCxnSpPr/>
            <p:nvPr/>
          </p:nvCxnSpPr>
          <p:spPr>
            <a:xfrm>
              <a:off x="2771800" y="4221088"/>
              <a:ext cx="0" cy="5040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5868144" y="1224271"/>
            <a:ext cx="2956959" cy="4707894"/>
            <a:chOff x="5868144" y="1224271"/>
            <a:chExt cx="2956959" cy="4707894"/>
          </a:xfrm>
        </p:grpSpPr>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144" y="1224271"/>
              <a:ext cx="22479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0453" y="3789040"/>
              <a:ext cx="291465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Connector 11"/>
            <p:cNvCxnSpPr/>
            <p:nvPr/>
          </p:nvCxnSpPr>
          <p:spPr>
            <a:xfrm>
              <a:off x="7956376" y="2207998"/>
              <a:ext cx="0" cy="10049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7974905" y="3573016"/>
              <a:ext cx="0" cy="9446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12360" y="3212976"/>
              <a:ext cx="303684" cy="369332"/>
            </a:xfrm>
            <a:prstGeom prst="rect">
              <a:avLst/>
            </a:prstGeom>
            <a:noFill/>
          </p:spPr>
          <p:txBody>
            <a:bodyPr wrap="square" rtlCol="0">
              <a:spAutoFit/>
            </a:bodyPr>
            <a:lstStyle/>
            <a:p>
              <a:r>
                <a:rPr lang="en-GB" dirty="0"/>
                <a:t>O</a:t>
              </a:r>
            </a:p>
          </p:txBody>
        </p:sp>
      </p:grpSp>
      <p:sp>
        <p:nvSpPr>
          <p:cNvPr id="23" name="Oval 22"/>
          <p:cNvSpPr/>
          <p:nvPr/>
        </p:nvSpPr>
        <p:spPr>
          <a:xfrm>
            <a:off x="1506623" y="1966817"/>
            <a:ext cx="271466" cy="3286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3876916" y="1503478"/>
            <a:ext cx="174751" cy="3286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p:cNvGrpSpPr/>
          <p:nvPr/>
        </p:nvGrpSpPr>
        <p:grpSpPr>
          <a:xfrm>
            <a:off x="7367778" y="5896063"/>
            <a:ext cx="1800200" cy="707886"/>
            <a:chOff x="6444208" y="5198422"/>
            <a:chExt cx="1800200" cy="707886"/>
          </a:xfrm>
        </p:grpSpPr>
        <p:sp>
          <p:nvSpPr>
            <p:cNvPr id="32" name="TextBox 31"/>
            <p:cNvSpPr txBox="1"/>
            <p:nvPr/>
          </p:nvSpPr>
          <p:spPr>
            <a:xfrm>
              <a:off x="6444208" y="5229200"/>
              <a:ext cx="432048" cy="646331"/>
            </a:xfrm>
            <a:prstGeom prst="rect">
              <a:avLst/>
            </a:prstGeom>
            <a:noFill/>
          </p:spPr>
          <p:txBody>
            <a:bodyPr wrap="square" rtlCol="0">
              <a:spAutoFit/>
            </a:bodyPr>
            <a:lstStyle/>
            <a:p>
              <a:r>
                <a:rPr lang="en-GB" sz="3600" dirty="0"/>
                <a:t>+</a:t>
              </a:r>
            </a:p>
          </p:txBody>
        </p:sp>
        <p:sp>
          <p:nvSpPr>
            <p:cNvPr id="33" name="TextBox 32"/>
            <p:cNvSpPr txBox="1"/>
            <p:nvPr/>
          </p:nvSpPr>
          <p:spPr>
            <a:xfrm>
              <a:off x="7097393" y="5198422"/>
              <a:ext cx="1147015"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grpSp>
      <p:sp>
        <p:nvSpPr>
          <p:cNvPr id="34" name="Flowchart: Alternate Process 33"/>
          <p:cNvSpPr/>
          <p:nvPr/>
        </p:nvSpPr>
        <p:spPr>
          <a:xfrm rot="5400000">
            <a:off x="6728984" y="3142526"/>
            <a:ext cx="2526789" cy="504057"/>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p:cNvGrpSpPr/>
          <p:nvPr/>
        </p:nvGrpSpPr>
        <p:grpSpPr>
          <a:xfrm>
            <a:off x="3563888" y="3249405"/>
            <a:ext cx="4176462" cy="369332"/>
            <a:chOff x="3563888" y="3249405"/>
            <a:chExt cx="4176462" cy="369332"/>
          </a:xfrm>
        </p:grpSpPr>
        <p:sp>
          <p:nvSpPr>
            <p:cNvPr id="24" name="TextBox 23"/>
            <p:cNvSpPr txBox="1"/>
            <p:nvPr/>
          </p:nvSpPr>
          <p:spPr>
            <a:xfrm>
              <a:off x="3563888" y="3249405"/>
              <a:ext cx="2304256" cy="369332"/>
            </a:xfrm>
            <a:prstGeom prst="rect">
              <a:avLst/>
            </a:prstGeom>
            <a:noFill/>
          </p:spPr>
          <p:txBody>
            <a:bodyPr wrap="square" rtlCol="0">
              <a:spAutoFit/>
            </a:bodyPr>
            <a:lstStyle/>
            <a:p>
              <a:r>
                <a:rPr lang="en-GB" dirty="0"/>
                <a:t>1,2 glycosidic bond</a:t>
              </a:r>
            </a:p>
          </p:txBody>
        </p:sp>
        <p:cxnSp>
          <p:nvCxnSpPr>
            <p:cNvPr id="26" name="Straight Connector 25"/>
            <p:cNvCxnSpPr/>
            <p:nvPr/>
          </p:nvCxnSpPr>
          <p:spPr>
            <a:xfrm>
              <a:off x="5724128" y="3397642"/>
              <a:ext cx="2016222" cy="2210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283781" y="3792770"/>
            <a:ext cx="5396918" cy="1200329"/>
          </a:xfrm>
          <a:prstGeom prst="rect">
            <a:avLst/>
          </a:prstGeom>
          <a:solidFill>
            <a:srgbClr val="FFFF00"/>
          </a:solidFill>
        </p:spPr>
        <p:txBody>
          <a:bodyPr wrap="square" rtlCol="0">
            <a:spAutoFit/>
          </a:bodyPr>
          <a:lstStyle/>
          <a:p>
            <a:r>
              <a:rPr lang="en-GB" b="1" dirty="0"/>
              <a:t>Exam tip: </a:t>
            </a:r>
          </a:p>
          <a:p>
            <a:r>
              <a:rPr lang="en-GB" dirty="0"/>
              <a:t>The exam can show the monomers in a different orientation, but formation of sucrose is always with a 1, 2 </a:t>
            </a:r>
            <a:r>
              <a:rPr lang="en-GB" dirty="0" err="1"/>
              <a:t>glycosidic</a:t>
            </a:r>
            <a:r>
              <a:rPr lang="en-GB" dirty="0"/>
              <a:t> bond.  </a:t>
            </a:r>
          </a:p>
        </p:txBody>
      </p:sp>
      <p:sp>
        <p:nvSpPr>
          <p:cNvPr id="35" name="Rectangle 34">
            <a:extLst>
              <a:ext uri="{FF2B5EF4-FFF2-40B4-BE49-F238E27FC236}">
                <a16:creationId xmlns:a16="http://schemas.microsoft.com/office/drawing/2014/main" id="{72C949D3-BDE2-4DC4-A48D-61A36B3AB9EC}"/>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36" name="TextBox 35">
            <a:extLst>
              <a:ext uri="{FF2B5EF4-FFF2-40B4-BE49-F238E27FC236}">
                <a16:creationId xmlns:a16="http://schemas.microsoft.com/office/drawing/2014/main" id="{2DDB4DD2-34A5-454E-A98F-5CB6C84C32F8}"/>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7" name="TextBox 36">
            <a:extLst>
              <a:ext uri="{FF2B5EF4-FFF2-40B4-BE49-F238E27FC236}">
                <a16:creationId xmlns:a16="http://schemas.microsoft.com/office/drawing/2014/main" id="{9784B0DF-69DA-4954-899A-8F2F5EB20790}"/>
              </a:ext>
            </a:extLst>
          </p:cNvPr>
          <p:cNvSpPr txBox="1"/>
          <p:nvPr/>
        </p:nvSpPr>
        <p:spPr>
          <a:xfrm>
            <a:off x="-1414158" y="5351483"/>
            <a:ext cx="8794972" cy="584775"/>
          </a:xfrm>
          <a:prstGeom prst="rect">
            <a:avLst/>
          </a:prstGeom>
          <a:noFill/>
        </p:spPr>
        <p:txBody>
          <a:bodyPr wrap="square" rtlCol="0">
            <a:spAutoFit/>
          </a:bodyPr>
          <a:lstStyle/>
          <a:p>
            <a:pPr algn="ctr"/>
            <a:r>
              <a:rPr lang="en-GB" sz="3200" b="1" dirty="0">
                <a:solidFill>
                  <a:srgbClr val="7030A0"/>
                </a:solidFill>
              </a:rPr>
              <a:t>Complete the diagram on page 4.</a:t>
            </a:r>
          </a:p>
        </p:txBody>
      </p:sp>
    </p:spTree>
    <p:extLst>
      <p:ext uri="{BB962C8B-B14F-4D97-AF65-F5344CB8AC3E}">
        <p14:creationId xmlns:p14="http://schemas.microsoft.com/office/powerpoint/2010/main" val="1429589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332" y="892552"/>
            <a:ext cx="8939336" cy="5238581"/>
          </a:xfrm>
        </p:spPr>
        <p:txBody>
          <a:bodyPr>
            <a:normAutofit/>
          </a:bodyPr>
          <a:lstStyle/>
          <a:p>
            <a:pPr marL="0" indent="0">
              <a:buNone/>
            </a:pPr>
            <a:r>
              <a:rPr lang="en-GB" sz="3600" b="1" dirty="0"/>
              <a:t>On Whiteboards…..</a:t>
            </a:r>
          </a:p>
          <a:p>
            <a:pPr marL="0" indent="0">
              <a:buNone/>
            </a:pPr>
            <a:r>
              <a:rPr lang="en-GB" sz="2800" dirty="0"/>
              <a:t>Look at the next reaction on </a:t>
            </a:r>
            <a:r>
              <a:rPr lang="en-GB" sz="2800" b="1" dirty="0">
                <a:solidFill>
                  <a:srgbClr val="7030A0"/>
                </a:solidFill>
              </a:rPr>
              <a:t>page 4- the formation of Lactose </a:t>
            </a:r>
          </a:p>
          <a:p>
            <a:pPr marL="0" indent="0">
              <a:buNone/>
            </a:pPr>
            <a:endParaRPr lang="en-GB" sz="1200" dirty="0"/>
          </a:p>
          <a:p>
            <a:pPr marL="0" indent="0">
              <a:buNone/>
            </a:pPr>
            <a:r>
              <a:rPr lang="en-GB" sz="2800" b="1" u="sng" dirty="0">
                <a:highlight>
                  <a:srgbClr val="FFFF00"/>
                </a:highlight>
              </a:rPr>
              <a:t>Exam tip:</a:t>
            </a:r>
            <a:r>
              <a:rPr lang="en-GB" sz="2800" dirty="0">
                <a:highlight>
                  <a:srgbClr val="FFFF00"/>
                </a:highlight>
              </a:rPr>
              <a:t> You do not need to remember this one for your exam but you might be asked to apply your knowledge to this example. </a:t>
            </a:r>
            <a:endParaRPr lang="en-GB" sz="1200" dirty="0"/>
          </a:p>
          <a:p>
            <a:pPr marL="0" indent="0">
              <a:buNone/>
            </a:pPr>
            <a:endParaRPr lang="en-GB" sz="1200" dirty="0"/>
          </a:p>
          <a:p>
            <a:pPr marL="0" indent="0">
              <a:buNone/>
            </a:pPr>
            <a:r>
              <a:rPr lang="en-GB" sz="2800" b="1" dirty="0">
                <a:solidFill>
                  <a:srgbClr val="7030A0"/>
                </a:solidFill>
              </a:rPr>
              <a:t>Hint  - 1,4 glycosidic bond is formed.</a:t>
            </a:r>
          </a:p>
        </p:txBody>
      </p:sp>
      <p:sp>
        <p:nvSpPr>
          <p:cNvPr id="6" name="Rectangle 5">
            <a:extLst>
              <a:ext uri="{FF2B5EF4-FFF2-40B4-BE49-F238E27FC236}">
                <a16:creationId xmlns:a16="http://schemas.microsoft.com/office/drawing/2014/main" id="{EC45FD44-97DA-4C9A-98ED-D8BA02F9C2C4}"/>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7" name="TextBox 6">
            <a:extLst>
              <a:ext uri="{FF2B5EF4-FFF2-40B4-BE49-F238E27FC236}">
                <a16:creationId xmlns:a16="http://schemas.microsoft.com/office/drawing/2014/main" id="{C163F561-EA2F-4101-A9EE-5B6BA244D73F}"/>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pic>
        <p:nvPicPr>
          <p:cNvPr id="15" name="Picture 2">
            <a:extLst>
              <a:ext uri="{FF2B5EF4-FFF2-40B4-BE49-F238E27FC236}">
                <a16:creationId xmlns:a16="http://schemas.microsoft.com/office/drawing/2014/main" id="{2AA9F407-AD59-42DC-A710-0517ABAF5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790294"/>
            <a:ext cx="2232248" cy="1807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E6CBB8CB-60C3-4FBB-9FA0-70BF20267A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96246" y="5062199"/>
            <a:ext cx="2179099" cy="1537583"/>
          </a:xfrm>
          <a:prstGeom prst="rect">
            <a:avLst/>
          </a:prstGeom>
          <a:noFill/>
          <a:ln>
            <a:noFill/>
          </a:ln>
        </p:spPr>
      </p:pic>
      <p:sp>
        <p:nvSpPr>
          <p:cNvPr id="17" name="Rectangle 16">
            <a:extLst>
              <a:ext uri="{FF2B5EF4-FFF2-40B4-BE49-F238E27FC236}">
                <a16:creationId xmlns:a16="http://schemas.microsoft.com/office/drawing/2014/main" id="{F835C7C6-3565-4BAE-B8BB-1DDF28CA51A8}"/>
              </a:ext>
            </a:extLst>
          </p:cNvPr>
          <p:cNvSpPr/>
          <p:nvPr/>
        </p:nvSpPr>
        <p:spPr>
          <a:xfrm>
            <a:off x="4092286" y="5210621"/>
            <a:ext cx="305495" cy="646331"/>
          </a:xfrm>
          <a:prstGeom prst="rect">
            <a:avLst/>
          </a:prstGeom>
        </p:spPr>
        <p:txBody>
          <a:bodyPr wrap="square">
            <a:spAutoFit/>
          </a:bodyPr>
          <a:lstStyle/>
          <a:p>
            <a:r>
              <a:rPr lang="en-GB" sz="3600" dirty="0"/>
              <a:t>+</a:t>
            </a:r>
          </a:p>
        </p:txBody>
      </p:sp>
      <p:sp>
        <p:nvSpPr>
          <p:cNvPr id="18" name="Oval 17">
            <a:extLst>
              <a:ext uri="{FF2B5EF4-FFF2-40B4-BE49-F238E27FC236}">
                <a16:creationId xmlns:a16="http://schemas.microsoft.com/office/drawing/2014/main" id="{421503AC-050C-4DF4-B413-403533861A72}"/>
              </a:ext>
            </a:extLst>
          </p:cNvPr>
          <p:cNvSpPr/>
          <p:nvPr/>
        </p:nvSpPr>
        <p:spPr>
          <a:xfrm>
            <a:off x="3507105" y="5639294"/>
            <a:ext cx="309999" cy="3261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C8C38731-D573-424E-8DE9-7FCEBFBAFD44}"/>
              </a:ext>
            </a:extLst>
          </p:cNvPr>
          <p:cNvSpPr/>
          <p:nvPr/>
        </p:nvSpPr>
        <p:spPr>
          <a:xfrm>
            <a:off x="5217053" y="5221325"/>
            <a:ext cx="228188" cy="3261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017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89942"/>
            <a:ext cx="302433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707904" y="966142"/>
            <a:ext cx="2952328" cy="2376264"/>
          </a:xfrm>
          <a:prstGeom prst="rect">
            <a:avLst/>
          </a:prstGeom>
          <a:noFill/>
          <a:ln>
            <a:noFill/>
          </a:ln>
        </p:spPr>
      </p:pic>
      <p:sp>
        <p:nvSpPr>
          <p:cNvPr id="7" name="Rectangle 6"/>
          <p:cNvSpPr/>
          <p:nvPr/>
        </p:nvSpPr>
        <p:spPr>
          <a:xfrm>
            <a:off x="3407822" y="1723366"/>
            <a:ext cx="413896" cy="646331"/>
          </a:xfrm>
          <a:prstGeom prst="rect">
            <a:avLst/>
          </a:prstGeom>
        </p:spPr>
        <p:txBody>
          <a:bodyPr wrap="none">
            <a:spAutoFit/>
          </a:bodyPr>
          <a:lstStyle/>
          <a:p>
            <a:r>
              <a:rPr lang="en-GB" sz="3600" dirty="0"/>
              <a:t>+</a:t>
            </a:r>
          </a:p>
        </p:txBody>
      </p:sp>
      <p:cxnSp>
        <p:nvCxnSpPr>
          <p:cNvPr id="9" name="Straight Arrow Connector 8"/>
          <p:cNvCxnSpPr/>
          <p:nvPr/>
        </p:nvCxnSpPr>
        <p:spPr>
          <a:xfrm>
            <a:off x="6660232" y="2046531"/>
            <a:ext cx="165618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76256" y="1610022"/>
            <a:ext cx="1080120" cy="369332"/>
          </a:xfrm>
          <a:prstGeom prst="rect">
            <a:avLst/>
          </a:prstGeom>
          <a:noFill/>
        </p:spPr>
        <p:txBody>
          <a:bodyPr wrap="square" rtlCol="0">
            <a:spAutoFit/>
          </a:bodyPr>
          <a:lstStyle/>
          <a:p>
            <a:r>
              <a:rPr lang="en-GB" dirty="0"/>
              <a:t>Enzyme</a:t>
            </a:r>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741546"/>
            <a:ext cx="2472042" cy="2283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3850012"/>
            <a:ext cx="260032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p:nvPr/>
        </p:nvGrpSpPr>
        <p:grpSpPr>
          <a:xfrm>
            <a:off x="7056276" y="4529531"/>
            <a:ext cx="1800200" cy="707886"/>
            <a:chOff x="6444208" y="5198422"/>
            <a:chExt cx="1800200" cy="707886"/>
          </a:xfrm>
        </p:grpSpPr>
        <p:sp>
          <p:nvSpPr>
            <p:cNvPr id="14" name="TextBox 13"/>
            <p:cNvSpPr txBox="1"/>
            <p:nvPr/>
          </p:nvSpPr>
          <p:spPr>
            <a:xfrm>
              <a:off x="6444208" y="5229200"/>
              <a:ext cx="432048" cy="646331"/>
            </a:xfrm>
            <a:prstGeom prst="rect">
              <a:avLst/>
            </a:prstGeom>
            <a:noFill/>
          </p:spPr>
          <p:txBody>
            <a:bodyPr wrap="square" rtlCol="0">
              <a:spAutoFit/>
            </a:bodyPr>
            <a:lstStyle/>
            <a:p>
              <a:r>
                <a:rPr lang="en-GB" sz="3600" dirty="0"/>
                <a:t>+</a:t>
              </a:r>
            </a:p>
          </p:txBody>
        </p:sp>
        <p:sp>
          <p:nvSpPr>
            <p:cNvPr id="15" name="TextBox 14"/>
            <p:cNvSpPr txBox="1"/>
            <p:nvPr/>
          </p:nvSpPr>
          <p:spPr>
            <a:xfrm>
              <a:off x="7097393" y="5198422"/>
              <a:ext cx="1147015"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grpSp>
      <p:sp>
        <p:nvSpPr>
          <p:cNvPr id="12" name="Rectangle 11"/>
          <p:cNvSpPr/>
          <p:nvPr/>
        </p:nvSpPr>
        <p:spPr>
          <a:xfrm>
            <a:off x="3824134" y="4698809"/>
            <a:ext cx="336952" cy="369332"/>
          </a:xfrm>
          <a:prstGeom prst="rect">
            <a:avLst/>
          </a:prstGeom>
        </p:spPr>
        <p:txBody>
          <a:bodyPr wrap="none">
            <a:spAutoFit/>
          </a:bodyPr>
          <a:lstStyle/>
          <a:p>
            <a:r>
              <a:rPr lang="en-GB" dirty="0"/>
              <a:t>O</a:t>
            </a:r>
          </a:p>
        </p:txBody>
      </p:sp>
      <p:cxnSp>
        <p:nvCxnSpPr>
          <p:cNvPr id="3092" name="Straight Connector 3091"/>
          <p:cNvCxnSpPr/>
          <p:nvPr/>
        </p:nvCxnSpPr>
        <p:spPr>
          <a:xfrm flipH="1">
            <a:off x="4067944" y="4529531"/>
            <a:ext cx="360040" cy="24884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6" name="Straight Connector 3095"/>
          <p:cNvCxnSpPr>
            <a:stCxn id="12" idx="2"/>
            <a:endCxn id="12" idx="2"/>
          </p:cNvCxnSpPr>
          <p:nvPr/>
        </p:nvCxnSpPr>
        <p:spPr>
          <a:xfrm>
            <a:off x="3992610" y="506814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98" name="Straight Connector 3097"/>
          <p:cNvCxnSpPr>
            <a:stCxn id="12" idx="2"/>
            <a:endCxn id="12" idx="2"/>
          </p:cNvCxnSpPr>
          <p:nvPr/>
        </p:nvCxnSpPr>
        <p:spPr>
          <a:xfrm>
            <a:off x="3992610" y="506814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3606776" y="4899909"/>
            <a:ext cx="309158" cy="1846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2767886" y="1997985"/>
            <a:ext cx="41999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3758786" y="1290632"/>
            <a:ext cx="30915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Flowchart: Alternate Process 78"/>
          <p:cNvSpPr/>
          <p:nvPr/>
        </p:nvSpPr>
        <p:spPr>
          <a:xfrm>
            <a:off x="3275856" y="4653951"/>
            <a:ext cx="1440160" cy="359439"/>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3758786" y="5786486"/>
            <a:ext cx="1173254" cy="369332"/>
          </a:xfrm>
          <a:prstGeom prst="rect">
            <a:avLst/>
          </a:prstGeom>
          <a:noFill/>
        </p:spPr>
        <p:txBody>
          <a:bodyPr wrap="square" rtlCol="0">
            <a:spAutoFit/>
          </a:bodyPr>
          <a:lstStyle/>
          <a:p>
            <a:r>
              <a:rPr lang="en-GB" dirty="0"/>
              <a:t>Lactose</a:t>
            </a:r>
          </a:p>
        </p:txBody>
      </p:sp>
      <p:grpSp>
        <p:nvGrpSpPr>
          <p:cNvPr id="3" name="Group 2"/>
          <p:cNvGrpSpPr/>
          <p:nvPr/>
        </p:nvGrpSpPr>
        <p:grpSpPr>
          <a:xfrm>
            <a:off x="3075418" y="3397299"/>
            <a:ext cx="2232248" cy="912405"/>
            <a:chOff x="3075418" y="3741546"/>
            <a:chExt cx="2232248" cy="912405"/>
          </a:xfrm>
        </p:grpSpPr>
        <p:sp>
          <p:nvSpPr>
            <p:cNvPr id="47" name="TextBox 46"/>
            <p:cNvSpPr txBox="1"/>
            <p:nvPr/>
          </p:nvSpPr>
          <p:spPr>
            <a:xfrm>
              <a:off x="3075418" y="3848125"/>
              <a:ext cx="2232248" cy="369332"/>
            </a:xfrm>
            <a:prstGeom prst="rect">
              <a:avLst/>
            </a:prstGeom>
            <a:noFill/>
          </p:spPr>
          <p:txBody>
            <a:bodyPr wrap="square" rtlCol="0">
              <a:spAutoFit/>
            </a:bodyPr>
            <a:lstStyle/>
            <a:p>
              <a:r>
                <a:rPr lang="en-GB" dirty="0"/>
                <a:t>1,4 glycosidic bond</a:t>
              </a:r>
            </a:p>
          </p:txBody>
        </p:sp>
        <p:cxnSp>
          <p:nvCxnSpPr>
            <p:cNvPr id="50" name="Straight Connector 49"/>
            <p:cNvCxnSpPr>
              <a:endCxn id="79" idx="0"/>
            </p:cNvCxnSpPr>
            <p:nvPr/>
          </p:nvCxnSpPr>
          <p:spPr>
            <a:xfrm flipH="1">
              <a:off x="3995936" y="3741546"/>
              <a:ext cx="72008" cy="91240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AC749A24-EF52-4ED1-8419-4ED4079EC5CA}"/>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28" name="TextBox 27">
            <a:extLst>
              <a:ext uri="{FF2B5EF4-FFF2-40B4-BE49-F238E27FC236}">
                <a16:creationId xmlns:a16="http://schemas.microsoft.com/office/drawing/2014/main" id="{428AC983-8909-40E0-A8AA-1BD358597A5A}"/>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29" name="TextBox 28">
            <a:extLst>
              <a:ext uri="{FF2B5EF4-FFF2-40B4-BE49-F238E27FC236}">
                <a16:creationId xmlns:a16="http://schemas.microsoft.com/office/drawing/2014/main" id="{4A49A3C7-21C4-4B0E-A3DA-B1ED2F6F1734}"/>
              </a:ext>
            </a:extLst>
          </p:cNvPr>
          <p:cNvSpPr txBox="1"/>
          <p:nvPr/>
        </p:nvSpPr>
        <p:spPr>
          <a:xfrm>
            <a:off x="-52073" y="6196467"/>
            <a:ext cx="8794972" cy="584775"/>
          </a:xfrm>
          <a:prstGeom prst="rect">
            <a:avLst/>
          </a:prstGeom>
          <a:noFill/>
        </p:spPr>
        <p:txBody>
          <a:bodyPr wrap="square" rtlCol="0">
            <a:spAutoFit/>
          </a:bodyPr>
          <a:lstStyle/>
          <a:p>
            <a:pPr algn="ctr"/>
            <a:r>
              <a:rPr lang="en-GB" sz="3200" b="1" dirty="0">
                <a:solidFill>
                  <a:srgbClr val="7030A0"/>
                </a:solidFill>
              </a:rPr>
              <a:t>Complete the diagram on page 4.</a:t>
            </a:r>
          </a:p>
        </p:txBody>
      </p:sp>
    </p:spTree>
    <p:extLst>
      <p:ext uri="{BB962C8B-B14F-4D97-AF65-F5344CB8AC3E}">
        <p14:creationId xmlns:p14="http://schemas.microsoft.com/office/powerpoint/2010/main" val="364946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7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29F9E69-3114-4385-8AA9-02FD46C3D8B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073" name="Picture 57" descr="A picture containing drawing, shirt&#10;&#10;Description automatically generated">
            <a:extLst>
              <a:ext uri="{FF2B5EF4-FFF2-40B4-BE49-F238E27FC236}">
                <a16:creationId xmlns:a16="http://schemas.microsoft.com/office/drawing/2014/main" id="{22E630AA-F085-4A3E-B4E8-345152C82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661" y="1495373"/>
            <a:ext cx="781501" cy="7814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BB9281AE-EA11-4FF8-BE38-E4C635A1B743}"/>
              </a:ext>
            </a:extLst>
          </p:cNvPr>
          <p:cNvSpPr>
            <a:spLocks noChangeArrowheads="1"/>
          </p:cNvSpPr>
          <p:nvPr/>
        </p:nvSpPr>
        <p:spPr bwMode="auto">
          <a:xfrm>
            <a:off x="0" y="846779"/>
            <a:ext cx="6779356" cy="2139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Hydrolysis reactions: Rules for drawing</a:t>
            </a: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Always show the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groups involved</a:t>
            </a:r>
            <a:endParaRPr kumimoji="0" lang="en-GB" altLang="en-US" sz="11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Always show where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water is added </a:t>
            </a:r>
            <a:endParaRPr kumimoji="0" lang="en-GB" altLang="en-US" sz="11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Always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circle </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and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label</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bond broken </a:t>
            </a:r>
            <a:endParaRPr kumimoji="0" lang="en-GB" altLang="en-US" sz="11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Name the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monomers</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formed.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Disaccharides can be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broken down</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by a </a:t>
            </a:r>
            <a:r>
              <a:rPr kumimoji="0" lang="en-GB"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hydrolysis r</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eaction.</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89450248-CF7C-4E35-8FA6-3A51F7083BA1}"/>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3238EA15-8F9B-467E-9A03-0671607ADED8}"/>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4" name="Rectangle 3">
            <a:extLst>
              <a:ext uri="{FF2B5EF4-FFF2-40B4-BE49-F238E27FC236}">
                <a16:creationId xmlns:a16="http://schemas.microsoft.com/office/drawing/2014/main" id="{1C5BFB81-FCBF-43F6-A0BF-7E5323F6598B}"/>
              </a:ext>
            </a:extLst>
          </p:cNvPr>
          <p:cNvSpPr/>
          <p:nvPr/>
        </p:nvSpPr>
        <p:spPr>
          <a:xfrm>
            <a:off x="24036" y="3142664"/>
            <a:ext cx="9036496" cy="492122"/>
          </a:xfrm>
          <a:prstGeom prst="rect">
            <a:avLst/>
          </a:prstGeom>
        </p:spPr>
        <p:txBody>
          <a:bodyPr wrap="square">
            <a:spAutoFit/>
          </a:bodyPr>
          <a:lstStyle/>
          <a:p>
            <a:pPr>
              <a:lnSpc>
                <a:spcPct val="115000"/>
              </a:lnSpc>
              <a:spcAft>
                <a:spcPts val="1000"/>
              </a:spcAft>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On page 5 draw the hydrolysis reaction of Maltose</a:t>
            </a:r>
            <a:r>
              <a:rPr lang="en-GB" dirty="0">
                <a:latin typeface="Calibri" panose="020F0502020204030204" pitchFamily="34" charset="0"/>
                <a:ea typeface="Calibri" panose="020F0502020204030204" pitchFamily="34" charset="0"/>
                <a:cs typeface="Calibri" panose="020F0502020204030204" pitchFamily="34"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2">
            <a:extLst>
              <a:ext uri="{FF2B5EF4-FFF2-40B4-BE49-F238E27FC236}">
                <a16:creationId xmlns:a16="http://schemas.microsoft.com/office/drawing/2014/main" id="{D8CAA04A-7132-456B-9F26-F85AB7662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909619"/>
            <a:ext cx="2752725" cy="25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05B1F197-E3A1-4311-A52D-BACC72627E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961855"/>
            <a:ext cx="2924175"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Connector 9">
            <a:extLst>
              <a:ext uri="{FF2B5EF4-FFF2-40B4-BE49-F238E27FC236}">
                <a16:creationId xmlns:a16="http://schemas.microsoft.com/office/drawing/2014/main" id="{4A4686A8-D244-40CA-819A-12960510E02F}"/>
              </a:ext>
            </a:extLst>
          </p:cNvPr>
          <p:cNvCxnSpPr/>
          <p:nvPr/>
        </p:nvCxnSpPr>
        <p:spPr>
          <a:xfrm flipH="1">
            <a:off x="3707904" y="5421787"/>
            <a:ext cx="5166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CF90ADC-2421-41BA-9C2A-B4B46AECE395}"/>
              </a:ext>
            </a:extLst>
          </p:cNvPr>
          <p:cNvCxnSpPr/>
          <p:nvPr/>
        </p:nvCxnSpPr>
        <p:spPr>
          <a:xfrm>
            <a:off x="4542284" y="5444437"/>
            <a:ext cx="4914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DC46D82-883D-4061-9F93-3C06FB724ADB}"/>
              </a:ext>
            </a:extLst>
          </p:cNvPr>
          <p:cNvSpPr/>
          <p:nvPr/>
        </p:nvSpPr>
        <p:spPr>
          <a:xfrm>
            <a:off x="4224536" y="5259771"/>
            <a:ext cx="367408" cy="369332"/>
          </a:xfrm>
          <a:prstGeom prst="rect">
            <a:avLst/>
          </a:prstGeom>
        </p:spPr>
        <p:txBody>
          <a:bodyPr wrap="none">
            <a:spAutoFit/>
          </a:bodyPr>
          <a:lstStyle/>
          <a:p>
            <a:r>
              <a:rPr lang="en-GB" dirty="0">
                <a:latin typeface="Arial Rounded MT Bold" panose="020F0704030504030204" pitchFamily="34" charset="0"/>
              </a:rPr>
              <a:t>O</a:t>
            </a:r>
          </a:p>
        </p:txBody>
      </p:sp>
      <p:sp>
        <p:nvSpPr>
          <p:cNvPr id="13" name="TextBox 12">
            <a:extLst>
              <a:ext uri="{FF2B5EF4-FFF2-40B4-BE49-F238E27FC236}">
                <a16:creationId xmlns:a16="http://schemas.microsoft.com/office/drawing/2014/main" id="{39CE1263-7C82-40A9-91CE-15E5445C9DE4}"/>
              </a:ext>
            </a:extLst>
          </p:cNvPr>
          <p:cNvSpPr txBox="1"/>
          <p:nvPr/>
        </p:nvSpPr>
        <p:spPr>
          <a:xfrm>
            <a:off x="3843350" y="6085964"/>
            <a:ext cx="1397868" cy="369332"/>
          </a:xfrm>
          <a:prstGeom prst="rect">
            <a:avLst/>
          </a:prstGeom>
          <a:noFill/>
        </p:spPr>
        <p:txBody>
          <a:bodyPr wrap="square" rtlCol="0">
            <a:spAutoFit/>
          </a:bodyPr>
          <a:lstStyle/>
          <a:p>
            <a:r>
              <a:rPr lang="en-GB" dirty="0">
                <a:latin typeface="Comic Sans MS" panose="030F0702030302020204" pitchFamily="66" charset="0"/>
              </a:rPr>
              <a:t>Maltose</a:t>
            </a:r>
          </a:p>
        </p:txBody>
      </p:sp>
    </p:spTree>
    <p:extLst>
      <p:ext uri="{BB962C8B-B14F-4D97-AF65-F5344CB8AC3E}">
        <p14:creationId xmlns:p14="http://schemas.microsoft.com/office/powerpoint/2010/main" val="1623410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96752"/>
            <a:ext cx="2752725" cy="25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248988"/>
            <a:ext cx="2924175"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flipH="1">
            <a:off x="2915816" y="2708920"/>
            <a:ext cx="5166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750196" y="2731570"/>
            <a:ext cx="4914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432448" y="2546904"/>
            <a:ext cx="336952" cy="369332"/>
          </a:xfrm>
          <a:prstGeom prst="rect">
            <a:avLst/>
          </a:prstGeom>
        </p:spPr>
        <p:txBody>
          <a:bodyPr wrap="none">
            <a:spAutoFit/>
          </a:bodyPr>
          <a:lstStyle/>
          <a:p>
            <a:r>
              <a:rPr lang="en-GB" dirty="0"/>
              <a:t>O</a:t>
            </a:r>
          </a:p>
        </p:txBody>
      </p:sp>
      <p:sp>
        <p:nvSpPr>
          <p:cNvPr id="10" name="TextBox 9"/>
          <p:cNvSpPr txBox="1"/>
          <p:nvPr/>
        </p:nvSpPr>
        <p:spPr>
          <a:xfrm>
            <a:off x="3051262" y="3373097"/>
            <a:ext cx="1397868" cy="369332"/>
          </a:xfrm>
          <a:prstGeom prst="rect">
            <a:avLst/>
          </a:prstGeom>
          <a:noFill/>
        </p:spPr>
        <p:txBody>
          <a:bodyPr wrap="square" rtlCol="0">
            <a:spAutoFit/>
          </a:bodyPr>
          <a:lstStyle/>
          <a:p>
            <a:r>
              <a:rPr lang="en-GB" dirty="0"/>
              <a:t>Maltose</a:t>
            </a:r>
          </a:p>
        </p:txBody>
      </p:sp>
      <p:sp>
        <p:nvSpPr>
          <p:cNvPr id="13" name="TextBox 12"/>
          <p:cNvSpPr txBox="1"/>
          <p:nvPr/>
        </p:nvSpPr>
        <p:spPr>
          <a:xfrm>
            <a:off x="7596337" y="2248798"/>
            <a:ext cx="1262696"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cxnSp>
        <p:nvCxnSpPr>
          <p:cNvPr id="15" name="Straight Arrow Connector 14"/>
          <p:cNvCxnSpPr/>
          <p:nvPr/>
        </p:nvCxnSpPr>
        <p:spPr>
          <a:xfrm>
            <a:off x="467544" y="5085184"/>
            <a:ext cx="123234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4004129"/>
            <a:ext cx="2788568" cy="273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093613"/>
            <a:ext cx="2697244" cy="2642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11560" y="4725144"/>
            <a:ext cx="1008112" cy="369332"/>
          </a:xfrm>
          <a:prstGeom prst="rect">
            <a:avLst/>
          </a:prstGeom>
          <a:noFill/>
        </p:spPr>
        <p:txBody>
          <a:bodyPr wrap="square" rtlCol="0">
            <a:spAutoFit/>
          </a:bodyPr>
          <a:lstStyle/>
          <a:p>
            <a:r>
              <a:rPr lang="en-GB" dirty="0"/>
              <a:t>Enzyme</a:t>
            </a:r>
          </a:p>
        </p:txBody>
      </p:sp>
      <p:sp>
        <p:nvSpPr>
          <p:cNvPr id="21" name="Rectangle 20">
            <a:extLst>
              <a:ext uri="{FF2B5EF4-FFF2-40B4-BE49-F238E27FC236}">
                <a16:creationId xmlns:a16="http://schemas.microsoft.com/office/drawing/2014/main" id="{9A7731C5-B806-4914-92BB-D7B59B403BD8}"/>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22" name="TextBox 21">
            <a:extLst>
              <a:ext uri="{FF2B5EF4-FFF2-40B4-BE49-F238E27FC236}">
                <a16:creationId xmlns:a16="http://schemas.microsoft.com/office/drawing/2014/main" id="{4C4AB663-4FA3-434E-9C90-87006EC6F626}"/>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23" name="Flowchart: Alternate Process 22">
            <a:extLst>
              <a:ext uri="{FF2B5EF4-FFF2-40B4-BE49-F238E27FC236}">
                <a16:creationId xmlns:a16="http://schemas.microsoft.com/office/drawing/2014/main" id="{2A42450A-E60D-4B52-86D8-2AEF925CF466}"/>
              </a:ext>
            </a:extLst>
          </p:cNvPr>
          <p:cNvSpPr/>
          <p:nvPr/>
        </p:nvSpPr>
        <p:spPr>
          <a:xfrm>
            <a:off x="2880844" y="2555419"/>
            <a:ext cx="1440160" cy="359439"/>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Alternate Process 23">
            <a:extLst>
              <a:ext uri="{FF2B5EF4-FFF2-40B4-BE49-F238E27FC236}">
                <a16:creationId xmlns:a16="http://schemas.microsoft.com/office/drawing/2014/main" id="{7B6AD9B7-A89B-4159-907B-D7549A0A9D60}"/>
              </a:ext>
            </a:extLst>
          </p:cNvPr>
          <p:cNvSpPr/>
          <p:nvPr/>
        </p:nvSpPr>
        <p:spPr>
          <a:xfrm>
            <a:off x="7380312" y="2298834"/>
            <a:ext cx="1440160" cy="707886"/>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5AF100B8-5468-44CD-B31D-59FB425D01B9}"/>
              </a:ext>
            </a:extLst>
          </p:cNvPr>
          <p:cNvSpPr txBox="1"/>
          <p:nvPr/>
        </p:nvSpPr>
        <p:spPr>
          <a:xfrm>
            <a:off x="7341751" y="2268527"/>
            <a:ext cx="432048" cy="646331"/>
          </a:xfrm>
          <a:prstGeom prst="rect">
            <a:avLst/>
          </a:prstGeom>
          <a:noFill/>
        </p:spPr>
        <p:txBody>
          <a:bodyPr wrap="square" rtlCol="0">
            <a:spAutoFit/>
          </a:bodyPr>
          <a:lstStyle/>
          <a:p>
            <a:r>
              <a:rPr lang="en-GB" sz="3600" dirty="0"/>
              <a:t>+</a:t>
            </a:r>
          </a:p>
        </p:txBody>
      </p:sp>
      <p:sp>
        <p:nvSpPr>
          <p:cNvPr id="27" name="Flowchart: Alternate Process 26">
            <a:extLst>
              <a:ext uri="{FF2B5EF4-FFF2-40B4-BE49-F238E27FC236}">
                <a16:creationId xmlns:a16="http://schemas.microsoft.com/office/drawing/2014/main" id="{5638E93B-9218-4982-B6F4-E70A5C7DBC1A}"/>
              </a:ext>
            </a:extLst>
          </p:cNvPr>
          <p:cNvSpPr/>
          <p:nvPr/>
        </p:nvSpPr>
        <p:spPr>
          <a:xfrm>
            <a:off x="3008970" y="6377065"/>
            <a:ext cx="1440160" cy="359439"/>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Alternate Process 27">
            <a:extLst>
              <a:ext uri="{FF2B5EF4-FFF2-40B4-BE49-F238E27FC236}">
                <a16:creationId xmlns:a16="http://schemas.microsoft.com/office/drawing/2014/main" id="{41BFF8C7-45DF-4FC8-AF08-E4827DFD756D}"/>
              </a:ext>
            </a:extLst>
          </p:cNvPr>
          <p:cNvSpPr/>
          <p:nvPr/>
        </p:nvSpPr>
        <p:spPr>
          <a:xfrm>
            <a:off x="6424678" y="6377064"/>
            <a:ext cx="1440160" cy="359439"/>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38BF08E-BF01-4386-8FD2-5EBB6724BEC6}"/>
              </a:ext>
            </a:extLst>
          </p:cNvPr>
          <p:cNvSpPr txBox="1"/>
          <p:nvPr/>
        </p:nvSpPr>
        <p:spPr>
          <a:xfrm>
            <a:off x="2900958" y="1054019"/>
            <a:ext cx="1656184" cy="646331"/>
          </a:xfrm>
          <a:prstGeom prst="rect">
            <a:avLst/>
          </a:prstGeom>
          <a:noFill/>
        </p:spPr>
        <p:txBody>
          <a:bodyPr wrap="square" rtlCol="0">
            <a:spAutoFit/>
          </a:bodyPr>
          <a:lstStyle/>
          <a:p>
            <a:r>
              <a:rPr lang="en-GB" dirty="0"/>
              <a:t>1-4 </a:t>
            </a:r>
            <a:r>
              <a:rPr lang="en-GB" dirty="0" err="1"/>
              <a:t>glycosidic</a:t>
            </a:r>
            <a:r>
              <a:rPr lang="en-GB" dirty="0"/>
              <a:t> bond broken </a:t>
            </a:r>
          </a:p>
        </p:txBody>
      </p:sp>
    </p:spTree>
    <p:extLst>
      <p:ext uri="{BB962C8B-B14F-4D97-AF65-F5344CB8AC3E}">
        <p14:creationId xmlns:p14="http://schemas.microsoft.com/office/powerpoint/2010/main" val="165043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animBg="1"/>
      <p:bldP spid="24" grpId="0" animBg="1"/>
      <p:bldP spid="25" grpId="0"/>
      <p:bldP spid="27" grpId="0" animBg="1"/>
      <p:bldP spid="28"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A345DC-4C8A-4219-93A7-F7F2BE11AABC}"/>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 name="Rectangle 2">
            <a:extLst>
              <a:ext uri="{FF2B5EF4-FFF2-40B4-BE49-F238E27FC236}">
                <a16:creationId xmlns:a16="http://schemas.microsoft.com/office/drawing/2014/main" id="{03F1D53E-A8A9-498D-AB5B-1EB909BA32B8}"/>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8909ACC2-BCB6-4579-B86C-F2D614E2389A}"/>
              </a:ext>
            </a:extLst>
          </p:cNvPr>
          <p:cNvPicPr>
            <a:picLocks noChangeAspect="1"/>
          </p:cNvPicPr>
          <p:nvPr/>
        </p:nvPicPr>
        <p:blipFill>
          <a:blip r:embed="rId2"/>
          <a:stretch>
            <a:fillRect/>
          </a:stretch>
        </p:blipFill>
        <p:spPr>
          <a:xfrm>
            <a:off x="506040" y="1412776"/>
            <a:ext cx="3853006" cy="3353091"/>
          </a:xfrm>
          <a:prstGeom prst="rect">
            <a:avLst/>
          </a:prstGeom>
        </p:spPr>
      </p:pic>
      <p:pic>
        <p:nvPicPr>
          <p:cNvPr id="5" name="Picture 4">
            <a:extLst>
              <a:ext uri="{FF2B5EF4-FFF2-40B4-BE49-F238E27FC236}">
                <a16:creationId xmlns:a16="http://schemas.microsoft.com/office/drawing/2014/main" id="{DCBBA4CF-24E1-42B7-85E3-61EC8FD1F1C3}"/>
              </a:ext>
            </a:extLst>
          </p:cNvPr>
          <p:cNvPicPr>
            <a:picLocks noChangeAspect="1"/>
          </p:cNvPicPr>
          <p:nvPr/>
        </p:nvPicPr>
        <p:blipFill>
          <a:blip r:embed="rId2"/>
          <a:stretch>
            <a:fillRect/>
          </a:stretch>
        </p:blipFill>
        <p:spPr>
          <a:xfrm>
            <a:off x="4653159" y="1628800"/>
            <a:ext cx="3853006" cy="3353091"/>
          </a:xfrm>
          <a:prstGeom prst="rect">
            <a:avLst/>
          </a:prstGeom>
        </p:spPr>
      </p:pic>
      <p:pic>
        <p:nvPicPr>
          <p:cNvPr id="6" name="Picture 5">
            <a:extLst>
              <a:ext uri="{FF2B5EF4-FFF2-40B4-BE49-F238E27FC236}">
                <a16:creationId xmlns:a16="http://schemas.microsoft.com/office/drawing/2014/main" id="{55697C8C-A4EA-4116-BAFB-03D35BD96B41}"/>
              </a:ext>
            </a:extLst>
          </p:cNvPr>
          <p:cNvPicPr>
            <a:picLocks noChangeAspect="1"/>
          </p:cNvPicPr>
          <p:nvPr/>
        </p:nvPicPr>
        <p:blipFill>
          <a:blip r:embed="rId2"/>
          <a:stretch>
            <a:fillRect/>
          </a:stretch>
        </p:blipFill>
        <p:spPr>
          <a:xfrm flipV="1">
            <a:off x="4784954" y="1447764"/>
            <a:ext cx="3853006" cy="3353091"/>
          </a:xfrm>
          <a:prstGeom prst="rect">
            <a:avLst/>
          </a:prstGeom>
        </p:spPr>
      </p:pic>
      <p:sp>
        <p:nvSpPr>
          <p:cNvPr id="7" name="TextBox 6">
            <a:extLst>
              <a:ext uri="{FF2B5EF4-FFF2-40B4-BE49-F238E27FC236}">
                <a16:creationId xmlns:a16="http://schemas.microsoft.com/office/drawing/2014/main" id="{85D360D1-3926-48C7-980A-E04BD2DE7F5B}"/>
              </a:ext>
            </a:extLst>
          </p:cNvPr>
          <p:cNvSpPr txBox="1"/>
          <p:nvPr/>
        </p:nvSpPr>
        <p:spPr>
          <a:xfrm>
            <a:off x="179512" y="5751836"/>
            <a:ext cx="8640960" cy="523220"/>
          </a:xfrm>
          <a:prstGeom prst="rect">
            <a:avLst/>
          </a:prstGeom>
          <a:noFill/>
        </p:spPr>
        <p:txBody>
          <a:bodyPr wrap="square" rtlCol="0">
            <a:spAutoFit/>
          </a:bodyPr>
          <a:lstStyle/>
          <a:p>
            <a:pPr algn="ctr"/>
            <a:r>
              <a:rPr lang="en-GB" sz="2800" dirty="0">
                <a:solidFill>
                  <a:srgbClr val="7030A0"/>
                </a:solidFill>
              </a:rPr>
              <a:t>Every other B-glucose must by flipped 180 to bond</a:t>
            </a:r>
          </a:p>
        </p:txBody>
      </p:sp>
    </p:spTree>
    <p:extLst>
      <p:ext uri="{BB962C8B-B14F-4D97-AF65-F5344CB8AC3E}">
        <p14:creationId xmlns:p14="http://schemas.microsoft.com/office/powerpoint/2010/main" val="277739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225 -0.03588 L -0.00225 -0.03588 C -0.00954 -0.03564 -0.05416 -0.03518 -0.07135 -0.03263 C -0.07274 -0.0324 -0.07378 -0.03125 -0.07517 -0.03101 C -0.07881 -0.03009 -0.08246 -0.02986 -0.08628 -0.02939 C -0.09531 -0.02986 -0.10434 -0.03125 -0.11336 -0.03101 C -0.18316 -0.02916 -0.12152 -0.02546 -0.17013 -0.02939 L -0.1776 -0.03101 C -0.18038 -0.03148 -0.18385 -0.03055 -0.18628 -0.03263 C -0.18732 -0.03356 -0.18559 -0.03611 -0.18489 -0.0375 C -0.18177 -0.04652 -0.17968 -0.05625 -0.17517 -0.06388 C -0.17222 -0.06875 -0.16857 -0.07314 -0.16649 -0.0787 C -0.16475 -0.0831 -0.16302 -0.0875 -0.16145 -0.09189 C -0.16093 -0.09351 -0.16093 -0.09537 -0.16024 -0.09675 C -0.1592 -0.0993 -0.15781 -0.10115 -0.15659 -0.10347 C -0.14461 -0.10023 -0.15191 -0.1037 -0.13802 -0.08541 L -0.12569 -0.06875 C -0.12274 -0.05972 -0.12066 -0.0537 -0.11822 -0.04421 C -0.1177 -0.04189 -0.11736 -0.03981 -0.11701 -0.0375 C -0.11614 -0.03217 -0.11631 -0.02615 -0.11458 -0.02106 L -0.10225 0.01343 C -0.10138 0.01575 -0.10052 0.01783 -0.09982 0.02014 C -0.09861 0.02385 -0.09739 0.02778 -0.096 0.03149 C -0.09531 0.0338 -0.09479 0.03635 -0.09357 0.0382 C -0.0927 0.03982 -0.09114 0.04028 -0.08993 0.04144 C -0.08784 0.03426 -0.08559 0.02732 -0.08368 0.02014 C -0.08316 0.01783 -0.08298 0.01575 -0.08246 0.01343 C -0.08211 0.01181 -0.08159 0.01019 -0.08125 0.00857 C -0.08159 -0.00902 -0.08038 -0.02685 -0.08246 -0.04421 C -0.08454 -0.06203 -0.08888 -0.0706 -0.09479 -0.08356 C -0.09566 -0.0875 -0.09739 -0.09675 -0.09739 -0.10023 C -0.09704 -0.10833 -0.09566 -0.11666 -0.09479 -0.12476 C -0.09114 -0.12384 -0.08715 -0.12361 -0.08368 -0.12152 C -0.08246 -0.12083 -0.08229 -0.11805 -0.08125 -0.11666 C -0.07847 -0.1125 -0.07534 -0.10902 -0.07256 -0.10509 C -0.06996 -0.10138 -0.0677 -0.09722 -0.06527 -0.09351 C -0.06406 -0.09189 -0.06267 -0.09027 -0.06145 -0.08865 C -0.05625 -0.08032 -0.04913 -0.06319 -0.0467 -0.0574 C -0.04583 -0.05509 -0.04479 -0.053 -0.04427 -0.05069 C -0.04184 -0.03981 -0.03923 -0.02893 -0.03802 -0.01782 C -0.03767 -0.01388 -0.03732 -0.01018 -0.0368 -0.00625 C -0.03281 0.02616 -0.03611 0.00232 -0.03316 0.01667 C -0.03263 0.01899 -0.03263 0.0213 -0.03194 0.02338 C -0.02934 0.02917 -0.02621 0.0345 -0.02326 0.03982 C -0.01996 0.04537 -0.02013 0.04445 -0.01579 0.04653 C -0.01024 0.02801 -0.01684 0.04838 -0.00972 0.02987 C -0.00416 0.01575 0.00643 -0.01296 0.00643 -0.01296 C 0.00678 -0.01828 0.00764 -0.02384 0.00764 -0.02939 C 0.00764 -0.03055 0.00591 -0.04328 0.00521 -0.04583 C 0.00053 -0.06018 -0.00486 -0.0743 -0.00972 -0.08865 C -0.01059 -0.0912 -0.01111 -0.09421 -0.01215 -0.09675 C -0.02013 -0.12013 -0.01441 -0.09976 -0.02083 -0.12476 L -0.02326 -0.13472 C -0.02083 -0.13634 -0.01857 -0.14004 -0.01579 -0.13958 C -0.00816 -0.13842 -0.00086 -0.13379 0.00643 -0.12986 C 0.00834 -0.1287 0.0099 -0.12685 0.01129 -0.12476 C 0.01945 -0.11319 0.02726 -0.10092 0.03473 -0.08865 C 0.03664 -0.08564 0.0382 -0.08217 0.03976 -0.0787 C 0.04219 -0.07338 0.04705 -0.06226 0.04705 -0.06226 C 0.04879 -0.05347 0.05018 -0.04467 0.05209 -0.03588 C 0.05313 -0.03101 0.05452 -0.02592 0.05573 -0.02106 L 0.05695 -0.0162 L 0.05834 -0.01111 C 0.05834 -0.01111 0.05695 -0.01435 0.05695 -0.0162 L 0.05695 -0.01944 L 0.05695 -0.01944 L 0.05695 -0.01944 " pathEditMode="relative" ptsTypes="AAAAAAAAAAAAAAAAAAAAAAAAAAAAAAAAAAAAAAAAAAAAAAAAAAAAAAAAAAAAAAAAAAA">
                                      <p:cBhvr>
                                        <p:cTn id="6" dur="2000" fill="hold"/>
                                        <p:tgtEl>
                                          <p:spTgt spid="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7EE442-EC2B-4DE5-BCFE-67890A75BCBE}"/>
              </a:ext>
            </a:extLst>
          </p:cNvPr>
          <p:cNvSpPr/>
          <p:nvPr/>
        </p:nvSpPr>
        <p:spPr>
          <a:xfrm>
            <a:off x="323967" y="3521942"/>
            <a:ext cx="8784976" cy="2910412"/>
          </a:xfrm>
          <a:prstGeom prst="rect">
            <a:avLst/>
          </a:prstGeom>
        </p:spPr>
        <p:txBody>
          <a:bodyPr wrap="square">
            <a:spAutoFit/>
          </a:bodyPr>
          <a:lstStyle/>
          <a:p>
            <a:pPr>
              <a:lnSpc>
                <a:spcPct val="115000"/>
              </a:lnSpc>
              <a:spcAft>
                <a:spcPts val="1000"/>
              </a:spcAft>
            </a:pPr>
            <a:r>
              <a:rPr lang="en-GB" sz="2800" dirty="0">
                <a:latin typeface="Calibri" panose="020F0502020204030204" pitchFamily="34" charset="0"/>
                <a:ea typeface="Calibri" panose="020F0502020204030204" pitchFamily="34" charset="0"/>
                <a:cs typeface="Calibri" panose="020F0502020204030204" pitchFamily="34" charset="0"/>
              </a:rPr>
              <a:t>Fill in the question on page 5. In the space make a quick drawing to help you remember this. </a:t>
            </a:r>
          </a:p>
          <a:p>
            <a:pPr>
              <a:lnSpc>
                <a:spcPct val="115000"/>
              </a:lnSpc>
              <a:spcAft>
                <a:spcPts val="1000"/>
              </a:spcAft>
            </a:pPr>
            <a:r>
              <a:rPr lang="en-GB" sz="2800" b="1" dirty="0">
                <a:latin typeface="Calibri" panose="020F0502020204030204" pitchFamily="34" charset="0"/>
                <a:ea typeface="Calibri" panose="020F0502020204030204" pitchFamily="34" charset="0"/>
                <a:cs typeface="Calibri" panose="020F0502020204030204" pitchFamily="34" charset="0"/>
              </a:rPr>
              <a:t>How does the structure of alpha and beta glucose change the bonding?</a:t>
            </a: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en-GB" sz="2800" dirty="0">
                <a:solidFill>
                  <a:srgbClr val="7030A0"/>
                </a:solidFill>
                <a:latin typeface="Calibri" panose="020F0502020204030204" pitchFamily="34" charset="0"/>
                <a:ea typeface="Calibri" panose="020F0502020204030204" pitchFamily="34" charset="0"/>
                <a:cs typeface="Calibri" panose="020F0502020204030204" pitchFamily="34" charset="0"/>
              </a:rPr>
              <a:t>Every other B-glucose molecule is upside down</a:t>
            </a:r>
            <a:r>
              <a:rPr lang="en-GB" sz="2800" dirty="0">
                <a:latin typeface="Calibri" panose="020F0502020204030204" pitchFamily="34" charset="0"/>
                <a:ea typeface="Calibri" panose="020F0502020204030204" pitchFamily="34" charset="0"/>
                <a:cs typeface="Calibri" panose="020F0502020204030204" pitchFamily="34" charset="0"/>
              </a:rPr>
              <a:t>. </a:t>
            </a:r>
            <a:endParaRPr lang="en-GB"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0FB18806-A8E0-4C3D-BFB8-93432F83734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4" name="Rectangle 3">
            <a:extLst>
              <a:ext uri="{FF2B5EF4-FFF2-40B4-BE49-F238E27FC236}">
                <a16:creationId xmlns:a16="http://schemas.microsoft.com/office/drawing/2014/main" id="{49C12579-03E8-43CD-81B7-16222BAA32C6}"/>
              </a:ext>
            </a:extLst>
          </p:cNvPr>
          <p:cNvSpPr>
            <a:spLocks noChangeArrowheads="1"/>
          </p:cNvSpPr>
          <p:nvPr/>
        </p:nvSpPr>
        <p:spPr bwMode="auto">
          <a:xfrm>
            <a:off x="4355976" y="260648"/>
            <a:ext cx="22236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1" i="0" u="sng" strike="noStrike" cap="none" normalizeH="0" baseline="0" dirty="0">
                <a:ln>
                  <a:noFill/>
                </a:ln>
                <a:solidFill>
                  <a:schemeClr val="tx1"/>
                </a:solidFill>
                <a:effectLst/>
                <a:cs typeface="Calibri" panose="020F0502020204030204" pitchFamily="34" charset="0"/>
              </a:rPr>
              <a:t>Disaccharides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5" name="Picture 4">
            <a:extLst>
              <a:ext uri="{FF2B5EF4-FFF2-40B4-BE49-F238E27FC236}">
                <a16:creationId xmlns:a16="http://schemas.microsoft.com/office/drawing/2014/main" id="{AA071D38-4F31-4847-A84C-1436B3F5E83C}"/>
              </a:ext>
            </a:extLst>
          </p:cNvPr>
          <p:cNvPicPr>
            <a:picLocks noChangeAspect="1"/>
          </p:cNvPicPr>
          <p:nvPr/>
        </p:nvPicPr>
        <p:blipFill rotWithShape="1">
          <a:blip r:embed="rId2"/>
          <a:srcRect t="59450" b="7475"/>
          <a:stretch/>
        </p:blipFill>
        <p:spPr>
          <a:xfrm>
            <a:off x="827583" y="923596"/>
            <a:ext cx="7777745" cy="1929340"/>
          </a:xfrm>
          <a:prstGeom prst="rect">
            <a:avLst/>
          </a:prstGeom>
        </p:spPr>
      </p:pic>
    </p:spTree>
    <p:extLst>
      <p:ext uri="{BB962C8B-B14F-4D97-AF65-F5344CB8AC3E}">
        <p14:creationId xmlns:p14="http://schemas.microsoft.com/office/powerpoint/2010/main" val="3124264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6370975"/>
          </a:xfrm>
          <a:prstGeom prst="rect">
            <a:avLst/>
          </a:prstGeom>
          <a:noFill/>
        </p:spPr>
        <p:txBody>
          <a:bodyPr wrap="square" rtlCol="0">
            <a:spAutoFit/>
          </a:bodyPr>
          <a:lstStyle/>
          <a:p>
            <a:pPr algn="ctr"/>
            <a:r>
              <a:rPr lang="en-GB" sz="3200" dirty="0"/>
              <a:t>Apply this knowledge to the exam questions on page 5-6.</a:t>
            </a:r>
          </a:p>
          <a:p>
            <a:pPr algn="ctr"/>
            <a:endParaRPr lang="en-GB" sz="3200" dirty="0"/>
          </a:p>
          <a:p>
            <a:pPr algn="ctr"/>
            <a:r>
              <a:rPr lang="en-GB" sz="2400" dirty="0"/>
              <a:t>The questions are worth 7 marks. Can you complete the exam question in 10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2381897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9C0C68-D5B9-4E8D-8028-8E57C459464E}"/>
              </a:ext>
            </a:extLst>
          </p:cNvPr>
          <p:cNvPicPr>
            <a:picLocks noChangeAspect="1"/>
          </p:cNvPicPr>
          <p:nvPr/>
        </p:nvPicPr>
        <p:blipFill rotWithShape="1">
          <a:blip r:embed="rId2"/>
          <a:srcRect r="41726"/>
          <a:stretch/>
        </p:blipFill>
        <p:spPr>
          <a:xfrm>
            <a:off x="107503" y="-35484"/>
            <a:ext cx="8566851" cy="2024324"/>
          </a:xfrm>
          <a:prstGeom prst="rect">
            <a:avLst/>
          </a:prstGeom>
        </p:spPr>
      </p:pic>
      <p:pic>
        <p:nvPicPr>
          <p:cNvPr id="5" name="Picture 4">
            <a:extLst>
              <a:ext uri="{FF2B5EF4-FFF2-40B4-BE49-F238E27FC236}">
                <a16:creationId xmlns:a16="http://schemas.microsoft.com/office/drawing/2014/main" id="{082A0DE1-8806-4179-A0F2-7FA79ED5CC20}"/>
              </a:ext>
            </a:extLst>
          </p:cNvPr>
          <p:cNvPicPr>
            <a:picLocks noChangeAspect="1"/>
          </p:cNvPicPr>
          <p:nvPr/>
        </p:nvPicPr>
        <p:blipFill rotWithShape="1">
          <a:blip r:embed="rId3"/>
          <a:srcRect r="32675"/>
          <a:stretch/>
        </p:blipFill>
        <p:spPr>
          <a:xfrm>
            <a:off x="323528" y="980728"/>
            <a:ext cx="7838384" cy="1152128"/>
          </a:xfrm>
          <a:prstGeom prst="rect">
            <a:avLst/>
          </a:prstGeom>
        </p:spPr>
      </p:pic>
      <p:pic>
        <p:nvPicPr>
          <p:cNvPr id="7" name="Picture 6">
            <a:extLst>
              <a:ext uri="{FF2B5EF4-FFF2-40B4-BE49-F238E27FC236}">
                <a16:creationId xmlns:a16="http://schemas.microsoft.com/office/drawing/2014/main" id="{390A71AE-7F74-4502-A5B4-5847687FFA8D}"/>
              </a:ext>
            </a:extLst>
          </p:cNvPr>
          <p:cNvPicPr>
            <a:picLocks noChangeAspect="1"/>
          </p:cNvPicPr>
          <p:nvPr/>
        </p:nvPicPr>
        <p:blipFill>
          <a:blip r:embed="rId4"/>
          <a:stretch>
            <a:fillRect/>
          </a:stretch>
        </p:blipFill>
        <p:spPr>
          <a:xfrm>
            <a:off x="0" y="2459776"/>
            <a:ext cx="9520172" cy="2679632"/>
          </a:xfrm>
          <a:prstGeom prst="rect">
            <a:avLst/>
          </a:prstGeom>
        </p:spPr>
      </p:pic>
      <p:pic>
        <p:nvPicPr>
          <p:cNvPr id="8" name="Picture 7">
            <a:extLst>
              <a:ext uri="{FF2B5EF4-FFF2-40B4-BE49-F238E27FC236}">
                <a16:creationId xmlns:a16="http://schemas.microsoft.com/office/drawing/2014/main" id="{738D99DD-2865-4745-A610-FA26092E654E}"/>
              </a:ext>
            </a:extLst>
          </p:cNvPr>
          <p:cNvPicPr>
            <a:picLocks noChangeAspect="1"/>
          </p:cNvPicPr>
          <p:nvPr/>
        </p:nvPicPr>
        <p:blipFill rotWithShape="1">
          <a:blip r:embed="rId5"/>
          <a:srcRect r="46063"/>
          <a:stretch/>
        </p:blipFill>
        <p:spPr>
          <a:xfrm>
            <a:off x="0" y="3149068"/>
            <a:ext cx="7585382" cy="2317260"/>
          </a:xfrm>
          <a:prstGeom prst="rect">
            <a:avLst/>
          </a:prstGeom>
          <a:solidFill>
            <a:schemeClr val="bg1"/>
          </a:solidFill>
        </p:spPr>
      </p:pic>
    </p:spTree>
    <p:extLst>
      <p:ext uri="{BB962C8B-B14F-4D97-AF65-F5344CB8AC3E}">
        <p14:creationId xmlns:p14="http://schemas.microsoft.com/office/powerpoint/2010/main" val="120792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53D263-6B37-4F9E-A45E-347010AFBC65}"/>
              </a:ext>
            </a:extLst>
          </p:cNvPr>
          <p:cNvSpPr/>
          <p:nvPr/>
        </p:nvSpPr>
        <p:spPr>
          <a:xfrm>
            <a:off x="2408" y="0"/>
            <a:ext cx="9034087" cy="1560171"/>
          </a:xfrm>
          <a:prstGeom prst="rect">
            <a:avLst/>
          </a:prstGeom>
        </p:spPr>
        <p:txBody>
          <a:bodyPr wrap="square">
            <a:spAutoFit/>
          </a:bodyPr>
          <a:lstStyle/>
          <a:p>
            <a:pPr marL="95250" marR="28575">
              <a:lnSpc>
                <a:spcPct val="115000"/>
              </a:lnSpc>
              <a:spcBef>
                <a:spcPts val="2250"/>
              </a:spcBef>
              <a:spcAft>
                <a:spcPts val="225"/>
              </a:spcAf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Q2.</a:t>
            </a:r>
            <a:r>
              <a:rPr lang="en-GB" dirty="0">
                <a:latin typeface="Calibri" panose="020F0502020204030204" pitchFamily="34" charset="0"/>
                <a:ea typeface="Calibri" panose="020F0502020204030204" pitchFamily="34" charset="0"/>
                <a:cs typeface="Calibri" panose="020F0502020204030204" pitchFamily="34" charset="0"/>
              </a:rPr>
              <a:t>Lactose is a disaccharide found in milk. In the human small intestine, the enzyme lactase catalyses the hydrolysis of lactose to the monosaccharides, galactose and glucose. These monosaccharides are then absorbed into the blood.</a:t>
            </a: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dirty="0">
                <a:latin typeface="Calibri" panose="020F0502020204030204" pitchFamily="34" charset="0"/>
                <a:ea typeface="Calibri" panose="020F0502020204030204" pitchFamily="34" charset="0"/>
                <a:cs typeface="Calibri" panose="020F0502020204030204" pitchFamily="34" charset="0"/>
              </a:rPr>
              <a:t>Complete the diagram to show the hydrolysis of lactose to galactose and glucose.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8CFEB25-2E9B-4326-8245-968B5068D10A}"/>
              </a:ext>
            </a:extLst>
          </p:cNvPr>
          <p:cNvPicPr>
            <a:picLocks noChangeAspect="1"/>
          </p:cNvPicPr>
          <p:nvPr/>
        </p:nvPicPr>
        <p:blipFill>
          <a:blip r:embed="rId2"/>
          <a:stretch>
            <a:fillRect/>
          </a:stretch>
        </p:blipFill>
        <p:spPr>
          <a:xfrm>
            <a:off x="3211660" y="2454335"/>
            <a:ext cx="2615581" cy="1560171"/>
          </a:xfrm>
          <a:prstGeom prst="rect">
            <a:avLst/>
          </a:prstGeom>
        </p:spPr>
      </p:pic>
      <p:pic>
        <p:nvPicPr>
          <p:cNvPr id="7" name="Picture 6">
            <a:extLst>
              <a:ext uri="{FF2B5EF4-FFF2-40B4-BE49-F238E27FC236}">
                <a16:creationId xmlns:a16="http://schemas.microsoft.com/office/drawing/2014/main" id="{71A1D47E-FB10-48A2-BBA5-CAA4B6960284}"/>
              </a:ext>
            </a:extLst>
          </p:cNvPr>
          <p:cNvPicPr>
            <a:picLocks noChangeAspect="1"/>
          </p:cNvPicPr>
          <p:nvPr/>
        </p:nvPicPr>
        <p:blipFill>
          <a:blip r:embed="rId3"/>
          <a:stretch>
            <a:fillRect/>
          </a:stretch>
        </p:blipFill>
        <p:spPr>
          <a:xfrm>
            <a:off x="1365226" y="4239003"/>
            <a:ext cx="6413548" cy="2450804"/>
          </a:xfrm>
          <a:prstGeom prst="rect">
            <a:avLst/>
          </a:prstGeom>
        </p:spPr>
      </p:pic>
      <p:sp>
        <p:nvSpPr>
          <p:cNvPr id="8" name="Rectangle 7">
            <a:extLst>
              <a:ext uri="{FF2B5EF4-FFF2-40B4-BE49-F238E27FC236}">
                <a16:creationId xmlns:a16="http://schemas.microsoft.com/office/drawing/2014/main" id="{A8CDB50D-E59B-4818-BBF5-2289291E3879}"/>
              </a:ext>
            </a:extLst>
          </p:cNvPr>
          <p:cNvSpPr/>
          <p:nvPr/>
        </p:nvSpPr>
        <p:spPr>
          <a:xfrm>
            <a:off x="251520" y="2376363"/>
            <a:ext cx="3744416" cy="1833066"/>
          </a:xfrm>
          <a:prstGeom prst="rect">
            <a:avLst/>
          </a:prstGeom>
        </p:spPr>
        <p:txBody>
          <a:bodyPr wrap="square">
            <a:spAutoFit/>
          </a:bodyPr>
          <a:lstStyle/>
          <a:p>
            <a:pPr>
              <a:lnSpc>
                <a:spcPct val="115000"/>
              </a:lnSpc>
              <a:spcBef>
                <a:spcPts val="1200"/>
              </a:spcBef>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 </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use of water;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must be above arrowhead</a:t>
            </a:r>
            <a:b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OH drawn correctly in place of </a:t>
            </a:r>
            <a:r>
              <a:rPr lang="en-GB" i="1" dirty="0" err="1">
                <a:solidFill>
                  <a:srgbClr val="7030A0"/>
                </a:solidFill>
                <a:latin typeface="Calibri" panose="020F0502020204030204" pitchFamily="34" charset="0"/>
                <a:ea typeface="Calibri" panose="020F0502020204030204" pitchFamily="34" charset="0"/>
                <a:cs typeface="Calibri" panose="020F0502020204030204" pitchFamily="34" charset="0"/>
              </a:rPr>
              <a:t>glycosidic</a:t>
            </a: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 bond on</a:t>
            </a:r>
            <a:b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each monosaccharide;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9EC9248-67D4-466C-9A56-13DA87986807}"/>
              </a:ext>
            </a:extLst>
          </p:cNvPr>
          <p:cNvSpPr txBox="1"/>
          <p:nvPr/>
        </p:nvSpPr>
        <p:spPr>
          <a:xfrm>
            <a:off x="3995936" y="1876979"/>
            <a:ext cx="1346212" cy="369332"/>
          </a:xfrm>
          <a:prstGeom prst="rect">
            <a:avLst/>
          </a:prstGeom>
          <a:noFill/>
        </p:spPr>
        <p:txBody>
          <a:bodyPr wrap="square" rtlCol="0">
            <a:spAutoFit/>
          </a:bodyPr>
          <a:lstStyle/>
          <a:p>
            <a:r>
              <a:rPr lang="en-GB" dirty="0">
                <a:solidFill>
                  <a:srgbClr val="7030A0"/>
                </a:solidFill>
              </a:rPr>
              <a:t>Water used </a:t>
            </a:r>
          </a:p>
        </p:txBody>
      </p:sp>
      <p:cxnSp>
        <p:nvCxnSpPr>
          <p:cNvPr id="11" name="Straight Arrow Connector 10">
            <a:extLst>
              <a:ext uri="{FF2B5EF4-FFF2-40B4-BE49-F238E27FC236}">
                <a16:creationId xmlns:a16="http://schemas.microsoft.com/office/drawing/2014/main" id="{B580CC56-3166-4DE4-8F0C-5A5F808DBBA4}"/>
              </a:ext>
            </a:extLst>
          </p:cNvPr>
          <p:cNvCxnSpPr>
            <a:endCxn id="6" idx="0"/>
          </p:cNvCxnSpPr>
          <p:nvPr/>
        </p:nvCxnSpPr>
        <p:spPr>
          <a:xfrm>
            <a:off x="4519450" y="2170786"/>
            <a:ext cx="1" cy="283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D28ED29A-ED09-4F78-BFD7-47C79765B128}"/>
              </a:ext>
            </a:extLst>
          </p:cNvPr>
          <p:cNvSpPr/>
          <p:nvPr/>
        </p:nvSpPr>
        <p:spPr>
          <a:xfrm>
            <a:off x="3851920" y="5301208"/>
            <a:ext cx="576064" cy="504056"/>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1A2FE2BA-C579-43EA-9859-A295A457CF35}"/>
              </a:ext>
            </a:extLst>
          </p:cNvPr>
          <p:cNvSpPr/>
          <p:nvPr/>
        </p:nvSpPr>
        <p:spPr>
          <a:xfrm>
            <a:off x="4860032" y="4656642"/>
            <a:ext cx="576064" cy="504056"/>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9271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DD16F5-29EF-4AB7-9923-19A55ECB6980}"/>
              </a:ext>
            </a:extLst>
          </p:cNvPr>
          <p:cNvPicPr>
            <a:picLocks noChangeAspect="1"/>
          </p:cNvPicPr>
          <p:nvPr/>
        </p:nvPicPr>
        <p:blipFill>
          <a:blip r:embed="rId2"/>
          <a:stretch>
            <a:fillRect/>
          </a:stretch>
        </p:blipFill>
        <p:spPr>
          <a:xfrm>
            <a:off x="-1" y="-99392"/>
            <a:ext cx="13114261" cy="2736304"/>
          </a:xfrm>
          <a:prstGeom prst="rect">
            <a:avLst/>
          </a:prstGeom>
        </p:spPr>
      </p:pic>
      <p:pic>
        <p:nvPicPr>
          <p:cNvPr id="3" name="Picture 2">
            <a:extLst>
              <a:ext uri="{FF2B5EF4-FFF2-40B4-BE49-F238E27FC236}">
                <a16:creationId xmlns:a16="http://schemas.microsoft.com/office/drawing/2014/main" id="{80C4BC25-008F-42FC-85BF-2E76C5D7C3C7}"/>
              </a:ext>
            </a:extLst>
          </p:cNvPr>
          <p:cNvPicPr>
            <a:picLocks noChangeAspect="1"/>
          </p:cNvPicPr>
          <p:nvPr/>
        </p:nvPicPr>
        <p:blipFill>
          <a:blip r:embed="rId3"/>
          <a:stretch>
            <a:fillRect/>
          </a:stretch>
        </p:blipFill>
        <p:spPr>
          <a:xfrm>
            <a:off x="539552" y="1196752"/>
            <a:ext cx="13257164" cy="1584176"/>
          </a:xfrm>
          <a:prstGeom prst="rect">
            <a:avLst/>
          </a:prstGeom>
          <a:solidFill>
            <a:schemeClr val="bg1"/>
          </a:solidFill>
        </p:spPr>
      </p:pic>
    </p:spTree>
    <p:extLst>
      <p:ext uri="{BB962C8B-B14F-4D97-AF65-F5344CB8AC3E}">
        <p14:creationId xmlns:p14="http://schemas.microsoft.com/office/powerpoint/2010/main" val="30275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831A42-5D6F-4D63-AA74-7294F51892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6">
            <a:extLst>
              <a:ext uri="{FF2B5EF4-FFF2-40B4-BE49-F238E27FC236}">
                <a16:creationId xmlns:a16="http://schemas.microsoft.com/office/drawing/2014/main" id="{52E8AF78-6B4B-4A2A-9AAD-BC5442132861}"/>
              </a:ext>
            </a:extLst>
          </p:cNvPr>
          <p:cNvSpPr>
            <a:spLocks noChangeArrowheads="1"/>
          </p:cNvSpPr>
          <p:nvPr/>
        </p:nvSpPr>
        <p:spPr bwMode="auto">
          <a:xfrm>
            <a:off x="179512" y="193876"/>
            <a:ext cx="8784976" cy="147732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Outcomes:</a:t>
            </a:r>
            <a:r>
              <a:rPr kumimoji="0" lang="en-GB" altLang="en-US" b="0"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Describe and explain how polymerisation of α-glucose can form starch or glycogen and how this relates to their function and properties.</a:t>
            </a:r>
            <a:endParaRPr kumimoji="0" lang="en-GB"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Explain why </a:t>
            </a:r>
            <a:r>
              <a:rPr kumimoji="0" lang="en-GB"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glycosidic</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bonds between β –glucose form cellulose and how this relates to its function and properties.</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274CBEDF-DE64-488C-BD0D-7B0BC17D70B5}"/>
              </a:ext>
            </a:extLst>
          </p:cNvPr>
          <p:cNvPicPr>
            <a:picLocks noChangeAspect="1"/>
          </p:cNvPicPr>
          <p:nvPr/>
        </p:nvPicPr>
        <p:blipFill>
          <a:blip r:embed="rId2"/>
          <a:stretch>
            <a:fillRect/>
          </a:stretch>
        </p:blipFill>
        <p:spPr>
          <a:xfrm>
            <a:off x="1249392" y="2564904"/>
            <a:ext cx="6645216" cy="2292295"/>
          </a:xfrm>
          <a:prstGeom prst="rect">
            <a:avLst/>
          </a:prstGeom>
        </p:spPr>
      </p:pic>
    </p:spTree>
    <p:extLst>
      <p:ext uri="{BB962C8B-B14F-4D97-AF65-F5344CB8AC3E}">
        <p14:creationId xmlns:p14="http://schemas.microsoft.com/office/powerpoint/2010/main" val="4128498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B9A51D-B005-4AE9-8F87-3B84D0EF8098}"/>
              </a:ext>
            </a:extLst>
          </p:cNvPr>
          <p:cNvSpPr txBox="1"/>
          <p:nvPr/>
        </p:nvSpPr>
        <p:spPr>
          <a:xfrm>
            <a:off x="0" y="-11289"/>
            <a:ext cx="4211960" cy="892552"/>
          </a:xfrm>
          <a:prstGeom prst="rect">
            <a:avLst/>
          </a:prstGeom>
          <a:noFill/>
        </p:spPr>
        <p:txBody>
          <a:bodyPr wrap="square" rtlCol="0">
            <a:spAutoFit/>
          </a:bodyPr>
          <a:lstStyle/>
          <a:p>
            <a:r>
              <a:rPr lang="en-GB" sz="5200" b="1" u="sng" dirty="0"/>
              <a:t>Memory task</a:t>
            </a:r>
            <a:r>
              <a:rPr lang="en-GB" sz="5200" dirty="0"/>
              <a:t> </a:t>
            </a:r>
          </a:p>
        </p:txBody>
      </p:sp>
      <p:sp>
        <p:nvSpPr>
          <p:cNvPr id="5" name="TextBox 4">
            <a:extLst>
              <a:ext uri="{FF2B5EF4-FFF2-40B4-BE49-F238E27FC236}">
                <a16:creationId xmlns:a16="http://schemas.microsoft.com/office/drawing/2014/main" id="{84266BD1-92F8-4B6E-8935-56C163B81CBD}"/>
              </a:ext>
            </a:extLst>
          </p:cNvPr>
          <p:cNvSpPr txBox="1"/>
          <p:nvPr/>
        </p:nvSpPr>
        <p:spPr>
          <a:xfrm>
            <a:off x="40881" y="1037926"/>
            <a:ext cx="8640960" cy="461665"/>
          </a:xfrm>
          <a:prstGeom prst="rect">
            <a:avLst/>
          </a:prstGeom>
          <a:noFill/>
        </p:spPr>
        <p:txBody>
          <a:bodyPr wrap="square" rtlCol="0">
            <a:spAutoFit/>
          </a:bodyPr>
          <a:lstStyle/>
          <a:p>
            <a:r>
              <a:rPr lang="en-GB" sz="2400" dirty="0"/>
              <a:t>Draw the condensation of alpha glucose forming maltose.(3 marks) </a:t>
            </a:r>
          </a:p>
        </p:txBody>
      </p:sp>
      <p:pic>
        <p:nvPicPr>
          <p:cNvPr id="6" name="Picture 2">
            <a:extLst>
              <a:ext uri="{FF2B5EF4-FFF2-40B4-BE49-F238E27FC236}">
                <a16:creationId xmlns:a16="http://schemas.microsoft.com/office/drawing/2014/main" id="{0642FF28-31EE-4360-9230-6440246BA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401" y="2157412"/>
            <a:ext cx="2752725" cy="25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361AAC11-642B-4A94-860A-4346BB65C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809" y="2176462"/>
            <a:ext cx="2924175" cy="252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213CAB4F-6D36-4844-AB53-B1A7BDD389E3}"/>
              </a:ext>
            </a:extLst>
          </p:cNvPr>
          <p:cNvSpPr txBox="1"/>
          <p:nvPr/>
        </p:nvSpPr>
        <p:spPr>
          <a:xfrm>
            <a:off x="4001321" y="3490813"/>
            <a:ext cx="360040" cy="400110"/>
          </a:xfrm>
          <a:prstGeom prst="rect">
            <a:avLst/>
          </a:prstGeom>
          <a:noFill/>
        </p:spPr>
        <p:txBody>
          <a:bodyPr wrap="square" rtlCol="0">
            <a:spAutoFit/>
          </a:bodyPr>
          <a:lstStyle/>
          <a:p>
            <a:r>
              <a:rPr lang="en-GB" sz="2000" dirty="0">
                <a:latin typeface="Arial Rounded MT Bold" panose="020F0704030504030204" pitchFamily="34" charset="0"/>
              </a:rPr>
              <a:t>O</a:t>
            </a:r>
          </a:p>
        </p:txBody>
      </p:sp>
      <p:cxnSp>
        <p:nvCxnSpPr>
          <p:cNvPr id="9" name="Straight Connector 8">
            <a:extLst>
              <a:ext uri="{FF2B5EF4-FFF2-40B4-BE49-F238E27FC236}">
                <a16:creationId xmlns:a16="http://schemas.microsoft.com/office/drawing/2014/main" id="{5534157B-6669-4172-9E9A-12B0ADD433D5}"/>
              </a:ext>
            </a:extLst>
          </p:cNvPr>
          <p:cNvCxnSpPr>
            <a:stCxn id="8" idx="1"/>
          </p:cNvCxnSpPr>
          <p:nvPr/>
        </p:nvCxnSpPr>
        <p:spPr>
          <a:xfrm flipH="1">
            <a:off x="3484689" y="3690868"/>
            <a:ext cx="5166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99FCE6-A9B8-4ECE-9D48-768FED3AB60E}"/>
              </a:ext>
            </a:extLst>
          </p:cNvPr>
          <p:cNvCxnSpPr>
            <a:stCxn id="8" idx="3"/>
          </p:cNvCxnSpPr>
          <p:nvPr/>
        </p:nvCxnSpPr>
        <p:spPr>
          <a:xfrm>
            <a:off x="4361361" y="3690868"/>
            <a:ext cx="4914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6B4A37E-D8BC-4EFB-8B17-C6A82802B1F6}"/>
              </a:ext>
            </a:extLst>
          </p:cNvPr>
          <p:cNvSpPr txBox="1"/>
          <p:nvPr/>
        </p:nvSpPr>
        <p:spPr>
          <a:xfrm>
            <a:off x="3459604" y="4701331"/>
            <a:ext cx="1584176" cy="523220"/>
          </a:xfrm>
          <a:prstGeom prst="rect">
            <a:avLst/>
          </a:prstGeom>
          <a:noFill/>
        </p:spPr>
        <p:txBody>
          <a:bodyPr wrap="square" rtlCol="0">
            <a:spAutoFit/>
          </a:bodyPr>
          <a:lstStyle/>
          <a:p>
            <a:r>
              <a:rPr lang="en-GB" sz="2800" dirty="0"/>
              <a:t>Maltose</a:t>
            </a:r>
          </a:p>
        </p:txBody>
      </p:sp>
      <p:grpSp>
        <p:nvGrpSpPr>
          <p:cNvPr id="12" name="Group 11">
            <a:extLst>
              <a:ext uri="{FF2B5EF4-FFF2-40B4-BE49-F238E27FC236}">
                <a16:creationId xmlns:a16="http://schemas.microsoft.com/office/drawing/2014/main" id="{22F724BF-E535-4DB8-BD87-5EDCCAD0B0C0}"/>
              </a:ext>
            </a:extLst>
          </p:cNvPr>
          <p:cNvGrpSpPr/>
          <p:nvPr/>
        </p:nvGrpSpPr>
        <p:grpSpPr>
          <a:xfrm>
            <a:off x="6951069" y="4608998"/>
            <a:ext cx="1800200" cy="707886"/>
            <a:chOff x="6444208" y="5198422"/>
            <a:chExt cx="1800200" cy="707886"/>
          </a:xfrm>
        </p:grpSpPr>
        <p:sp>
          <p:nvSpPr>
            <p:cNvPr id="13" name="TextBox 12">
              <a:extLst>
                <a:ext uri="{FF2B5EF4-FFF2-40B4-BE49-F238E27FC236}">
                  <a16:creationId xmlns:a16="http://schemas.microsoft.com/office/drawing/2014/main" id="{907483D9-4709-41E0-B25C-0FD0CBED0FDF}"/>
                </a:ext>
              </a:extLst>
            </p:cNvPr>
            <p:cNvSpPr txBox="1"/>
            <p:nvPr/>
          </p:nvSpPr>
          <p:spPr>
            <a:xfrm>
              <a:off x="6444208" y="5229200"/>
              <a:ext cx="432048" cy="646331"/>
            </a:xfrm>
            <a:prstGeom prst="rect">
              <a:avLst/>
            </a:prstGeom>
            <a:noFill/>
          </p:spPr>
          <p:txBody>
            <a:bodyPr wrap="square" rtlCol="0">
              <a:spAutoFit/>
            </a:bodyPr>
            <a:lstStyle/>
            <a:p>
              <a:r>
                <a:rPr lang="en-GB" sz="3600" dirty="0"/>
                <a:t>+</a:t>
              </a:r>
            </a:p>
          </p:txBody>
        </p:sp>
        <p:sp>
          <p:nvSpPr>
            <p:cNvPr id="14" name="TextBox 13">
              <a:extLst>
                <a:ext uri="{FF2B5EF4-FFF2-40B4-BE49-F238E27FC236}">
                  <a16:creationId xmlns:a16="http://schemas.microsoft.com/office/drawing/2014/main" id="{D529CF89-6B00-400D-AEFF-5E29CE542DE0}"/>
                </a:ext>
              </a:extLst>
            </p:cNvPr>
            <p:cNvSpPr txBox="1"/>
            <p:nvPr/>
          </p:nvSpPr>
          <p:spPr>
            <a:xfrm>
              <a:off x="7097393" y="5198422"/>
              <a:ext cx="1147015" cy="707886"/>
            </a:xfrm>
            <a:prstGeom prst="rect">
              <a:avLst/>
            </a:prstGeom>
            <a:noFill/>
          </p:spPr>
          <p:txBody>
            <a:bodyPr wrap="square" rtlCol="0">
              <a:spAutoFit/>
            </a:bodyPr>
            <a:lstStyle/>
            <a:p>
              <a:r>
                <a:rPr lang="en-GB" sz="4000" dirty="0">
                  <a:solidFill>
                    <a:schemeClr val="tx2">
                      <a:lumMod val="60000"/>
                      <a:lumOff val="40000"/>
                    </a:schemeClr>
                  </a:solidFill>
                </a:rPr>
                <a:t>H</a:t>
              </a:r>
              <a:r>
                <a:rPr lang="en-GB" sz="4000" baseline="-25000" dirty="0">
                  <a:solidFill>
                    <a:schemeClr val="tx2">
                      <a:lumMod val="60000"/>
                      <a:lumOff val="40000"/>
                    </a:schemeClr>
                  </a:solidFill>
                </a:rPr>
                <a:t>2</a:t>
              </a:r>
              <a:r>
                <a:rPr lang="en-GB" sz="4000" dirty="0">
                  <a:solidFill>
                    <a:schemeClr val="tx2">
                      <a:lumMod val="60000"/>
                      <a:lumOff val="40000"/>
                    </a:schemeClr>
                  </a:solidFill>
                </a:rPr>
                <a:t>O</a:t>
              </a:r>
            </a:p>
          </p:txBody>
        </p:sp>
      </p:grpSp>
      <p:sp>
        <p:nvSpPr>
          <p:cNvPr id="15" name="Flowchart: Alternate Process 14">
            <a:extLst>
              <a:ext uri="{FF2B5EF4-FFF2-40B4-BE49-F238E27FC236}">
                <a16:creationId xmlns:a16="http://schemas.microsoft.com/office/drawing/2014/main" id="{2A0F583B-9786-4AC3-AAB6-EFD08617D97C}"/>
              </a:ext>
            </a:extLst>
          </p:cNvPr>
          <p:cNvSpPr/>
          <p:nvPr/>
        </p:nvSpPr>
        <p:spPr>
          <a:xfrm>
            <a:off x="3196657" y="3151653"/>
            <a:ext cx="1944216" cy="724395"/>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C585FCA1-2B0F-40E8-8072-CA5E8EC9B9F7}"/>
              </a:ext>
            </a:extLst>
          </p:cNvPr>
          <p:cNvGrpSpPr/>
          <p:nvPr/>
        </p:nvGrpSpPr>
        <p:grpSpPr>
          <a:xfrm>
            <a:off x="3628705" y="1626232"/>
            <a:ext cx="3342084" cy="1752130"/>
            <a:chOff x="3851920" y="1399523"/>
            <a:chExt cx="3342084" cy="1752130"/>
          </a:xfrm>
        </p:grpSpPr>
        <p:sp>
          <p:nvSpPr>
            <p:cNvPr id="17" name="TextBox 16">
              <a:extLst>
                <a:ext uri="{FF2B5EF4-FFF2-40B4-BE49-F238E27FC236}">
                  <a16:creationId xmlns:a16="http://schemas.microsoft.com/office/drawing/2014/main" id="{EF8AC2F0-A06C-417C-B07C-D87BB638DEC3}"/>
                </a:ext>
              </a:extLst>
            </p:cNvPr>
            <p:cNvSpPr txBox="1"/>
            <p:nvPr/>
          </p:nvSpPr>
          <p:spPr>
            <a:xfrm>
              <a:off x="3851920" y="1399523"/>
              <a:ext cx="3342084" cy="461665"/>
            </a:xfrm>
            <a:prstGeom prst="rect">
              <a:avLst/>
            </a:prstGeom>
            <a:noFill/>
          </p:spPr>
          <p:txBody>
            <a:bodyPr wrap="square" rtlCol="0">
              <a:spAutoFit/>
            </a:bodyPr>
            <a:lstStyle/>
            <a:p>
              <a:r>
                <a:rPr lang="en-GB" sz="2400" dirty="0"/>
                <a:t>1,4 glycosidic bond</a:t>
              </a:r>
            </a:p>
          </p:txBody>
        </p:sp>
        <p:cxnSp>
          <p:nvCxnSpPr>
            <p:cNvPr id="18" name="Straight Connector 17">
              <a:extLst>
                <a:ext uri="{FF2B5EF4-FFF2-40B4-BE49-F238E27FC236}">
                  <a16:creationId xmlns:a16="http://schemas.microsoft.com/office/drawing/2014/main" id="{98698932-C3BA-4005-BD3D-4BB279B0ADF2}"/>
                </a:ext>
              </a:extLst>
            </p:cNvPr>
            <p:cNvCxnSpPr>
              <a:endCxn id="15" idx="0"/>
            </p:cNvCxnSpPr>
            <p:nvPr/>
          </p:nvCxnSpPr>
          <p:spPr>
            <a:xfrm flipH="1">
              <a:off x="4168765" y="2087897"/>
              <a:ext cx="396044" cy="10637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F3496AC4-1A2E-459B-928E-A72E9DA9A06E}"/>
              </a:ext>
            </a:extLst>
          </p:cNvPr>
          <p:cNvSpPr txBox="1"/>
          <p:nvPr/>
        </p:nvSpPr>
        <p:spPr>
          <a:xfrm>
            <a:off x="251520" y="5589240"/>
            <a:ext cx="6768752" cy="923330"/>
          </a:xfrm>
          <a:prstGeom prst="rect">
            <a:avLst/>
          </a:prstGeom>
          <a:noFill/>
        </p:spPr>
        <p:txBody>
          <a:bodyPr wrap="square" rtlCol="0">
            <a:spAutoFit/>
          </a:bodyPr>
          <a:lstStyle/>
          <a:p>
            <a:pPr marL="285750" indent="-285750">
              <a:buFont typeface="Wingdings" panose="05000000000000000000" pitchFamily="2" charset="2"/>
              <a:buChar char="ü"/>
            </a:pPr>
            <a:r>
              <a:rPr lang="en-GB" dirty="0">
                <a:solidFill>
                  <a:srgbClr val="7030A0"/>
                </a:solidFill>
              </a:rPr>
              <a:t>Alpha glucose molecules drawn correctly </a:t>
            </a:r>
          </a:p>
          <a:p>
            <a:pPr marL="285750" indent="-285750">
              <a:buFont typeface="Wingdings" panose="05000000000000000000" pitchFamily="2" charset="2"/>
              <a:buChar char="ü"/>
            </a:pPr>
            <a:r>
              <a:rPr lang="en-GB" dirty="0" err="1">
                <a:solidFill>
                  <a:srgbClr val="7030A0"/>
                </a:solidFill>
              </a:rPr>
              <a:t>Glycosidic</a:t>
            </a:r>
            <a:r>
              <a:rPr lang="en-GB" dirty="0">
                <a:solidFill>
                  <a:srgbClr val="7030A0"/>
                </a:solidFill>
              </a:rPr>
              <a:t> bond drawn correctly and labelled </a:t>
            </a:r>
          </a:p>
          <a:p>
            <a:pPr marL="285750" indent="-285750">
              <a:buFont typeface="Wingdings" panose="05000000000000000000" pitchFamily="2" charset="2"/>
              <a:buChar char="ü"/>
            </a:pPr>
            <a:r>
              <a:rPr lang="en-GB" dirty="0">
                <a:solidFill>
                  <a:srgbClr val="7030A0"/>
                </a:solidFill>
              </a:rPr>
              <a:t>Water released. </a:t>
            </a:r>
          </a:p>
        </p:txBody>
      </p:sp>
    </p:spTree>
    <p:extLst>
      <p:ext uri="{BB962C8B-B14F-4D97-AF65-F5344CB8AC3E}">
        <p14:creationId xmlns:p14="http://schemas.microsoft.com/office/powerpoint/2010/main" val="18606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animBg="1"/>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E84614-7BCE-4FBD-951F-03EC8E67458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 name="Rectangle 2">
            <a:extLst>
              <a:ext uri="{FF2B5EF4-FFF2-40B4-BE49-F238E27FC236}">
                <a16:creationId xmlns:a16="http://schemas.microsoft.com/office/drawing/2014/main" id="{BB6AE59B-075F-4B99-8DDE-C782B929E789}"/>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18E508C5-E145-4CE1-860C-CE3AA30E8265}"/>
              </a:ext>
            </a:extLst>
          </p:cNvPr>
          <p:cNvPicPr>
            <a:picLocks noChangeAspect="1"/>
          </p:cNvPicPr>
          <p:nvPr/>
        </p:nvPicPr>
        <p:blipFill rotWithShape="1">
          <a:blip r:embed="rId2"/>
          <a:srcRect r="66254" b="-261"/>
          <a:stretch/>
        </p:blipFill>
        <p:spPr>
          <a:xfrm>
            <a:off x="395536" y="1197904"/>
            <a:ext cx="2242488" cy="2298276"/>
          </a:xfrm>
          <a:prstGeom prst="rect">
            <a:avLst/>
          </a:prstGeom>
        </p:spPr>
      </p:pic>
      <p:pic>
        <p:nvPicPr>
          <p:cNvPr id="8" name="Picture 7">
            <a:extLst>
              <a:ext uri="{FF2B5EF4-FFF2-40B4-BE49-F238E27FC236}">
                <a16:creationId xmlns:a16="http://schemas.microsoft.com/office/drawing/2014/main" id="{A2DB8AF1-BE77-4A5E-B1CB-3FCBFE022D8F}"/>
              </a:ext>
            </a:extLst>
          </p:cNvPr>
          <p:cNvPicPr>
            <a:picLocks noChangeAspect="1"/>
          </p:cNvPicPr>
          <p:nvPr/>
        </p:nvPicPr>
        <p:blipFill>
          <a:blip r:embed="rId3"/>
          <a:stretch>
            <a:fillRect/>
          </a:stretch>
        </p:blipFill>
        <p:spPr>
          <a:xfrm>
            <a:off x="4067944" y="1162990"/>
            <a:ext cx="3306518" cy="2016224"/>
          </a:xfrm>
          <a:prstGeom prst="rect">
            <a:avLst/>
          </a:prstGeom>
        </p:spPr>
      </p:pic>
      <p:pic>
        <p:nvPicPr>
          <p:cNvPr id="9" name="Picture 8">
            <a:extLst>
              <a:ext uri="{FF2B5EF4-FFF2-40B4-BE49-F238E27FC236}">
                <a16:creationId xmlns:a16="http://schemas.microsoft.com/office/drawing/2014/main" id="{660FFA50-A0E0-4DE8-9C8A-2F041EF63E94}"/>
              </a:ext>
            </a:extLst>
          </p:cNvPr>
          <p:cNvPicPr>
            <a:picLocks noChangeAspect="1"/>
          </p:cNvPicPr>
          <p:nvPr/>
        </p:nvPicPr>
        <p:blipFill>
          <a:blip r:embed="rId4"/>
          <a:stretch>
            <a:fillRect/>
          </a:stretch>
        </p:blipFill>
        <p:spPr>
          <a:xfrm>
            <a:off x="5292080" y="3717032"/>
            <a:ext cx="3528814" cy="2305112"/>
          </a:xfrm>
          <a:prstGeom prst="rect">
            <a:avLst/>
          </a:prstGeom>
        </p:spPr>
      </p:pic>
      <p:sp>
        <p:nvSpPr>
          <p:cNvPr id="10" name="TextBox 9">
            <a:extLst>
              <a:ext uri="{FF2B5EF4-FFF2-40B4-BE49-F238E27FC236}">
                <a16:creationId xmlns:a16="http://schemas.microsoft.com/office/drawing/2014/main" id="{D1C15892-01F1-461F-9A0F-A0DF8EFE572D}"/>
              </a:ext>
            </a:extLst>
          </p:cNvPr>
          <p:cNvSpPr txBox="1"/>
          <p:nvPr/>
        </p:nvSpPr>
        <p:spPr>
          <a:xfrm>
            <a:off x="323528" y="3861048"/>
            <a:ext cx="4464496" cy="1815882"/>
          </a:xfrm>
          <a:prstGeom prst="rect">
            <a:avLst/>
          </a:prstGeom>
          <a:noFill/>
        </p:spPr>
        <p:txBody>
          <a:bodyPr wrap="square" rtlCol="0">
            <a:spAutoFit/>
          </a:bodyPr>
          <a:lstStyle/>
          <a:p>
            <a:r>
              <a:rPr lang="en-GB" sz="2800" dirty="0"/>
              <a:t>On whiteboards….</a:t>
            </a:r>
          </a:p>
          <a:p>
            <a:endParaRPr lang="en-GB" sz="2800" dirty="0"/>
          </a:p>
          <a:p>
            <a:r>
              <a:rPr lang="en-GB" sz="2800" dirty="0"/>
              <a:t>What can you remember about starch?</a:t>
            </a:r>
          </a:p>
        </p:txBody>
      </p:sp>
    </p:spTree>
    <p:extLst>
      <p:ext uri="{BB962C8B-B14F-4D97-AF65-F5344CB8AC3E}">
        <p14:creationId xmlns:p14="http://schemas.microsoft.com/office/powerpoint/2010/main" val="3940218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E84614-7BCE-4FBD-951F-03EC8E67458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 name="Rectangle 2">
            <a:extLst>
              <a:ext uri="{FF2B5EF4-FFF2-40B4-BE49-F238E27FC236}">
                <a16:creationId xmlns:a16="http://schemas.microsoft.com/office/drawing/2014/main" id="{BB6AE59B-075F-4B99-8DDE-C782B929E789}"/>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5" name="Rectangle 2">
            <a:extLst>
              <a:ext uri="{FF2B5EF4-FFF2-40B4-BE49-F238E27FC236}">
                <a16:creationId xmlns:a16="http://schemas.microsoft.com/office/drawing/2014/main" id="{CDA494C2-7C20-4997-8B4D-FBCB1CEAA64A}"/>
              </a:ext>
            </a:extLst>
          </p:cNvPr>
          <p:cNvSpPr>
            <a:spLocks noChangeArrowheads="1"/>
          </p:cNvSpPr>
          <p:nvPr/>
        </p:nvSpPr>
        <p:spPr bwMode="auto">
          <a:xfrm>
            <a:off x="177069" y="181967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9457" name="Picture 58" descr="A picture containing drawing, shirt&#10;&#10;Description automatically generated">
            <a:extLst>
              <a:ext uri="{FF2B5EF4-FFF2-40B4-BE49-F238E27FC236}">
                <a16:creationId xmlns:a16="http://schemas.microsoft.com/office/drawing/2014/main" id="{0728F8F2-C835-4279-AAFC-F92492DDB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285" y="1493782"/>
            <a:ext cx="672907" cy="67290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2ED14E52-772F-4D7B-8BFB-1195D1BD51CC}"/>
              </a:ext>
            </a:extLst>
          </p:cNvPr>
          <p:cNvSpPr>
            <a:spLocks noChangeArrowheads="1"/>
          </p:cNvSpPr>
          <p:nvPr/>
        </p:nvSpPr>
        <p:spPr bwMode="auto">
          <a:xfrm>
            <a:off x="35614" y="860350"/>
            <a:ext cx="6749733"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4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1.Starch</a:t>
            </a: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44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Structure:</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Polysaccharide of a-glucose</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1-4 and 1-6 </a:t>
            </a:r>
            <a:r>
              <a:rPr kumimoji="0" lang="en-GB" altLang="en-US" sz="2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glycosidic</a:t>
            </a: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bonds </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Branches and coiled shape held by H bonds </a:t>
            </a:r>
            <a:endParaRPr kumimoji="0" lang="en-GB" altLang="en-US" sz="4400" b="0" i="0" u="none" strike="noStrike" cap="none" normalizeH="0" baseline="0" dirty="0">
              <a:ln>
                <a:noFill/>
              </a:ln>
              <a:solidFill>
                <a:schemeClr val="tx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A3B31AA8-410F-4387-9A6B-84EDA701AAF2}"/>
              </a:ext>
            </a:extLst>
          </p:cNvPr>
          <p:cNvPicPr>
            <a:picLocks noChangeAspect="1"/>
          </p:cNvPicPr>
          <p:nvPr/>
        </p:nvPicPr>
        <p:blipFill>
          <a:blip r:embed="rId3"/>
          <a:stretch>
            <a:fillRect/>
          </a:stretch>
        </p:blipFill>
        <p:spPr>
          <a:xfrm>
            <a:off x="198442" y="3356992"/>
            <a:ext cx="5452566" cy="2950255"/>
          </a:xfrm>
          <a:prstGeom prst="rect">
            <a:avLst/>
          </a:prstGeom>
        </p:spPr>
      </p:pic>
    </p:spTree>
    <p:extLst>
      <p:ext uri="{BB962C8B-B14F-4D97-AF65-F5344CB8AC3E}">
        <p14:creationId xmlns:p14="http://schemas.microsoft.com/office/powerpoint/2010/main" val="2464711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E84614-7BCE-4FBD-951F-03EC8E67458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 name="Rectangle 2">
            <a:extLst>
              <a:ext uri="{FF2B5EF4-FFF2-40B4-BE49-F238E27FC236}">
                <a16:creationId xmlns:a16="http://schemas.microsoft.com/office/drawing/2014/main" id="{BB6AE59B-075F-4B99-8DDE-C782B929E789}"/>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5" name="Rectangle 2">
            <a:extLst>
              <a:ext uri="{FF2B5EF4-FFF2-40B4-BE49-F238E27FC236}">
                <a16:creationId xmlns:a16="http://schemas.microsoft.com/office/drawing/2014/main" id="{CDA494C2-7C20-4997-8B4D-FBCB1CEAA64A}"/>
              </a:ext>
            </a:extLst>
          </p:cNvPr>
          <p:cNvSpPr>
            <a:spLocks noChangeArrowheads="1"/>
          </p:cNvSpPr>
          <p:nvPr/>
        </p:nvSpPr>
        <p:spPr bwMode="auto">
          <a:xfrm>
            <a:off x="177069" y="181967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9457" name="Picture 58" descr="A picture containing drawing, shirt&#10;&#10;Description automatically generated">
            <a:extLst>
              <a:ext uri="{FF2B5EF4-FFF2-40B4-BE49-F238E27FC236}">
                <a16:creationId xmlns:a16="http://schemas.microsoft.com/office/drawing/2014/main" id="{0728F8F2-C835-4279-AAFC-F92492DDB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285" y="1493782"/>
            <a:ext cx="672907" cy="6729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7A429DE3-1005-4AA8-B675-2070E6BF9E39}"/>
              </a:ext>
            </a:extLst>
          </p:cNvPr>
          <p:cNvSpPr>
            <a:spLocks noChangeArrowheads="1"/>
          </p:cNvSpPr>
          <p:nvPr/>
        </p:nvSpPr>
        <p:spPr bwMode="auto">
          <a:xfrm>
            <a:off x="0" y="647107"/>
            <a:ext cx="534159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4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2.Glycogen Structure: </a:t>
            </a:r>
            <a:endParaRPr kumimoji="0" lang="en-GB" altLang="en-US" sz="4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400" b="0" i="0" u="none" strike="noStrike" cap="none" normalizeH="0" baseline="0" dirty="0">
              <a:ln>
                <a:noFill/>
              </a:ln>
              <a:solidFill>
                <a:schemeClr val="tx1"/>
              </a:solidFill>
              <a:effectLst/>
              <a:latin typeface="Arial" panose="020B0604020202020204" pitchFamily="34" charset="0"/>
            </a:endParaRPr>
          </a:p>
        </p:txBody>
      </p:sp>
      <p:sp>
        <p:nvSpPr>
          <p:cNvPr id="7" name="Rectangle 3">
            <a:extLst>
              <a:ext uri="{FF2B5EF4-FFF2-40B4-BE49-F238E27FC236}">
                <a16:creationId xmlns:a16="http://schemas.microsoft.com/office/drawing/2014/main" id="{074875A3-FBBF-4DD2-94BC-59AD00B7127C}"/>
              </a:ext>
            </a:extLst>
          </p:cNvPr>
          <p:cNvSpPr>
            <a:spLocks noChangeArrowheads="1"/>
          </p:cNvSpPr>
          <p:nvPr/>
        </p:nvSpPr>
        <p:spPr bwMode="auto">
          <a:xfrm>
            <a:off x="44886" y="1370382"/>
            <a:ext cx="679782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Polysaccharide of a-glucose</a:t>
            </a:r>
            <a:endParaRPr kumimoji="0" lang="en-GB"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 and 1-6 </a:t>
            </a:r>
            <a:r>
              <a:rPr kumimoji="0" lang="en-GB" altLang="en-US" sz="28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glycosidic</a:t>
            </a: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bonds</a:t>
            </a:r>
            <a:endParaRPr kumimoji="0" lang="en-GB"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Branched and coiled shape held by H bonds </a:t>
            </a:r>
            <a:endParaRPr kumimoji="0" lang="en-GB" altLang="en-US" sz="2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CC072F90-628D-4383-83C8-69F9D4A82178}"/>
              </a:ext>
            </a:extLst>
          </p:cNvPr>
          <p:cNvPicPr>
            <a:picLocks noChangeAspect="1"/>
          </p:cNvPicPr>
          <p:nvPr/>
        </p:nvPicPr>
        <p:blipFill rotWithShape="1">
          <a:blip r:embed="rId3"/>
          <a:srcRect b="32147"/>
          <a:stretch/>
        </p:blipFill>
        <p:spPr>
          <a:xfrm>
            <a:off x="467544" y="2911004"/>
            <a:ext cx="7996939" cy="3060340"/>
          </a:xfrm>
          <a:prstGeom prst="rect">
            <a:avLst/>
          </a:prstGeom>
        </p:spPr>
      </p:pic>
    </p:spTree>
    <p:extLst>
      <p:ext uri="{BB962C8B-B14F-4D97-AF65-F5344CB8AC3E}">
        <p14:creationId xmlns:p14="http://schemas.microsoft.com/office/powerpoint/2010/main" val="3809396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B23A82-983E-463F-A936-F44630E425EB}"/>
              </a:ext>
            </a:extLst>
          </p:cNvPr>
          <p:cNvGraphicFramePr>
            <a:graphicFrameLocks noGrp="1"/>
          </p:cNvGraphicFramePr>
          <p:nvPr>
            <p:extLst>
              <p:ext uri="{D42A27DB-BD31-4B8C-83A1-F6EECF244321}">
                <p14:modId xmlns:p14="http://schemas.microsoft.com/office/powerpoint/2010/main" val="3201990169"/>
              </p:ext>
            </p:extLst>
          </p:nvPr>
        </p:nvGraphicFramePr>
        <p:xfrm>
          <a:off x="251520" y="2974880"/>
          <a:ext cx="6912768" cy="3358896"/>
        </p:xfrm>
        <a:graphic>
          <a:graphicData uri="http://schemas.openxmlformats.org/drawingml/2006/table">
            <a:tbl>
              <a:tblPr firstRow="1" firstCol="1" bandRow="1">
                <a:tableStyleId>{5940675A-B579-460E-94D1-54222C63F5DA}</a:tableStyleId>
              </a:tblPr>
              <a:tblGrid>
                <a:gridCol w="1777777">
                  <a:extLst>
                    <a:ext uri="{9D8B030D-6E8A-4147-A177-3AD203B41FA5}">
                      <a16:colId xmlns:a16="http://schemas.microsoft.com/office/drawing/2014/main" val="2904855420"/>
                    </a:ext>
                  </a:extLst>
                </a:gridCol>
                <a:gridCol w="5134991">
                  <a:extLst>
                    <a:ext uri="{9D8B030D-6E8A-4147-A177-3AD203B41FA5}">
                      <a16:colId xmlns:a16="http://schemas.microsoft.com/office/drawing/2014/main" val="2222442328"/>
                    </a:ext>
                  </a:extLst>
                </a:gridCol>
              </a:tblGrid>
              <a:tr h="0">
                <a:tc>
                  <a:txBody>
                    <a:bodyPr/>
                    <a:lstStyle/>
                    <a:p>
                      <a:pPr algn="l">
                        <a:lnSpc>
                          <a:spcPct val="115000"/>
                        </a:lnSpc>
                        <a:spcAft>
                          <a:spcPts val="0"/>
                        </a:spcAft>
                      </a:pPr>
                      <a:r>
                        <a:rPr lang="en-GB" sz="1800" b="1">
                          <a:effectLst/>
                        </a:rPr>
                        <a:t>Describe</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b="1" dirty="0">
                          <a:effectLst/>
                        </a:rPr>
                        <a:t>Explain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0952531"/>
                  </a:ext>
                </a:extLst>
              </a:tr>
              <a:tr h="0">
                <a:tc>
                  <a:txBody>
                    <a:bodyPr/>
                    <a:lstStyle/>
                    <a:p>
                      <a:pPr algn="l">
                        <a:lnSpc>
                          <a:spcPct val="115000"/>
                        </a:lnSpc>
                        <a:spcAft>
                          <a:spcPts val="0"/>
                        </a:spcAft>
                      </a:pPr>
                      <a:r>
                        <a:rPr lang="en-GB" sz="1800" b="1">
                          <a:effectLst/>
                        </a:rPr>
                        <a:t>Insoluble</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a:effectLst/>
                        </a:rPr>
                        <a:t>Doesn’t affect WP</a:t>
                      </a:r>
                    </a:p>
                    <a:p>
                      <a:pPr algn="l">
                        <a:lnSpc>
                          <a:spcPct val="115000"/>
                        </a:lnSpc>
                        <a:spcAft>
                          <a:spcPts val="0"/>
                        </a:spcAft>
                      </a:pPr>
                      <a:r>
                        <a:rPr lang="en-GB"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1124493"/>
                  </a:ext>
                </a:extLst>
              </a:tr>
              <a:tr h="0">
                <a:tc>
                  <a:txBody>
                    <a:bodyPr/>
                    <a:lstStyle/>
                    <a:p>
                      <a:pPr algn="l">
                        <a:lnSpc>
                          <a:spcPct val="115000"/>
                        </a:lnSpc>
                        <a:spcAft>
                          <a:spcPts val="0"/>
                        </a:spcAft>
                      </a:pPr>
                      <a:r>
                        <a:rPr lang="en-GB" sz="1800" b="1">
                          <a:effectLst/>
                        </a:rPr>
                        <a:t>Branched</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a:effectLst/>
                        </a:rPr>
                        <a:t>Compact/Can fit many in a small space</a:t>
                      </a:r>
                    </a:p>
                    <a:p>
                      <a:pPr algn="l">
                        <a:lnSpc>
                          <a:spcPct val="115000"/>
                        </a:lnSpc>
                        <a:spcAft>
                          <a:spcPts val="0"/>
                        </a:spcAft>
                      </a:pPr>
                      <a:r>
                        <a:rPr lang="en-GB"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6676521"/>
                  </a:ext>
                </a:extLst>
              </a:tr>
              <a:tr h="0">
                <a:tc>
                  <a:txBody>
                    <a:bodyPr/>
                    <a:lstStyle/>
                    <a:p>
                      <a:pPr algn="l">
                        <a:lnSpc>
                          <a:spcPct val="115000"/>
                        </a:lnSpc>
                        <a:spcAft>
                          <a:spcPts val="0"/>
                        </a:spcAft>
                      </a:pPr>
                      <a:r>
                        <a:rPr lang="en-GB" sz="1800" b="1">
                          <a:effectLst/>
                        </a:rPr>
                        <a:t>Polymer of a-glucose</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a:effectLst/>
                        </a:rPr>
                        <a:t>Provides glucose for respiration </a:t>
                      </a:r>
                    </a:p>
                    <a:p>
                      <a:pPr algn="l">
                        <a:lnSpc>
                          <a:spcPct val="115000"/>
                        </a:lnSpc>
                        <a:spcAft>
                          <a:spcPts val="0"/>
                        </a:spcAft>
                      </a:pPr>
                      <a:r>
                        <a:rPr lang="en-GB"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3267430"/>
                  </a:ext>
                </a:extLst>
              </a:tr>
              <a:tr h="0">
                <a:tc>
                  <a:txBody>
                    <a:bodyPr/>
                    <a:lstStyle/>
                    <a:p>
                      <a:pPr algn="l">
                        <a:lnSpc>
                          <a:spcPct val="115000"/>
                        </a:lnSpc>
                        <a:spcAft>
                          <a:spcPts val="0"/>
                        </a:spcAft>
                      </a:pPr>
                      <a:r>
                        <a:rPr lang="en-GB" sz="1800" b="1">
                          <a:effectLst/>
                        </a:rPr>
                        <a:t>Branched</a:t>
                      </a: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a:effectLst/>
                        </a:rPr>
                        <a:t>Many ends for enzymes to attach and hydrolyse</a:t>
                      </a:r>
                    </a:p>
                    <a:p>
                      <a:pPr algn="l">
                        <a:lnSpc>
                          <a:spcPct val="115000"/>
                        </a:lnSpc>
                        <a:spcAft>
                          <a:spcPts val="0"/>
                        </a:spcAft>
                      </a:pPr>
                      <a:r>
                        <a:rPr lang="en-GB" sz="1800">
                          <a:effectLst/>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342268"/>
                  </a:ext>
                </a:extLst>
              </a:tr>
              <a:tr h="0">
                <a:tc>
                  <a:txBody>
                    <a:bodyPr/>
                    <a:lstStyle/>
                    <a:p>
                      <a:pPr algn="l">
                        <a:lnSpc>
                          <a:spcPct val="115000"/>
                        </a:lnSpc>
                        <a:spcAft>
                          <a:spcPts val="0"/>
                        </a:spcAft>
                      </a:pPr>
                      <a:r>
                        <a:rPr lang="en-GB" sz="1800" b="1" dirty="0">
                          <a:effectLst/>
                        </a:rPr>
                        <a:t>Large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en-GB" sz="1800" dirty="0">
                          <a:effectLst/>
                        </a:rPr>
                        <a:t>Cannot leave cell. </a:t>
                      </a:r>
                    </a:p>
                    <a:p>
                      <a:pPr algn="l">
                        <a:lnSpc>
                          <a:spcPct val="115000"/>
                        </a:lnSpc>
                        <a:spcAft>
                          <a:spcPts val="0"/>
                        </a:spcAft>
                      </a:pP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1517321"/>
                  </a:ext>
                </a:extLst>
              </a:tr>
            </a:tbl>
          </a:graphicData>
        </a:graphic>
      </p:graphicFrame>
      <p:sp>
        <p:nvSpPr>
          <p:cNvPr id="3" name="Rectangle 2">
            <a:extLst>
              <a:ext uri="{FF2B5EF4-FFF2-40B4-BE49-F238E27FC236}">
                <a16:creationId xmlns:a16="http://schemas.microsoft.com/office/drawing/2014/main" id="{E9D24A89-D30B-45EA-8D41-16C849A4F038}"/>
              </a:ext>
            </a:extLst>
          </p:cNvPr>
          <p:cNvSpPr>
            <a:spLocks noChangeArrowheads="1"/>
          </p:cNvSpPr>
          <p:nvPr/>
        </p:nvSpPr>
        <p:spPr bwMode="auto">
          <a:xfrm>
            <a:off x="0" y="738431"/>
            <a:ext cx="8895584"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Function/property of Starch and Glycogen:</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Main role is as energy storage compound. </a:t>
            </a: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Starch is in plants only, glycogen is in animals only.  </a:t>
            </a: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pic>
        <p:nvPicPr>
          <p:cNvPr id="21505" name="Picture 60" descr="A picture containing drawing, shirt&#10;&#10;Description automatically generated">
            <a:extLst>
              <a:ext uri="{FF2B5EF4-FFF2-40B4-BE49-F238E27FC236}">
                <a16:creationId xmlns:a16="http://schemas.microsoft.com/office/drawing/2014/main" id="{D5904D2F-AAC6-430F-B743-264C0D1D5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7752" y="2974880"/>
            <a:ext cx="686732" cy="6867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114564F-5912-4DB7-9A74-CA7CE18F3A33}"/>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Rectangle 5">
            <a:extLst>
              <a:ext uri="{FF2B5EF4-FFF2-40B4-BE49-F238E27FC236}">
                <a16:creationId xmlns:a16="http://schemas.microsoft.com/office/drawing/2014/main" id="{008DA89D-CEBF-4924-B335-D592157D29C6}"/>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93736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271020-C74A-44EF-BA7F-F983A454D2E7}"/>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3" name="Rectangle 2">
            <a:extLst>
              <a:ext uri="{FF2B5EF4-FFF2-40B4-BE49-F238E27FC236}">
                <a16:creationId xmlns:a16="http://schemas.microsoft.com/office/drawing/2014/main" id="{5520B105-3C47-4348-8B7F-2F48A4F96FC5}"/>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sp>
        <p:nvSpPr>
          <p:cNvPr id="4" name="TextBox 3">
            <a:extLst>
              <a:ext uri="{FF2B5EF4-FFF2-40B4-BE49-F238E27FC236}">
                <a16:creationId xmlns:a16="http://schemas.microsoft.com/office/drawing/2014/main" id="{0FAA2EBE-D9D6-418D-B3A7-EC9B73FFFB69}"/>
              </a:ext>
            </a:extLst>
          </p:cNvPr>
          <p:cNvSpPr txBox="1"/>
          <p:nvPr/>
        </p:nvSpPr>
        <p:spPr>
          <a:xfrm>
            <a:off x="107504" y="839015"/>
            <a:ext cx="8784976" cy="2123658"/>
          </a:xfrm>
          <a:prstGeom prst="rect">
            <a:avLst/>
          </a:prstGeom>
          <a:noFill/>
        </p:spPr>
        <p:txBody>
          <a:bodyPr wrap="square" rtlCol="0">
            <a:spAutoFit/>
          </a:bodyPr>
          <a:lstStyle/>
          <a:p>
            <a:r>
              <a:rPr lang="en-GB" sz="2400" b="1" dirty="0">
                <a:solidFill>
                  <a:srgbClr val="7030A0"/>
                </a:solidFill>
              </a:rPr>
              <a:t>Complete the CONTRAST TABLE on page 7 in your booklet. </a:t>
            </a:r>
          </a:p>
          <a:p>
            <a:endParaRPr lang="en-GB" dirty="0"/>
          </a:p>
          <a:p>
            <a:r>
              <a:rPr lang="en-GB" b="1" dirty="0"/>
              <a:t>Exam tip:</a:t>
            </a:r>
          </a:p>
          <a:p>
            <a:r>
              <a:rPr lang="en-GB" dirty="0"/>
              <a:t>CONTRAST TABLES.</a:t>
            </a:r>
          </a:p>
          <a:p>
            <a:pPr marL="285750" indent="-285750">
              <a:buFont typeface="Wingdings" panose="05000000000000000000" pitchFamily="2" charset="2"/>
              <a:buChar char="ü"/>
            </a:pPr>
            <a:r>
              <a:rPr lang="en-GB" dirty="0"/>
              <a:t>Must be in a table form with the 2 contrasting factors as headings</a:t>
            </a:r>
          </a:p>
          <a:p>
            <a:pPr marL="285750" indent="-285750">
              <a:buFont typeface="Wingdings" panose="05000000000000000000" pitchFamily="2" charset="2"/>
              <a:buChar char="ü"/>
            </a:pPr>
            <a:r>
              <a:rPr lang="en-GB" dirty="0"/>
              <a:t>Must be direct contrasts on each row. </a:t>
            </a:r>
          </a:p>
          <a:p>
            <a:pPr marL="285750" indent="-285750">
              <a:buFont typeface="Wingdings" panose="05000000000000000000" pitchFamily="2" charset="2"/>
              <a:buChar char="ü"/>
            </a:pPr>
            <a:r>
              <a:rPr lang="en-GB" dirty="0"/>
              <a:t>Number of rows reflect the number of marks. </a:t>
            </a:r>
          </a:p>
        </p:txBody>
      </p:sp>
      <p:sp>
        <p:nvSpPr>
          <p:cNvPr id="5" name="Rectangle 4">
            <a:extLst>
              <a:ext uri="{FF2B5EF4-FFF2-40B4-BE49-F238E27FC236}">
                <a16:creationId xmlns:a16="http://schemas.microsoft.com/office/drawing/2014/main" id="{1B269F73-0731-49B1-8016-CCD1205B9507}"/>
              </a:ext>
            </a:extLst>
          </p:cNvPr>
          <p:cNvSpPr/>
          <p:nvPr/>
        </p:nvSpPr>
        <p:spPr>
          <a:xfrm>
            <a:off x="107504" y="3105834"/>
            <a:ext cx="4572001" cy="646331"/>
          </a:xfrm>
          <a:prstGeom prst="rect">
            <a:avLst/>
          </a:prstGeom>
          <a:ln>
            <a:solidFill>
              <a:schemeClr val="tx1"/>
            </a:solidFill>
          </a:ln>
        </p:spPr>
        <p:txBody>
          <a:bodyPr>
            <a:spAutoFit/>
          </a:bodyPr>
          <a:lstStyle/>
          <a:p>
            <a:r>
              <a:rPr lang="en-GB" b="1" u="sng" dirty="0"/>
              <a:t>Definition: </a:t>
            </a:r>
          </a:p>
          <a:p>
            <a:r>
              <a:rPr lang="en-GB" b="1" dirty="0"/>
              <a:t>Contrast: </a:t>
            </a:r>
            <a:r>
              <a:rPr lang="en-GB" dirty="0"/>
              <a:t>Give the differences between </a:t>
            </a:r>
          </a:p>
        </p:txBody>
      </p:sp>
      <p:graphicFrame>
        <p:nvGraphicFramePr>
          <p:cNvPr id="6" name="Table 5">
            <a:extLst>
              <a:ext uri="{FF2B5EF4-FFF2-40B4-BE49-F238E27FC236}">
                <a16:creationId xmlns:a16="http://schemas.microsoft.com/office/drawing/2014/main" id="{80CB42D8-164E-4A13-9BD4-291CC8BA412D}"/>
              </a:ext>
            </a:extLst>
          </p:cNvPr>
          <p:cNvGraphicFramePr>
            <a:graphicFrameLocks noGrp="1"/>
          </p:cNvGraphicFramePr>
          <p:nvPr>
            <p:extLst>
              <p:ext uri="{D42A27DB-BD31-4B8C-83A1-F6EECF244321}">
                <p14:modId xmlns:p14="http://schemas.microsoft.com/office/powerpoint/2010/main" val="3700460000"/>
              </p:ext>
            </p:extLst>
          </p:nvPr>
        </p:nvGraphicFramePr>
        <p:xfrm>
          <a:off x="1475656" y="4038487"/>
          <a:ext cx="6639560" cy="2435098"/>
        </p:xfrm>
        <a:graphic>
          <a:graphicData uri="http://schemas.openxmlformats.org/drawingml/2006/table">
            <a:tbl>
              <a:tblPr firstRow="1" firstCol="1" bandRow="1">
                <a:tableStyleId>{616DA210-FB5B-4158-B5E0-FEB733F419BA}</a:tableStyleId>
              </a:tblPr>
              <a:tblGrid>
                <a:gridCol w="3319780">
                  <a:extLst>
                    <a:ext uri="{9D8B030D-6E8A-4147-A177-3AD203B41FA5}">
                      <a16:colId xmlns:a16="http://schemas.microsoft.com/office/drawing/2014/main" val="1669464246"/>
                    </a:ext>
                  </a:extLst>
                </a:gridCol>
                <a:gridCol w="3319780">
                  <a:extLst>
                    <a:ext uri="{9D8B030D-6E8A-4147-A177-3AD203B41FA5}">
                      <a16:colId xmlns:a16="http://schemas.microsoft.com/office/drawing/2014/main" val="2108736476"/>
                    </a:ext>
                  </a:extLst>
                </a:gridCol>
              </a:tblGrid>
              <a:tr h="0">
                <a:tc>
                  <a:txBody>
                    <a:bodyPr/>
                    <a:lstStyle/>
                    <a:p>
                      <a:pPr>
                        <a:lnSpc>
                          <a:spcPct val="115000"/>
                        </a:lnSpc>
                        <a:spcAft>
                          <a:spcPts val="0"/>
                        </a:spcAft>
                      </a:pPr>
                      <a:r>
                        <a:rPr lang="en-GB" sz="1600" dirty="0">
                          <a:effectLst/>
                        </a:rPr>
                        <a:t>Starch structure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Glycogen structure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1041490"/>
                  </a:ext>
                </a:extLst>
              </a:tr>
              <a:tr h="0">
                <a:tc>
                  <a:txBody>
                    <a:bodyPr/>
                    <a:lstStyle/>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r>
                        <a:rPr lang="en-GB" sz="1800" b="1" dirty="0">
                          <a:solidFill>
                            <a:srgbClr val="7030A0"/>
                          </a:solidFill>
                          <a:effectLst/>
                        </a:rPr>
                        <a:t>Less 1-6 </a:t>
                      </a:r>
                      <a:r>
                        <a:rPr lang="en-GB" sz="1800" b="1" dirty="0" err="1">
                          <a:solidFill>
                            <a:srgbClr val="7030A0"/>
                          </a:solidFill>
                          <a:effectLst/>
                        </a:rPr>
                        <a:t>glycosidic</a:t>
                      </a:r>
                      <a:r>
                        <a:rPr lang="en-GB" sz="1800" b="1" dirty="0">
                          <a:solidFill>
                            <a:srgbClr val="7030A0"/>
                          </a:solidFill>
                          <a:effectLst/>
                        </a:rPr>
                        <a:t> bonds </a:t>
                      </a:r>
                      <a:endParaRPr lang="en-GB" sz="1800" b="1" dirty="0">
                        <a:solidFill>
                          <a:srgbClr val="7030A0"/>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685800" rtl="0" eaLnBrk="1" fontAlgn="auto" latinLnBrk="0" hangingPunct="1">
                        <a:lnSpc>
                          <a:spcPct val="115000"/>
                        </a:lnSpc>
                        <a:spcBef>
                          <a:spcPts val="0"/>
                        </a:spcBef>
                        <a:spcAft>
                          <a:spcPts val="0"/>
                        </a:spcAft>
                        <a:buClrTx/>
                        <a:buSzTx/>
                        <a:buFontTx/>
                        <a:buNone/>
                        <a:tabLst/>
                        <a:defRPr/>
                      </a:pPr>
                      <a:endParaRPr lang="en-GB" sz="1800" b="1" dirty="0">
                        <a:solidFill>
                          <a:srgbClr val="7030A0"/>
                        </a:solidFill>
                        <a:effectLst/>
                      </a:endParaRPr>
                    </a:p>
                    <a:p>
                      <a:pPr marL="0" marR="0" lvl="0" indent="0" algn="l" defTabSz="685800" rtl="0" eaLnBrk="1" fontAlgn="auto" latinLnBrk="0" hangingPunct="1">
                        <a:lnSpc>
                          <a:spcPct val="115000"/>
                        </a:lnSpc>
                        <a:spcBef>
                          <a:spcPts val="0"/>
                        </a:spcBef>
                        <a:spcAft>
                          <a:spcPts val="0"/>
                        </a:spcAft>
                        <a:buClrTx/>
                        <a:buSzTx/>
                        <a:buFontTx/>
                        <a:buNone/>
                        <a:tabLst/>
                        <a:defRPr/>
                      </a:pPr>
                      <a:r>
                        <a:rPr lang="en-GB" sz="1800" b="1" dirty="0">
                          <a:solidFill>
                            <a:srgbClr val="7030A0"/>
                          </a:solidFill>
                          <a:effectLst/>
                        </a:rPr>
                        <a:t>More 1-6 </a:t>
                      </a:r>
                      <a:r>
                        <a:rPr lang="en-GB" sz="1800" b="1" dirty="0" err="1">
                          <a:solidFill>
                            <a:srgbClr val="7030A0"/>
                          </a:solidFill>
                          <a:effectLst/>
                        </a:rPr>
                        <a:t>glycosidic</a:t>
                      </a:r>
                      <a:r>
                        <a:rPr lang="en-GB" sz="1800" b="1" dirty="0">
                          <a:solidFill>
                            <a:srgbClr val="7030A0"/>
                          </a:solidFill>
                          <a:effectLst/>
                        </a:rPr>
                        <a:t> bonds </a:t>
                      </a:r>
                      <a:endParaRPr lang="en-GB"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3662470"/>
                  </a:ext>
                </a:extLst>
              </a:tr>
              <a:tr h="0">
                <a:tc>
                  <a:txBody>
                    <a:bodyPr/>
                    <a:lstStyle/>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15000"/>
                        </a:lnSpc>
                        <a:spcBef>
                          <a:spcPts val="0"/>
                        </a:spcBef>
                        <a:spcAft>
                          <a:spcPts val="0"/>
                        </a:spcAft>
                        <a:buClrTx/>
                        <a:buSzTx/>
                        <a:buFontTx/>
                        <a:buNone/>
                        <a:tabLst/>
                        <a:defRPr/>
                      </a:pPr>
                      <a:r>
                        <a:rPr lang="en-GB" sz="1800" b="1" dirty="0">
                          <a:solidFill>
                            <a:srgbClr val="7030A0"/>
                          </a:solidFill>
                          <a:effectLst/>
                        </a:rPr>
                        <a:t>Less branched</a:t>
                      </a:r>
                    </a:p>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685800" rtl="0" eaLnBrk="1" fontAlgn="auto" latinLnBrk="0" hangingPunct="1">
                        <a:lnSpc>
                          <a:spcPct val="115000"/>
                        </a:lnSpc>
                        <a:spcBef>
                          <a:spcPts val="0"/>
                        </a:spcBef>
                        <a:spcAft>
                          <a:spcPts val="0"/>
                        </a:spcAft>
                        <a:buClrTx/>
                        <a:buSzTx/>
                        <a:buFontTx/>
                        <a:buNone/>
                        <a:tabLst/>
                        <a:defRPr/>
                      </a:pPr>
                      <a:endParaRPr lang="en-GB" sz="1800" b="1" dirty="0">
                        <a:solidFill>
                          <a:srgbClr val="7030A0"/>
                        </a:solidFill>
                        <a:effectLst/>
                      </a:endParaRPr>
                    </a:p>
                    <a:p>
                      <a:pPr marL="0" marR="0" lvl="0" indent="0" algn="l" defTabSz="685800" rtl="0" eaLnBrk="1" fontAlgn="auto" latinLnBrk="0" hangingPunct="1">
                        <a:lnSpc>
                          <a:spcPct val="115000"/>
                        </a:lnSpc>
                        <a:spcBef>
                          <a:spcPts val="0"/>
                        </a:spcBef>
                        <a:spcAft>
                          <a:spcPts val="0"/>
                        </a:spcAft>
                        <a:buClrTx/>
                        <a:buSzTx/>
                        <a:buFontTx/>
                        <a:buNone/>
                        <a:tabLst/>
                        <a:defRPr/>
                      </a:pPr>
                      <a:r>
                        <a:rPr lang="en-GB" sz="1800" b="1" dirty="0">
                          <a:solidFill>
                            <a:srgbClr val="7030A0"/>
                          </a:solidFill>
                          <a:effectLst/>
                        </a:rPr>
                        <a:t>More branched. </a:t>
                      </a:r>
                      <a:endParaRPr lang="en-GB"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en-GB" sz="1800" b="1" dirty="0">
                        <a:solidFill>
                          <a:srgbClr val="7030A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003221"/>
                  </a:ext>
                </a:extLst>
              </a:tr>
            </a:tbl>
          </a:graphicData>
        </a:graphic>
      </p:graphicFrame>
    </p:spTree>
    <p:extLst>
      <p:ext uri="{BB962C8B-B14F-4D97-AF65-F5344CB8AC3E}">
        <p14:creationId xmlns:p14="http://schemas.microsoft.com/office/powerpoint/2010/main" val="291683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B2BD746-F82A-4701-9773-480255515E19}"/>
              </a:ext>
            </a:extLst>
          </p:cNvPr>
          <p:cNvSpPr>
            <a:spLocks noChangeArrowheads="1"/>
          </p:cNvSpPr>
          <p:nvPr/>
        </p:nvSpPr>
        <p:spPr bwMode="auto">
          <a:xfrm>
            <a:off x="467544" y="2035696"/>
            <a:ext cx="37444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3" name="Rectangle 3">
            <a:extLst>
              <a:ext uri="{FF2B5EF4-FFF2-40B4-BE49-F238E27FC236}">
                <a16:creationId xmlns:a16="http://schemas.microsoft.com/office/drawing/2014/main" id="{2BA34914-A2B0-44C9-B04E-CB7D469C3007}"/>
              </a:ext>
            </a:extLst>
          </p:cNvPr>
          <p:cNvSpPr>
            <a:spLocks noChangeArrowheads="1"/>
          </p:cNvSpPr>
          <p:nvPr/>
        </p:nvSpPr>
        <p:spPr bwMode="auto">
          <a:xfrm>
            <a:off x="0" y="737701"/>
            <a:ext cx="9144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3.Cellulose Structure:</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Polysaccharide of B-glucose </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Every other B--glucose upside down</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1-4 </a:t>
            </a:r>
            <a:r>
              <a:rPr kumimoji="0" lang="en-GB" altLang="en-US" sz="24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glycosidic</a:t>
            </a: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bonds only </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Straight chains </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Many H bonds between chains forming </a:t>
            </a:r>
            <a:r>
              <a:rPr kumimoji="0" lang="en-GB" altLang="en-US" sz="24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microfibrils.</a:t>
            </a: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BA489537-E29E-47FE-8488-E60D4AF2EC2A}"/>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Rectangle 5">
            <a:extLst>
              <a:ext uri="{FF2B5EF4-FFF2-40B4-BE49-F238E27FC236}">
                <a16:creationId xmlns:a16="http://schemas.microsoft.com/office/drawing/2014/main" id="{9D521CE4-06BD-454B-9B56-2532563ECE99}"/>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2987BD9E-29BF-4910-BEFD-8ECDFFB32238}"/>
              </a:ext>
            </a:extLst>
          </p:cNvPr>
          <p:cNvPicPr>
            <a:picLocks noChangeAspect="1"/>
          </p:cNvPicPr>
          <p:nvPr/>
        </p:nvPicPr>
        <p:blipFill>
          <a:blip r:embed="rId2"/>
          <a:stretch>
            <a:fillRect/>
          </a:stretch>
        </p:blipFill>
        <p:spPr>
          <a:xfrm>
            <a:off x="2105980" y="3293264"/>
            <a:ext cx="4737260" cy="3448104"/>
          </a:xfrm>
          <a:prstGeom prst="rect">
            <a:avLst/>
          </a:prstGeom>
        </p:spPr>
      </p:pic>
    </p:spTree>
    <p:extLst>
      <p:ext uri="{BB962C8B-B14F-4D97-AF65-F5344CB8AC3E}">
        <p14:creationId xmlns:p14="http://schemas.microsoft.com/office/powerpoint/2010/main" val="625998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EFBAFF4-45D0-4BE5-B560-41E1A05B919F}"/>
              </a:ext>
            </a:extLst>
          </p:cNvPr>
          <p:cNvGraphicFramePr>
            <a:graphicFrameLocks noGrp="1"/>
          </p:cNvGraphicFramePr>
          <p:nvPr>
            <p:extLst>
              <p:ext uri="{D42A27DB-BD31-4B8C-83A1-F6EECF244321}">
                <p14:modId xmlns:p14="http://schemas.microsoft.com/office/powerpoint/2010/main" val="964757587"/>
              </p:ext>
            </p:extLst>
          </p:nvPr>
        </p:nvGraphicFramePr>
        <p:xfrm>
          <a:off x="281731" y="1842555"/>
          <a:ext cx="7995320" cy="1690878"/>
        </p:xfrm>
        <a:graphic>
          <a:graphicData uri="http://schemas.openxmlformats.org/drawingml/2006/table">
            <a:tbl>
              <a:tblPr firstRow="1" firstCol="1" bandRow="1">
                <a:tableStyleId>{616DA210-FB5B-4158-B5E0-FEB733F419BA}</a:tableStyleId>
              </a:tblPr>
              <a:tblGrid>
                <a:gridCol w="3997660">
                  <a:extLst>
                    <a:ext uri="{9D8B030D-6E8A-4147-A177-3AD203B41FA5}">
                      <a16:colId xmlns:a16="http://schemas.microsoft.com/office/drawing/2014/main" val="1932461404"/>
                    </a:ext>
                  </a:extLst>
                </a:gridCol>
                <a:gridCol w="3997660">
                  <a:extLst>
                    <a:ext uri="{9D8B030D-6E8A-4147-A177-3AD203B41FA5}">
                      <a16:colId xmlns:a16="http://schemas.microsoft.com/office/drawing/2014/main" val="3503841261"/>
                    </a:ext>
                  </a:extLst>
                </a:gridCol>
              </a:tblGrid>
              <a:tr h="0">
                <a:tc>
                  <a:txBody>
                    <a:bodyPr/>
                    <a:lstStyle/>
                    <a:p>
                      <a:pPr>
                        <a:lnSpc>
                          <a:spcPct val="115000"/>
                        </a:lnSpc>
                        <a:spcAft>
                          <a:spcPts val="0"/>
                        </a:spcAft>
                      </a:pPr>
                      <a:r>
                        <a:rPr lang="en-GB" sz="2000">
                          <a:effectLst/>
                        </a:rPr>
                        <a:t>Describe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2000">
                          <a:effectLst/>
                        </a:rPr>
                        <a:t>Explain</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7527667"/>
                  </a:ext>
                </a:extLst>
              </a:tr>
              <a:tr h="0">
                <a:tc>
                  <a:txBody>
                    <a:bodyPr/>
                    <a:lstStyle/>
                    <a:p>
                      <a:pPr>
                        <a:lnSpc>
                          <a:spcPct val="115000"/>
                        </a:lnSpc>
                        <a:spcAft>
                          <a:spcPts val="0"/>
                        </a:spcAft>
                      </a:pPr>
                      <a:r>
                        <a:rPr lang="en-GB" sz="2000">
                          <a:effectLst/>
                        </a:rPr>
                        <a:t>Long straight chains </a:t>
                      </a:r>
                    </a:p>
                    <a:p>
                      <a:pPr>
                        <a:lnSpc>
                          <a:spcPct val="115000"/>
                        </a:lnSpc>
                        <a:spcAft>
                          <a:spcPts val="0"/>
                        </a:spcAft>
                      </a:pPr>
                      <a:r>
                        <a:rPr lang="en-GB" sz="2000">
                          <a:effectLst/>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nSpc>
                          <a:spcPct val="115000"/>
                        </a:lnSpc>
                        <a:spcAft>
                          <a:spcPts val="0"/>
                        </a:spcAft>
                      </a:pPr>
                      <a:endParaRPr lang="en-GB" sz="2000" dirty="0">
                        <a:effectLst/>
                      </a:endParaRPr>
                    </a:p>
                    <a:p>
                      <a:pPr>
                        <a:lnSpc>
                          <a:spcPct val="115000"/>
                        </a:lnSpc>
                        <a:spcAft>
                          <a:spcPts val="0"/>
                        </a:spcAft>
                      </a:pPr>
                      <a:r>
                        <a:rPr lang="en-GB" sz="2000" dirty="0">
                          <a:effectLst/>
                        </a:rPr>
                        <a:t>Provides rigidity/strength to plant cell wall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1330189"/>
                  </a:ext>
                </a:extLst>
              </a:tr>
              <a:tr h="0">
                <a:tc>
                  <a:txBody>
                    <a:bodyPr/>
                    <a:lstStyle/>
                    <a:p>
                      <a:pPr>
                        <a:lnSpc>
                          <a:spcPct val="115000"/>
                        </a:lnSpc>
                        <a:spcAft>
                          <a:spcPts val="0"/>
                        </a:spcAft>
                      </a:pPr>
                      <a:r>
                        <a:rPr lang="en-GB" sz="2000" dirty="0">
                          <a:effectLst/>
                        </a:rPr>
                        <a:t>Many H bonds forming microfibrils </a:t>
                      </a:r>
                    </a:p>
                    <a:p>
                      <a:pPr>
                        <a:lnSpc>
                          <a:spcPct val="115000"/>
                        </a:lnSpc>
                        <a:spcAft>
                          <a:spcPts val="0"/>
                        </a:spcAft>
                      </a:pPr>
                      <a:r>
                        <a:rPr lang="en-GB" sz="20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3929954454"/>
                  </a:ext>
                </a:extLst>
              </a:tr>
            </a:tbl>
          </a:graphicData>
        </a:graphic>
      </p:graphicFrame>
      <p:sp>
        <p:nvSpPr>
          <p:cNvPr id="3" name="Rectangle 2">
            <a:extLst>
              <a:ext uri="{FF2B5EF4-FFF2-40B4-BE49-F238E27FC236}">
                <a16:creationId xmlns:a16="http://schemas.microsoft.com/office/drawing/2014/main" id="{4BA2E1D5-EA3F-41AB-88CE-4247BC10115A}"/>
              </a:ext>
            </a:extLst>
          </p:cNvPr>
          <p:cNvSpPr>
            <a:spLocks noChangeArrowheads="1"/>
          </p:cNvSpPr>
          <p:nvPr/>
        </p:nvSpPr>
        <p:spPr bwMode="auto">
          <a:xfrm>
            <a:off x="13036" y="705906"/>
            <a:ext cx="6806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4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Function/property of cellulose:</a:t>
            </a:r>
            <a:endParaRPr kumimoji="0" lang="en-GB" altLang="en-US" sz="6000" b="1" i="0" u="none" strike="noStrike" cap="none" normalizeH="0" baseline="0" dirty="0">
              <a:ln>
                <a:noFill/>
              </a:ln>
              <a:solidFill>
                <a:schemeClr val="tx1"/>
              </a:solidFill>
              <a:effectLst/>
              <a:latin typeface="Arial" panose="020B0604020202020204" pitchFamily="34" charset="0"/>
            </a:endParaRPr>
          </a:p>
        </p:txBody>
      </p:sp>
      <p:pic>
        <p:nvPicPr>
          <p:cNvPr id="24577" name="Picture 62" descr="A picture containing drawing, shirt&#10;&#10;Description automatically generated">
            <a:extLst>
              <a:ext uri="{FF2B5EF4-FFF2-40B4-BE49-F238E27FC236}">
                <a16:creationId xmlns:a16="http://schemas.microsoft.com/office/drawing/2014/main" id="{C5D1B387-22BE-4978-A654-E43409444E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6893" y="2315216"/>
            <a:ext cx="745555" cy="7455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52B305A-D3BF-4A73-B7AD-42FFB699F0A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Rectangle 5">
            <a:extLst>
              <a:ext uri="{FF2B5EF4-FFF2-40B4-BE49-F238E27FC236}">
                <a16:creationId xmlns:a16="http://schemas.microsoft.com/office/drawing/2014/main" id="{7C1736AE-5ECF-4C6D-81CB-4970B87FDF97}"/>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97BF2378-1FBC-4798-A33A-BD3A89782DEA}"/>
              </a:ext>
            </a:extLst>
          </p:cNvPr>
          <p:cNvPicPr>
            <a:picLocks noChangeAspect="1"/>
          </p:cNvPicPr>
          <p:nvPr/>
        </p:nvPicPr>
        <p:blipFill>
          <a:blip r:embed="rId3"/>
          <a:stretch>
            <a:fillRect/>
          </a:stretch>
        </p:blipFill>
        <p:spPr>
          <a:xfrm>
            <a:off x="2630141" y="3771923"/>
            <a:ext cx="3883717" cy="2825429"/>
          </a:xfrm>
          <a:prstGeom prst="rect">
            <a:avLst/>
          </a:prstGeom>
        </p:spPr>
      </p:pic>
    </p:spTree>
    <p:extLst>
      <p:ext uri="{BB962C8B-B14F-4D97-AF65-F5344CB8AC3E}">
        <p14:creationId xmlns:p14="http://schemas.microsoft.com/office/powerpoint/2010/main" val="672868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92CAB-12DD-4637-AF6E-42F00E0B07F4}"/>
              </a:ext>
            </a:extLst>
          </p:cNvPr>
          <p:cNvSpPr/>
          <p:nvPr/>
        </p:nvSpPr>
        <p:spPr>
          <a:xfrm>
            <a:off x="0" y="921974"/>
            <a:ext cx="8784976" cy="3128742"/>
          </a:xfrm>
          <a:prstGeom prst="rect">
            <a:avLst/>
          </a:prstGeom>
        </p:spPr>
        <p:txBody>
          <a:bodyPr wrap="square">
            <a:spAutoFit/>
          </a:bodyPr>
          <a:lstStyle/>
          <a:p>
            <a:pPr>
              <a:lnSpc>
                <a:spcPct val="115000"/>
              </a:lnSpc>
              <a:spcAft>
                <a:spcPts val="1000"/>
              </a:spcAft>
            </a:pPr>
            <a:r>
              <a:rPr lang="en-GB" sz="2400" b="1" dirty="0">
                <a:latin typeface="Calibri" panose="020F0502020204030204" pitchFamily="34" charset="0"/>
                <a:ea typeface="Calibri" panose="020F0502020204030204" pitchFamily="34" charset="0"/>
                <a:cs typeface="Calibri" panose="020F0502020204030204" pitchFamily="34" charset="0"/>
              </a:rPr>
              <a:t>Complete the revision poster</a:t>
            </a:r>
            <a:r>
              <a:rPr lang="en-GB" sz="2400" dirty="0">
                <a:latin typeface="Calibri" panose="020F0502020204030204" pitchFamily="34" charset="0"/>
                <a:ea typeface="Calibri" panose="020F0502020204030204" pitchFamily="34" charset="0"/>
                <a:cs typeface="Calibri" panose="020F0502020204030204" pitchFamily="34" charset="0"/>
              </a:rPr>
              <a:t> on page 8 in your booklet.</a:t>
            </a:r>
          </a:p>
          <a:p>
            <a:pPr>
              <a:lnSpc>
                <a:spcPct val="115000"/>
              </a:lnSpc>
              <a:spcAft>
                <a:spcPts val="1000"/>
              </a:spcAft>
            </a:pPr>
            <a:r>
              <a:rPr lang="en-GB" sz="2400" dirty="0">
                <a:latin typeface="Calibri" panose="020F0502020204030204" pitchFamily="34" charset="0"/>
                <a:ea typeface="Calibri" panose="020F0502020204030204" pitchFamily="34" charset="0"/>
                <a:cs typeface="Calibri" panose="020F0502020204030204" pitchFamily="34" charset="0"/>
              </a:rPr>
              <a:t>Add information from your memory first to see what you can remember. </a:t>
            </a:r>
          </a:p>
          <a:p>
            <a:pPr>
              <a:lnSpc>
                <a:spcPct val="115000"/>
              </a:lnSpc>
              <a:spcAft>
                <a:spcPts val="1000"/>
              </a:spcAft>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Change colour and add information that you had forgotten. </a:t>
            </a:r>
            <a:endParaRPr lang="en-GB"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DC388E2-7950-4FDC-9732-A3135CBDEF64}"/>
              </a:ext>
            </a:extLst>
          </p:cNvPr>
          <p:cNvSpPr txBox="1"/>
          <p:nvPr/>
        </p:nvSpPr>
        <p:spPr>
          <a:xfrm>
            <a:off x="0" y="0"/>
            <a:ext cx="4211960" cy="892552"/>
          </a:xfrm>
          <a:prstGeom prst="rect">
            <a:avLst/>
          </a:prstGeom>
          <a:noFill/>
        </p:spPr>
        <p:txBody>
          <a:bodyPr wrap="square" rtlCol="0">
            <a:spAutoFit/>
          </a:bodyPr>
          <a:lstStyle/>
          <a:p>
            <a:r>
              <a:rPr lang="en-GB" sz="5200" b="1" u="sng" dirty="0"/>
              <a:t>Carbohydrates</a:t>
            </a:r>
            <a:r>
              <a:rPr lang="en-GB" sz="5200" dirty="0"/>
              <a:t> </a:t>
            </a:r>
          </a:p>
        </p:txBody>
      </p:sp>
      <p:sp>
        <p:nvSpPr>
          <p:cNvPr id="6" name="Rectangle 5">
            <a:extLst>
              <a:ext uri="{FF2B5EF4-FFF2-40B4-BE49-F238E27FC236}">
                <a16:creationId xmlns:a16="http://schemas.microsoft.com/office/drawing/2014/main" id="{378EF39A-18A6-4C23-83D4-9B754BB796FD}"/>
              </a:ext>
            </a:extLst>
          </p:cNvPr>
          <p:cNvSpPr>
            <a:spLocks noChangeArrowheads="1"/>
          </p:cNvSpPr>
          <p:nvPr/>
        </p:nvSpPr>
        <p:spPr bwMode="auto">
          <a:xfrm>
            <a:off x="4355976" y="260648"/>
            <a:ext cx="25426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2800" b="1" u="sng" dirty="0">
                <a:cs typeface="Calibri" panose="020F0502020204030204" pitchFamily="34" charset="0"/>
              </a:rPr>
              <a:t>Poly</a:t>
            </a:r>
            <a:r>
              <a:rPr kumimoji="0" lang="en-GB" altLang="en-US" sz="2800" b="1" i="0" u="sng" strike="noStrike" cap="none" normalizeH="0" baseline="0" dirty="0">
                <a:ln>
                  <a:noFill/>
                </a:ln>
                <a:solidFill>
                  <a:schemeClr val="tx1"/>
                </a:solidFill>
                <a:effectLst/>
                <a:cs typeface="Calibri" panose="020F0502020204030204" pitchFamily="34" charset="0"/>
              </a:rPr>
              <a:t>saccharides</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endParaRPr>
          </a:p>
        </p:txBody>
      </p:sp>
      <p:pic>
        <p:nvPicPr>
          <p:cNvPr id="7" name="Picture 6">
            <a:extLst>
              <a:ext uri="{FF2B5EF4-FFF2-40B4-BE49-F238E27FC236}">
                <a16:creationId xmlns:a16="http://schemas.microsoft.com/office/drawing/2014/main" id="{C399BA09-0766-424D-A500-C4AC2FA03FBE}"/>
              </a:ext>
            </a:extLst>
          </p:cNvPr>
          <p:cNvPicPr>
            <a:picLocks noChangeAspect="1"/>
          </p:cNvPicPr>
          <p:nvPr/>
        </p:nvPicPr>
        <p:blipFill>
          <a:blip r:embed="rId2"/>
          <a:stretch>
            <a:fillRect/>
          </a:stretch>
        </p:blipFill>
        <p:spPr>
          <a:xfrm>
            <a:off x="1069880" y="3429000"/>
            <a:ext cx="6645216" cy="2292295"/>
          </a:xfrm>
          <a:prstGeom prst="rect">
            <a:avLst/>
          </a:prstGeom>
        </p:spPr>
      </p:pic>
    </p:spTree>
    <p:extLst>
      <p:ext uri="{BB962C8B-B14F-4D97-AF65-F5344CB8AC3E}">
        <p14:creationId xmlns:p14="http://schemas.microsoft.com/office/powerpoint/2010/main" val="2712840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626471" y="2121265"/>
            <a:ext cx="2832497" cy="2832497"/>
          </a:xfrm>
          <a:prstGeom prst="rect">
            <a:avLst/>
          </a:prstGeom>
        </p:spPr>
      </p:pic>
      <p:sp>
        <p:nvSpPr>
          <p:cNvPr id="11" name="TextBox 10"/>
          <p:cNvSpPr txBox="1"/>
          <p:nvPr/>
        </p:nvSpPr>
        <p:spPr>
          <a:xfrm>
            <a:off x="123444" y="5122926"/>
            <a:ext cx="2907792" cy="669414"/>
          </a:xfrm>
          <a:prstGeom prst="rect">
            <a:avLst/>
          </a:prstGeom>
          <a:noFill/>
          <a:ln w="28575">
            <a:solidFill>
              <a:srgbClr val="FF0000"/>
            </a:solidFill>
          </a:ln>
        </p:spPr>
        <p:txBody>
          <a:bodyPr wrap="square" rtlCol="0">
            <a:spAutoFit/>
          </a:bodyPr>
          <a:lstStyle/>
          <a:p>
            <a:r>
              <a:rPr lang="en-GB" sz="1350" dirty="0"/>
              <a:t>Rule 1: </a:t>
            </a:r>
            <a:r>
              <a:rPr lang="en-GB" sz="1350" b="1" dirty="0">
                <a:solidFill>
                  <a:srgbClr val="FF0000"/>
                </a:solidFill>
              </a:rPr>
              <a:t>Independent</a:t>
            </a:r>
            <a:r>
              <a:rPr lang="en-GB" sz="1350" dirty="0"/>
              <a:t> variable bottom of graph</a:t>
            </a:r>
            <a:r>
              <a:rPr lang="en-GB" sz="1350" b="1" dirty="0">
                <a:solidFill>
                  <a:srgbClr val="FF0000"/>
                </a:solidFill>
              </a:rPr>
              <a:t>/ X axis WITH UNITS </a:t>
            </a:r>
            <a:r>
              <a:rPr lang="en-GB" sz="1350" dirty="0"/>
              <a:t>in () </a:t>
            </a:r>
          </a:p>
          <a:p>
            <a:r>
              <a:rPr lang="en-GB" sz="1050" i="1" dirty="0"/>
              <a:t>1</a:t>
            </a:r>
            <a:r>
              <a:rPr lang="en-GB" sz="1050" i="1" baseline="30000" dirty="0"/>
              <a:t>st</a:t>
            </a:r>
            <a:r>
              <a:rPr lang="en-GB" sz="1050" i="1" dirty="0"/>
              <a:t> column in table</a:t>
            </a:r>
          </a:p>
        </p:txBody>
      </p:sp>
      <p:cxnSp>
        <p:nvCxnSpPr>
          <p:cNvPr id="13" name="Straight Arrow Connector 12"/>
          <p:cNvCxnSpPr/>
          <p:nvPr/>
        </p:nvCxnSpPr>
        <p:spPr>
          <a:xfrm flipV="1">
            <a:off x="3031236" y="4912310"/>
            <a:ext cx="802386" cy="53378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23444" y="3239950"/>
            <a:ext cx="2084832" cy="877163"/>
          </a:xfrm>
          <a:prstGeom prst="rect">
            <a:avLst/>
          </a:prstGeom>
          <a:noFill/>
          <a:ln w="28575">
            <a:solidFill>
              <a:schemeClr val="accent6">
                <a:lumMod val="75000"/>
              </a:schemeClr>
            </a:solidFill>
          </a:ln>
        </p:spPr>
        <p:txBody>
          <a:bodyPr wrap="square" rtlCol="0">
            <a:spAutoFit/>
          </a:bodyPr>
          <a:lstStyle/>
          <a:p>
            <a:r>
              <a:rPr lang="en-GB" sz="1350" dirty="0"/>
              <a:t>Rule 2: </a:t>
            </a:r>
            <a:r>
              <a:rPr lang="en-GB" sz="1350" b="1" dirty="0">
                <a:solidFill>
                  <a:schemeClr val="accent6">
                    <a:lumMod val="75000"/>
                  </a:schemeClr>
                </a:solidFill>
              </a:rPr>
              <a:t>Dependent</a:t>
            </a:r>
            <a:r>
              <a:rPr lang="en-GB" sz="1350" dirty="0"/>
              <a:t> variable up the side/ </a:t>
            </a:r>
            <a:r>
              <a:rPr lang="en-GB" sz="1350" b="1" dirty="0">
                <a:solidFill>
                  <a:schemeClr val="accent6">
                    <a:lumMod val="75000"/>
                  </a:schemeClr>
                </a:solidFill>
              </a:rPr>
              <a:t>Y axis WITH UNITS</a:t>
            </a:r>
            <a:r>
              <a:rPr lang="en-GB" sz="1350" dirty="0"/>
              <a:t> in ()</a:t>
            </a:r>
          </a:p>
          <a:p>
            <a:r>
              <a:rPr lang="en-GB" sz="1050" i="1" dirty="0"/>
              <a:t>What you fill into the table</a:t>
            </a:r>
          </a:p>
        </p:txBody>
      </p:sp>
      <p:cxnSp>
        <p:nvCxnSpPr>
          <p:cNvPr id="18" name="Straight Arrow Connector 17"/>
          <p:cNvCxnSpPr>
            <a:stCxn id="16" idx="3"/>
          </p:cNvCxnSpPr>
          <p:nvPr/>
        </p:nvCxnSpPr>
        <p:spPr>
          <a:xfrm flipV="1">
            <a:off x="2208276" y="3655314"/>
            <a:ext cx="493776" cy="23218"/>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91840" y="4231386"/>
            <a:ext cx="48006" cy="48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291840" y="4224528"/>
            <a:ext cx="48006" cy="68580"/>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3"/>
          <a:stretch>
            <a:fillRect/>
          </a:stretch>
        </p:blipFill>
        <p:spPr>
          <a:xfrm>
            <a:off x="4544566" y="3392421"/>
            <a:ext cx="54869" cy="73158"/>
          </a:xfrm>
          <a:prstGeom prst="rect">
            <a:avLst/>
          </a:prstGeom>
        </p:spPr>
      </p:pic>
      <p:cxnSp>
        <p:nvCxnSpPr>
          <p:cNvPr id="30" name="Straight Connector 29"/>
          <p:cNvCxnSpPr/>
          <p:nvPr/>
        </p:nvCxnSpPr>
        <p:spPr>
          <a:xfrm>
            <a:off x="3909060" y="3819906"/>
            <a:ext cx="41148" cy="61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3881628" y="3833622"/>
            <a:ext cx="89154" cy="48006"/>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96315" y="2268049"/>
            <a:ext cx="1892808" cy="830997"/>
          </a:xfrm>
          <a:prstGeom prst="rect">
            <a:avLst/>
          </a:prstGeom>
          <a:noFill/>
          <a:ln w="28575">
            <a:solidFill>
              <a:srgbClr val="00B0F0"/>
            </a:solidFill>
          </a:ln>
        </p:spPr>
        <p:txBody>
          <a:bodyPr wrap="square" rtlCol="0">
            <a:spAutoFit/>
          </a:bodyPr>
          <a:lstStyle/>
          <a:p>
            <a:r>
              <a:rPr lang="en-GB" sz="1350" dirty="0"/>
              <a:t>Rule 3: Axis points EQUIDISTANT </a:t>
            </a:r>
          </a:p>
          <a:p>
            <a:r>
              <a:rPr lang="en-GB" sz="1050" i="1" dirty="0"/>
              <a:t>Same distance apart/each little square represents same value</a:t>
            </a:r>
          </a:p>
        </p:txBody>
      </p:sp>
      <p:cxnSp>
        <p:nvCxnSpPr>
          <p:cNvPr id="35" name="Straight Arrow Connector 34"/>
          <p:cNvCxnSpPr>
            <a:stCxn id="33" idx="1"/>
          </p:cNvCxnSpPr>
          <p:nvPr/>
        </p:nvCxnSpPr>
        <p:spPr>
          <a:xfrm flipH="1">
            <a:off x="2907793" y="2683548"/>
            <a:ext cx="188522" cy="148806"/>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907792" y="2595432"/>
            <a:ext cx="188523" cy="636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2907792" y="2426268"/>
            <a:ext cx="188523" cy="636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2907792" y="2197840"/>
            <a:ext cx="188523" cy="57056"/>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94119" y="1947884"/>
            <a:ext cx="2297430" cy="992579"/>
          </a:xfrm>
          <a:prstGeom prst="rect">
            <a:avLst/>
          </a:prstGeom>
          <a:noFill/>
          <a:ln w="28575">
            <a:solidFill>
              <a:srgbClr val="7030A0"/>
            </a:solidFill>
          </a:ln>
        </p:spPr>
        <p:txBody>
          <a:bodyPr wrap="square" rtlCol="0">
            <a:spAutoFit/>
          </a:bodyPr>
          <a:lstStyle/>
          <a:p>
            <a:r>
              <a:rPr lang="en-GB" sz="1350" dirty="0"/>
              <a:t>Rule 4: Values go in </a:t>
            </a:r>
            <a:r>
              <a:rPr lang="en-GB" sz="1350" b="1" dirty="0">
                <a:solidFill>
                  <a:srgbClr val="7030A0"/>
                </a:solidFill>
              </a:rPr>
              <a:t>sequential</a:t>
            </a:r>
            <a:r>
              <a:rPr lang="en-GB" sz="1350" dirty="0"/>
              <a:t> order. </a:t>
            </a:r>
          </a:p>
          <a:p>
            <a:r>
              <a:rPr lang="en-GB" sz="1050" i="1" dirty="0"/>
              <a:t>Even if table goes up like this; 2,4,7,9,12 your axis must go up sequential 2,3,4,5,6,7,etc</a:t>
            </a:r>
          </a:p>
        </p:txBody>
      </p:sp>
      <p:cxnSp>
        <p:nvCxnSpPr>
          <p:cNvPr id="43" name="Straight Arrow Connector 42"/>
          <p:cNvCxnSpPr>
            <a:stCxn id="41" idx="3"/>
          </p:cNvCxnSpPr>
          <p:nvPr/>
        </p:nvCxnSpPr>
        <p:spPr>
          <a:xfrm flipV="1">
            <a:off x="2391549" y="2432633"/>
            <a:ext cx="234921" cy="11541"/>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3291840" y="3833622"/>
            <a:ext cx="658368" cy="445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27" idx="1"/>
          </p:cNvCxnSpPr>
          <p:nvPr/>
        </p:nvCxnSpPr>
        <p:spPr>
          <a:xfrm flipV="1">
            <a:off x="3950208" y="3429000"/>
            <a:ext cx="594358" cy="404622"/>
          </a:xfrm>
          <a:prstGeom prst="line">
            <a:avLst/>
          </a:prstGeom>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888877" y="3263730"/>
            <a:ext cx="2448306" cy="1038746"/>
          </a:xfrm>
          <a:prstGeom prst="rect">
            <a:avLst/>
          </a:prstGeom>
          <a:noFill/>
          <a:ln w="28575">
            <a:solidFill>
              <a:schemeClr val="accent4">
                <a:lumMod val="75000"/>
              </a:schemeClr>
            </a:solidFill>
          </a:ln>
        </p:spPr>
        <p:txBody>
          <a:bodyPr wrap="square" rtlCol="0">
            <a:spAutoFit/>
          </a:bodyPr>
          <a:lstStyle/>
          <a:p>
            <a:r>
              <a:rPr lang="en-GB" sz="1350" dirty="0"/>
              <a:t>Rule 5: Plotted point joined with a </a:t>
            </a:r>
            <a:r>
              <a:rPr lang="en-GB" sz="1350" b="1" dirty="0">
                <a:solidFill>
                  <a:schemeClr val="accent4">
                    <a:lumMod val="75000"/>
                  </a:schemeClr>
                </a:solidFill>
              </a:rPr>
              <a:t>DOT-TO-DOT</a:t>
            </a:r>
            <a:r>
              <a:rPr lang="en-GB" sz="1350" dirty="0"/>
              <a:t> and NO </a:t>
            </a:r>
            <a:r>
              <a:rPr lang="en-GB" sz="1350" b="1" dirty="0">
                <a:solidFill>
                  <a:schemeClr val="accent4">
                    <a:lumMod val="75000"/>
                  </a:schemeClr>
                </a:solidFill>
              </a:rPr>
              <a:t>EXTRAPOLATION</a:t>
            </a:r>
          </a:p>
          <a:p>
            <a:r>
              <a:rPr lang="en-GB" sz="1050" i="1" dirty="0"/>
              <a:t>Dot-to-dot connect only your plotted no, no points beyond what you have plotted. </a:t>
            </a:r>
          </a:p>
        </p:txBody>
      </p:sp>
      <p:cxnSp>
        <p:nvCxnSpPr>
          <p:cNvPr id="51" name="Straight Arrow Connector 50"/>
          <p:cNvCxnSpPr>
            <a:stCxn id="49" idx="1"/>
          </p:cNvCxnSpPr>
          <p:nvPr/>
        </p:nvCxnSpPr>
        <p:spPr>
          <a:xfrm flipH="1" flipV="1">
            <a:off x="4042719" y="3765042"/>
            <a:ext cx="1846158" cy="18061"/>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8EE7F93-E5EA-4EF6-B11E-5AA0C0422227}"/>
              </a:ext>
            </a:extLst>
          </p:cNvPr>
          <p:cNvSpPr txBox="1"/>
          <p:nvPr/>
        </p:nvSpPr>
        <p:spPr>
          <a:xfrm>
            <a:off x="123444" y="188640"/>
            <a:ext cx="8841044" cy="1231106"/>
          </a:xfrm>
          <a:prstGeom prst="rect">
            <a:avLst/>
          </a:prstGeom>
          <a:noFill/>
        </p:spPr>
        <p:txBody>
          <a:bodyPr wrap="square" rtlCol="0">
            <a:spAutoFit/>
          </a:bodyPr>
          <a:lstStyle/>
          <a:p>
            <a:r>
              <a:rPr lang="en-GB" sz="2800" b="1" dirty="0"/>
              <a:t>Before starting the exam questions….</a:t>
            </a:r>
          </a:p>
          <a:p>
            <a:r>
              <a:rPr lang="en-GB" sz="2800" b="1" dirty="0"/>
              <a:t>On whiteboards…</a:t>
            </a:r>
          </a:p>
          <a:p>
            <a:r>
              <a:rPr lang="en-GB" dirty="0"/>
              <a:t>From GCSE, what are the rules for drawing a graph?</a:t>
            </a:r>
          </a:p>
        </p:txBody>
      </p:sp>
    </p:spTree>
    <p:extLst>
      <p:ext uri="{BB962C8B-B14F-4D97-AF65-F5344CB8AC3E}">
        <p14:creationId xmlns:p14="http://schemas.microsoft.com/office/powerpoint/2010/main" val="102680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33" grpId="0" animBg="1"/>
      <p:bldP spid="41" grpId="0" animBg="1"/>
      <p:bldP spid="4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6370975"/>
          </a:xfrm>
          <a:prstGeom prst="rect">
            <a:avLst/>
          </a:prstGeom>
          <a:noFill/>
        </p:spPr>
        <p:txBody>
          <a:bodyPr wrap="square" rtlCol="0">
            <a:spAutoFit/>
          </a:bodyPr>
          <a:lstStyle/>
          <a:p>
            <a:pPr algn="ctr"/>
            <a:r>
              <a:rPr lang="en-GB" sz="3200" dirty="0"/>
              <a:t>Apply this knowledge to the exam questions on page 9-12.</a:t>
            </a:r>
          </a:p>
          <a:p>
            <a:pPr algn="ctr"/>
            <a:endParaRPr lang="en-GB" sz="3200" dirty="0"/>
          </a:p>
          <a:p>
            <a:pPr algn="ctr"/>
            <a:r>
              <a:rPr lang="en-GB" sz="2400" dirty="0"/>
              <a:t>The questions are worth 23 marks. Can you complete the exam question in 28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3151977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C6B28C-4011-482D-9AA7-8B1F9F92566C}"/>
              </a:ext>
            </a:extLst>
          </p:cNvPr>
          <p:cNvPicPr>
            <a:picLocks noChangeAspect="1"/>
          </p:cNvPicPr>
          <p:nvPr/>
        </p:nvPicPr>
        <p:blipFill>
          <a:blip r:embed="rId2"/>
          <a:stretch>
            <a:fillRect/>
          </a:stretch>
        </p:blipFill>
        <p:spPr>
          <a:xfrm>
            <a:off x="0" y="0"/>
            <a:ext cx="10116616" cy="3091495"/>
          </a:xfrm>
          <a:prstGeom prst="rect">
            <a:avLst/>
          </a:prstGeom>
        </p:spPr>
      </p:pic>
      <p:sp>
        <p:nvSpPr>
          <p:cNvPr id="4" name="TextBox 3">
            <a:extLst>
              <a:ext uri="{FF2B5EF4-FFF2-40B4-BE49-F238E27FC236}">
                <a16:creationId xmlns:a16="http://schemas.microsoft.com/office/drawing/2014/main" id="{6C34D3EB-DDE6-4BC9-897A-9A0AD0383E24}"/>
              </a:ext>
            </a:extLst>
          </p:cNvPr>
          <p:cNvSpPr txBox="1"/>
          <p:nvPr/>
        </p:nvSpPr>
        <p:spPr>
          <a:xfrm>
            <a:off x="6516216" y="1988840"/>
            <a:ext cx="2376264" cy="1200329"/>
          </a:xfrm>
          <a:prstGeom prst="rect">
            <a:avLst/>
          </a:prstGeom>
          <a:solidFill>
            <a:srgbClr val="FFFF00"/>
          </a:solidFill>
        </p:spPr>
        <p:txBody>
          <a:bodyPr wrap="square" rtlCol="0">
            <a:spAutoFit/>
          </a:bodyPr>
          <a:lstStyle/>
          <a:p>
            <a:r>
              <a:rPr lang="en-GB" dirty="0">
                <a:highlight>
                  <a:srgbClr val="FFFF00"/>
                </a:highlight>
              </a:rPr>
              <a:t>This is a contrast question so should be done as CONTRAST table. </a:t>
            </a:r>
          </a:p>
        </p:txBody>
      </p:sp>
      <p:graphicFrame>
        <p:nvGraphicFramePr>
          <p:cNvPr id="5" name="Table 4">
            <a:extLst>
              <a:ext uri="{FF2B5EF4-FFF2-40B4-BE49-F238E27FC236}">
                <a16:creationId xmlns:a16="http://schemas.microsoft.com/office/drawing/2014/main" id="{A8F6D828-69F4-4C39-9428-AB43D2F16E60}"/>
              </a:ext>
            </a:extLst>
          </p:cNvPr>
          <p:cNvGraphicFramePr>
            <a:graphicFrameLocks noGrp="1"/>
          </p:cNvGraphicFramePr>
          <p:nvPr>
            <p:extLst>
              <p:ext uri="{D42A27DB-BD31-4B8C-83A1-F6EECF244321}">
                <p14:modId xmlns:p14="http://schemas.microsoft.com/office/powerpoint/2010/main" val="2143283972"/>
              </p:ext>
            </p:extLst>
          </p:nvPr>
        </p:nvGraphicFramePr>
        <p:xfrm>
          <a:off x="360548" y="2017145"/>
          <a:ext cx="6096000" cy="1737360"/>
        </p:xfrm>
        <a:graphic>
          <a:graphicData uri="http://schemas.openxmlformats.org/drawingml/2006/table">
            <a:tbl>
              <a:tblPr firstRow="1" bandRow="1">
                <a:tableStyleId>{5940675A-B579-460E-94D1-54222C63F5DA}</a:tableStyleId>
              </a:tblPr>
              <a:tblGrid>
                <a:gridCol w="3048000">
                  <a:extLst>
                    <a:ext uri="{9D8B030D-6E8A-4147-A177-3AD203B41FA5}">
                      <a16:colId xmlns:a16="http://schemas.microsoft.com/office/drawing/2014/main" val="352441921"/>
                    </a:ext>
                  </a:extLst>
                </a:gridCol>
                <a:gridCol w="3048000">
                  <a:extLst>
                    <a:ext uri="{9D8B030D-6E8A-4147-A177-3AD203B41FA5}">
                      <a16:colId xmlns:a16="http://schemas.microsoft.com/office/drawing/2014/main" val="2104111841"/>
                    </a:ext>
                  </a:extLst>
                </a:gridCol>
              </a:tblGrid>
              <a:tr h="370840">
                <a:tc>
                  <a:txBody>
                    <a:bodyPr/>
                    <a:lstStyle/>
                    <a:p>
                      <a:r>
                        <a:rPr lang="en-GB" sz="2400" dirty="0">
                          <a:solidFill>
                            <a:srgbClr val="7030A0"/>
                          </a:solidFill>
                        </a:rPr>
                        <a:t>Starch </a:t>
                      </a:r>
                    </a:p>
                  </a:txBody>
                  <a:tcPr>
                    <a:solidFill>
                      <a:schemeClr val="bg1"/>
                    </a:solidFill>
                  </a:tcPr>
                </a:tc>
                <a:tc>
                  <a:txBody>
                    <a:bodyPr/>
                    <a:lstStyle/>
                    <a:p>
                      <a:r>
                        <a:rPr lang="en-GB" sz="2400" dirty="0">
                          <a:solidFill>
                            <a:srgbClr val="7030A0"/>
                          </a:solidFill>
                        </a:rPr>
                        <a:t>Cellulose</a:t>
                      </a:r>
                    </a:p>
                  </a:txBody>
                  <a:tcPr>
                    <a:solidFill>
                      <a:schemeClr val="bg1"/>
                    </a:solidFill>
                  </a:tcPr>
                </a:tc>
                <a:extLst>
                  <a:ext uri="{0D108BD9-81ED-4DB2-BD59-A6C34878D82A}">
                    <a16:rowId xmlns:a16="http://schemas.microsoft.com/office/drawing/2014/main" val="472089418"/>
                  </a:ext>
                </a:extLst>
              </a:tr>
              <a:tr h="370840">
                <a:tc>
                  <a:txBody>
                    <a:bodyPr/>
                    <a:lstStyle/>
                    <a:p>
                      <a:r>
                        <a:rPr lang="en-GB" sz="2400" dirty="0">
                          <a:solidFill>
                            <a:srgbClr val="7030A0"/>
                          </a:solidFill>
                        </a:rPr>
                        <a:t>A-glucose </a:t>
                      </a:r>
                    </a:p>
                  </a:txBody>
                  <a:tcPr>
                    <a:solidFill>
                      <a:schemeClr val="bg1"/>
                    </a:solidFill>
                  </a:tcPr>
                </a:tc>
                <a:tc>
                  <a:txBody>
                    <a:bodyPr/>
                    <a:lstStyle/>
                    <a:p>
                      <a:r>
                        <a:rPr lang="en-GB" sz="2400" dirty="0">
                          <a:solidFill>
                            <a:srgbClr val="7030A0"/>
                          </a:solidFill>
                        </a:rPr>
                        <a:t>B-glucose</a:t>
                      </a:r>
                    </a:p>
                  </a:txBody>
                  <a:tcPr>
                    <a:solidFill>
                      <a:schemeClr val="bg1"/>
                    </a:solidFill>
                  </a:tcPr>
                </a:tc>
                <a:extLst>
                  <a:ext uri="{0D108BD9-81ED-4DB2-BD59-A6C34878D82A}">
                    <a16:rowId xmlns:a16="http://schemas.microsoft.com/office/drawing/2014/main" val="3605742181"/>
                  </a:ext>
                </a:extLst>
              </a:tr>
              <a:tr h="370840">
                <a:tc>
                  <a:txBody>
                    <a:bodyPr/>
                    <a:lstStyle/>
                    <a:p>
                      <a:r>
                        <a:rPr lang="en-GB" sz="2400" dirty="0">
                          <a:solidFill>
                            <a:srgbClr val="7030A0"/>
                          </a:solidFill>
                        </a:rPr>
                        <a:t>H above C1/OH below C1</a:t>
                      </a:r>
                    </a:p>
                  </a:txBody>
                  <a:tcPr>
                    <a:solidFill>
                      <a:schemeClr val="bg1"/>
                    </a:solidFill>
                  </a:tcPr>
                </a:tc>
                <a:tc>
                  <a:txBody>
                    <a:bodyPr/>
                    <a:lstStyle/>
                    <a:p>
                      <a:r>
                        <a:rPr lang="en-GB" sz="2400" dirty="0">
                          <a:solidFill>
                            <a:srgbClr val="7030A0"/>
                          </a:solidFill>
                        </a:rPr>
                        <a:t>H below C1/OH above C1</a:t>
                      </a:r>
                    </a:p>
                  </a:txBody>
                  <a:tcPr>
                    <a:solidFill>
                      <a:schemeClr val="bg1"/>
                    </a:solidFill>
                  </a:tcPr>
                </a:tc>
                <a:extLst>
                  <a:ext uri="{0D108BD9-81ED-4DB2-BD59-A6C34878D82A}">
                    <a16:rowId xmlns:a16="http://schemas.microsoft.com/office/drawing/2014/main" val="2531923697"/>
                  </a:ext>
                </a:extLst>
              </a:tr>
            </a:tbl>
          </a:graphicData>
        </a:graphic>
      </p:graphicFrame>
      <p:pic>
        <p:nvPicPr>
          <p:cNvPr id="6" name="Picture 5">
            <a:extLst>
              <a:ext uri="{FF2B5EF4-FFF2-40B4-BE49-F238E27FC236}">
                <a16:creationId xmlns:a16="http://schemas.microsoft.com/office/drawing/2014/main" id="{23A60BFA-EE95-4CBA-8512-DC482A841722}"/>
              </a:ext>
            </a:extLst>
          </p:cNvPr>
          <p:cNvPicPr>
            <a:picLocks noChangeAspect="1"/>
          </p:cNvPicPr>
          <p:nvPr/>
        </p:nvPicPr>
        <p:blipFill>
          <a:blip r:embed="rId3"/>
          <a:stretch>
            <a:fillRect/>
          </a:stretch>
        </p:blipFill>
        <p:spPr>
          <a:xfrm>
            <a:off x="-108521" y="3861048"/>
            <a:ext cx="9461597" cy="1656184"/>
          </a:xfrm>
          <a:prstGeom prst="rect">
            <a:avLst/>
          </a:prstGeom>
        </p:spPr>
      </p:pic>
      <p:sp>
        <p:nvSpPr>
          <p:cNvPr id="7" name="Rectangle 6">
            <a:extLst>
              <a:ext uri="{FF2B5EF4-FFF2-40B4-BE49-F238E27FC236}">
                <a16:creationId xmlns:a16="http://schemas.microsoft.com/office/drawing/2014/main" id="{19A735C1-19CB-48BA-BBF5-0F4DE0B44910}"/>
              </a:ext>
            </a:extLst>
          </p:cNvPr>
          <p:cNvSpPr/>
          <p:nvPr/>
        </p:nvSpPr>
        <p:spPr>
          <a:xfrm>
            <a:off x="3851920" y="4127236"/>
            <a:ext cx="4572000" cy="2779992"/>
          </a:xfrm>
          <a:prstGeom prst="rect">
            <a:avLst/>
          </a:prstGeom>
          <a:solidFill>
            <a:schemeClr val="bg1"/>
          </a:solidFill>
        </p:spPr>
        <p:txBody>
          <a:bodyPr>
            <a:spAutoFit/>
          </a:bodyPr>
          <a:lstStyle/>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1.      Insoluble;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2.      Don’t affect water potential;   </a:t>
            </a: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3.      Helical;  </a:t>
            </a: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Accept form spirals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4.      Compact;   </a:t>
            </a: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5.      Large molecule;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6.      Cannot leave cell.</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092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A95F1D-9E55-4B56-9EC2-9801748C1712}"/>
              </a:ext>
            </a:extLst>
          </p:cNvPr>
          <p:cNvPicPr>
            <a:picLocks noChangeAspect="1"/>
          </p:cNvPicPr>
          <p:nvPr/>
        </p:nvPicPr>
        <p:blipFill>
          <a:blip r:embed="rId2"/>
          <a:stretch>
            <a:fillRect/>
          </a:stretch>
        </p:blipFill>
        <p:spPr>
          <a:xfrm>
            <a:off x="-108521" y="0"/>
            <a:ext cx="12701263" cy="2420888"/>
          </a:xfrm>
          <a:prstGeom prst="rect">
            <a:avLst/>
          </a:prstGeom>
        </p:spPr>
      </p:pic>
      <p:sp>
        <p:nvSpPr>
          <p:cNvPr id="3" name="Rectangle 2">
            <a:extLst>
              <a:ext uri="{FF2B5EF4-FFF2-40B4-BE49-F238E27FC236}">
                <a16:creationId xmlns:a16="http://schemas.microsoft.com/office/drawing/2014/main" id="{DE156B24-3ADA-470B-81BA-B6DB77E89100}"/>
              </a:ext>
            </a:extLst>
          </p:cNvPr>
          <p:cNvSpPr/>
          <p:nvPr/>
        </p:nvSpPr>
        <p:spPr>
          <a:xfrm>
            <a:off x="683568" y="548680"/>
            <a:ext cx="8460432" cy="2022798"/>
          </a:xfrm>
          <a:prstGeom prst="rect">
            <a:avLst/>
          </a:prstGeom>
          <a:solidFill>
            <a:schemeClr val="bg1"/>
          </a:solidFill>
        </p:spPr>
        <p:txBody>
          <a:bodyPr wrap="square">
            <a:spAutoFit/>
          </a:bodyPr>
          <a:lstStyle/>
          <a:p>
            <a:pPr>
              <a:lnSpc>
                <a:spcPct val="115000"/>
              </a:lnSpc>
              <a:spcBef>
                <a:spcPts val="1200"/>
              </a:spcBef>
              <a:spcAft>
                <a:spcPts val="1000"/>
              </a:spcAft>
            </a:pPr>
            <a:r>
              <a:rPr lang="en-GB" sz="2400" dirty="0">
                <a:solidFill>
                  <a:srgbClr val="7030A0"/>
                </a:solidFill>
                <a:latin typeface="Calibri" panose="020F0502020204030204" pitchFamily="34" charset="0"/>
                <a:ea typeface="Calibri" panose="020F0502020204030204" pitchFamily="34" charset="0"/>
                <a:cs typeface="Calibri" panose="020F0502020204030204" pitchFamily="34" charset="0"/>
              </a:rPr>
              <a:t>1. Long and straight chains;</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solidFill>
                  <a:srgbClr val="7030A0"/>
                </a:solidFill>
                <a:latin typeface="Calibri" panose="020F0502020204030204" pitchFamily="34" charset="0"/>
                <a:ea typeface="Calibri" panose="020F0502020204030204" pitchFamily="34" charset="0"/>
                <a:cs typeface="Calibri" panose="020F0502020204030204" pitchFamily="34" charset="0"/>
              </a:rPr>
              <a:t>2.      Become linked together by many hydrogen bonds to form fibrils;</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solidFill>
                  <a:srgbClr val="7030A0"/>
                </a:solidFill>
                <a:latin typeface="Calibri" panose="020F0502020204030204" pitchFamily="34" charset="0"/>
                <a:ea typeface="Calibri" panose="020F0502020204030204" pitchFamily="34" charset="0"/>
                <a:cs typeface="Calibri" panose="020F0502020204030204" pitchFamily="34" charset="0"/>
              </a:rPr>
              <a:t>3.      Provide strength (to cell wall).</a:t>
            </a:r>
            <a:r>
              <a:rPr lang="en-GB" sz="1600" b="1" dirty="0">
                <a:solidFill>
                  <a:srgbClr val="7030A0"/>
                </a:solidFill>
                <a:latin typeface="Calibri" panose="020F0502020204030204" pitchFamily="34" charset="0"/>
                <a:ea typeface="Calibri" panose="020F0502020204030204" pitchFamily="34" charset="0"/>
                <a:cs typeface="Calibri" panose="020F0502020204030204" pitchFamily="34" charset="0"/>
              </a:rPr>
              <a:t>3</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84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2F4136-16F2-4A47-9836-2163E40A6B22}"/>
              </a:ext>
            </a:extLst>
          </p:cNvPr>
          <p:cNvSpPr/>
          <p:nvPr/>
        </p:nvSpPr>
        <p:spPr>
          <a:xfrm>
            <a:off x="179512" y="0"/>
            <a:ext cx="8964488" cy="3930563"/>
          </a:xfrm>
          <a:prstGeom prst="rect">
            <a:avLst/>
          </a:prstGeom>
        </p:spPr>
        <p:txBody>
          <a:bodyPr wrap="square">
            <a:spAutoFit/>
          </a:bodyPr>
          <a:lstStyle/>
          <a:p>
            <a:pPr algn="ctr">
              <a:lnSpc>
                <a:spcPct val="115000"/>
              </a:lnSpc>
              <a:spcAft>
                <a:spcPts val="1000"/>
              </a:spcAft>
            </a:pPr>
            <a:r>
              <a:rPr lang="en-GB" sz="2800" b="1" u="sng" dirty="0">
                <a:latin typeface="Calibri" panose="020F0502020204030204" pitchFamily="34" charset="0"/>
                <a:ea typeface="Calibri" panose="020F0502020204030204" pitchFamily="34" charset="0"/>
                <a:cs typeface="Calibri" panose="020F0502020204030204" pitchFamily="34" charset="0"/>
              </a:rPr>
              <a:t>These are more challenging application and skills questions.</a:t>
            </a: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95250" marR="28575">
              <a:lnSpc>
                <a:spcPct val="115000"/>
              </a:lnSpc>
              <a:spcBef>
                <a:spcPts val="2250"/>
              </a:spcBef>
              <a:spcAft>
                <a:spcPts val="225"/>
              </a:spcAf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Q2.</a:t>
            </a:r>
            <a:r>
              <a:rPr lang="en-GB" dirty="0">
                <a:latin typeface="Calibri" panose="020F0502020204030204" pitchFamily="34" charset="0"/>
                <a:ea typeface="Calibri" panose="020F0502020204030204" pitchFamily="34" charset="0"/>
                <a:cs typeface="Calibri" panose="020F0502020204030204" pitchFamily="34" charset="0"/>
              </a:rPr>
              <a:t>Scientists investigated the hydrolysis of sucrose in growing plant cells by an enzyme called SPS.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(a)     Name the products of the hydrolysis of sucrose.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1. _________________________________________________________________</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2. _________________________________________________________________</a:t>
            </a:r>
            <a:r>
              <a:rPr lang="en-GB" sz="1400" b="1" dirty="0">
                <a:latin typeface="Calibri" panose="020F0502020204030204" pitchFamily="34" charset="0"/>
                <a:ea typeface="Calibri" panose="020F0502020204030204" pitchFamily="34" charset="0"/>
                <a:cs typeface="Calibri" panose="020F0502020204030204" pitchFamily="34" charset="0"/>
              </a:rPr>
              <a:t>(2)</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2781918-0194-4D3A-96AD-10044527DAE3}"/>
              </a:ext>
            </a:extLst>
          </p:cNvPr>
          <p:cNvSpPr/>
          <p:nvPr/>
        </p:nvSpPr>
        <p:spPr>
          <a:xfrm>
            <a:off x="539552" y="2852936"/>
            <a:ext cx="4572000" cy="1045094"/>
          </a:xfrm>
          <a:prstGeom prst="rect">
            <a:avLst/>
          </a:prstGeom>
        </p:spPr>
        <p:txBody>
          <a:bodyPr>
            <a:spAutoFit/>
          </a:bodyPr>
          <a:lstStyle/>
          <a:p>
            <a:pPr>
              <a:lnSpc>
                <a:spcPct val="115000"/>
              </a:lnSpc>
              <a:spcAft>
                <a:spcPts val="1000"/>
              </a:spcAft>
            </a:pPr>
            <a:r>
              <a:rPr lang="en-GB" sz="2400" dirty="0">
                <a:solidFill>
                  <a:srgbClr val="7030A0"/>
                </a:solidFill>
                <a:latin typeface="Calibri" panose="020F0502020204030204" pitchFamily="34" charset="0"/>
                <a:ea typeface="Calibri" panose="020F0502020204030204" pitchFamily="34" charset="0"/>
                <a:cs typeface="Calibri" panose="020F0502020204030204" pitchFamily="34" charset="0"/>
              </a:rPr>
              <a:t>1.      Glucose;</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solidFill>
                  <a:srgbClr val="7030A0"/>
                </a:solidFill>
                <a:latin typeface="Calibri" panose="020F0502020204030204" pitchFamily="34" charset="0"/>
                <a:ea typeface="Calibri" panose="020F0502020204030204" pitchFamily="34" charset="0"/>
                <a:cs typeface="Calibri" panose="020F0502020204030204" pitchFamily="34" charset="0"/>
              </a:rPr>
              <a:t>2.      Fructose;</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783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ABA5B-3369-4423-B0A6-1F734ECA7222}"/>
              </a:ext>
            </a:extLst>
          </p:cNvPr>
          <p:cNvSpPr/>
          <p:nvPr/>
        </p:nvSpPr>
        <p:spPr>
          <a:xfrm>
            <a:off x="2286000" y="0"/>
            <a:ext cx="4572000" cy="710707"/>
          </a:xfrm>
          <a:prstGeom prst="rect">
            <a:avLst/>
          </a:prstGeom>
        </p:spPr>
        <p:txBody>
          <a:bodyPr>
            <a:spAutoFit/>
          </a:bodyPr>
          <a:lstStyle/>
          <a:p>
            <a:pPr algn="ctr">
              <a:lnSpc>
                <a:spcPct val="115000"/>
              </a:lnSpc>
              <a:spcAft>
                <a:spcPts val="1000"/>
              </a:spcAft>
            </a:pPr>
            <a:r>
              <a:rPr lang="en-GB" b="1" u="sng" dirty="0">
                <a:latin typeface="Calibri" panose="020F0502020204030204" pitchFamily="34" charset="0"/>
                <a:ea typeface="Calibri" panose="020F0502020204030204" pitchFamily="34" charset="0"/>
                <a:cs typeface="Calibri" panose="020F0502020204030204" pitchFamily="34" charset="0"/>
              </a:rPr>
              <a:t>These are more challenging application and skills questions.</a:t>
            </a:r>
            <a:endParaRPr lang="en-GB"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E1D300D-94BA-448B-8E76-BBD58986A312}"/>
              </a:ext>
            </a:extLst>
          </p:cNvPr>
          <p:cNvPicPr>
            <a:picLocks noChangeAspect="1"/>
          </p:cNvPicPr>
          <p:nvPr/>
        </p:nvPicPr>
        <p:blipFill>
          <a:blip r:embed="rId2"/>
          <a:stretch>
            <a:fillRect/>
          </a:stretch>
        </p:blipFill>
        <p:spPr>
          <a:xfrm>
            <a:off x="-330596" y="691329"/>
            <a:ext cx="9477005" cy="4156788"/>
          </a:xfrm>
          <a:prstGeom prst="rect">
            <a:avLst/>
          </a:prstGeom>
        </p:spPr>
      </p:pic>
      <p:sp>
        <p:nvSpPr>
          <p:cNvPr id="6" name="Rectangle 5">
            <a:extLst>
              <a:ext uri="{FF2B5EF4-FFF2-40B4-BE49-F238E27FC236}">
                <a16:creationId xmlns:a16="http://schemas.microsoft.com/office/drawing/2014/main" id="{59B84853-C1F4-4E33-B049-8BF60D9876BC}"/>
              </a:ext>
            </a:extLst>
          </p:cNvPr>
          <p:cNvSpPr/>
          <p:nvPr/>
        </p:nvSpPr>
        <p:spPr>
          <a:xfrm>
            <a:off x="2483768" y="1556792"/>
            <a:ext cx="4572000" cy="2705869"/>
          </a:xfrm>
          <a:prstGeom prst="rect">
            <a:avLst/>
          </a:prstGeom>
        </p:spPr>
        <p:txBody>
          <a:bodyPr>
            <a:spAutoFit/>
          </a:bodyPr>
          <a:lstStyle/>
          <a:p>
            <a:pPr>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Correct answers × 10</a:t>
            </a:r>
            <a:r>
              <a:rPr lang="en-GB" sz="1400" i="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1.17,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1.50,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1.83,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2.50,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3.33,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4.00, </a:t>
            </a:r>
          </a:p>
          <a:p>
            <a:pPr>
              <a:spcBef>
                <a:spcPts val="300"/>
              </a:spcBef>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4.00</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B344F805-F8C9-4C89-9D1C-CF12DECD12AE}"/>
              </a:ext>
            </a:extLst>
          </p:cNvPr>
          <p:cNvSpPr txBox="1"/>
          <p:nvPr/>
        </p:nvSpPr>
        <p:spPr>
          <a:xfrm>
            <a:off x="4820934" y="2225414"/>
            <a:ext cx="3600400" cy="369332"/>
          </a:xfrm>
          <a:prstGeom prst="rect">
            <a:avLst/>
          </a:prstGeom>
          <a:noFill/>
        </p:spPr>
        <p:txBody>
          <a:bodyPr wrap="square" rtlCol="0">
            <a:spAutoFit/>
          </a:bodyPr>
          <a:lstStyle/>
          <a:p>
            <a:r>
              <a:rPr lang="en-GB" dirty="0" err="1">
                <a:solidFill>
                  <a:srgbClr val="7030A0"/>
                </a:solidFill>
              </a:rPr>
              <a:t>Eg</a:t>
            </a:r>
            <a:r>
              <a:rPr lang="en-GB" dirty="0">
                <a:solidFill>
                  <a:srgbClr val="7030A0"/>
                </a:solidFill>
              </a:rPr>
              <a:t> 0.07/60 minutes = 1.17</a:t>
            </a: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 × 10</a:t>
            </a:r>
            <a:r>
              <a:rPr lang="en-GB" sz="1400" i="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 </a:t>
            </a:r>
            <a:endParaRPr lang="en-GB" dirty="0">
              <a:solidFill>
                <a:srgbClr val="7030A0"/>
              </a:solidFill>
            </a:endParaRPr>
          </a:p>
        </p:txBody>
      </p:sp>
    </p:spTree>
    <p:extLst>
      <p:ext uri="{BB962C8B-B14F-4D97-AF65-F5344CB8AC3E}">
        <p14:creationId xmlns:p14="http://schemas.microsoft.com/office/powerpoint/2010/main" val="352381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2CEF0B-872E-42EB-967B-D77883F6E56B}"/>
              </a:ext>
            </a:extLst>
          </p:cNvPr>
          <p:cNvPicPr>
            <a:picLocks noChangeAspect="1"/>
          </p:cNvPicPr>
          <p:nvPr/>
        </p:nvPicPr>
        <p:blipFill>
          <a:blip r:embed="rId2"/>
          <a:stretch>
            <a:fillRect/>
          </a:stretch>
        </p:blipFill>
        <p:spPr>
          <a:xfrm>
            <a:off x="611560" y="720111"/>
            <a:ext cx="6697672" cy="5184576"/>
          </a:xfrm>
          <a:prstGeom prst="rect">
            <a:avLst/>
          </a:prstGeom>
        </p:spPr>
      </p:pic>
      <p:sp>
        <p:nvSpPr>
          <p:cNvPr id="4" name="TextBox 3">
            <a:extLst>
              <a:ext uri="{FF2B5EF4-FFF2-40B4-BE49-F238E27FC236}">
                <a16:creationId xmlns:a16="http://schemas.microsoft.com/office/drawing/2014/main" id="{786F1F85-D0CD-4532-A18B-259D8D931017}"/>
              </a:ext>
            </a:extLst>
          </p:cNvPr>
          <p:cNvSpPr txBox="1"/>
          <p:nvPr/>
        </p:nvSpPr>
        <p:spPr>
          <a:xfrm>
            <a:off x="2411760" y="5953223"/>
            <a:ext cx="3816424" cy="369332"/>
          </a:xfrm>
          <a:prstGeom prst="rect">
            <a:avLst/>
          </a:prstGeom>
          <a:noFill/>
        </p:spPr>
        <p:txBody>
          <a:bodyPr wrap="square" rtlCol="0">
            <a:spAutoFit/>
          </a:bodyPr>
          <a:lstStyle/>
          <a:p>
            <a:r>
              <a:rPr lang="en-GB" dirty="0">
                <a:solidFill>
                  <a:srgbClr val="7030A0"/>
                </a:solidFill>
              </a:rPr>
              <a:t>Time/days</a:t>
            </a:r>
          </a:p>
        </p:txBody>
      </p:sp>
      <p:sp>
        <p:nvSpPr>
          <p:cNvPr id="5" name="TextBox 4">
            <a:extLst>
              <a:ext uri="{FF2B5EF4-FFF2-40B4-BE49-F238E27FC236}">
                <a16:creationId xmlns:a16="http://schemas.microsoft.com/office/drawing/2014/main" id="{135FBA56-5212-406D-8E78-D97FAB2F9958}"/>
              </a:ext>
            </a:extLst>
          </p:cNvPr>
          <p:cNvSpPr txBox="1"/>
          <p:nvPr/>
        </p:nvSpPr>
        <p:spPr>
          <a:xfrm rot="16200000">
            <a:off x="-1389090" y="2561713"/>
            <a:ext cx="3816424" cy="646331"/>
          </a:xfrm>
          <a:prstGeom prst="rect">
            <a:avLst/>
          </a:prstGeom>
          <a:noFill/>
        </p:spPr>
        <p:txBody>
          <a:bodyPr wrap="square" rtlCol="0">
            <a:spAutoFit/>
          </a:bodyPr>
          <a:lstStyle/>
          <a:p>
            <a:r>
              <a:rPr lang="en-GB" dirty="0"/>
              <a:t>Rate/</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μg</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min</a:t>
            </a:r>
            <a:r>
              <a:rPr lang="en-GB" sz="1400"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−1</a:t>
            </a:r>
            <a:r>
              <a:rPr lang="en-GB" u="sng" dirty="0">
                <a:solidFill>
                  <a:srgbClr val="7030A0"/>
                </a:solidFill>
                <a:latin typeface="Calibri" panose="020F0502020204030204" pitchFamily="34" charset="0"/>
                <a:ea typeface="Calibri" panose="020F0502020204030204" pitchFamily="34" charset="0"/>
                <a:cs typeface="Calibri" panose="020F0502020204030204" pitchFamily="34" charset="0"/>
              </a:rPr>
              <a:t>× 10</a:t>
            </a:r>
            <a:r>
              <a:rPr lang="en-GB" sz="1400" u="sng"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6" name="Rectangle 5">
            <a:extLst>
              <a:ext uri="{FF2B5EF4-FFF2-40B4-BE49-F238E27FC236}">
                <a16:creationId xmlns:a16="http://schemas.microsoft.com/office/drawing/2014/main" id="{893A51F5-CF13-4528-AEDA-F4A024570A34}"/>
              </a:ext>
            </a:extLst>
          </p:cNvPr>
          <p:cNvSpPr/>
          <p:nvPr/>
        </p:nvSpPr>
        <p:spPr>
          <a:xfrm>
            <a:off x="1007096" y="953313"/>
            <a:ext cx="8136904" cy="4349139"/>
          </a:xfrm>
          <a:prstGeom prst="rect">
            <a:avLst/>
          </a:prstGeom>
        </p:spPr>
        <p:txBody>
          <a:bodyPr wrap="square">
            <a:spAutoFit/>
          </a:bodyPr>
          <a:lstStyle/>
          <a:p>
            <a:pPr>
              <a:lnSpc>
                <a:spcPct val="115000"/>
              </a:lnSpc>
              <a:spcBef>
                <a:spcPts val="1200"/>
              </a:spcBef>
              <a:spcAft>
                <a:spcPts val="1000"/>
              </a:spcAft>
            </a:pPr>
            <a:r>
              <a:rPr lang="en-GB" b="1" dirty="0">
                <a:latin typeface="Calibri" panose="020F0502020204030204" pitchFamily="34" charset="0"/>
                <a:ea typeface="Calibri" panose="020F0502020204030204" pitchFamily="34" charset="0"/>
                <a:cs typeface="Calibri" panose="020F0502020204030204" pitchFamily="34" charset="0"/>
              </a:rPr>
              <a:t>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1.      Line graph with rate on y axis and days/time in days on x axis and </a:t>
            </a:r>
            <a:b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linear scales;</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Correct answers × 10</a:t>
            </a:r>
            <a:r>
              <a:rPr lang="en-GB" sz="1400" b="1" i="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 1.17, 1.50, 1.83, 2.50, 3.33, 4.00, 4.00 (accept to 1DP)</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2.      Correct units of </a:t>
            </a:r>
            <a:r>
              <a:rPr lang="en-GB" b="1" dirty="0" err="1">
                <a:solidFill>
                  <a:srgbClr val="7030A0"/>
                </a:solidFill>
                <a:latin typeface="Calibri" panose="020F0502020204030204" pitchFamily="34" charset="0"/>
                <a:ea typeface="Calibri" panose="020F0502020204030204" pitchFamily="34" charset="0"/>
                <a:cs typeface="Calibri" panose="020F0502020204030204" pitchFamily="34" charset="0"/>
              </a:rPr>
              <a:t>μg</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 min</a:t>
            </a:r>
            <a:r>
              <a:rPr lang="en-GB" sz="1400" b="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−1</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/per minute/minute</a:t>
            </a:r>
            <a:r>
              <a:rPr lang="en-GB" sz="1400" b="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−1</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b="1" u="sng" dirty="0">
                <a:solidFill>
                  <a:srgbClr val="7030A0"/>
                </a:solidFill>
                <a:latin typeface="Calibri" panose="020F0502020204030204" pitchFamily="34" charset="0"/>
                <a:ea typeface="Calibri" panose="020F0502020204030204" pitchFamily="34" charset="0"/>
                <a:cs typeface="Calibri" panose="020F0502020204030204" pitchFamily="34" charset="0"/>
              </a:rPr>
              <a:t>× 10</a:t>
            </a:r>
            <a:r>
              <a:rPr lang="en-GB" sz="1400" b="1" u="sng"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Reject m</a:t>
            </a:r>
            <a:r>
              <a:rPr lang="en-GB" sz="1400" b="1" i="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−1</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Reject if put 10</a:t>
            </a:r>
            <a:r>
              <a:rPr lang="en-GB" sz="1400" b="1" i="1"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−3</a:t>
            </a: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 on axis for each point</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3.      Rates correctly calculated and plotted, with line connecting points/line </a:t>
            </a:r>
            <a:b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and no extrapolation;</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Do not accept a ruled straight line of best fit</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b="1" i="1" dirty="0">
                <a:solidFill>
                  <a:srgbClr val="7030A0"/>
                </a:solidFill>
                <a:latin typeface="Calibri" panose="020F0502020204030204" pitchFamily="34" charset="0"/>
                <a:ea typeface="Calibri" panose="020F0502020204030204" pitchFamily="34" charset="0"/>
                <a:cs typeface="Calibri" panose="020F0502020204030204" pitchFamily="34" charset="0"/>
              </a:rPr>
              <a:t>Accept y axis starting at 1</a:t>
            </a:r>
            <a:endParaRPr lang="en-GB"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35091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D0CA7F-0299-4A17-A3BC-D02B7BE69370}"/>
              </a:ext>
            </a:extLst>
          </p:cNvPr>
          <p:cNvPicPr>
            <a:picLocks noChangeAspect="1"/>
          </p:cNvPicPr>
          <p:nvPr/>
        </p:nvPicPr>
        <p:blipFill rotWithShape="1">
          <a:blip r:embed="rId2"/>
          <a:srcRect r="42513"/>
          <a:stretch/>
        </p:blipFill>
        <p:spPr>
          <a:xfrm>
            <a:off x="-252537" y="0"/>
            <a:ext cx="8732781" cy="3933056"/>
          </a:xfrm>
          <a:prstGeom prst="rect">
            <a:avLst/>
          </a:prstGeom>
        </p:spPr>
      </p:pic>
      <p:sp>
        <p:nvSpPr>
          <p:cNvPr id="3" name="Rectangle 2">
            <a:extLst>
              <a:ext uri="{FF2B5EF4-FFF2-40B4-BE49-F238E27FC236}">
                <a16:creationId xmlns:a16="http://schemas.microsoft.com/office/drawing/2014/main" id="{1F617E2E-0546-4BDC-8D73-69F6CC5E275C}"/>
              </a:ext>
            </a:extLst>
          </p:cNvPr>
          <p:cNvSpPr/>
          <p:nvPr/>
        </p:nvSpPr>
        <p:spPr>
          <a:xfrm>
            <a:off x="251520" y="1196752"/>
            <a:ext cx="8640960" cy="4349139"/>
          </a:xfrm>
          <a:prstGeom prst="rect">
            <a:avLst/>
          </a:prstGeom>
          <a:solidFill>
            <a:schemeClr val="bg1"/>
          </a:solidFill>
        </p:spPr>
        <p:txBody>
          <a:bodyPr wrap="square">
            <a:spAutoFit/>
          </a:bodyPr>
          <a:lstStyle/>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1.      Sucrose hydrolysis linked to some aspect of growth;</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Accept ‘breakdown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2.      Greater the rate of/faster hydrolysis/more SPS activity as plant grows/cells </a:t>
            </a:r>
            <a:b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divide (up to 8/10 days);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Accept ‘breakdown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Accept converse of greater rate of growth, greater rate of hydrolysis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Reject ‘sucrose broken down’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3.      Growth/division remains the same/slows after 8/10 days </a:t>
            </a:r>
            <a:b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(because SPS activity is levelling off);</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Accept after 8 days/at 10 days growth rate maximum/growth stops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384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E7CEAC-0F5B-4D91-815E-3188A21475A8}"/>
              </a:ext>
            </a:extLst>
          </p:cNvPr>
          <p:cNvPicPr>
            <a:picLocks noChangeAspect="1"/>
          </p:cNvPicPr>
          <p:nvPr/>
        </p:nvPicPr>
        <p:blipFill>
          <a:blip r:embed="rId2"/>
          <a:stretch>
            <a:fillRect/>
          </a:stretch>
        </p:blipFill>
        <p:spPr>
          <a:xfrm>
            <a:off x="30795" y="-99392"/>
            <a:ext cx="9670817" cy="4464496"/>
          </a:xfrm>
          <a:prstGeom prst="rect">
            <a:avLst/>
          </a:prstGeom>
        </p:spPr>
      </p:pic>
      <p:sp>
        <p:nvSpPr>
          <p:cNvPr id="3" name="Rectangle 2">
            <a:extLst>
              <a:ext uri="{FF2B5EF4-FFF2-40B4-BE49-F238E27FC236}">
                <a16:creationId xmlns:a16="http://schemas.microsoft.com/office/drawing/2014/main" id="{97CC8E24-0655-4997-A390-CF8EC7E7C7D2}"/>
              </a:ext>
            </a:extLst>
          </p:cNvPr>
          <p:cNvSpPr/>
          <p:nvPr/>
        </p:nvSpPr>
        <p:spPr>
          <a:xfrm>
            <a:off x="539552" y="980728"/>
            <a:ext cx="7776864" cy="1049262"/>
          </a:xfrm>
          <a:prstGeom prst="rect">
            <a:avLst/>
          </a:prstGeom>
          <a:solidFill>
            <a:schemeClr val="bg1"/>
          </a:solidFill>
        </p:spPr>
        <p:txBody>
          <a:bodyPr wrap="square">
            <a:spAutoFit/>
          </a:bodyPr>
          <a:lstStyle/>
          <a:p>
            <a:pPr>
              <a:lnSpc>
                <a:spcPct val="115000"/>
              </a:lnSpc>
              <a:spcAft>
                <a:spcPts val="1000"/>
              </a:spcAft>
            </a:pP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1.      </a:t>
            </a:r>
            <a:r>
              <a:rPr lang="en-GB" sz="2000" u="sng" dirty="0">
                <a:solidFill>
                  <a:srgbClr val="7030A0"/>
                </a:solidFill>
                <a:latin typeface="Calibri" panose="020F0502020204030204" pitchFamily="34" charset="0"/>
                <a:ea typeface="Calibri" panose="020F0502020204030204" pitchFamily="34" charset="0"/>
                <a:cs typeface="Calibri" panose="020F0502020204030204" pitchFamily="34" charset="0"/>
              </a:rPr>
              <a:t>Polysaccharide</a:t>
            </a: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 of </a:t>
            </a:r>
            <a:r>
              <a:rPr lang="en-GB" sz="2800" i="1" u="sng" dirty="0">
                <a:solidFill>
                  <a:srgbClr val="7030A0"/>
                </a:solidFill>
                <a:latin typeface="Calibri" panose="020F0502020204030204" pitchFamily="34" charset="0"/>
                <a:ea typeface="Calibri" panose="020F0502020204030204" pitchFamily="34" charset="0"/>
                <a:cs typeface="Calibri" panose="020F0502020204030204" pitchFamily="34" charset="0"/>
              </a:rPr>
              <a:t>α</a:t>
            </a:r>
            <a:r>
              <a:rPr lang="en-GB" sz="2000" u="sng" dirty="0">
                <a:solidFill>
                  <a:srgbClr val="7030A0"/>
                </a:solidFill>
                <a:latin typeface="Calibri" panose="020F0502020204030204" pitchFamily="34" charset="0"/>
                <a:ea typeface="Calibri" panose="020F0502020204030204" pitchFamily="34" charset="0"/>
                <a:cs typeface="Calibri" panose="020F0502020204030204" pitchFamily="34" charset="0"/>
              </a:rPr>
              <a:t>-glucose;  </a:t>
            </a:r>
            <a:r>
              <a:rPr lang="en-GB" sz="2000"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sz="2000" b="1" dirty="0">
                <a:latin typeface="Calibri" panose="020F0502020204030204" pitchFamily="34" charset="0"/>
                <a:ea typeface="Calibri" panose="020F0502020204030204" pitchFamily="34" charset="0"/>
                <a:cs typeface="Times New Roman" panose="02020603050405020304" pitchFamily="18" charset="0"/>
              </a:rPr>
              <a:t>  </a:t>
            </a:r>
            <a:r>
              <a:rPr lang="en-GB" sz="2000" u="sng" dirty="0">
                <a:solidFill>
                  <a:srgbClr val="7030A0"/>
                </a:solidFill>
                <a:latin typeface="Calibri" panose="020F0502020204030204" pitchFamily="34" charset="0"/>
                <a:ea typeface="Calibri" panose="020F0502020204030204" pitchFamily="34" charset="0"/>
                <a:cs typeface="Calibri" panose="020F0502020204030204" pitchFamily="34" charset="0"/>
              </a:rPr>
              <a:t>polymer</a:t>
            </a: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 of </a:t>
            </a:r>
            <a:r>
              <a:rPr lang="en-GB" sz="2800" i="1" u="sng" dirty="0">
                <a:solidFill>
                  <a:srgbClr val="7030A0"/>
                </a:solidFill>
                <a:latin typeface="Calibri" panose="020F0502020204030204" pitchFamily="34" charset="0"/>
                <a:ea typeface="Calibri" panose="020F0502020204030204" pitchFamily="34" charset="0"/>
                <a:cs typeface="Calibri" panose="020F0502020204030204" pitchFamily="34" charset="0"/>
              </a:rPr>
              <a:t>α</a:t>
            </a:r>
            <a:r>
              <a:rPr lang="en-GB" sz="2000" u="sng" dirty="0">
                <a:solidFill>
                  <a:srgbClr val="7030A0"/>
                </a:solidFill>
                <a:latin typeface="Calibri" panose="020F0502020204030204" pitchFamily="34" charset="0"/>
                <a:ea typeface="Calibri" panose="020F0502020204030204" pitchFamily="34" charset="0"/>
                <a:cs typeface="Calibri" panose="020F0502020204030204" pitchFamily="34" charset="0"/>
              </a:rPr>
              <a:t>-glucose;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2.      (Joined by) </a:t>
            </a:r>
            <a:r>
              <a:rPr lang="en-GB" sz="2000" dirty="0" err="1">
                <a:solidFill>
                  <a:srgbClr val="7030A0"/>
                </a:solidFill>
                <a:latin typeface="Calibri" panose="020F0502020204030204" pitchFamily="34" charset="0"/>
                <a:ea typeface="Calibri" panose="020F0502020204030204" pitchFamily="34" charset="0"/>
                <a:cs typeface="Calibri" panose="020F0502020204030204" pitchFamily="34" charset="0"/>
              </a:rPr>
              <a:t>glycosidic</a:t>
            </a: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 bonds    </a:t>
            </a:r>
            <a:r>
              <a:rPr lang="en-GB" sz="2000"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sz="2000" b="1" dirty="0">
                <a:latin typeface="Calibri" panose="020F0502020204030204" pitchFamily="34" charset="0"/>
                <a:ea typeface="Calibri" panose="020F0502020204030204" pitchFamily="34" charset="0"/>
                <a:cs typeface="Times New Roman" panose="02020603050405020304" pitchFamily="18" charset="0"/>
              </a:rPr>
              <a:t>  </a:t>
            </a:r>
            <a:r>
              <a:rPr lang="en-GB" sz="2000" dirty="0">
                <a:solidFill>
                  <a:srgbClr val="7030A0"/>
                </a:solidFill>
                <a:latin typeface="Calibri" panose="020F0502020204030204" pitchFamily="34" charset="0"/>
                <a:ea typeface="Calibri" panose="020F0502020204030204" pitchFamily="34" charset="0"/>
                <a:cs typeface="Calibri" panose="020F0502020204030204" pitchFamily="34" charset="0"/>
              </a:rPr>
              <a:t>Branched structure;</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3849F764-CBCA-470C-BE9D-E918A6CD25E7}"/>
              </a:ext>
            </a:extLst>
          </p:cNvPr>
          <p:cNvSpPr/>
          <p:nvPr/>
        </p:nvSpPr>
        <p:spPr>
          <a:xfrm>
            <a:off x="539552" y="3212976"/>
            <a:ext cx="4572000" cy="1809470"/>
          </a:xfrm>
          <a:prstGeom prst="rect">
            <a:avLst/>
          </a:prstGeom>
          <a:solidFill>
            <a:schemeClr val="bg1"/>
          </a:solidFill>
        </p:spPr>
        <p:txBody>
          <a:bodyPr>
            <a:spAutoFit/>
          </a:bodyPr>
          <a:lstStyle/>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1.      Hydrolysed (to glucose);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2.      Glucose used in respiration;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      Ignore ‘Broken down’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2.      ‘Energy produced’ disqualifies mp2</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972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BC125A-49A4-4116-887A-3134A2668A97}"/>
              </a:ext>
            </a:extLst>
          </p:cNvPr>
          <p:cNvPicPr>
            <a:picLocks noChangeAspect="1"/>
          </p:cNvPicPr>
          <p:nvPr/>
        </p:nvPicPr>
        <p:blipFill>
          <a:blip r:embed="rId2"/>
          <a:stretch>
            <a:fillRect/>
          </a:stretch>
        </p:blipFill>
        <p:spPr>
          <a:xfrm>
            <a:off x="-180529" y="-99392"/>
            <a:ext cx="10200389" cy="1944216"/>
          </a:xfrm>
          <a:prstGeom prst="rect">
            <a:avLst/>
          </a:prstGeom>
        </p:spPr>
      </p:pic>
      <p:sp>
        <p:nvSpPr>
          <p:cNvPr id="3" name="Rectangle 2">
            <a:extLst>
              <a:ext uri="{FF2B5EF4-FFF2-40B4-BE49-F238E27FC236}">
                <a16:creationId xmlns:a16="http://schemas.microsoft.com/office/drawing/2014/main" id="{A8610E33-28EA-47B0-AEDC-D3E87405165A}"/>
              </a:ext>
            </a:extLst>
          </p:cNvPr>
          <p:cNvSpPr/>
          <p:nvPr/>
        </p:nvSpPr>
        <p:spPr>
          <a:xfrm>
            <a:off x="179512" y="620688"/>
            <a:ext cx="9073008" cy="4757456"/>
          </a:xfrm>
          <a:prstGeom prst="rect">
            <a:avLst/>
          </a:prstGeom>
          <a:solidFill>
            <a:schemeClr val="bg1"/>
          </a:solidFill>
        </p:spPr>
        <p:txBody>
          <a:bodyPr wrap="square">
            <a:spAutoFit/>
          </a:bodyPr>
          <a:lstStyle/>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1.      Membrane folded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so</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increased / large surface area;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Membrane has increased / large surface area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for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(fast) diffusion / facilitated diffusion / active transport / co-transport;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2.      Large number of </a:t>
            </a:r>
            <a:r>
              <a:rPr lang="en-GB" u="sng" dirty="0">
                <a:solidFill>
                  <a:srgbClr val="7030A0"/>
                </a:solidFill>
                <a:latin typeface="Calibri" panose="020F0502020204030204" pitchFamily="34" charset="0"/>
                <a:ea typeface="Calibri" panose="020F0502020204030204" pitchFamily="34" charset="0"/>
                <a:cs typeface="Calibri" panose="020F0502020204030204" pitchFamily="34" charset="0"/>
              </a:rPr>
              <a:t>protein</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channels / carriers (in membrane)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for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facilitated diffusion;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3.      Large number of </a:t>
            </a:r>
            <a:r>
              <a:rPr lang="en-GB" u="sng" dirty="0">
                <a:solidFill>
                  <a:srgbClr val="7030A0"/>
                </a:solidFill>
                <a:latin typeface="Calibri" panose="020F0502020204030204" pitchFamily="34" charset="0"/>
                <a:ea typeface="Calibri" panose="020F0502020204030204" pitchFamily="34" charset="0"/>
                <a:cs typeface="Calibri" panose="020F0502020204030204" pitchFamily="34" charset="0"/>
              </a:rPr>
              <a:t>protein</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carriers (in membrane)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for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active transport;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4.      Large number of </a:t>
            </a:r>
            <a:r>
              <a:rPr lang="en-GB" u="sng" dirty="0">
                <a:solidFill>
                  <a:srgbClr val="7030A0"/>
                </a:solidFill>
                <a:latin typeface="Calibri" panose="020F0502020204030204" pitchFamily="34" charset="0"/>
                <a:ea typeface="Calibri" panose="020F0502020204030204" pitchFamily="34" charset="0"/>
                <a:cs typeface="Calibri" panose="020F0502020204030204" pitchFamily="34" charset="0"/>
              </a:rPr>
              <a:t>protein</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(channels / carriers in membrane)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for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co-transport;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      Accept ‘microvilli to increase surface area’</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1.      Reject reference to villi.</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Note feature and function required for each marking point and reference to large / many / more.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300"/>
              </a:spcBef>
              <a:spcAft>
                <a:spcPts val="1000"/>
              </a:spcAft>
            </a:pPr>
            <a:r>
              <a:rPr lang="en-GB" i="1" dirty="0">
                <a:solidFill>
                  <a:srgbClr val="7030A0"/>
                </a:solidFill>
                <a:latin typeface="Calibri" panose="020F0502020204030204" pitchFamily="34" charset="0"/>
                <a:ea typeface="Calibri" panose="020F0502020204030204" pitchFamily="34" charset="0"/>
                <a:cs typeface="Calibri" panose="020F0502020204030204" pitchFamily="34" charset="0"/>
              </a:rPr>
              <a:t>List rule applies.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A29CFAE-682E-409D-92E1-E842283D9302}"/>
              </a:ext>
            </a:extLst>
          </p:cNvPr>
          <p:cNvSpPr txBox="1"/>
          <p:nvPr/>
        </p:nvSpPr>
        <p:spPr>
          <a:xfrm>
            <a:off x="2879304" y="5657671"/>
            <a:ext cx="6264696" cy="1200329"/>
          </a:xfrm>
          <a:prstGeom prst="rect">
            <a:avLst/>
          </a:prstGeom>
          <a:solidFill>
            <a:srgbClr val="FFFF00"/>
          </a:solidFill>
        </p:spPr>
        <p:txBody>
          <a:bodyPr wrap="square" rtlCol="0">
            <a:spAutoFit/>
          </a:bodyPr>
          <a:lstStyle/>
          <a:p>
            <a:r>
              <a:rPr lang="en-GB" b="1" u="sng" dirty="0"/>
              <a:t>Exam tip: </a:t>
            </a:r>
          </a:p>
          <a:p>
            <a:r>
              <a:rPr lang="en-GB" dirty="0"/>
              <a:t>The </a:t>
            </a:r>
            <a:r>
              <a:rPr lang="en-GB" b="1" dirty="0"/>
              <a:t>list rule. </a:t>
            </a:r>
            <a:r>
              <a:rPr lang="en-GB" dirty="0"/>
              <a:t>When a question asks for a specific number of points, and you gives more, the general </a:t>
            </a:r>
            <a:r>
              <a:rPr lang="en-GB" b="1" dirty="0"/>
              <a:t>rule is</a:t>
            </a:r>
            <a:r>
              <a:rPr lang="en-GB" dirty="0"/>
              <a:t> that any wrong answer cancels a correct answer.</a:t>
            </a:r>
          </a:p>
        </p:txBody>
      </p:sp>
    </p:spTree>
    <p:extLst>
      <p:ext uri="{BB962C8B-B14F-4D97-AF65-F5344CB8AC3E}">
        <p14:creationId xmlns:p14="http://schemas.microsoft.com/office/powerpoint/2010/main" val="266833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C32255-9BA0-45DC-9C08-1EFBB3984945}"/>
              </a:ext>
            </a:extLst>
          </p:cNvPr>
          <p:cNvPicPr>
            <a:picLocks noChangeAspect="1"/>
          </p:cNvPicPr>
          <p:nvPr/>
        </p:nvPicPr>
        <p:blipFill>
          <a:blip r:embed="rId2"/>
          <a:stretch>
            <a:fillRect/>
          </a:stretch>
        </p:blipFill>
        <p:spPr>
          <a:xfrm>
            <a:off x="-216024" y="0"/>
            <a:ext cx="9144000" cy="2935129"/>
          </a:xfrm>
          <a:prstGeom prst="rect">
            <a:avLst/>
          </a:prstGeom>
        </p:spPr>
      </p:pic>
      <p:sp>
        <p:nvSpPr>
          <p:cNvPr id="3" name="Rectangle 2">
            <a:extLst>
              <a:ext uri="{FF2B5EF4-FFF2-40B4-BE49-F238E27FC236}">
                <a16:creationId xmlns:a16="http://schemas.microsoft.com/office/drawing/2014/main" id="{12E101C1-57F6-483C-ABD9-009DEDE6C603}"/>
              </a:ext>
            </a:extLst>
          </p:cNvPr>
          <p:cNvSpPr/>
          <p:nvPr/>
        </p:nvSpPr>
        <p:spPr>
          <a:xfrm>
            <a:off x="240892" y="1772816"/>
            <a:ext cx="8208912" cy="2051074"/>
          </a:xfrm>
          <a:prstGeom prst="rect">
            <a:avLst/>
          </a:prstGeom>
        </p:spPr>
        <p:txBody>
          <a:bodyPr wrap="square">
            <a:spAutoFit/>
          </a:bodyPr>
          <a:lstStyle/>
          <a:p>
            <a:pPr>
              <a:lnSpc>
                <a:spcPct val="115000"/>
              </a:lnSpc>
              <a:spcBef>
                <a:spcPts val="1200"/>
              </a:spcBef>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3.3 × 10</a:t>
            </a:r>
            <a:r>
              <a:rPr lang="en-GB" sz="1400"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−5</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3.28 × 10</a:t>
            </a:r>
            <a:r>
              <a:rPr lang="en-GB" sz="1400"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−5</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3.281 × 10</a:t>
            </a:r>
            <a:r>
              <a:rPr lang="en-GB" sz="1400" baseline="30000" dirty="0">
                <a:solidFill>
                  <a:srgbClr val="7030A0"/>
                </a:solidFill>
                <a:latin typeface="Calibri" panose="020F0502020204030204" pitchFamily="34" charset="0"/>
                <a:ea typeface="Calibri" panose="020F0502020204030204" pitchFamily="34" charset="0"/>
                <a:cs typeface="Calibri" panose="020F0502020204030204" pitchFamily="34" charset="0"/>
              </a:rPr>
              <a:t>−5</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1 mark for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Evidence of 128 (cells)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Correct numerical calculation but not in standard form gains 1 mark (0.00003281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0.0000328 </a:t>
            </a:r>
            <a:r>
              <a:rPr lang="en-GB" b="1" dirty="0">
                <a:solidFill>
                  <a:srgbClr val="7030A0"/>
                </a:solidFill>
                <a:latin typeface="Calibri" panose="020F0502020204030204" pitchFamily="34" charset="0"/>
                <a:ea typeface="Calibri" panose="020F0502020204030204" pitchFamily="34" charset="0"/>
                <a:cs typeface="Calibri" panose="020F0502020204030204" pitchFamily="34" charset="0"/>
              </a:rPr>
              <a:t>OR</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0.000033);</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8B26880-BD42-43B2-B4D2-689A3A4D2766}"/>
              </a:ext>
            </a:extLst>
          </p:cNvPr>
          <p:cNvSpPr txBox="1"/>
          <p:nvPr/>
        </p:nvSpPr>
        <p:spPr>
          <a:xfrm>
            <a:off x="244387" y="3922872"/>
            <a:ext cx="8711952" cy="2031325"/>
          </a:xfrm>
          <a:prstGeom prst="rect">
            <a:avLst/>
          </a:prstGeom>
          <a:noFill/>
        </p:spPr>
        <p:txBody>
          <a:bodyPr wrap="square" rtlCol="0">
            <a:spAutoFit/>
          </a:bodyPr>
          <a:lstStyle/>
          <a:p>
            <a:r>
              <a:rPr lang="en-GB" b="1" dirty="0"/>
              <a:t>Working:</a:t>
            </a:r>
          </a:p>
          <a:p>
            <a:r>
              <a:rPr lang="en-GB" dirty="0"/>
              <a:t>Start with 1 fertilised </a:t>
            </a:r>
          </a:p>
          <a:p>
            <a:r>
              <a:rPr lang="en-GB" dirty="0"/>
              <a:t>End of 24 hours = 2 cells</a:t>
            </a:r>
          </a:p>
          <a:p>
            <a:r>
              <a:rPr lang="en-GB" dirty="0"/>
              <a:t>Need to convert 2 remaining day into hours = 48 hours </a:t>
            </a:r>
          </a:p>
          <a:p>
            <a:r>
              <a:rPr lang="en-GB" dirty="0"/>
              <a:t>Each cycle takes 8 hours = 48/8 hours = 6 cycles </a:t>
            </a:r>
          </a:p>
          <a:p>
            <a:r>
              <a:rPr lang="en-GB" dirty="0"/>
              <a:t>2 cell undergo 6 mitotic cycles= 2 x 2</a:t>
            </a:r>
            <a:r>
              <a:rPr lang="en-GB" baseline="30000" dirty="0"/>
              <a:t>6</a:t>
            </a:r>
            <a:r>
              <a:rPr lang="en-GB" dirty="0"/>
              <a:t> = 128 cells </a:t>
            </a:r>
          </a:p>
          <a:p>
            <a:r>
              <a:rPr lang="en-GB" dirty="0">
                <a:solidFill>
                  <a:srgbClr val="7030A0"/>
                </a:solidFill>
              </a:rPr>
              <a:t>4.2 x 10</a:t>
            </a:r>
            <a:r>
              <a:rPr lang="en-GB" baseline="30000" dirty="0">
                <a:solidFill>
                  <a:srgbClr val="7030A0"/>
                </a:solidFill>
              </a:rPr>
              <a:t>-3</a:t>
            </a:r>
            <a:r>
              <a:rPr lang="en-GB" dirty="0">
                <a:solidFill>
                  <a:srgbClr val="7030A0"/>
                </a:solidFill>
              </a:rPr>
              <a:t> mm</a:t>
            </a:r>
            <a:r>
              <a:rPr lang="en-GB" baseline="30000" dirty="0">
                <a:solidFill>
                  <a:srgbClr val="7030A0"/>
                </a:solidFill>
              </a:rPr>
              <a:t>3</a:t>
            </a:r>
            <a:r>
              <a:rPr lang="en-GB" dirty="0">
                <a:solidFill>
                  <a:srgbClr val="7030A0"/>
                </a:solidFill>
              </a:rPr>
              <a:t> / 128 cells= 3.28 x 10</a:t>
            </a:r>
            <a:r>
              <a:rPr lang="en-GB" baseline="30000" dirty="0">
                <a:solidFill>
                  <a:srgbClr val="7030A0"/>
                </a:solidFill>
              </a:rPr>
              <a:t>-5</a:t>
            </a:r>
            <a:r>
              <a:rPr lang="en-GB" dirty="0">
                <a:solidFill>
                  <a:srgbClr val="7030A0"/>
                </a:solidFill>
              </a:rPr>
              <a:t> mean volume of each cell after 3 days</a:t>
            </a:r>
            <a:r>
              <a:rPr lang="en-GB" dirty="0"/>
              <a:t>. </a:t>
            </a:r>
          </a:p>
        </p:txBody>
      </p:sp>
    </p:spTree>
    <p:extLst>
      <p:ext uri="{BB962C8B-B14F-4D97-AF65-F5344CB8AC3E}">
        <p14:creationId xmlns:p14="http://schemas.microsoft.com/office/powerpoint/2010/main" val="368270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6823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810</TotalTime>
  <Words>3160</Words>
  <Application>Microsoft Office PowerPoint</Application>
  <PresentationFormat>On-screen Show (4:3)</PresentationFormat>
  <Paragraphs>521</Paragraphs>
  <Slides>54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Arial Rounded MT Bold</vt:lpstr>
      <vt:lpstr>Calibri</vt:lpstr>
      <vt:lpstr>Calibri Light</vt:lpstr>
      <vt:lpstr>Comic Sans MS</vt:lpstr>
      <vt:lpstr>Symbol</vt:lpstr>
      <vt:lpstr>Times New Roman</vt:lpstr>
      <vt:lpstr>Wingdings</vt:lpstr>
      <vt:lpstr>Office Theme</vt:lpstr>
      <vt:lpstr>Monomers, Polymers, Condensation Reactions, Hydrolysis Reactions Or  MPCH (for short)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Molecules</dc:title>
  <dc:creator>Administrator</dc:creator>
  <cp:lastModifiedBy>Kim Edgell</cp:lastModifiedBy>
  <cp:revision>70</cp:revision>
  <dcterms:created xsi:type="dcterms:W3CDTF">2015-06-12T11:58:15Z</dcterms:created>
  <dcterms:modified xsi:type="dcterms:W3CDTF">2020-07-06T09:22:16Z</dcterms:modified>
</cp:coreProperties>
</file>