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7" r:id="rId4"/>
    <p:sldId id="266" r:id="rId5"/>
    <p:sldId id="263" r:id="rId6"/>
    <p:sldId id="268" r:id="rId7"/>
    <p:sldId id="278" r:id="rId8"/>
    <p:sldId id="269" r:id="rId9"/>
    <p:sldId id="279" r:id="rId10"/>
    <p:sldId id="281" r:id="rId11"/>
    <p:sldId id="282" r:id="rId12"/>
    <p:sldId id="298" r:id="rId13"/>
    <p:sldId id="283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3D5AB-6738-46CC-93C5-B75BC2805F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63F6B-2FC6-48D8-8EDC-9E6D64A99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B867A-08E9-4561-9610-7B1DFE78F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AB583-1B88-4918-9937-0BBB14742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84413-277F-40C5-8BEF-41064DE83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098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4CD5F-8FB2-4198-AD75-EE4769B75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A47D0-50B5-483C-BCD1-FA717C956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12E1F-7637-45A5-B77F-F3B9AD96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B9DFB-5174-47A9-A22F-DF7523788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66283-9450-4CEB-9187-EB40D8AC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785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FD6B-4678-402B-A015-40AB07E93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CEEAC-045E-42CE-96C9-7D257AFC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5BCFE-4DE1-4514-A7FD-730F27BC0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613ED-E55F-4B26-A732-26F78A5A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19DD6-D0B2-4579-8738-4C00F5ED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63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6A950-AE08-4EEE-8F84-3131CEB55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204CE-EF5F-42CC-A8A5-610D086B19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3303E-0902-437F-8632-DD43BBDF4D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E8471-2006-4A27-B387-3F449F5F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40116E-6471-4389-979D-B54FB13D1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27FA36-2454-42FF-95F5-31BD1876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856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DB3D9-05C1-4FA8-BF10-EF1E0F4D4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C0B12-FE0D-46B5-8CCA-49166EB3B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AD177-7438-4587-A3ED-2D522CE50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0FCFBF-4B7B-4E12-BF64-EE3DEED86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1FDC7-CFA9-4097-B21D-2736AC640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B9BAA1-5690-4AD3-9D99-99444D28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9F70D2-16E0-4FD6-BC7E-CE3003E2A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118D9-D521-4FC7-95CF-36F5392C3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365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3E603-4325-4573-9B62-EB9A51A7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50269-4A33-468D-89B9-45355B45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A8313-F326-4D2D-8B83-4ED08D79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D51606-AFD8-4C95-91F4-6A8CFE3DE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736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A98425-03DB-491D-82E3-147F8E19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2B3215-5E7B-4F0A-91D8-BF9A8875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5C4F8-54F3-4B8B-8AC5-71B0BEDD4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89ABE-49F0-4846-98B1-093A24FFE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F2510-03AB-4E05-9BC5-BB28EF07D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F9C58-DDD3-4B28-AD8F-DBC7BEEAD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EE4522-B337-4289-BE72-0E6D40F2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74C5A-D211-428C-997B-54564CB1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E26A7-12A6-4B64-8A9A-93F0C496E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66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63E93-6219-4648-8D5A-3A24886A5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C470B0-9085-42CB-AC5F-9CE034FC1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5D8EC-C670-4681-8BA8-6DB6F9569C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BF096-AB93-4256-A79F-BBE52886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E681B0-7FF0-4CE7-857A-06BE3AF77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28E97-9DAA-4078-9924-3DA869C3F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293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08F55-2A1D-4E7B-96EB-B62DF1BF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63E18B-7720-4A2D-B733-B171DCD61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7E0A9-7705-4BB3-8998-61E99788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76CFC-CEE2-4C33-88E2-C98A9E344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F37D-C86E-4A4C-8F5A-1983E4A92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7732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C762F-1A10-4239-9B87-53F901070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062BB-FE3C-4DFE-A99A-9CBC24CED6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3CE2-1D6E-4B77-A602-CE149C84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B642F-EB85-4894-A45C-2BB10A769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A275D-FBB1-49E3-AE92-FA5ECBDAE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0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8B84A4-3FA7-4825-9DF5-06D7034BA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65B21-DDAA-4E81-AB4D-2A9347994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952A9-9D58-4509-BF64-4AD1E5483D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1D9D7-56EE-4C2A-9383-3826B173AAC1}" type="datetimeFigureOut">
              <a:rPr lang="en-GB" smtClean="0"/>
              <a:t>06/07/2020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DBAAE-33F8-4AC7-BDA7-AC0D50347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974DA-7F0E-4D82-8E7A-A37600171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F9D19-9852-43E9-A2AB-BBFD1B60B4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81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co.uk/url?sa=i&amp;rct=j&amp;q=image+of+a+phospholipid&amp;source=images&amp;cd=&amp;cad=rja&amp;uact=8&amp;ved=0CAcQjRxqFQoTCO6V3Nelh8YCFWRw2wodA4kARw&amp;url=http://commons.wikimedia.org/wiki/File:0301_Phospholipid_Structure.jpg&amp;ei=ZFB5Ve7TNOTg7QaDkoK4BA&amp;bvm=bv.95277229,d.ZGU&amp;psig=AFQjCNH5lr25lJxpTWGkhtDVnfYFfk1Bdw&amp;ust=143409986200788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google.co.uk/url?sa=i&amp;rct=j&amp;q=&amp;esrc=s&amp;source=images&amp;cd=&amp;cad=rja&amp;uact=8&amp;ved=0ahUKEwjd2obFxLrUAhWGOxQKHXgeBY4QjRwIBw&amp;url=https://socratic.org/questions/what-are-micelles&amp;psig=AFQjCNEoTBjUbAM37eQWcp0QV3ErufeyRA&amp;ust=149743335010637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hyperlink" Target="http://www.google.co.uk/url?sa=i&amp;rct=j&amp;q=&amp;esrc=s&amp;source=images&amp;cd=&amp;cad=rja&amp;uact=8&amp;ved=0ahUKEwiC0eTjxLrUAhXFUhQKHRP1BukQjRwIBw&amp;url=http://www.sciencemusicvideos.com/membranes-1-the-phospholipid-bilayer/&amp;psig=AFQjCNHzjcehlmZNF_WaOJyCwb2i72z-Qg&amp;ust=1497433527324271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B558E1-17CE-46A6-83C5-B311ADC9C8B3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29708AD-A1F0-49B3-84E3-B67FD5BD0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551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DEEAF52-ECB9-4965-9527-A3556A2EA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251389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D2CA60-1037-4D6B-9998-B57CD7647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303"/>
          <a:stretch/>
        </p:blipFill>
        <p:spPr>
          <a:xfrm>
            <a:off x="271877" y="846254"/>
            <a:ext cx="11713153" cy="14773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ABAD52-323A-495F-AD6B-3BB3E5FC7D72}"/>
              </a:ext>
            </a:extLst>
          </p:cNvPr>
          <p:cNvSpPr txBox="1"/>
          <p:nvPr/>
        </p:nvSpPr>
        <p:spPr>
          <a:xfrm>
            <a:off x="271877" y="2523050"/>
            <a:ext cx="11501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From GCSE what can you remember about lipids?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1A7A5B-4BD5-4801-89C9-07626BCE39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2" t="35175" r="1697" b="457"/>
          <a:stretch/>
        </p:blipFill>
        <p:spPr>
          <a:xfrm>
            <a:off x="1290916" y="3169905"/>
            <a:ext cx="9873307" cy="33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04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CEBD6F-984F-4F3F-95AD-17A60FB9B967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6F2B40-AEE4-4574-AC00-D85369C5D2C8}"/>
              </a:ext>
            </a:extLst>
          </p:cNvPr>
          <p:cNvSpPr/>
          <p:nvPr/>
        </p:nvSpPr>
        <p:spPr>
          <a:xfrm>
            <a:off x="144015" y="923330"/>
            <a:ext cx="11903970" cy="2615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 C, H, O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Insoluble in water/non-polar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groups of lipids are: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Triglycerides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also known as fats (solid at room temperature) and oils (liquid at room temperature).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Phospholipids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main component of plasma membranes.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D82970-F028-4AE6-97B4-A1572806B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5" y="3857960"/>
            <a:ext cx="3890103" cy="2188183"/>
          </a:xfrm>
          <a:prstGeom prst="rect">
            <a:avLst/>
          </a:prstGeom>
        </p:spPr>
      </p:pic>
      <p:pic>
        <p:nvPicPr>
          <p:cNvPr id="3074" name="Picture 2" descr="These plant-based fats could help you live longer">
            <a:extLst>
              <a:ext uri="{FF2B5EF4-FFF2-40B4-BE49-F238E27FC236}">
                <a16:creationId xmlns:a16="http://schemas.microsoft.com/office/drawing/2014/main" id="{9C9F84EF-28DD-431E-A460-5D8FE9982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1889" y="3852967"/>
            <a:ext cx="3394010" cy="219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18886B-FF5E-4DBC-BF96-BEA4CF690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670" y="3852968"/>
            <a:ext cx="4009509" cy="219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3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7B6F1F-BDC3-4708-9040-6B1C058CCCFB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CB73A1-49C4-4B00-9EB1-059D44AD0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675" y="352821"/>
            <a:ext cx="34362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 Structure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43B6920-F36D-40B4-8AA7-5398174CC29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230178"/>
              </p:ext>
            </p:extLst>
          </p:nvPr>
        </p:nvGraphicFramePr>
        <p:xfrm>
          <a:off x="993559" y="2010050"/>
          <a:ext cx="2088232" cy="3124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Bitmap Image" r:id="rId3" imgW="1076475" imgH="1609524" progId="PBrush">
                  <p:embed/>
                </p:oleObj>
              </mc:Choice>
              <mc:Fallback>
                <p:oleObj name="Bitmap Image" r:id="rId3" imgW="1076475" imgH="1609524" progId="PBrush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559" y="2010050"/>
                        <a:ext cx="2088232" cy="3124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F9682F4F-6E85-4D8B-B8FE-D1A325FEF401}"/>
              </a:ext>
            </a:extLst>
          </p:cNvPr>
          <p:cNvGrpSpPr/>
          <p:nvPr/>
        </p:nvGrpSpPr>
        <p:grpSpPr>
          <a:xfrm>
            <a:off x="4983622" y="1591151"/>
            <a:ext cx="3597307" cy="3778687"/>
            <a:chOff x="4839607" y="2348880"/>
            <a:chExt cx="3597307" cy="377868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B96A43F-2D75-4389-B603-32F525C072F9}"/>
                </a:ext>
              </a:extLst>
            </p:cNvPr>
            <p:cNvGrpSpPr/>
            <p:nvPr/>
          </p:nvGrpSpPr>
          <p:grpSpPr>
            <a:xfrm>
              <a:off x="4839607" y="2427138"/>
              <a:ext cx="3263901" cy="3700429"/>
              <a:chOff x="4839607" y="2427138"/>
              <a:chExt cx="3263901" cy="370042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F2199C5-1848-435C-B3F0-EF2860259B94}"/>
                  </a:ext>
                </a:extLst>
              </p:cNvPr>
              <p:cNvGrpSpPr/>
              <p:nvPr/>
            </p:nvGrpSpPr>
            <p:grpSpPr>
              <a:xfrm>
                <a:off x="4918982" y="4905192"/>
                <a:ext cx="3184526" cy="1222375"/>
                <a:chOff x="4726895" y="3501008"/>
                <a:chExt cx="3184526" cy="1222375"/>
              </a:xfrm>
            </p:grpSpPr>
            <p:sp>
              <p:nvSpPr>
                <p:cNvPr id="55" name="Text Box 29">
                  <a:extLst>
                    <a:ext uri="{FF2B5EF4-FFF2-40B4-BE49-F238E27FC236}">
                      <a16:creationId xmlns:a16="http://schemas.microsoft.com/office/drawing/2014/main" id="{5BCB1BB2-D503-460B-B666-B08E34D88D2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26895" y="4265588"/>
                  <a:ext cx="685800" cy="457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HO</a:t>
                  </a:r>
                </a:p>
              </p:txBody>
            </p:sp>
            <p:sp>
              <p:nvSpPr>
                <p:cNvPr id="56" name="Line 30">
                  <a:extLst>
                    <a:ext uri="{FF2B5EF4-FFF2-40B4-BE49-F238E27FC236}">
                      <a16:creationId xmlns:a16="http://schemas.microsoft.com/office/drawing/2014/main" id="{8AB1F29B-E547-49EB-AE6C-9A46F606D1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12695" y="4494486"/>
                  <a:ext cx="381000" cy="0"/>
                </a:xfrm>
                <a:prstGeom prst="lin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57" name="Text Box 31">
                  <a:extLst>
                    <a:ext uri="{FF2B5EF4-FFF2-40B4-BE49-F238E27FC236}">
                      <a16:creationId xmlns:a16="http://schemas.microsoft.com/office/drawing/2014/main" id="{3F70023D-8257-41DB-B026-56E86155D3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93695" y="4265588"/>
                  <a:ext cx="685800" cy="4577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C</a:t>
                  </a:r>
                </a:p>
              </p:txBody>
            </p:sp>
            <p:grpSp>
              <p:nvGrpSpPr>
                <p:cNvPr id="58" name="Group 34">
                  <a:extLst>
                    <a:ext uri="{FF2B5EF4-FFF2-40B4-BE49-F238E27FC236}">
                      <a16:creationId xmlns:a16="http://schemas.microsoft.com/office/drawing/2014/main" id="{E2BB6FD6-7BBD-4A2E-8B56-9C9E801A07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946095" y="3960392"/>
                  <a:ext cx="76200" cy="305196"/>
                  <a:chOff x="2592" y="816"/>
                  <a:chExt cx="48" cy="192"/>
                </a:xfrm>
                <a:solidFill>
                  <a:schemeClr val="tx1"/>
                </a:solidFill>
              </p:grpSpPr>
              <p:sp>
                <p:nvSpPr>
                  <p:cNvPr id="73" name="Line 32">
                    <a:extLst>
                      <a:ext uri="{FF2B5EF4-FFF2-40B4-BE49-F238E27FC236}">
                        <a16:creationId xmlns:a16="http://schemas.microsoft.com/office/drawing/2014/main" id="{09D7E69D-ADB1-43E5-9164-A132DC85F9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4" name="Line 33">
                    <a:extLst>
                      <a:ext uri="{FF2B5EF4-FFF2-40B4-BE49-F238E27FC236}">
                        <a16:creationId xmlns:a16="http://schemas.microsoft.com/office/drawing/2014/main" id="{C86E0F28-DD65-4AAC-82CA-00EF79BED0B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0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59" name="Text Box 35">
                  <a:extLst>
                    <a:ext uri="{FF2B5EF4-FFF2-40B4-BE49-F238E27FC236}">
                      <a16:creationId xmlns:a16="http://schemas.microsoft.com/office/drawing/2014/main" id="{83E183BC-15FC-4557-97B7-F529FF1F39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0833" y="3501008"/>
                  <a:ext cx="685800" cy="457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O</a:t>
                  </a:r>
                </a:p>
              </p:txBody>
            </p:sp>
            <p:grpSp>
              <p:nvGrpSpPr>
                <p:cNvPr id="60" name="Group 48">
                  <a:extLst>
                    <a:ext uri="{FF2B5EF4-FFF2-40B4-BE49-F238E27FC236}">
                      <a16:creationId xmlns:a16="http://schemas.microsoft.com/office/drawing/2014/main" id="{C75D14DE-E3BD-4A17-BB68-DF1B037043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182633" y="4294201"/>
                  <a:ext cx="1728788" cy="216181"/>
                  <a:chOff x="2789" y="1026"/>
                  <a:chExt cx="1089" cy="136"/>
                </a:xfrm>
                <a:solidFill>
                  <a:schemeClr val="tx1"/>
                </a:solidFill>
              </p:grpSpPr>
              <p:grpSp>
                <p:nvGrpSpPr>
                  <p:cNvPr id="61" name="Group 38">
                    <a:extLst>
                      <a:ext uri="{FF2B5EF4-FFF2-40B4-BE49-F238E27FC236}">
                        <a16:creationId xmlns:a16="http://schemas.microsoft.com/office/drawing/2014/main" id="{D2A6A675-2A46-4FEB-8B6D-3D4405A5B7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89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71" name="Line 36">
                      <a:extLst>
                        <a:ext uri="{FF2B5EF4-FFF2-40B4-BE49-F238E27FC236}">
                          <a16:creationId xmlns:a16="http://schemas.microsoft.com/office/drawing/2014/main" id="{D34A39B8-9812-4EA9-9D9F-0E1710F4E3F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2" name="Line 37">
                      <a:extLst>
                        <a:ext uri="{FF2B5EF4-FFF2-40B4-BE49-F238E27FC236}">
                          <a16:creationId xmlns:a16="http://schemas.microsoft.com/office/drawing/2014/main" id="{19F12967-5939-4D3E-9C49-C2919EA1319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2" name="Group 39">
                    <a:extLst>
                      <a:ext uri="{FF2B5EF4-FFF2-40B4-BE49-F238E27FC236}">
                        <a16:creationId xmlns:a16="http://schemas.microsoft.com/office/drawing/2014/main" id="{C2F9A253-CC10-4C28-96EC-7DAEDAE16F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61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69" name="Line 40">
                      <a:extLst>
                        <a:ext uri="{FF2B5EF4-FFF2-40B4-BE49-F238E27FC236}">
                          <a16:creationId xmlns:a16="http://schemas.microsoft.com/office/drawing/2014/main" id="{244638FB-E166-4927-B029-64F8235C1294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70" name="Line 41">
                      <a:extLst>
                        <a:ext uri="{FF2B5EF4-FFF2-40B4-BE49-F238E27FC236}">
                          <a16:creationId xmlns:a16="http://schemas.microsoft.com/office/drawing/2014/main" id="{41F0304D-FFED-4A59-B432-5960F8A7E89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3" name="Group 42">
                    <a:extLst>
                      <a:ext uri="{FF2B5EF4-FFF2-40B4-BE49-F238E27FC236}">
                        <a16:creationId xmlns:a16="http://schemas.microsoft.com/office/drawing/2014/main" id="{E242FAF3-BD23-4D7B-A83E-9EEC856E47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34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67" name="Line 43">
                      <a:extLst>
                        <a:ext uri="{FF2B5EF4-FFF2-40B4-BE49-F238E27FC236}">
                          <a16:creationId xmlns:a16="http://schemas.microsoft.com/office/drawing/2014/main" id="{333310D2-8A2E-4CEA-A4BD-8CFC7B6F7AD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8" name="Line 44">
                      <a:extLst>
                        <a:ext uri="{FF2B5EF4-FFF2-40B4-BE49-F238E27FC236}">
                          <a16:creationId xmlns:a16="http://schemas.microsoft.com/office/drawing/2014/main" id="{B8CB1E16-6311-4643-B306-39D47C41F5D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64" name="Group 45">
                    <a:extLst>
                      <a:ext uri="{FF2B5EF4-FFF2-40B4-BE49-F238E27FC236}">
                        <a16:creationId xmlns:a16="http://schemas.microsoft.com/office/drawing/2014/main" id="{1E7C70A5-75A6-47C1-B3AA-5E99D19861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06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65" name="Line 46">
                      <a:extLst>
                        <a:ext uri="{FF2B5EF4-FFF2-40B4-BE49-F238E27FC236}">
                          <a16:creationId xmlns:a16="http://schemas.microsoft.com/office/drawing/2014/main" id="{063B8112-C476-414B-A024-C68A96B3A91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66" name="Line 47">
                      <a:extLst>
                        <a:ext uri="{FF2B5EF4-FFF2-40B4-BE49-F238E27FC236}">
                          <a16:creationId xmlns:a16="http://schemas.microsoft.com/office/drawing/2014/main" id="{3DBF87CF-6C34-42A6-A6A3-52BFC1611A2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FB40623-EEDC-4F33-82A8-9306B232300F}"/>
                  </a:ext>
                </a:extLst>
              </p:cNvPr>
              <p:cNvGrpSpPr/>
              <p:nvPr/>
            </p:nvGrpSpPr>
            <p:grpSpPr>
              <a:xfrm>
                <a:off x="4839607" y="2427138"/>
                <a:ext cx="3184526" cy="1222375"/>
                <a:chOff x="4726895" y="3501008"/>
                <a:chExt cx="3184526" cy="1222375"/>
              </a:xfrm>
            </p:grpSpPr>
            <p:sp>
              <p:nvSpPr>
                <p:cNvPr id="35" name="Text Box 29">
                  <a:extLst>
                    <a:ext uri="{FF2B5EF4-FFF2-40B4-BE49-F238E27FC236}">
                      <a16:creationId xmlns:a16="http://schemas.microsoft.com/office/drawing/2014/main" id="{A1AD7DD7-E1B8-468C-8685-2859168FA8B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26895" y="4265588"/>
                  <a:ext cx="685800" cy="457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HO</a:t>
                  </a:r>
                </a:p>
              </p:txBody>
            </p:sp>
            <p:sp>
              <p:nvSpPr>
                <p:cNvPr id="36" name="Line 30">
                  <a:extLst>
                    <a:ext uri="{FF2B5EF4-FFF2-40B4-BE49-F238E27FC236}">
                      <a16:creationId xmlns:a16="http://schemas.microsoft.com/office/drawing/2014/main" id="{B3581965-A3E4-4969-AA82-79D36DED85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12695" y="4494486"/>
                  <a:ext cx="381000" cy="0"/>
                </a:xfrm>
                <a:prstGeom prst="lin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7" name="Text Box 31">
                  <a:extLst>
                    <a:ext uri="{FF2B5EF4-FFF2-40B4-BE49-F238E27FC236}">
                      <a16:creationId xmlns:a16="http://schemas.microsoft.com/office/drawing/2014/main" id="{5C72D2BD-8613-4B7B-BCEC-E55111EC53D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93695" y="4265588"/>
                  <a:ext cx="685800" cy="4577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C</a:t>
                  </a:r>
                </a:p>
              </p:txBody>
            </p:sp>
            <p:grpSp>
              <p:nvGrpSpPr>
                <p:cNvPr id="38" name="Group 34">
                  <a:extLst>
                    <a:ext uri="{FF2B5EF4-FFF2-40B4-BE49-F238E27FC236}">
                      <a16:creationId xmlns:a16="http://schemas.microsoft.com/office/drawing/2014/main" id="{D0BD00E3-A85E-4A2A-A9D2-B338C9A112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946095" y="3960392"/>
                  <a:ext cx="76200" cy="305196"/>
                  <a:chOff x="2592" y="816"/>
                  <a:chExt cx="48" cy="192"/>
                </a:xfrm>
                <a:solidFill>
                  <a:schemeClr val="tx1"/>
                </a:solidFill>
              </p:grpSpPr>
              <p:sp>
                <p:nvSpPr>
                  <p:cNvPr id="53" name="Line 32">
                    <a:extLst>
                      <a:ext uri="{FF2B5EF4-FFF2-40B4-BE49-F238E27FC236}">
                        <a16:creationId xmlns:a16="http://schemas.microsoft.com/office/drawing/2014/main" id="{3B0BC55D-6FB2-48D5-AFAE-4C80C9CEEF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4" name="Line 33">
                    <a:extLst>
                      <a:ext uri="{FF2B5EF4-FFF2-40B4-BE49-F238E27FC236}">
                        <a16:creationId xmlns:a16="http://schemas.microsoft.com/office/drawing/2014/main" id="{16A8A364-E600-44A7-B578-F2E6204D6A2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0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39" name="Text Box 35">
                  <a:extLst>
                    <a:ext uri="{FF2B5EF4-FFF2-40B4-BE49-F238E27FC236}">
                      <a16:creationId xmlns:a16="http://schemas.microsoft.com/office/drawing/2014/main" id="{A8489442-91BF-4712-9570-1CC95767117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0833" y="3501008"/>
                  <a:ext cx="685800" cy="457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O</a:t>
                  </a:r>
                </a:p>
              </p:txBody>
            </p:sp>
            <p:grpSp>
              <p:nvGrpSpPr>
                <p:cNvPr id="40" name="Group 48">
                  <a:extLst>
                    <a:ext uri="{FF2B5EF4-FFF2-40B4-BE49-F238E27FC236}">
                      <a16:creationId xmlns:a16="http://schemas.microsoft.com/office/drawing/2014/main" id="{149286A3-8E71-4F89-952C-19EE35FAC5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182633" y="4294201"/>
                  <a:ext cx="1728788" cy="216181"/>
                  <a:chOff x="2789" y="1026"/>
                  <a:chExt cx="1089" cy="136"/>
                </a:xfrm>
                <a:solidFill>
                  <a:schemeClr val="tx1"/>
                </a:solidFill>
              </p:grpSpPr>
              <p:grpSp>
                <p:nvGrpSpPr>
                  <p:cNvPr id="41" name="Group 38">
                    <a:extLst>
                      <a:ext uri="{FF2B5EF4-FFF2-40B4-BE49-F238E27FC236}">
                        <a16:creationId xmlns:a16="http://schemas.microsoft.com/office/drawing/2014/main" id="{406E9763-AC95-4DC5-ABE0-3B6805C9FC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89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51" name="Line 36">
                      <a:extLst>
                        <a:ext uri="{FF2B5EF4-FFF2-40B4-BE49-F238E27FC236}">
                          <a16:creationId xmlns:a16="http://schemas.microsoft.com/office/drawing/2014/main" id="{FEA74CFF-5241-46B2-93F7-AB8968C9C6B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2" name="Line 37">
                      <a:extLst>
                        <a:ext uri="{FF2B5EF4-FFF2-40B4-BE49-F238E27FC236}">
                          <a16:creationId xmlns:a16="http://schemas.microsoft.com/office/drawing/2014/main" id="{35A1C0B9-B2E1-4F2E-8413-857A39FBB00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2" name="Group 39">
                    <a:extLst>
                      <a:ext uri="{FF2B5EF4-FFF2-40B4-BE49-F238E27FC236}">
                        <a16:creationId xmlns:a16="http://schemas.microsoft.com/office/drawing/2014/main" id="{F741BC4D-62FE-4F52-8901-0C1D8DF498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61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49" name="Line 40">
                      <a:extLst>
                        <a:ext uri="{FF2B5EF4-FFF2-40B4-BE49-F238E27FC236}">
                          <a16:creationId xmlns:a16="http://schemas.microsoft.com/office/drawing/2014/main" id="{B1BC524A-35D9-482B-A592-4D69AB7F5AF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50" name="Line 41">
                      <a:extLst>
                        <a:ext uri="{FF2B5EF4-FFF2-40B4-BE49-F238E27FC236}">
                          <a16:creationId xmlns:a16="http://schemas.microsoft.com/office/drawing/2014/main" id="{75C65054-B70E-43ED-B6FC-9DB3EB4BDAF7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50ED0519-1264-4B48-AC20-BE1260207C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34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47" name="Line 43">
                      <a:extLst>
                        <a:ext uri="{FF2B5EF4-FFF2-40B4-BE49-F238E27FC236}">
                          <a16:creationId xmlns:a16="http://schemas.microsoft.com/office/drawing/2014/main" id="{9BC87525-0586-4C70-A19F-54BB4EFA9BE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8" name="Line 44">
                      <a:extLst>
                        <a:ext uri="{FF2B5EF4-FFF2-40B4-BE49-F238E27FC236}">
                          <a16:creationId xmlns:a16="http://schemas.microsoft.com/office/drawing/2014/main" id="{5EFB275F-33F1-4B91-A9DF-3E15A787A58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44" name="Group 45">
                    <a:extLst>
                      <a:ext uri="{FF2B5EF4-FFF2-40B4-BE49-F238E27FC236}">
                        <a16:creationId xmlns:a16="http://schemas.microsoft.com/office/drawing/2014/main" id="{44F82357-4A77-4AC1-AA35-11D148BCDD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06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45" name="Line 46">
                      <a:extLst>
                        <a:ext uri="{FF2B5EF4-FFF2-40B4-BE49-F238E27FC236}">
                          <a16:creationId xmlns:a16="http://schemas.microsoft.com/office/drawing/2014/main" id="{C5AB0CB0-C6CD-47E0-A641-6EBF8BD7176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46" name="Line 47">
                      <a:extLst>
                        <a:ext uri="{FF2B5EF4-FFF2-40B4-BE49-F238E27FC236}">
                          <a16:creationId xmlns:a16="http://schemas.microsoft.com/office/drawing/2014/main" id="{267349E2-64C4-4272-9FAE-157C45CEE6D9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1997E0DC-287F-4054-A681-B4DC6B15BD11}"/>
                  </a:ext>
                </a:extLst>
              </p:cNvPr>
              <p:cNvGrpSpPr/>
              <p:nvPr/>
            </p:nvGrpSpPr>
            <p:grpSpPr>
              <a:xfrm>
                <a:off x="4879295" y="3653408"/>
                <a:ext cx="3184526" cy="1222375"/>
                <a:chOff x="4726895" y="3501008"/>
                <a:chExt cx="3184526" cy="1222375"/>
              </a:xfrm>
            </p:grpSpPr>
            <p:sp>
              <p:nvSpPr>
                <p:cNvPr id="15" name="Text Box 29">
                  <a:extLst>
                    <a:ext uri="{FF2B5EF4-FFF2-40B4-BE49-F238E27FC236}">
                      <a16:creationId xmlns:a16="http://schemas.microsoft.com/office/drawing/2014/main" id="{172E51E3-9C5F-4342-B291-01FF6387E5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26895" y="4265588"/>
                  <a:ext cx="685800" cy="457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HO</a:t>
                  </a:r>
                </a:p>
              </p:txBody>
            </p:sp>
            <p:sp>
              <p:nvSpPr>
                <p:cNvPr id="16" name="Line 30">
                  <a:extLst>
                    <a:ext uri="{FF2B5EF4-FFF2-40B4-BE49-F238E27FC236}">
                      <a16:creationId xmlns:a16="http://schemas.microsoft.com/office/drawing/2014/main" id="{14E6F9E1-4FC8-4B00-9FCD-A1DA0A7FBA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12695" y="4494486"/>
                  <a:ext cx="381000" cy="0"/>
                </a:xfrm>
                <a:prstGeom prst="lin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7" name="Text Box 31">
                  <a:extLst>
                    <a:ext uri="{FF2B5EF4-FFF2-40B4-BE49-F238E27FC236}">
                      <a16:creationId xmlns:a16="http://schemas.microsoft.com/office/drawing/2014/main" id="{76F52B58-2CB5-4653-9596-7CC9E9608A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93695" y="4265588"/>
                  <a:ext cx="685800" cy="45779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C</a:t>
                  </a:r>
                </a:p>
              </p:txBody>
            </p:sp>
            <p:grpSp>
              <p:nvGrpSpPr>
                <p:cNvPr id="18" name="Group 34">
                  <a:extLst>
                    <a:ext uri="{FF2B5EF4-FFF2-40B4-BE49-F238E27FC236}">
                      <a16:creationId xmlns:a16="http://schemas.microsoft.com/office/drawing/2014/main" id="{8A09E965-A236-4537-B00C-5B1899953B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946095" y="3960392"/>
                  <a:ext cx="76200" cy="305196"/>
                  <a:chOff x="2592" y="816"/>
                  <a:chExt cx="48" cy="192"/>
                </a:xfrm>
                <a:solidFill>
                  <a:schemeClr val="tx1"/>
                </a:solidFill>
              </p:grpSpPr>
              <p:sp>
                <p:nvSpPr>
                  <p:cNvPr id="33" name="Line 32">
                    <a:extLst>
                      <a:ext uri="{FF2B5EF4-FFF2-40B4-BE49-F238E27FC236}">
                        <a16:creationId xmlns:a16="http://schemas.microsoft.com/office/drawing/2014/main" id="{AD30027E-439A-48AD-9A56-4E861831A2D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592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4" name="Line 33">
                    <a:extLst>
                      <a:ext uri="{FF2B5EF4-FFF2-40B4-BE49-F238E27FC236}">
                        <a16:creationId xmlns:a16="http://schemas.microsoft.com/office/drawing/2014/main" id="{C3CF69BB-36FC-4FD2-B1DD-4619A7BAEF6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640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9" name="Text Box 35">
                  <a:extLst>
                    <a:ext uri="{FF2B5EF4-FFF2-40B4-BE49-F238E27FC236}">
                      <a16:creationId xmlns:a16="http://schemas.microsoft.com/office/drawing/2014/main" id="{2F5B0C46-BE10-4D08-AC9B-CB008F29E8C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50833" y="3501008"/>
                  <a:ext cx="685800" cy="457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GB" altLang="en-US" sz="2400" b="1" dirty="0">
                      <a:latin typeface="Arial" charset="0"/>
                    </a:rPr>
                    <a:t>O</a:t>
                  </a:r>
                </a:p>
              </p:txBody>
            </p:sp>
            <p:grpSp>
              <p:nvGrpSpPr>
                <p:cNvPr id="20" name="Group 48">
                  <a:extLst>
                    <a:ext uri="{FF2B5EF4-FFF2-40B4-BE49-F238E27FC236}">
                      <a16:creationId xmlns:a16="http://schemas.microsoft.com/office/drawing/2014/main" id="{EAE575B0-3775-4F9B-B992-47F99C9E76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182633" y="4294201"/>
                  <a:ext cx="1728788" cy="216181"/>
                  <a:chOff x="2789" y="1026"/>
                  <a:chExt cx="1089" cy="136"/>
                </a:xfrm>
                <a:solidFill>
                  <a:schemeClr val="tx1"/>
                </a:solidFill>
              </p:grpSpPr>
              <p:grpSp>
                <p:nvGrpSpPr>
                  <p:cNvPr id="21" name="Group 38">
                    <a:extLst>
                      <a:ext uri="{FF2B5EF4-FFF2-40B4-BE49-F238E27FC236}">
                        <a16:creationId xmlns:a16="http://schemas.microsoft.com/office/drawing/2014/main" id="{CC02E020-9200-4704-BF66-10046E4A25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789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31" name="Line 36">
                      <a:extLst>
                        <a:ext uri="{FF2B5EF4-FFF2-40B4-BE49-F238E27FC236}">
                          <a16:creationId xmlns:a16="http://schemas.microsoft.com/office/drawing/2014/main" id="{01FDE3DC-641D-4295-9A10-E3D85E4179A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2" name="Line 37">
                      <a:extLst>
                        <a:ext uri="{FF2B5EF4-FFF2-40B4-BE49-F238E27FC236}">
                          <a16:creationId xmlns:a16="http://schemas.microsoft.com/office/drawing/2014/main" id="{CCB02E13-B17B-452A-9DB8-EB75577056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2" name="Group 39">
                    <a:extLst>
                      <a:ext uri="{FF2B5EF4-FFF2-40B4-BE49-F238E27FC236}">
                        <a16:creationId xmlns:a16="http://schemas.microsoft.com/office/drawing/2014/main" id="{AFACFED7-82B6-45D6-9CB4-2AF0CCF2CB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061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29" name="Line 40">
                      <a:extLst>
                        <a:ext uri="{FF2B5EF4-FFF2-40B4-BE49-F238E27FC236}">
                          <a16:creationId xmlns:a16="http://schemas.microsoft.com/office/drawing/2014/main" id="{128AFE3B-594B-4164-B085-09A36D3DDCB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30" name="Line 41">
                      <a:extLst>
                        <a:ext uri="{FF2B5EF4-FFF2-40B4-BE49-F238E27FC236}">
                          <a16:creationId xmlns:a16="http://schemas.microsoft.com/office/drawing/2014/main" id="{611053E3-4A91-497A-BF01-3CD9935C4EAF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3" name="Group 42">
                    <a:extLst>
                      <a:ext uri="{FF2B5EF4-FFF2-40B4-BE49-F238E27FC236}">
                        <a16:creationId xmlns:a16="http://schemas.microsoft.com/office/drawing/2014/main" id="{F27B0B75-4CA2-4EA0-976D-83916624E0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34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27" name="Line 43">
                      <a:extLst>
                        <a:ext uri="{FF2B5EF4-FFF2-40B4-BE49-F238E27FC236}">
                          <a16:creationId xmlns:a16="http://schemas.microsoft.com/office/drawing/2014/main" id="{786DEDBB-D2BE-4583-84FF-B0505CAEBCB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8" name="Line 44">
                      <a:extLst>
                        <a:ext uri="{FF2B5EF4-FFF2-40B4-BE49-F238E27FC236}">
                          <a16:creationId xmlns:a16="http://schemas.microsoft.com/office/drawing/2014/main" id="{20CE8D4E-B46B-4283-88B1-E5FF30BB3D5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24" name="Group 45">
                    <a:extLst>
                      <a:ext uri="{FF2B5EF4-FFF2-40B4-BE49-F238E27FC236}">
                        <a16:creationId xmlns:a16="http://schemas.microsoft.com/office/drawing/2014/main" id="{BFB32B29-A608-4B16-831D-9FF5E18F3F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606" y="1026"/>
                    <a:ext cx="272" cy="136"/>
                    <a:chOff x="2789" y="1026"/>
                    <a:chExt cx="272" cy="136"/>
                  </a:xfrm>
                  <a:grpFill/>
                </p:grpSpPr>
                <p:sp>
                  <p:nvSpPr>
                    <p:cNvPr id="25" name="Line 46">
                      <a:extLst>
                        <a:ext uri="{FF2B5EF4-FFF2-40B4-BE49-F238E27FC236}">
                          <a16:creationId xmlns:a16="http://schemas.microsoft.com/office/drawing/2014/main" id="{162275B7-F66D-45FD-BBB1-B777A8E2A30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789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6" name="Line 47">
                      <a:extLst>
                        <a:ext uri="{FF2B5EF4-FFF2-40B4-BE49-F238E27FC236}">
                          <a16:creationId xmlns:a16="http://schemas.microsoft.com/office/drawing/2014/main" id="{0AF4CD53-244E-4ED9-9B5B-53E4F1F33F2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rot="5400000" flipV="1">
                      <a:off x="2925" y="1026"/>
                      <a:ext cx="136" cy="136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</p:grpSp>
          </p:grp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B2CEFAE-958D-465A-B90C-2C69611E2EE2}"/>
                </a:ext>
              </a:extLst>
            </p:cNvPr>
            <p:cNvCxnSpPr/>
            <p:nvPr/>
          </p:nvCxnSpPr>
          <p:spPr>
            <a:xfrm flipV="1">
              <a:off x="7050599" y="2986331"/>
              <a:ext cx="216694" cy="29961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533D593-97BD-40D8-B2EA-810D6BD36A2F}"/>
                </a:ext>
              </a:extLst>
            </p:cNvPr>
            <p:cNvSpPr txBox="1"/>
            <p:nvPr/>
          </p:nvSpPr>
          <p:spPr>
            <a:xfrm>
              <a:off x="6982734" y="2348880"/>
              <a:ext cx="1454180" cy="64633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GB" dirty="0"/>
                <a:t>Hydrocarbon chain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D5C15307-6E9E-46B5-88DF-FE510911D6BE}"/>
              </a:ext>
            </a:extLst>
          </p:cNvPr>
          <p:cNvSpPr txBox="1"/>
          <p:nvPr/>
        </p:nvSpPr>
        <p:spPr>
          <a:xfrm>
            <a:off x="206478" y="934075"/>
            <a:ext cx="1177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Has 2 monomers:</a:t>
            </a:r>
          </a:p>
          <a:p>
            <a:r>
              <a:rPr lang="en-GB" dirty="0"/>
              <a:t>1 x Glycerol and 3 x Fatty acid chains.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39836D3-D6CE-4F96-815F-ADC7F207F388}"/>
              </a:ext>
            </a:extLst>
          </p:cNvPr>
          <p:cNvSpPr txBox="1"/>
          <p:nvPr/>
        </p:nvSpPr>
        <p:spPr>
          <a:xfrm>
            <a:off x="172446" y="5972639"/>
            <a:ext cx="1153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Draw the monomers into your booklet on page 13.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7F40572-7742-4A40-8613-69A061646843}"/>
              </a:ext>
            </a:extLst>
          </p:cNvPr>
          <p:cNvSpPr txBox="1"/>
          <p:nvPr/>
        </p:nvSpPr>
        <p:spPr>
          <a:xfrm>
            <a:off x="1462137" y="5048746"/>
            <a:ext cx="989703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Glycerol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7B5DC6F-8FD9-4E2E-97EA-70B8E633C5EE}"/>
              </a:ext>
            </a:extLst>
          </p:cNvPr>
          <p:cNvSpPr/>
          <p:nvPr/>
        </p:nvSpPr>
        <p:spPr>
          <a:xfrm>
            <a:off x="912596" y="2010050"/>
            <a:ext cx="2088787" cy="340802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1731D82-193E-4FBF-A523-287DF4DE0BEF}"/>
              </a:ext>
            </a:extLst>
          </p:cNvPr>
          <p:cNvSpPr txBox="1"/>
          <p:nvPr/>
        </p:nvSpPr>
        <p:spPr>
          <a:xfrm>
            <a:off x="8580929" y="4603199"/>
            <a:ext cx="1083108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Fatty acid 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470A9DE-8700-4FBB-AE9A-CC1619BF7B8C}"/>
              </a:ext>
            </a:extLst>
          </p:cNvPr>
          <p:cNvSpPr/>
          <p:nvPr/>
        </p:nvSpPr>
        <p:spPr>
          <a:xfrm>
            <a:off x="5062996" y="4210249"/>
            <a:ext cx="4575855" cy="1134074"/>
          </a:xfrm>
          <a:prstGeom prst="rect">
            <a:avLst/>
          </a:prstGeom>
          <a:noFill/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C05F9E2-CED0-4ED0-81A9-E58DFD404722}"/>
              </a:ext>
            </a:extLst>
          </p:cNvPr>
          <p:cNvSpPr/>
          <p:nvPr/>
        </p:nvSpPr>
        <p:spPr>
          <a:xfrm>
            <a:off x="6398085" y="1580406"/>
            <a:ext cx="2182843" cy="1160655"/>
          </a:xfrm>
          <a:prstGeom prst="rect">
            <a:avLst/>
          </a:prstGeom>
          <a:noFill/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C30E4D7-11FE-48EC-897F-3BD157A39D01}"/>
              </a:ext>
            </a:extLst>
          </p:cNvPr>
          <p:cNvSpPr txBox="1"/>
          <p:nvPr/>
        </p:nvSpPr>
        <p:spPr>
          <a:xfrm>
            <a:off x="3675268" y="2960041"/>
            <a:ext cx="138137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Carboxylic acid group 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8404AAE-27CB-45C2-8426-16AE5F1B463A}"/>
              </a:ext>
            </a:extLst>
          </p:cNvPr>
          <p:cNvSpPr/>
          <p:nvPr/>
        </p:nvSpPr>
        <p:spPr>
          <a:xfrm>
            <a:off x="3681618" y="2954570"/>
            <a:ext cx="2757742" cy="1100689"/>
          </a:xfrm>
          <a:prstGeom prst="rect">
            <a:avLst/>
          </a:prstGeom>
          <a:noFill/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4" name="Picture 44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D0791720-16CC-46CD-B104-AFA5C7BF5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522" y="215563"/>
            <a:ext cx="655417" cy="65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55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E718BD-2BFF-46C1-B699-CC0736CF3190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pic>
        <p:nvPicPr>
          <p:cNvPr id="4097" name="Picture 7225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DCD34BC8-A7FC-4F39-A703-84332BB7A7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883" y="1567544"/>
            <a:ext cx="512792" cy="51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6C6B12-1957-4920-8700-BB3799776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675" y="352821"/>
            <a:ext cx="34362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 Structure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01243-879E-4C67-BD06-DD0F28D48CA8}"/>
              </a:ext>
            </a:extLst>
          </p:cNvPr>
          <p:cNvSpPr txBox="1"/>
          <p:nvPr/>
        </p:nvSpPr>
        <p:spPr>
          <a:xfrm>
            <a:off x="239486" y="1045029"/>
            <a:ext cx="119525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What are the rules for drawing condensation?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3200" b="1" dirty="0"/>
              <a:t>On whiteboards….</a:t>
            </a:r>
          </a:p>
          <a:p>
            <a:r>
              <a:rPr lang="en-GB" sz="2400" b="1" dirty="0"/>
              <a:t>Apply your knowledge </a:t>
            </a:r>
            <a:r>
              <a:rPr lang="en-GB" sz="2400" dirty="0"/>
              <a:t>of </a:t>
            </a:r>
            <a:r>
              <a:rPr lang="en-GB" sz="2400" b="1" dirty="0"/>
              <a:t>condensation</a:t>
            </a:r>
            <a:r>
              <a:rPr lang="en-GB" sz="2400" dirty="0"/>
              <a:t> to show the formation of a </a:t>
            </a:r>
            <a:r>
              <a:rPr lang="en-GB" sz="2400" b="1" dirty="0"/>
              <a:t>triglyceride, 3 </a:t>
            </a:r>
            <a:r>
              <a:rPr lang="en-GB" sz="2400" dirty="0"/>
              <a:t>molecules of </a:t>
            </a:r>
            <a:r>
              <a:rPr lang="en-GB" sz="2400" b="1" dirty="0"/>
              <a:t>water</a:t>
            </a:r>
            <a:r>
              <a:rPr lang="en-GB" sz="2400" dirty="0"/>
              <a:t> and an </a:t>
            </a:r>
            <a:r>
              <a:rPr lang="en-GB" sz="2400" b="1" dirty="0"/>
              <a:t>ester bond</a:t>
            </a:r>
            <a:r>
              <a:rPr lang="en-GB" sz="2400" dirty="0"/>
              <a:t>. </a:t>
            </a:r>
          </a:p>
          <a:p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FA43F3-0CC1-4645-A400-2EC7F38D5DE8}"/>
              </a:ext>
            </a:extLst>
          </p:cNvPr>
          <p:cNvSpPr/>
          <p:nvPr/>
        </p:nvSpPr>
        <p:spPr>
          <a:xfrm>
            <a:off x="255363" y="145935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Always show the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groups involved</a:t>
            </a:r>
            <a:endParaRPr kumimoji="0" lang="en-GB" altLang="en-US" sz="14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Always show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water is released</a:t>
            </a:r>
            <a:endParaRPr kumimoji="0" lang="en-GB" altLang="en-US" sz="14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Always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label the bond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formed</a:t>
            </a:r>
            <a:endParaRPr kumimoji="0" lang="en-GB" altLang="en-US" sz="40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201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1524000" y="1341439"/>
            <a:ext cx="8229600" cy="4784725"/>
          </a:xfrm>
        </p:spPr>
        <p:txBody>
          <a:bodyPr/>
          <a:lstStyle/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endParaRPr lang="en-GB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84507"/>
              </p:ext>
            </p:extLst>
          </p:nvPr>
        </p:nvGraphicFramePr>
        <p:xfrm>
          <a:off x="596606" y="1287601"/>
          <a:ext cx="2232248" cy="381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Bitmap Image" r:id="rId3" imgW="1076475" imgH="1609524" progId="PBrush">
                  <p:embed/>
                </p:oleObj>
              </mc:Choice>
              <mc:Fallback>
                <p:oleObj name="Bitmap Image" r:id="rId3" imgW="1076475" imgH="1609524" progId="PBrush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606" y="1287601"/>
                        <a:ext cx="2232248" cy="38164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3711095" y="1761022"/>
            <a:ext cx="3111298" cy="2798610"/>
            <a:chOff x="4839607" y="2427138"/>
            <a:chExt cx="3263901" cy="3883220"/>
          </a:xfrm>
        </p:grpSpPr>
        <p:grpSp>
          <p:nvGrpSpPr>
            <p:cNvPr id="12" name="Group 11"/>
            <p:cNvGrpSpPr/>
            <p:nvPr/>
          </p:nvGrpSpPr>
          <p:grpSpPr>
            <a:xfrm>
              <a:off x="4918982" y="4905192"/>
              <a:ext cx="3184526" cy="1405166"/>
              <a:chOff x="4726895" y="3501008"/>
              <a:chExt cx="3184526" cy="1405166"/>
            </a:xfrm>
          </p:grpSpPr>
          <p:sp>
            <p:nvSpPr>
              <p:cNvPr id="55" name="Text Box 29"/>
              <p:cNvSpPr txBox="1">
                <a:spLocks noChangeArrowheads="1"/>
              </p:cNvSpPr>
              <p:nvPr/>
            </p:nvSpPr>
            <p:spPr bwMode="auto">
              <a:xfrm>
                <a:off x="4726895" y="4265587"/>
                <a:ext cx="685800" cy="640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HO</a:t>
                </a:r>
              </a:p>
            </p:txBody>
          </p:sp>
          <p:sp>
            <p:nvSpPr>
              <p:cNvPr id="56" name="Line 30"/>
              <p:cNvSpPr>
                <a:spLocks noChangeShapeType="1"/>
              </p:cNvSpPr>
              <p:nvPr/>
            </p:nvSpPr>
            <p:spPr bwMode="auto">
              <a:xfrm>
                <a:off x="5412695" y="4494486"/>
                <a:ext cx="381000" cy="0"/>
              </a:xfrm>
              <a:prstGeom prst="lin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7" name="Text Box 31"/>
              <p:cNvSpPr txBox="1">
                <a:spLocks noChangeArrowheads="1"/>
              </p:cNvSpPr>
              <p:nvPr/>
            </p:nvSpPr>
            <p:spPr bwMode="auto">
              <a:xfrm>
                <a:off x="5793695" y="4265589"/>
                <a:ext cx="685800" cy="6405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C</a:t>
                </a:r>
              </a:p>
            </p:txBody>
          </p:sp>
          <p:grpSp>
            <p:nvGrpSpPr>
              <p:cNvPr id="58" name="Group 34"/>
              <p:cNvGrpSpPr>
                <a:grpSpLocks/>
              </p:cNvGrpSpPr>
              <p:nvPr/>
            </p:nvGrpSpPr>
            <p:grpSpPr bwMode="auto">
              <a:xfrm>
                <a:off x="5946095" y="3960392"/>
                <a:ext cx="76200" cy="305196"/>
                <a:chOff x="2592" y="816"/>
                <a:chExt cx="48" cy="192"/>
              </a:xfrm>
              <a:solidFill>
                <a:schemeClr val="tx1"/>
              </a:solidFill>
            </p:grpSpPr>
            <p:sp>
              <p:nvSpPr>
                <p:cNvPr id="73" name="Line 32"/>
                <p:cNvSpPr>
                  <a:spLocks noChangeShapeType="1"/>
                </p:cNvSpPr>
                <p:nvPr/>
              </p:nvSpPr>
              <p:spPr bwMode="auto">
                <a:xfrm>
                  <a:off x="2592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74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59" name="Text Box 35"/>
              <p:cNvSpPr txBox="1">
                <a:spLocks noChangeArrowheads="1"/>
              </p:cNvSpPr>
              <p:nvPr/>
            </p:nvSpPr>
            <p:spPr bwMode="auto">
              <a:xfrm>
                <a:off x="5750833" y="3501008"/>
                <a:ext cx="685800" cy="640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O</a:t>
                </a:r>
              </a:p>
            </p:txBody>
          </p:sp>
          <p:grpSp>
            <p:nvGrpSpPr>
              <p:cNvPr id="60" name="Group 48"/>
              <p:cNvGrpSpPr>
                <a:grpSpLocks/>
              </p:cNvGrpSpPr>
              <p:nvPr/>
            </p:nvGrpSpPr>
            <p:grpSpPr bwMode="auto">
              <a:xfrm>
                <a:off x="6182633" y="4294201"/>
                <a:ext cx="1728788" cy="216181"/>
                <a:chOff x="2789" y="1026"/>
                <a:chExt cx="1089" cy="136"/>
              </a:xfrm>
              <a:solidFill>
                <a:schemeClr val="tx1"/>
              </a:solidFill>
            </p:grpSpPr>
            <p:grpSp>
              <p:nvGrpSpPr>
                <p:cNvPr id="61" name="Group 38"/>
                <p:cNvGrpSpPr>
                  <a:grpSpLocks/>
                </p:cNvGrpSpPr>
                <p:nvPr/>
              </p:nvGrpSpPr>
              <p:grpSpPr bwMode="auto">
                <a:xfrm>
                  <a:off x="2789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71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2" name="Line 3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2" name="Group 39"/>
                <p:cNvGrpSpPr>
                  <a:grpSpLocks/>
                </p:cNvGrpSpPr>
                <p:nvPr/>
              </p:nvGrpSpPr>
              <p:grpSpPr bwMode="auto">
                <a:xfrm>
                  <a:off x="3061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9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70" name="Line 41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3" name="Group 42"/>
                <p:cNvGrpSpPr>
                  <a:grpSpLocks/>
                </p:cNvGrpSpPr>
                <p:nvPr/>
              </p:nvGrpSpPr>
              <p:grpSpPr bwMode="auto">
                <a:xfrm>
                  <a:off x="3334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7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8" name="Line 44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64" name="Group 45"/>
                <p:cNvGrpSpPr>
                  <a:grpSpLocks/>
                </p:cNvGrpSpPr>
                <p:nvPr/>
              </p:nvGrpSpPr>
              <p:grpSpPr bwMode="auto">
                <a:xfrm>
                  <a:off x="3606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5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6" name="Line 4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13" name="Group 12"/>
            <p:cNvGrpSpPr/>
            <p:nvPr/>
          </p:nvGrpSpPr>
          <p:grpSpPr>
            <a:xfrm>
              <a:off x="4839607" y="2427138"/>
              <a:ext cx="3184526" cy="1405166"/>
              <a:chOff x="4726895" y="3501008"/>
              <a:chExt cx="3184526" cy="1405166"/>
            </a:xfrm>
          </p:grpSpPr>
          <p:sp>
            <p:nvSpPr>
              <p:cNvPr id="35" name="Text Box 29"/>
              <p:cNvSpPr txBox="1">
                <a:spLocks noChangeArrowheads="1"/>
              </p:cNvSpPr>
              <p:nvPr/>
            </p:nvSpPr>
            <p:spPr bwMode="auto">
              <a:xfrm>
                <a:off x="4726895" y="4265587"/>
                <a:ext cx="685800" cy="640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HO</a:t>
                </a:r>
              </a:p>
            </p:txBody>
          </p:sp>
          <p:sp>
            <p:nvSpPr>
              <p:cNvPr id="36" name="Line 30"/>
              <p:cNvSpPr>
                <a:spLocks noChangeShapeType="1"/>
              </p:cNvSpPr>
              <p:nvPr/>
            </p:nvSpPr>
            <p:spPr bwMode="auto">
              <a:xfrm>
                <a:off x="5412695" y="4494486"/>
                <a:ext cx="381000" cy="0"/>
              </a:xfrm>
              <a:prstGeom prst="lin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 Box 31"/>
              <p:cNvSpPr txBox="1">
                <a:spLocks noChangeArrowheads="1"/>
              </p:cNvSpPr>
              <p:nvPr/>
            </p:nvSpPr>
            <p:spPr bwMode="auto">
              <a:xfrm>
                <a:off x="5793695" y="4265589"/>
                <a:ext cx="685800" cy="6405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C</a:t>
                </a:r>
              </a:p>
            </p:txBody>
          </p:sp>
          <p:grpSp>
            <p:nvGrpSpPr>
              <p:cNvPr id="38" name="Group 34"/>
              <p:cNvGrpSpPr>
                <a:grpSpLocks/>
              </p:cNvGrpSpPr>
              <p:nvPr/>
            </p:nvGrpSpPr>
            <p:grpSpPr bwMode="auto">
              <a:xfrm>
                <a:off x="5946095" y="3960392"/>
                <a:ext cx="76200" cy="305196"/>
                <a:chOff x="2592" y="816"/>
                <a:chExt cx="48" cy="192"/>
              </a:xfrm>
              <a:solidFill>
                <a:schemeClr val="tx1"/>
              </a:solidFill>
            </p:grpSpPr>
            <p:sp>
              <p:nvSpPr>
                <p:cNvPr id="53" name="Line 32"/>
                <p:cNvSpPr>
                  <a:spLocks noChangeShapeType="1"/>
                </p:cNvSpPr>
                <p:nvPr/>
              </p:nvSpPr>
              <p:spPr bwMode="auto">
                <a:xfrm>
                  <a:off x="2592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54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9" name="Text Box 35"/>
              <p:cNvSpPr txBox="1">
                <a:spLocks noChangeArrowheads="1"/>
              </p:cNvSpPr>
              <p:nvPr/>
            </p:nvSpPr>
            <p:spPr bwMode="auto">
              <a:xfrm>
                <a:off x="5750833" y="3501008"/>
                <a:ext cx="685800" cy="640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O</a:t>
                </a:r>
              </a:p>
            </p:txBody>
          </p:sp>
          <p:grpSp>
            <p:nvGrpSpPr>
              <p:cNvPr id="40" name="Group 48"/>
              <p:cNvGrpSpPr>
                <a:grpSpLocks/>
              </p:cNvGrpSpPr>
              <p:nvPr/>
            </p:nvGrpSpPr>
            <p:grpSpPr bwMode="auto">
              <a:xfrm>
                <a:off x="6182633" y="4294201"/>
                <a:ext cx="1728788" cy="216181"/>
                <a:chOff x="2789" y="1026"/>
                <a:chExt cx="1089" cy="136"/>
              </a:xfrm>
              <a:solidFill>
                <a:schemeClr val="tx1"/>
              </a:solidFill>
            </p:grpSpPr>
            <p:grpSp>
              <p:nvGrpSpPr>
                <p:cNvPr id="41" name="Group 38"/>
                <p:cNvGrpSpPr>
                  <a:grpSpLocks/>
                </p:cNvGrpSpPr>
                <p:nvPr/>
              </p:nvGrpSpPr>
              <p:grpSpPr bwMode="auto">
                <a:xfrm>
                  <a:off x="2789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51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2" name="Line 3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2" name="Group 39"/>
                <p:cNvGrpSpPr>
                  <a:grpSpLocks/>
                </p:cNvGrpSpPr>
                <p:nvPr/>
              </p:nvGrpSpPr>
              <p:grpSpPr bwMode="auto">
                <a:xfrm>
                  <a:off x="3061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49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50" name="Line 41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3" name="Group 42"/>
                <p:cNvGrpSpPr>
                  <a:grpSpLocks/>
                </p:cNvGrpSpPr>
                <p:nvPr/>
              </p:nvGrpSpPr>
              <p:grpSpPr bwMode="auto">
                <a:xfrm>
                  <a:off x="3334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47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8" name="Line 44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44" name="Group 45"/>
                <p:cNvGrpSpPr>
                  <a:grpSpLocks/>
                </p:cNvGrpSpPr>
                <p:nvPr/>
              </p:nvGrpSpPr>
              <p:grpSpPr bwMode="auto">
                <a:xfrm>
                  <a:off x="3606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45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6" name="Line 4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14" name="Group 13"/>
            <p:cNvGrpSpPr/>
            <p:nvPr/>
          </p:nvGrpSpPr>
          <p:grpSpPr>
            <a:xfrm>
              <a:off x="4879295" y="3653408"/>
              <a:ext cx="3184526" cy="1405166"/>
              <a:chOff x="4726895" y="3501008"/>
              <a:chExt cx="3184526" cy="1405166"/>
            </a:xfrm>
          </p:grpSpPr>
          <p:sp>
            <p:nvSpPr>
              <p:cNvPr id="15" name="Text Box 29"/>
              <p:cNvSpPr txBox="1">
                <a:spLocks noChangeArrowheads="1"/>
              </p:cNvSpPr>
              <p:nvPr/>
            </p:nvSpPr>
            <p:spPr bwMode="auto">
              <a:xfrm>
                <a:off x="4726895" y="4265587"/>
                <a:ext cx="685800" cy="640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HO</a:t>
                </a:r>
              </a:p>
            </p:txBody>
          </p:sp>
          <p:sp>
            <p:nvSpPr>
              <p:cNvPr id="16" name="Line 30"/>
              <p:cNvSpPr>
                <a:spLocks noChangeShapeType="1"/>
              </p:cNvSpPr>
              <p:nvPr/>
            </p:nvSpPr>
            <p:spPr bwMode="auto">
              <a:xfrm>
                <a:off x="5412695" y="4494486"/>
                <a:ext cx="381000" cy="0"/>
              </a:xfrm>
              <a:prstGeom prst="lin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 Box 31"/>
              <p:cNvSpPr txBox="1">
                <a:spLocks noChangeArrowheads="1"/>
              </p:cNvSpPr>
              <p:nvPr/>
            </p:nvSpPr>
            <p:spPr bwMode="auto">
              <a:xfrm>
                <a:off x="5793695" y="4265589"/>
                <a:ext cx="685800" cy="6405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C</a:t>
                </a:r>
              </a:p>
            </p:txBody>
          </p:sp>
          <p:grpSp>
            <p:nvGrpSpPr>
              <p:cNvPr id="18" name="Group 34"/>
              <p:cNvGrpSpPr>
                <a:grpSpLocks/>
              </p:cNvGrpSpPr>
              <p:nvPr/>
            </p:nvGrpSpPr>
            <p:grpSpPr bwMode="auto">
              <a:xfrm>
                <a:off x="5946095" y="3960392"/>
                <a:ext cx="76200" cy="305196"/>
                <a:chOff x="2592" y="816"/>
                <a:chExt cx="48" cy="192"/>
              </a:xfrm>
              <a:solidFill>
                <a:schemeClr val="tx1"/>
              </a:solidFill>
            </p:grpSpPr>
            <p:sp>
              <p:nvSpPr>
                <p:cNvPr id="33" name="Line 32"/>
                <p:cNvSpPr>
                  <a:spLocks noChangeShapeType="1"/>
                </p:cNvSpPr>
                <p:nvPr/>
              </p:nvSpPr>
              <p:spPr bwMode="auto">
                <a:xfrm>
                  <a:off x="2592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34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9" name="Text Box 35"/>
              <p:cNvSpPr txBox="1">
                <a:spLocks noChangeArrowheads="1"/>
              </p:cNvSpPr>
              <p:nvPr/>
            </p:nvSpPr>
            <p:spPr bwMode="auto">
              <a:xfrm>
                <a:off x="5750833" y="3501008"/>
                <a:ext cx="685800" cy="6405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Arial" charset="0"/>
                  </a:rPr>
                  <a:t>O</a:t>
                </a:r>
              </a:p>
            </p:txBody>
          </p:sp>
          <p:grpSp>
            <p:nvGrpSpPr>
              <p:cNvPr id="20" name="Group 48"/>
              <p:cNvGrpSpPr>
                <a:grpSpLocks/>
              </p:cNvGrpSpPr>
              <p:nvPr/>
            </p:nvGrpSpPr>
            <p:grpSpPr bwMode="auto">
              <a:xfrm>
                <a:off x="6182633" y="4294201"/>
                <a:ext cx="1728788" cy="216181"/>
                <a:chOff x="2789" y="1026"/>
                <a:chExt cx="1089" cy="136"/>
              </a:xfrm>
              <a:solidFill>
                <a:schemeClr val="tx1"/>
              </a:solidFill>
            </p:grpSpPr>
            <p:grpSp>
              <p:nvGrpSpPr>
                <p:cNvPr id="21" name="Group 38"/>
                <p:cNvGrpSpPr>
                  <a:grpSpLocks/>
                </p:cNvGrpSpPr>
                <p:nvPr/>
              </p:nvGrpSpPr>
              <p:grpSpPr bwMode="auto">
                <a:xfrm>
                  <a:off x="2789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31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2" name="Line 3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2" name="Group 39"/>
                <p:cNvGrpSpPr>
                  <a:grpSpLocks/>
                </p:cNvGrpSpPr>
                <p:nvPr/>
              </p:nvGrpSpPr>
              <p:grpSpPr bwMode="auto">
                <a:xfrm>
                  <a:off x="3061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29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30" name="Line 41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3" name="Group 42"/>
                <p:cNvGrpSpPr>
                  <a:grpSpLocks/>
                </p:cNvGrpSpPr>
                <p:nvPr/>
              </p:nvGrpSpPr>
              <p:grpSpPr bwMode="auto">
                <a:xfrm>
                  <a:off x="3334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27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8" name="Line 44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24" name="Group 45"/>
                <p:cNvGrpSpPr>
                  <a:grpSpLocks/>
                </p:cNvGrpSpPr>
                <p:nvPr/>
              </p:nvGrpSpPr>
              <p:grpSpPr bwMode="auto">
                <a:xfrm>
                  <a:off x="3606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25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6" name="Line 4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</p:grpSp>
      <p:cxnSp>
        <p:nvCxnSpPr>
          <p:cNvPr id="3" name="Straight Arrow Connector 2"/>
          <p:cNvCxnSpPr/>
          <p:nvPr/>
        </p:nvCxnSpPr>
        <p:spPr>
          <a:xfrm>
            <a:off x="6876256" y="3293809"/>
            <a:ext cx="1440160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76256" y="297471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Enzyme</a:t>
            </a:r>
          </a:p>
        </p:txBody>
      </p:sp>
      <p:sp>
        <p:nvSpPr>
          <p:cNvPr id="77" name="Flowchart: Alternate Process 76"/>
          <p:cNvSpPr/>
          <p:nvPr/>
        </p:nvSpPr>
        <p:spPr>
          <a:xfrm>
            <a:off x="2357506" y="2332671"/>
            <a:ext cx="1944216" cy="432048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Flowchart: Alternate Process 77"/>
          <p:cNvSpPr/>
          <p:nvPr/>
        </p:nvSpPr>
        <p:spPr>
          <a:xfrm>
            <a:off x="2420615" y="3085837"/>
            <a:ext cx="1944216" cy="504056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Flowchart: Alternate Process 78"/>
          <p:cNvSpPr/>
          <p:nvPr/>
        </p:nvSpPr>
        <p:spPr>
          <a:xfrm>
            <a:off x="2425686" y="3772767"/>
            <a:ext cx="1944216" cy="741091"/>
          </a:xfrm>
          <a:prstGeom prst="flowChartAlternateProcess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2259BBE-054E-423B-96AF-ED9B1B4FD96D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3354315-D20F-4D50-96CF-79EC1353D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675" y="352821"/>
            <a:ext cx="34362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 Structure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033970-B259-44AD-995C-FE2EC7EF3DA1}"/>
              </a:ext>
            </a:extLst>
          </p:cNvPr>
          <p:cNvSpPr/>
          <p:nvPr/>
        </p:nvSpPr>
        <p:spPr>
          <a:xfrm>
            <a:off x="1409316" y="5211008"/>
            <a:ext cx="5234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2800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show the </a:t>
            </a:r>
            <a:r>
              <a:rPr lang="en-GB" altLang="en-US" sz="2800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groups involved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217005-28AC-4A23-A792-2EC774DA8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6850" y="151968"/>
            <a:ext cx="639150" cy="62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42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oup 93"/>
          <p:cNvGrpSpPr/>
          <p:nvPr/>
        </p:nvGrpSpPr>
        <p:grpSpPr>
          <a:xfrm>
            <a:off x="777923" y="1024649"/>
            <a:ext cx="4563443" cy="4495800"/>
            <a:chOff x="1070022" y="1507249"/>
            <a:chExt cx="4563443" cy="4495800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1070022" y="1507249"/>
              <a:ext cx="2362200" cy="4495800"/>
              <a:chOff x="96" y="480"/>
              <a:chExt cx="1488" cy="2832"/>
            </a:xfrm>
            <a:solidFill>
              <a:schemeClr val="tx1"/>
            </a:solidFill>
          </p:grpSpPr>
          <p:grpSp>
            <p:nvGrpSpPr>
              <p:cNvPr id="4" name="Group 3"/>
              <p:cNvGrpSpPr>
                <a:grpSpLocks/>
              </p:cNvGrpSpPr>
              <p:nvPr/>
            </p:nvGrpSpPr>
            <p:grpSpPr bwMode="auto">
              <a:xfrm>
                <a:off x="432" y="816"/>
                <a:ext cx="624" cy="2160"/>
                <a:chOff x="432" y="816"/>
                <a:chExt cx="624" cy="2160"/>
              </a:xfrm>
              <a:grpFill/>
            </p:grpSpPr>
            <p:grpSp>
              <p:nvGrpSpPr>
                <p:cNvPr id="13" name="Group 4"/>
                <p:cNvGrpSpPr>
                  <a:grpSpLocks/>
                </p:cNvGrpSpPr>
                <p:nvPr/>
              </p:nvGrpSpPr>
              <p:grpSpPr bwMode="auto">
                <a:xfrm>
                  <a:off x="624" y="816"/>
                  <a:ext cx="432" cy="2160"/>
                  <a:chOff x="624" y="816"/>
                  <a:chExt cx="432" cy="2160"/>
                </a:xfrm>
                <a:grpFill/>
              </p:grpSpPr>
              <p:grpSp>
                <p:nvGrpSpPr>
                  <p:cNvPr id="20" name="Group 5"/>
                  <p:cNvGrpSpPr>
                    <a:grpSpLocks/>
                  </p:cNvGrpSpPr>
                  <p:nvPr/>
                </p:nvGrpSpPr>
                <p:grpSpPr bwMode="auto">
                  <a:xfrm>
                    <a:off x="624" y="1008"/>
                    <a:ext cx="432" cy="1728"/>
                    <a:chOff x="624" y="1008"/>
                    <a:chExt cx="432" cy="1728"/>
                  </a:xfrm>
                  <a:grpFill/>
                </p:grpSpPr>
                <p:sp>
                  <p:nvSpPr>
                    <p:cNvPr id="23" name="Text Box 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24" y="1008"/>
                      <a:ext cx="432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GB" altLang="en-US" sz="2400" b="1" dirty="0">
                          <a:latin typeface="+mn-lt"/>
                        </a:rPr>
                        <a:t>C</a:t>
                      </a:r>
                    </a:p>
                  </p:txBody>
                </p:sp>
                <p:sp>
                  <p:nvSpPr>
                    <p:cNvPr id="24" name="Text Box 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24" y="1680"/>
                      <a:ext cx="432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GB" altLang="en-US" sz="2400" b="1" dirty="0">
                          <a:latin typeface="+mn-lt"/>
                        </a:rPr>
                        <a:t>C</a:t>
                      </a:r>
                    </a:p>
                  </p:txBody>
                </p:sp>
                <p:sp>
                  <p:nvSpPr>
                    <p:cNvPr id="25" name="Text Box 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24" y="2448"/>
                      <a:ext cx="432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n-GB" altLang="en-US" sz="2400" b="1" dirty="0">
                          <a:latin typeface="+mn-lt"/>
                        </a:rPr>
                        <a:t>C</a:t>
                      </a:r>
                    </a:p>
                  </p:txBody>
                </p:sp>
                <p:sp>
                  <p:nvSpPr>
                    <p:cNvPr id="26" name="Line 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20" y="1296"/>
                      <a:ext cx="0" cy="384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  <p:sp>
                  <p:nvSpPr>
                    <p:cNvPr id="27" name="Line 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720" y="2016"/>
                      <a:ext cx="0" cy="384"/>
                    </a:xfrm>
                    <a:prstGeom prst="line">
                      <a:avLst/>
                    </a:prstGeom>
                    <a:grp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GB"/>
                    </a:p>
                  </p:txBody>
                </p:sp>
              </p:grpSp>
              <p:sp>
                <p:nvSpPr>
                  <p:cNvPr id="21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720" y="816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22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720" y="2784"/>
                    <a:ext cx="0" cy="192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4" name="Line 13"/>
                <p:cNvSpPr>
                  <a:spLocks noChangeShapeType="1"/>
                </p:cNvSpPr>
                <p:nvPr/>
              </p:nvSpPr>
              <p:spPr bwMode="auto">
                <a:xfrm>
                  <a:off x="432" y="1152"/>
                  <a:ext cx="192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5" name="Line 14"/>
                <p:cNvSpPr>
                  <a:spLocks noChangeShapeType="1"/>
                </p:cNvSpPr>
                <p:nvPr/>
              </p:nvSpPr>
              <p:spPr bwMode="auto">
                <a:xfrm>
                  <a:off x="864" y="1152"/>
                  <a:ext cx="192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6" name="Line 15"/>
                <p:cNvSpPr>
                  <a:spLocks noChangeShapeType="1"/>
                </p:cNvSpPr>
                <p:nvPr/>
              </p:nvSpPr>
              <p:spPr bwMode="auto">
                <a:xfrm>
                  <a:off x="432" y="1824"/>
                  <a:ext cx="192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7" name="Line 16"/>
                <p:cNvSpPr>
                  <a:spLocks noChangeShapeType="1"/>
                </p:cNvSpPr>
                <p:nvPr/>
              </p:nvSpPr>
              <p:spPr bwMode="auto">
                <a:xfrm>
                  <a:off x="864" y="1824"/>
                  <a:ext cx="192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8" name="Line 17"/>
                <p:cNvSpPr>
                  <a:spLocks noChangeShapeType="1"/>
                </p:cNvSpPr>
                <p:nvPr/>
              </p:nvSpPr>
              <p:spPr bwMode="auto">
                <a:xfrm>
                  <a:off x="432" y="2592"/>
                  <a:ext cx="192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9" name="Line 18"/>
                <p:cNvSpPr>
                  <a:spLocks noChangeShapeType="1"/>
                </p:cNvSpPr>
                <p:nvPr/>
              </p:nvSpPr>
              <p:spPr bwMode="auto">
                <a:xfrm>
                  <a:off x="864" y="2592"/>
                  <a:ext cx="192" cy="0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5" name="Text Box 19"/>
              <p:cNvSpPr txBox="1">
                <a:spLocks noChangeArrowheads="1"/>
              </p:cNvSpPr>
              <p:nvPr/>
            </p:nvSpPr>
            <p:spPr bwMode="auto">
              <a:xfrm>
                <a:off x="624" y="48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H</a:t>
                </a:r>
              </a:p>
            </p:txBody>
          </p:sp>
          <p:sp>
            <p:nvSpPr>
              <p:cNvPr id="6" name="Text Box 20"/>
              <p:cNvSpPr txBox="1">
                <a:spLocks noChangeArrowheads="1"/>
              </p:cNvSpPr>
              <p:nvPr/>
            </p:nvSpPr>
            <p:spPr bwMode="auto">
              <a:xfrm>
                <a:off x="96" y="100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H</a:t>
                </a:r>
              </a:p>
            </p:txBody>
          </p:sp>
          <p:sp>
            <p:nvSpPr>
              <p:cNvPr id="7" name="Text Box 21"/>
              <p:cNvSpPr txBox="1">
                <a:spLocks noChangeArrowheads="1"/>
              </p:cNvSpPr>
              <p:nvPr/>
            </p:nvSpPr>
            <p:spPr bwMode="auto">
              <a:xfrm>
                <a:off x="96" y="1680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H</a:t>
                </a:r>
              </a:p>
            </p:txBody>
          </p:sp>
          <p:sp>
            <p:nvSpPr>
              <p:cNvPr id="8" name="Text Box 22"/>
              <p:cNvSpPr txBox="1">
                <a:spLocks noChangeArrowheads="1"/>
              </p:cNvSpPr>
              <p:nvPr/>
            </p:nvSpPr>
            <p:spPr bwMode="auto">
              <a:xfrm>
                <a:off x="96" y="2448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H</a:t>
                </a:r>
              </a:p>
            </p:txBody>
          </p:sp>
          <p:sp>
            <p:nvSpPr>
              <p:cNvPr id="9" name="Text Box 23"/>
              <p:cNvSpPr txBox="1">
                <a:spLocks noChangeArrowheads="1"/>
              </p:cNvSpPr>
              <p:nvPr/>
            </p:nvSpPr>
            <p:spPr bwMode="auto">
              <a:xfrm>
                <a:off x="624" y="302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H</a:t>
                </a:r>
              </a:p>
            </p:txBody>
          </p:sp>
          <p:sp>
            <p:nvSpPr>
              <p:cNvPr id="10" name="Text Box 24"/>
              <p:cNvSpPr txBox="1">
                <a:spLocks noChangeArrowheads="1"/>
              </p:cNvSpPr>
              <p:nvPr/>
            </p:nvSpPr>
            <p:spPr bwMode="auto">
              <a:xfrm>
                <a:off x="1104" y="1008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O</a:t>
                </a:r>
              </a:p>
            </p:txBody>
          </p:sp>
          <p:sp>
            <p:nvSpPr>
              <p:cNvPr id="11" name="Text Box 25"/>
              <p:cNvSpPr txBox="1">
                <a:spLocks noChangeArrowheads="1"/>
              </p:cNvSpPr>
              <p:nvPr/>
            </p:nvSpPr>
            <p:spPr bwMode="auto">
              <a:xfrm>
                <a:off x="1104" y="1680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O</a:t>
                </a:r>
              </a:p>
            </p:txBody>
          </p:sp>
          <p:sp>
            <p:nvSpPr>
              <p:cNvPr id="12" name="Text Box 26"/>
              <p:cNvSpPr txBox="1">
                <a:spLocks noChangeArrowheads="1"/>
              </p:cNvSpPr>
              <p:nvPr/>
            </p:nvSpPr>
            <p:spPr bwMode="auto">
              <a:xfrm>
                <a:off x="1104" y="2448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O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051222" y="1546129"/>
              <a:ext cx="2498726" cy="1222375"/>
              <a:chOff x="5412695" y="3501008"/>
              <a:chExt cx="2498726" cy="1222375"/>
            </a:xfrm>
          </p:grpSpPr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>
                <a:off x="5412695" y="4494486"/>
                <a:ext cx="381000" cy="0"/>
              </a:xfrm>
              <a:prstGeom prst="line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Text Box 31"/>
              <p:cNvSpPr txBox="1">
                <a:spLocks noChangeArrowheads="1"/>
              </p:cNvSpPr>
              <p:nvPr/>
            </p:nvSpPr>
            <p:spPr bwMode="auto">
              <a:xfrm>
                <a:off x="5793695" y="4265588"/>
                <a:ext cx="685800" cy="4577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C</a:t>
                </a:r>
              </a:p>
            </p:txBody>
          </p:sp>
          <p:grpSp>
            <p:nvGrpSpPr>
              <p:cNvPr id="32" name="Group 34"/>
              <p:cNvGrpSpPr>
                <a:grpSpLocks/>
              </p:cNvGrpSpPr>
              <p:nvPr/>
            </p:nvGrpSpPr>
            <p:grpSpPr bwMode="auto">
              <a:xfrm>
                <a:off x="5946095" y="3960392"/>
                <a:ext cx="76200" cy="305196"/>
                <a:chOff x="2592" y="816"/>
                <a:chExt cx="48" cy="192"/>
              </a:xfrm>
              <a:solidFill>
                <a:schemeClr val="tx1"/>
              </a:solidFill>
            </p:grpSpPr>
            <p:sp>
              <p:nvSpPr>
                <p:cNvPr id="47" name="Line 32"/>
                <p:cNvSpPr>
                  <a:spLocks noChangeShapeType="1"/>
                </p:cNvSpPr>
                <p:nvPr/>
              </p:nvSpPr>
              <p:spPr bwMode="auto">
                <a:xfrm>
                  <a:off x="2592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8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33" name="Text Box 35"/>
              <p:cNvSpPr txBox="1">
                <a:spLocks noChangeArrowheads="1"/>
              </p:cNvSpPr>
              <p:nvPr/>
            </p:nvSpPr>
            <p:spPr bwMode="auto">
              <a:xfrm>
                <a:off x="5750833" y="3501008"/>
                <a:ext cx="685800" cy="4577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O</a:t>
                </a:r>
              </a:p>
            </p:txBody>
          </p:sp>
          <p:grpSp>
            <p:nvGrpSpPr>
              <p:cNvPr id="34" name="Group 48"/>
              <p:cNvGrpSpPr>
                <a:grpSpLocks/>
              </p:cNvGrpSpPr>
              <p:nvPr/>
            </p:nvGrpSpPr>
            <p:grpSpPr bwMode="auto">
              <a:xfrm>
                <a:off x="6182633" y="4294201"/>
                <a:ext cx="1728788" cy="216181"/>
                <a:chOff x="2789" y="1026"/>
                <a:chExt cx="1089" cy="136"/>
              </a:xfrm>
              <a:solidFill>
                <a:schemeClr val="tx1"/>
              </a:solidFill>
            </p:grpSpPr>
            <p:grpSp>
              <p:nvGrpSpPr>
                <p:cNvPr id="35" name="Group 38"/>
                <p:cNvGrpSpPr>
                  <a:grpSpLocks/>
                </p:cNvGrpSpPr>
                <p:nvPr/>
              </p:nvGrpSpPr>
              <p:grpSpPr bwMode="auto">
                <a:xfrm>
                  <a:off x="2789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45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6" name="Line 3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6" name="Group 39"/>
                <p:cNvGrpSpPr>
                  <a:grpSpLocks/>
                </p:cNvGrpSpPr>
                <p:nvPr/>
              </p:nvGrpSpPr>
              <p:grpSpPr bwMode="auto">
                <a:xfrm>
                  <a:off x="3061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43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4" name="Line 41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7" name="Group 42"/>
                <p:cNvGrpSpPr>
                  <a:grpSpLocks/>
                </p:cNvGrpSpPr>
                <p:nvPr/>
              </p:nvGrpSpPr>
              <p:grpSpPr bwMode="auto">
                <a:xfrm>
                  <a:off x="3334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41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2" name="Line 44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38" name="Group 45"/>
                <p:cNvGrpSpPr>
                  <a:grpSpLocks/>
                </p:cNvGrpSpPr>
                <p:nvPr/>
              </p:nvGrpSpPr>
              <p:grpSpPr bwMode="auto">
                <a:xfrm>
                  <a:off x="3606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39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40" name="Line 4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49" name="Group 48"/>
            <p:cNvGrpSpPr/>
            <p:nvPr/>
          </p:nvGrpSpPr>
          <p:grpSpPr>
            <a:xfrm>
              <a:off x="3087115" y="2643899"/>
              <a:ext cx="2498726" cy="1222375"/>
              <a:chOff x="5412695" y="3501008"/>
              <a:chExt cx="2498726" cy="1222375"/>
            </a:xfrm>
          </p:grpSpPr>
          <p:sp>
            <p:nvSpPr>
              <p:cNvPr id="51" name="Line 30"/>
              <p:cNvSpPr>
                <a:spLocks noChangeShapeType="1"/>
              </p:cNvSpPr>
              <p:nvPr/>
            </p:nvSpPr>
            <p:spPr bwMode="auto">
              <a:xfrm>
                <a:off x="5412695" y="4494486"/>
                <a:ext cx="381000" cy="0"/>
              </a:xfrm>
              <a:prstGeom prst="line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Text Box 31"/>
              <p:cNvSpPr txBox="1">
                <a:spLocks noChangeArrowheads="1"/>
              </p:cNvSpPr>
              <p:nvPr/>
            </p:nvSpPr>
            <p:spPr bwMode="auto">
              <a:xfrm>
                <a:off x="5793695" y="4265588"/>
                <a:ext cx="685800" cy="4577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C</a:t>
                </a:r>
              </a:p>
            </p:txBody>
          </p:sp>
          <p:grpSp>
            <p:nvGrpSpPr>
              <p:cNvPr id="53" name="Group 34"/>
              <p:cNvGrpSpPr>
                <a:grpSpLocks/>
              </p:cNvGrpSpPr>
              <p:nvPr/>
            </p:nvGrpSpPr>
            <p:grpSpPr bwMode="auto">
              <a:xfrm>
                <a:off x="5946095" y="3960392"/>
                <a:ext cx="76200" cy="305196"/>
                <a:chOff x="2592" y="816"/>
                <a:chExt cx="48" cy="192"/>
              </a:xfrm>
              <a:solidFill>
                <a:schemeClr val="tx1"/>
              </a:solidFill>
            </p:grpSpPr>
            <p:sp>
              <p:nvSpPr>
                <p:cNvPr id="68" name="Line 32"/>
                <p:cNvSpPr>
                  <a:spLocks noChangeShapeType="1"/>
                </p:cNvSpPr>
                <p:nvPr/>
              </p:nvSpPr>
              <p:spPr bwMode="auto">
                <a:xfrm>
                  <a:off x="2592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69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54" name="Text Box 35"/>
              <p:cNvSpPr txBox="1">
                <a:spLocks noChangeArrowheads="1"/>
              </p:cNvSpPr>
              <p:nvPr/>
            </p:nvSpPr>
            <p:spPr bwMode="auto">
              <a:xfrm>
                <a:off x="5750833" y="3501008"/>
                <a:ext cx="685800" cy="4577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O</a:t>
                </a:r>
              </a:p>
            </p:txBody>
          </p:sp>
          <p:grpSp>
            <p:nvGrpSpPr>
              <p:cNvPr id="55" name="Group 48"/>
              <p:cNvGrpSpPr>
                <a:grpSpLocks/>
              </p:cNvGrpSpPr>
              <p:nvPr/>
            </p:nvGrpSpPr>
            <p:grpSpPr bwMode="auto">
              <a:xfrm>
                <a:off x="6182633" y="4294201"/>
                <a:ext cx="1728788" cy="216181"/>
                <a:chOff x="2789" y="1026"/>
                <a:chExt cx="1089" cy="136"/>
              </a:xfrm>
              <a:solidFill>
                <a:schemeClr val="tx1"/>
              </a:solidFill>
            </p:grpSpPr>
            <p:grpSp>
              <p:nvGrpSpPr>
                <p:cNvPr id="56" name="Group 38"/>
                <p:cNvGrpSpPr>
                  <a:grpSpLocks/>
                </p:cNvGrpSpPr>
                <p:nvPr/>
              </p:nvGrpSpPr>
              <p:grpSpPr bwMode="auto">
                <a:xfrm>
                  <a:off x="2789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6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7" name="Line 3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7" name="Group 39"/>
                <p:cNvGrpSpPr>
                  <a:grpSpLocks/>
                </p:cNvGrpSpPr>
                <p:nvPr/>
              </p:nvGrpSpPr>
              <p:grpSpPr bwMode="auto">
                <a:xfrm>
                  <a:off x="3061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4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5" name="Line 41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8" name="Group 42"/>
                <p:cNvGrpSpPr>
                  <a:grpSpLocks/>
                </p:cNvGrpSpPr>
                <p:nvPr/>
              </p:nvGrpSpPr>
              <p:grpSpPr bwMode="auto">
                <a:xfrm>
                  <a:off x="3334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2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3" name="Line 44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59" name="Group 45"/>
                <p:cNvGrpSpPr>
                  <a:grpSpLocks/>
                </p:cNvGrpSpPr>
                <p:nvPr/>
              </p:nvGrpSpPr>
              <p:grpSpPr bwMode="auto">
                <a:xfrm>
                  <a:off x="3606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60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61" name="Line 4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  <p:grpSp>
          <p:nvGrpSpPr>
            <p:cNvPr id="70" name="Group 69"/>
            <p:cNvGrpSpPr/>
            <p:nvPr/>
          </p:nvGrpSpPr>
          <p:grpSpPr>
            <a:xfrm>
              <a:off x="3134739" y="3866274"/>
              <a:ext cx="2498726" cy="1222375"/>
              <a:chOff x="5412695" y="3501008"/>
              <a:chExt cx="2498726" cy="1222375"/>
            </a:xfrm>
          </p:grpSpPr>
          <p:sp>
            <p:nvSpPr>
              <p:cNvPr id="72" name="Line 30"/>
              <p:cNvSpPr>
                <a:spLocks noChangeShapeType="1"/>
              </p:cNvSpPr>
              <p:nvPr/>
            </p:nvSpPr>
            <p:spPr bwMode="auto">
              <a:xfrm>
                <a:off x="5412695" y="4494486"/>
                <a:ext cx="381000" cy="0"/>
              </a:xfrm>
              <a:prstGeom prst="line">
                <a:avLst/>
              </a:prstGeom>
              <a:solidFill>
                <a:schemeClr val="tx1"/>
              </a:solidFill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Text Box 31"/>
              <p:cNvSpPr txBox="1">
                <a:spLocks noChangeArrowheads="1"/>
              </p:cNvSpPr>
              <p:nvPr/>
            </p:nvSpPr>
            <p:spPr bwMode="auto">
              <a:xfrm>
                <a:off x="5793695" y="4265588"/>
                <a:ext cx="685800" cy="4577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C</a:t>
                </a:r>
              </a:p>
            </p:txBody>
          </p:sp>
          <p:grpSp>
            <p:nvGrpSpPr>
              <p:cNvPr id="74" name="Group 34"/>
              <p:cNvGrpSpPr>
                <a:grpSpLocks/>
              </p:cNvGrpSpPr>
              <p:nvPr/>
            </p:nvGrpSpPr>
            <p:grpSpPr bwMode="auto">
              <a:xfrm>
                <a:off x="5946095" y="3960392"/>
                <a:ext cx="76200" cy="305196"/>
                <a:chOff x="2592" y="816"/>
                <a:chExt cx="48" cy="192"/>
              </a:xfrm>
              <a:solidFill>
                <a:schemeClr val="tx1"/>
              </a:solidFill>
            </p:grpSpPr>
            <p:sp>
              <p:nvSpPr>
                <p:cNvPr id="89" name="Line 32"/>
                <p:cNvSpPr>
                  <a:spLocks noChangeShapeType="1"/>
                </p:cNvSpPr>
                <p:nvPr/>
              </p:nvSpPr>
              <p:spPr bwMode="auto">
                <a:xfrm>
                  <a:off x="2592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90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816"/>
                  <a:ext cx="0" cy="192"/>
                </a:xfrm>
                <a:prstGeom prst="line">
                  <a:avLst/>
                </a:prstGeom>
                <a:grp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75" name="Text Box 35"/>
              <p:cNvSpPr txBox="1">
                <a:spLocks noChangeArrowheads="1"/>
              </p:cNvSpPr>
              <p:nvPr/>
            </p:nvSpPr>
            <p:spPr bwMode="auto">
              <a:xfrm>
                <a:off x="5750833" y="3501008"/>
                <a:ext cx="685800" cy="4577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altLang="en-US" sz="2400" b="1" dirty="0">
                    <a:latin typeface="+mn-lt"/>
                  </a:rPr>
                  <a:t>O</a:t>
                </a:r>
              </a:p>
            </p:txBody>
          </p:sp>
          <p:grpSp>
            <p:nvGrpSpPr>
              <p:cNvPr id="76" name="Group 48"/>
              <p:cNvGrpSpPr>
                <a:grpSpLocks/>
              </p:cNvGrpSpPr>
              <p:nvPr/>
            </p:nvGrpSpPr>
            <p:grpSpPr bwMode="auto">
              <a:xfrm>
                <a:off x="6182633" y="4294201"/>
                <a:ext cx="1728788" cy="216181"/>
                <a:chOff x="2789" y="1026"/>
                <a:chExt cx="1089" cy="136"/>
              </a:xfrm>
              <a:solidFill>
                <a:schemeClr val="tx1"/>
              </a:solidFill>
            </p:grpSpPr>
            <p:grpSp>
              <p:nvGrpSpPr>
                <p:cNvPr id="77" name="Group 38"/>
                <p:cNvGrpSpPr>
                  <a:grpSpLocks/>
                </p:cNvGrpSpPr>
                <p:nvPr/>
              </p:nvGrpSpPr>
              <p:grpSpPr bwMode="auto">
                <a:xfrm>
                  <a:off x="2789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87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8" name="Line 3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8" name="Group 39"/>
                <p:cNvGrpSpPr>
                  <a:grpSpLocks/>
                </p:cNvGrpSpPr>
                <p:nvPr/>
              </p:nvGrpSpPr>
              <p:grpSpPr bwMode="auto">
                <a:xfrm>
                  <a:off x="3061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85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6" name="Line 41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79" name="Group 42"/>
                <p:cNvGrpSpPr>
                  <a:grpSpLocks/>
                </p:cNvGrpSpPr>
                <p:nvPr/>
              </p:nvGrpSpPr>
              <p:grpSpPr bwMode="auto">
                <a:xfrm>
                  <a:off x="3334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83" name="Line 4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4" name="Line 44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80" name="Group 45"/>
                <p:cNvGrpSpPr>
                  <a:grpSpLocks/>
                </p:cNvGrpSpPr>
                <p:nvPr/>
              </p:nvGrpSpPr>
              <p:grpSpPr bwMode="auto">
                <a:xfrm>
                  <a:off x="3606" y="1026"/>
                  <a:ext cx="272" cy="136"/>
                  <a:chOff x="2789" y="1026"/>
                  <a:chExt cx="272" cy="136"/>
                </a:xfrm>
                <a:grpFill/>
              </p:grpSpPr>
              <p:sp>
                <p:nvSpPr>
                  <p:cNvPr id="81" name="Line 4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9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82" name="Line 47"/>
                  <p:cNvSpPr>
                    <a:spLocks noChangeShapeType="1"/>
                  </p:cNvSpPr>
                  <p:nvPr/>
                </p:nvSpPr>
                <p:spPr bwMode="auto">
                  <a:xfrm rot="5400000" flipV="1">
                    <a:off x="2925" y="1026"/>
                    <a:ext cx="136" cy="136"/>
                  </a:xfrm>
                  <a:prstGeom prst="line">
                    <a:avLst/>
                  </a:prstGeom>
                  <a:grp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</p:grpSp>
      </p:grpSp>
      <p:sp>
        <p:nvSpPr>
          <p:cNvPr id="91" name="Oval 90"/>
          <p:cNvSpPr/>
          <p:nvPr/>
        </p:nvSpPr>
        <p:spPr>
          <a:xfrm>
            <a:off x="2149523" y="1063529"/>
            <a:ext cx="1631331" cy="127242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2235247" y="2190623"/>
            <a:ext cx="1631331" cy="127242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2301922" y="3409823"/>
            <a:ext cx="1481139" cy="1272427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8" name="Group 97"/>
          <p:cNvGrpSpPr/>
          <p:nvPr/>
        </p:nvGrpSpPr>
        <p:grpSpPr>
          <a:xfrm>
            <a:off x="3176015" y="4682250"/>
            <a:ext cx="2113466" cy="1019619"/>
            <a:chOff x="3468115" y="5164849"/>
            <a:chExt cx="2113466" cy="1019619"/>
          </a:xfrm>
        </p:grpSpPr>
        <p:cxnSp>
          <p:nvCxnSpPr>
            <p:cNvPr id="96" name="Straight Connector 95"/>
            <p:cNvCxnSpPr/>
            <p:nvPr/>
          </p:nvCxnSpPr>
          <p:spPr>
            <a:xfrm>
              <a:off x="3468115" y="5164849"/>
              <a:ext cx="436562" cy="6096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3498358" y="5661248"/>
              <a:ext cx="208322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/>
                <a:t>Ester Bond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084192" y="5073004"/>
            <a:ext cx="2354585" cy="666389"/>
            <a:chOff x="6444208" y="5198422"/>
            <a:chExt cx="1800200" cy="1022522"/>
          </a:xfrm>
        </p:grpSpPr>
        <p:sp>
          <p:nvSpPr>
            <p:cNvPr id="100" name="TextBox 99"/>
            <p:cNvSpPr txBox="1"/>
            <p:nvPr/>
          </p:nvSpPr>
          <p:spPr>
            <a:xfrm>
              <a:off x="6444208" y="5229199"/>
              <a:ext cx="432048" cy="991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dirty="0"/>
                <a:t>+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7097393" y="5198422"/>
              <a:ext cx="1147015" cy="897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 H</a:t>
              </a:r>
              <a:r>
                <a:rPr lang="en-GB" sz="3200" baseline="-25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</a:t>
              </a:r>
              <a:r>
                <a:rPr lang="en-GB" sz="32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O</a:t>
              </a:r>
            </a:p>
          </p:txBody>
        </p:sp>
      </p:grp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2FE719A-8CBB-4793-8D72-B14515314CFA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F5855F0-0C73-446A-A27A-039EA5A28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675" y="352821"/>
            <a:ext cx="34362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 Structure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6BCF0DF-8551-45A4-86CC-AB2B2FD9DE09}"/>
              </a:ext>
            </a:extLst>
          </p:cNvPr>
          <p:cNvSpPr/>
          <p:nvPr/>
        </p:nvSpPr>
        <p:spPr>
          <a:xfrm>
            <a:off x="6096000" y="2213337"/>
            <a:ext cx="63346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show </a:t>
            </a:r>
            <a:r>
              <a:rPr lang="en-GB" altLang="en-US" sz="3200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water is released</a:t>
            </a:r>
            <a:endParaRPr kumimoji="0" lang="en-GB" altLang="en-US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200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Always </a:t>
            </a:r>
            <a:r>
              <a:rPr lang="en-GB" altLang="en-US" sz="3200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circle</a:t>
            </a:r>
            <a:r>
              <a:rPr lang="en-GB" altLang="en-US" sz="3200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altLang="en-US" sz="3200" b="1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label the bond </a:t>
            </a:r>
            <a:r>
              <a:rPr lang="en-GB" altLang="en-US" sz="3200" dirty="0">
                <a:solidFill>
                  <a:srgbClr val="7030A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formed</a:t>
            </a:r>
            <a:endParaRPr kumimoji="0" lang="en-GB" altLang="en-US" sz="48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7E646A8-608A-44EF-8364-3A371B2A520A}"/>
              </a:ext>
            </a:extLst>
          </p:cNvPr>
          <p:cNvSpPr txBox="1"/>
          <p:nvPr/>
        </p:nvSpPr>
        <p:spPr>
          <a:xfrm>
            <a:off x="172446" y="5972639"/>
            <a:ext cx="1153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Draw the condensation reaction into your booklet on page 13. 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6B70AACE-0C19-43F3-B71B-DF9450064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850" y="151968"/>
            <a:ext cx="639150" cy="62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80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E17E06-DB95-4640-A2D4-4A1FFD94C143}"/>
              </a:ext>
            </a:extLst>
          </p:cNvPr>
          <p:cNvSpPr txBox="1"/>
          <p:nvPr/>
        </p:nvSpPr>
        <p:spPr>
          <a:xfrm>
            <a:off x="0" y="50051"/>
            <a:ext cx="87129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u="sng" dirty="0"/>
              <a:t>Memory task: </a:t>
            </a:r>
          </a:p>
          <a:p>
            <a:endParaRPr lang="en-GB" dirty="0"/>
          </a:p>
          <a:p>
            <a:r>
              <a:rPr lang="en-GB" dirty="0"/>
              <a:t>Learn to draw the condensation of a triglyceride from memory.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65C52A-B2C7-41A8-AEAF-E9B32DA27B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57" t="19963" r="30884" b="15415"/>
          <a:stretch/>
        </p:blipFill>
        <p:spPr>
          <a:xfrm>
            <a:off x="1936119" y="2140389"/>
            <a:ext cx="3948058" cy="22160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105A5F-1A15-449D-8413-A6C3B51EF5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65" b="15400"/>
          <a:stretch/>
        </p:blipFill>
        <p:spPr>
          <a:xfrm>
            <a:off x="5884177" y="2175609"/>
            <a:ext cx="4894703" cy="192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1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633A62-CC16-429D-94A1-18CB3861C042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9E3DFE-5D82-4DDF-A600-B87713A13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0831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D66188-54C7-422A-9F89-D1A7809B6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800" y="280993"/>
            <a:ext cx="591309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Saturated and unsaturated Fatty acids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EB099-66EE-4852-AC2A-6A7D3002F6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061"/>
          <a:stretch/>
        </p:blipFill>
        <p:spPr>
          <a:xfrm>
            <a:off x="251825" y="2756160"/>
            <a:ext cx="11456656" cy="12174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350A97B-D79D-4F3B-BC53-81E197FEE9AD}"/>
              </a:ext>
            </a:extLst>
          </p:cNvPr>
          <p:cNvSpPr/>
          <p:nvPr/>
        </p:nvSpPr>
        <p:spPr>
          <a:xfrm>
            <a:off x="-688982" y="1044756"/>
            <a:ext cx="12880981" cy="1841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Triglycerides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also known as fats (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 at room temperature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and oils (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liquid at room temperature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why? </a:t>
            </a: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Fatty acid chains can be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saturated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unsaturated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changing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property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triglyceride. </a:t>
            </a: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8EE324-D80C-4295-AED7-B15791F6FEFB}"/>
              </a:ext>
            </a:extLst>
          </p:cNvPr>
          <p:cNvSpPr txBox="1"/>
          <p:nvPr/>
        </p:nvSpPr>
        <p:spPr>
          <a:xfrm>
            <a:off x="-15343" y="4285353"/>
            <a:ext cx="1153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Fill in the definitions on page 14 in your booklet. </a:t>
            </a:r>
          </a:p>
        </p:txBody>
      </p:sp>
    </p:spTree>
    <p:extLst>
      <p:ext uri="{BB962C8B-B14F-4D97-AF65-F5344CB8AC3E}">
        <p14:creationId xmlns:p14="http://schemas.microsoft.com/office/powerpoint/2010/main" val="334908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BBB84D-BAC3-4158-8AB7-9A50A412052D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432C53-5E0F-4FFB-9B98-87E487012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800" y="280993"/>
            <a:ext cx="33784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Saturated Fatty acids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CAE34C-8F8C-4ED9-9633-44255950416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57" y="2386923"/>
            <a:ext cx="4434294" cy="21468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4DB267-6BFD-4894-9937-250F1A3FB42A}"/>
              </a:ext>
            </a:extLst>
          </p:cNvPr>
          <p:cNvSpPr/>
          <p:nvPr/>
        </p:nvSpPr>
        <p:spPr>
          <a:xfrm>
            <a:off x="306592" y="1204323"/>
            <a:ext cx="791069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Triglycerides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also known as fats (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solid at room temperature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GB" sz="2400" b="1" dirty="0"/>
              <a:t>Saturated: </a:t>
            </a:r>
            <a:r>
              <a:rPr lang="en-GB" sz="2400" dirty="0"/>
              <a:t>Single C-C bonds in the hydrocarbon chain </a:t>
            </a:r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6272EF-8399-4703-8462-61012AC6B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8407" y="0"/>
            <a:ext cx="3889585" cy="218865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5BFC28B-1E1B-477C-B533-0937B6D0702E}"/>
              </a:ext>
            </a:extLst>
          </p:cNvPr>
          <p:cNvSpPr/>
          <p:nvPr/>
        </p:nvSpPr>
        <p:spPr>
          <a:xfrm>
            <a:off x="2291379" y="2188654"/>
            <a:ext cx="1258645" cy="257699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4EA4D8-C7C4-4020-BCFF-DE6D5C782176}"/>
              </a:ext>
            </a:extLst>
          </p:cNvPr>
          <p:cNvSpPr txBox="1"/>
          <p:nvPr/>
        </p:nvSpPr>
        <p:spPr>
          <a:xfrm>
            <a:off x="419549" y="3200308"/>
            <a:ext cx="1699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Carboxylic acid group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ED416D-5E19-4FDF-A732-4D28023BCCBD}"/>
              </a:ext>
            </a:extLst>
          </p:cNvPr>
          <p:cNvCxnSpPr>
            <a:endCxn id="7" idx="2"/>
          </p:cNvCxnSpPr>
          <p:nvPr/>
        </p:nvCxnSpPr>
        <p:spPr>
          <a:xfrm flipV="1">
            <a:off x="1666364" y="3477149"/>
            <a:ext cx="625015" cy="174545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81B394-EE2C-4F36-A11A-20756724CE5D}"/>
              </a:ext>
            </a:extLst>
          </p:cNvPr>
          <p:cNvSpPr txBox="1"/>
          <p:nvPr/>
        </p:nvSpPr>
        <p:spPr>
          <a:xfrm>
            <a:off x="419548" y="5453974"/>
            <a:ext cx="11542955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Additional information: </a:t>
            </a:r>
          </a:p>
          <a:p>
            <a:r>
              <a:rPr lang="en-GB" b="1" dirty="0"/>
              <a:t>Saturated</a:t>
            </a:r>
            <a:r>
              <a:rPr lang="en-GB" dirty="0"/>
              <a:t> fats are </a:t>
            </a:r>
            <a:r>
              <a:rPr lang="en-GB" b="1" dirty="0"/>
              <a:t>solid</a:t>
            </a:r>
            <a:r>
              <a:rPr lang="en-GB" dirty="0"/>
              <a:t> at room temperature because the </a:t>
            </a:r>
            <a:r>
              <a:rPr lang="en-GB" b="1" dirty="0"/>
              <a:t>hydrocarbon chains </a:t>
            </a:r>
            <a:r>
              <a:rPr lang="en-GB" dirty="0"/>
              <a:t>are </a:t>
            </a:r>
            <a:r>
              <a:rPr lang="en-GB" b="1" dirty="0"/>
              <a:t>straight</a:t>
            </a:r>
            <a:r>
              <a:rPr lang="en-GB" dirty="0"/>
              <a:t> so can be </a:t>
            </a:r>
            <a:r>
              <a:rPr lang="en-GB" b="1" dirty="0"/>
              <a:t>more tightly packed </a:t>
            </a:r>
            <a:r>
              <a:rPr lang="en-GB" dirty="0"/>
              <a:t>together. </a:t>
            </a:r>
          </a:p>
          <a:p>
            <a:r>
              <a:rPr lang="en-GB" dirty="0"/>
              <a:t>Most </a:t>
            </a:r>
            <a:r>
              <a:rPr lang="en-GB" b="1" dirty="0"/>
              <a:t>animal fats </a:t>
            </a:r>
            <a:r>
              <a:rPr lang="en-GB" dirty="0"/>
              <a:t>are </a:t>
            </a:r>
            <a:r>
              <a:rPr lang="en-GB" b="1" dirty="0"/>
              <a:t>saturated</a:t>
            </a:r>
            <a:r>
              <a:rPr lang="en-GB" dirty="0"/>
              <a:t>, so animal fats tend to be solid at room temperature </a:t>
            </a:r>
          </a:p>
        </p:txBody>
      </p:sp>
    </p:spTree>
    <p:extLst>
      <p:ext uri="{BB962C8B-B14F-4D97-AF65-F5344CB8AC3E}">
        <p14:creationId xmlns:p14="http://schemas.microsoft.com/office/powerpoint/2010/main" val="38676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BBB84D-BAC3-4158-8AB7-9A50A412052D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3432C53-5E0F-4FFB-9B98-87E487012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8800" y="280993"/>
            <a:ext cx="377757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Unsaturated Fatty acids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81B394-EE2C-4F36-A11A-20756724CE5D}"/>
              </a:ext>
            </a:extLst>
          </p:cNvPr>
          <p:cNvSpPr txBox="1"/>
          <p:nvPr/>
        </p:nvSpPr>
        <p:spPr>
          <a:xfrm>
            <a:off x="419548" y="5453974"/>
            <a:ext cx="11542955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Additional information: </a:t>
            </a:r>
          </a:p>
          <a:p>
            <a:r>
              <a:rPr lang="en-GB" b="1" dirty="0"/>
              <a:t>Unsaturated</a:t>
            </a:r>
            <a:r>
              <a:rPr lang="en-GB" dirty="0"/>
              <a:t> fats are </a:t>
            </a:r>
            <a:r>
              <a:rPr lang="en-GB" b="1" dirty="0"/>
              <a:t>liquid</a:t>
            </a:r>
            <a:r>
              <a:rPr lang="en-GB" dirty="0"/>
              <a:t> at room temperature because the </a:t>
            </a:r>
            <a:r>
              <a:rPr lang="en-GB" b="1" dirty="0"/>
              <a:t>hydrocarbon chains </a:t>
            </a:r>
            <a:r>
              <a:rPr lang="en-GB" dirty="0"/>
              <a:t>are </a:t>
            </a:r>
            <a:r>
              <a:rPr lang="en-GB" b="1" dirty="0"/>
              <a:t>kinky/bent</a:t>
            </a:r>
            <a:r>
              <a:rPr lang="en-GB" dirty="0"/>
              <a:t> so are </a:t>
            </a:r>
            <a:r>
              <a:rPr lang="en-GB" b="1" dirty="0"/>
              <a:t>less</a:t>
            </a:r>
            <a:r>
              <a:rPr lang="en-GB" dirty="0"/>
              <a:t> </a:t>
            </a:r>
            <a:r>
              <a:rPr lang="en-GB" b="1" dirty="0"/>
              <a:t>tightly packed </a:t>
            </a:r>
            <a:r>
              <a:rPr lang="en-GB" dirty="0"/>
              <a:t>together. </a:t>
            </a:r>
          </a:p>
          <a:p>
            <a:r>
              <a:rPr lang="en-GB" dirty="0"/>
              <a:t>Most </a:t>
            </a:r>
            <a:r>
              <a:rPr lang="en-GB" b="1" dirty="0"/>
              <a:t>plant fats </a:t>
            </a:r>
            <a:r>
              <a:rPr lang="en-GB" dirty="0"/>
              <a:t>are </a:t>
            </a:r>
            <a:r>
              <a:rPr lang="en-GB" b="1" dirty="0"/>
              <a:t>unsaturated</a:t>
            </a:r>
            <a:r>
              <a:rPr lang="en-GB" dirty="0"/>
              <a:t>, so plant fats tend to be liquid at room temperature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1D7EF1-0749-425B-8A1C-B4BA1F0D5AFC}"/>
              </a:ext>
            </a:extLst>
          </p:cNvPr>
          <p:cNvSpPr/>
          <p:nvPr/>
        </p:nvSpPr>
        <p:spPr>
          <a:xfrm>
            <a:off x="-756622" y="1074704"/>
            <a:ext cx="9552855" cy="1341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Triglycerides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also known as oils (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liquid at room temperature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en-GB" sz="2400" b="1" dirty="0"/>
              <a:t>Unsaturated: </a:t>
            </a:r>
            <a:r>
              <a:rPr lang="en-GB" sz="2400" dirty="0"/>
              <a:t>Double C=C bonds in the hydrocarbon chain cause kinks in the chain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F5D29C-7A23-4119-8BE4-CA3F91057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234" y="0"/>
            <a:ext cx="3395766" cy="21886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87D5BF-C426-4609-B5D0-2C16BE07C87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427" y="2534420"/>
            <a:ext cx="3686187" cy="181669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C1C699E-D478-4F8C-913A-6E19DAAB1792}"/>
              </a:ext>
            </a:extLst>
          </p:cNvPr>
          <p:cNvSpPr/>
          <p:nvPr/>
        </p:nvSpPr>
        <p:spPr>
          <a:xfrm>
            <a:off x="2091427" y="4322258"/>
            <a:ext cx="3686186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carbon-carbon double bond in the hydrocarbon chain = </a:t>
            </a:r>
            <a:r>
              <a:rPr lang="en-GB" sz="160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monounsaturated</a:t>
            </a:r>
            <a:endParaRPr lang="en-GB" sz="1600" dirty="0">
              <a:solidFill>
                <a:srgbClr val="7030A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229B85-113C-44C9-A37E-DD80F20D467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79" y="2456673"/>
            <a:ext cx="3686186" cy="229085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71B6EC-2CB8-4663-A8A7-92028B1868A3}"/>
              </a:ext>
            </a:extLst>
          </p:cNvPr>
          <p:cNvSpPr/>
          <p:nvPr/>
        </p:nvSpPr>
        <p:spPr>
          <a:xfrm>
            <a:off x="6705853" y="4637923"/>
            <a:ext cx="3836237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1600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Many carbon-carbon double bonds in the hydrocarbon chain = </a:t>
            </a:r>
            <a:r>
              <a:rPr lang="en-GB" sz="160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polyunsaturated</a:t>
            </a:r>
            <a:endParaRPr lang="en-GB" sz="1600" dirty="0">
              <a:solidFill>
                <a:srgbClr val="7030A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BFC28B-1E1B-477C-B533-0937B6D0702E}"/>
              </a:ext>
            </a:extLst>
          </p:cNvPr>
          <p:cNvSpPr/>
          <p:nvPr/>
        </p:nvSpPr>
        <p:spPr>
          <a:xfrm>
            <a:off x="1724935" y="2698867"/>
            <a:ext cx="922569" cy="1640569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4EA4D8-C7C4-4020-BCFF-DE6D5C782176}"/>
              </a:ext>
            </a:extLst>
          </p:cNvPr>
          <p:cNvSpPr txBox="1"/>
          <p:nvPr/>
        </p:nvSpPr>
        <p:spPr>
          <a:xfrm>
            <a:off x="-55469" y="3165925"/>
            <a:ext cx="1699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Carboxylic acid group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ED416D-5E19-4FDF-A732-4D28023BCCBD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1191346" y="3519152"/>
            <a:ext cx="533589" cy="8648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6A327A8F-528D-4A53-9D9A-47EECB30B510}"/>
              </a:ext>
            </a:extLst>
          </p:cNvPr>
          <p:cNvSpPr/>
          <p:nvPr/>
        </p:nvSpPr>
        <p:spPr>
          <a:xfrm>
            <a:off x="6445464" y="2472469"/>
            <a:ext cx="922569" cy="1640569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CAB8442-B7F3-455A-BC37-874C27118522}"/>
              </a:ext>
            </a:extLst>
          </p:cNvPr>
          <p:cNvSpPr/>
          <p:nvPr/>
        </p:nvSpPr>
        <p:spPr>
          <a:xfrm>
            <a:off x="8011950" y="2815386"/>
            <a:ext cx="657860" cy="627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21C8227-1799-4169-8409-0040FA758479}"/>
              </a:ext>
            </a:extLst>
          </p:cNvPr>
          <p:cNvSpPr/>
          <p:nvPr/>
        </p:nvSpPr>
        <p:spPr>
          <a:xfrm>
            <a:off x="8910577" y="3233608"/>
            <a:ext cx="657860" cy="627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5D70228-9810-447B-9B25-F2E49A58491D}"/>
              </a:ext>
            </a:extLst>
          </p:cNvPr>
          <p:cNvSpPr/>
          <p:nvPr/>
        </p:nvSpPr>
        <p:spPr>
          <a:xfrm>
            <a:off x="4190048" y="2994062"/>
            <a:ext cx="657860" cy="627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4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7" grpId="0" animBg="1"/>
      <p:bldP spid="8" grpId="0"/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96B53B-D66A-4C38-B523-4D27CE761CD1}"/>
              </a:ext>
            </a:extLst>
          </p:cNvPr>
          <p:cNvSpPr/>
          <p:nvPr/>
        </p:nvSpPr>
        <p:spPr>
          <a:xfrm>
            <a:off x="1908676" y="268028"/>
            <a:ext cx="3467103" cy="5587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Triglyceride Function: 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F031BC-03A2-4CDB-ACD2-C64622A33E6A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3DC6286-ED85-4674-8885-3C196C532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655651"/>
              </p:ext>
            </p:extLst>
          </p:nvPr>
        </p:nvGraphicFramePr>
        <p:xfrm>
          <a:off x="173839" y="923330"/>
          <a:ext cx="11874146" cy="414210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934541">
                  <a:extLst>
                    <a:ext uri="{9D8B030D-6E8A-4147-A177-3AD203B41FA5}">
                      <a16:colId xmlns:a16="http://schemas.microsoft.com/office/drawing/2014/main" val="3333505814"/>
                    </a:ext>
                  </a:extLst>
                </a:gridCol>
                <a:gridCol w="8939605">
                  <a:extLst>
                    <a:ext uri="{9D8B030D-6E8A-4147-A177-3AD203B41FA5}">
                      <a16:colId xmlns:a16="http://schemas.microsoft.com/office/drawing/2014/main" val="1130248411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 u="sng">
                          <a:effectLst/>
                        </a:rPr>
                        <a:t>Property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 u="sng" dirty="0">
                          <a:effectLst/>
                        </a:rPr>
                        <a:t>Function/Explanation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9106509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>
                          <a:effectLst/>
                        </a:rPr>
                        <a:t>Energy store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Many C and H’s so more energy per g then carbohydrates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2002450"/>
                  </a:ext>
                </a:extLst>
              </a:tr>
              <a:tr h="7092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>
                          <a:effectLst/>
                        </a:rPr>
                        <a:t>Large, insoluble and non-polar molecules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Doesn’t affect WP of cell </a:t>
                      </a:r>
                      <a:endParaRPr lang="en-GB" sz="2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8415679"/>
                  </a:ext>
                </a:extLst>
              </a:tr>
              <a:tr h="5232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>
                          <a:effectLst/>
                        </a:rPr>
                        <a:t>Storage below dermis of the skin in adipose tissue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Insulation </a:t>
                      </a:r>
                      <a:endParaRPr lang="en-GB" sz="2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099877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>
                          <a:effectLst/>
                        </a:rPr>
                        <a:t>Metabolic source of water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From respiration due to high ratio of H’s to O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5296331"/>
                  </a:ext>
                </a:extLst>
              </a:tr>
              <a:tr h="3575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effectLst/>
                        </a:rPr>
                        <a:t>Buoyancy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Low density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solidFill>
                            <a:srgbClr val="7030A0"/>
                          </a:solidFill>
                          <a:effectLst/>
                        </a:rPr>
                        <a:t> </a:t>
                      </a:r>
                      <a:endParaRPr lang="en-GB" sz="2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971897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DDF013-5AB0-4962-8312-79E172FBF79A}"/>
              </a:ext>
            </a:extLst>
          </p:cNvPr>
          <p:cNvSpPr txBox="1"/>
          <p:nvPr/>
        </p:nvSpPr>
        <p:spPr>
          <a:xfrm>
            <a:off x="144015" y="5533240"/>
            <a:ext cx="1153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Fill in the table on page 14 in your booklet. </a:t>
            </a:r>
          </a:p>
        </p:txBody>
      </p:sp>
    </p:spTree>
    <p:extLst>
      <p:ext uri="{BB962C8B-B14F-4D97-AF65-F5344CB8AC3E}">
        <p14:creationId xmlns:p14="http://schemas.microsoft.com/office/powerpoint/2010/main" val="3854894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-89646" y="121767"/>
            <a:ext cx="122816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Apply this knowledge to the exam questions on page 15-18.</a:t>
            </a:r>
          </a:p>
          <a:p>
            <a:pPr algn="ctr"/>
            <a:endParaRPr lang="en-GB" sz="3200" dirty="0"/>
          </a:p>
          <a:p>
            <a:pPr algn="ctr"/>
            <a:r>
              <a:rPr lang="en-GB" sz="2400" dirty="0"/>
              <a:t>The questions are worth 20 marks. Can you complete the exam question in 25 minutes?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/>
            <a:r>
              <a:rPr lang="en-GB" sz="2400" dirty="0"/>
              <a:t>Remember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  <p:extLst>
      <p:ext uri="{BB962C8B-B14F-4D97-AF65-F5344CB8AC3E}">
        <p14:creationId xmlns:p14="http://schemas.microsoft.com/office/powerpoint/2010/main" val="2381897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91AF7B-A988-4D40-94A9-E621B53E5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94748" cy="65897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AAAB7A7-48F2-4F28-B2D0-4DF28587B2FA}"/>
              </a:ext>
            </a:extLst>
          </p:cNvPr>
          <p:cNvSpPr/>
          <p:nvPr/>
        </p:nvSpPr>
        <p:spPr>
          <a:xfrm>
            <a:off x="702832" y="5304746"/>
            <a:ext cx="6096000" cy="119898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Glycerol.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Ester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34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306563-C28D-4C83-89D0-C37D0E23B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1532430" cy="674504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6A7422B-BF2F-4392-8CE2-A12E1F5E34CE}"/>
              </a:ext>
            </a:extLst>
          </p:cNvPr>
          <p:cNvSpPr/>
          <p:nvPr/>
        </p:nvSpPr>
        <p:spPr>
          <a:xfrm>
            <a:off x="788778" y="462054"/>
            <a:ext cx="10614444" cy="8389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(no mark)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Contains double bond between (adjacent) carbon atoms in hydrocarbon chain.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A348DB-97D9-4FCB-A03D-F0600D7BC949}"/>
              </a:ext>
            </a:extLst>
          </p:cNvPr>
          <p:cNvSpPr/>
          <p:nvPr/>
        </p:nvSpPr>
        <p:spPr>
          <a:xfrm>
            <a:off x="788777" y="5367542"/>
            <a:ext cx="11238271" cy="104509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      Divide mass of each lipid by total mass of all lipids (in that type of cell);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      Multiply answer by 100.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27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CF9DD5-C6CE-493B-B0D0-5E64FD7F9B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621"/>
          <a:stretch/>
        </p:blipFill>
        <p:spPr>
          <a:xfrm>
            <a:off x="0" y="-223760"/>
            <a:ext cx="10438110" cy="70817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48AEC8-25F6-412E-8863-532DCFA0F80D}"/>
              </a:ext>
            </a:extLst>
          </p:cNvPr>
          <p:cNvSpPr/>
          <p:nvPr/>
        </p:nvSpPr>
        <p:spPr>
          <a:xfrm>
            <a:off x="2372574" y="4018885"/>
            <a:ext cx="1197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4 / four;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02060-3014-45C0-B37E-4A192B66B3F1}"/>
              </a:ext>
            </a:extLst>
          </p:cNvPr>
          <p:cNvSpPr/>
          <p:nvPr/>
        </p:nvSpPr>
        <p:spPr>
          <a:xfrm>
            <a:off x="100405" y="5061353"/>
            <a:ext cx="12091595" cy="1796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      Double bonds (present) / some / two carbons with only one hydrogen / (double bonds) between carbon atoms / not saturated with hydrogen;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 refers to unsaturated unless otherwise clearly </a:t>
            </a:r>
            <a:r>
              <a:rPr lang="en-GB" i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indicated.May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 shown in appropriate diagram.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      In (fatty acid) </a:t>
            </a:r>
            <a:r>
              <a:rPr lang="en-GB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3;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88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3D509F-C802-44F6-9900-172038688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85435"/>
            <a:ext cx="14448509" cy="30146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2AB391-F84B-4D60-93BA-E2442CF68027}"/>
              </a:ext>
            </a:extLst>
          </p:cNvPr>
          <p:cNvSpPr/>
          <p:nvPr/>
        </p:nvSpPr>
        <p:spPr>
          <a:xfrm>
            <a:off x="424542" y="623117"/>
            <a:ext cx="11767457" cy="293388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(a)     Double bond(s);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(Bonds) between carbon;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C=C bond(s) = 2 marks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GB" i="1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 C=C bond(s) disqualifies 1 mark only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Accept: does not contain maximum number of H for 1 mark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Neutral: contains C=O bonds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62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02BAAB-144C-4595-9A18-E298AC83B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3657" y="-93861"/>
            <a:ext cx="11076843" cy="607011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04E2CF-5EF4-42B4-894D-D57412275109}"/>
              </a:ext>
            </a:extLst>
          </p:cNvPr>
          <p:cNvSpPr/>
          <p:nvPr/>
        </p:nvSpPr>
        <p:spPr>
          <a:xfrm>
            <a:off x="446314" y="3895854"/>
            <a:ext cx="11745686" cy="15935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Graph shows negative correlation / description given;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Correlation does not mean causation / prevention / shows lower risk not prevention;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 be due to another factor / example given;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9B25E7-75B7-40EB-BE39-9C968CF661C4}"/>
              </a:ext>
            </a:extLst>
          </p:cNvPr>
          <p:cNvSpPr txBox="1"/>
          <p:nvPr/>
        </p:nvSpPr>
        <p:spPr>
          <a:xfrm>
            <a:off x="7511143" y="479534"/>
            <a:ext cx="4539343" cy="34163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Exam tip: </a:t>
            </a:r>
          </a:p>
          <a:p>
            <a:r>
              <a:rPr lang="en-GB" dirty="0"/>
              <a:t>What the question asks about data you always need to:</a:t>
            </a:r>
          </a:p>
          <a:p>
            <a:r>
              <a:rPr lang="en-GB" b="1" dirty="0"/>
              <a:t>Comment on the gradient(s) </a:t>
            </a:r>
          </a:p>
          <a:p>
            <a:endParaRPr lang="en-GB" dirty="0"/>
          </a:p>
          <a:p>
            <a:r>
              <a:rPr lang="en-GB" dirty="0"/>
              <a:t>With data showing 2 factors always comment on:</a:t>
            </a:r>
          </a:p>
          <a:p>
            <a:r>
              <a:rPr lang="en-GB" b="1" dirty="0"/>
              <a:t>Correlation. </a:t>
            </a:r>
          </a:p>
          <a:p>
            <a:endParaRPr lang="en-GB" dirty="0"/>
          </a:p>
          <a:p>
            <a:r>
              <a:rPr lang="en-GB" dirty="0"/>
              <a:t>When you comment on correlation you must always say:</a:t>
            </a:r>
          </a:p>
          <a:p>
            <a:r>
              <a:rPr lang="en-GB" b="1" dirty="0"/>
              <a:t>Correlation does not mean causation </a:t>
            </a:r>
          </a:p>
        </p:txBody>
      </p:sp>
    </p:spTree>
    <p:extLst>
      <p:ext uri="{BB962C8B-B14F-4D97-AF65-F5344CB8AC3E}">
        <p14:creationId xmlns:p14="http://schemas.microsoft.com/office/powerpoint/2010/main" val="33808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08BC3F-645E-4201-9B03-FBEE46275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9500" y="-83509"/>
            <a:ext cx="12421500" cy="59894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C3D8B3-4A23-4110-BFAC-F183A37C3D4D}"/>
              </a:ext>
            </a:extLst>
          </p:cNvPr>
          <p:cNvSpPr/>
          <p:nvPr/>
        </p:nvSpPr>
        <p:spPr>
          <a:xfrm>
            <a:off x="1070803" y="2665158"/>
            <a:ext cx="1577611" cy="4921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GB" sz="2400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Glycosidic</a:t>
            </a: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ED0256-7817-4996-A84C-15FC238F40D0}"/>
              </a:ext>
            </a:extLst>
          </p:cNvPr>
          <p:cNvSpPr/>
          <p:nvPr/>
        </p:nvSpPr>
        <p:spPr>
          <a:xfrm>
            <a:off x="1070802" y="3572743"/>
            <a:ext cx="10674883" cy="877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Contains glycerol /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fatty acids / forms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ester bonds;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Answers must refer to a triglyceride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Reject: contains three </a:t>
            </a:r>
            <a:r>
              <a:rPr lang="en-GB" i="1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glycerols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470E03-1F40-4DD5-A497-E1A765BDEBBA}"/>
              </a:ext>
            </a:extLst>
          </p:cNvPr>
          <p:cNvSpPr/>
          <p:nvPr/>
        </p:nvSpPr>
        <p:spPr>
          <a:xfrm>
            <a:off x="1189499" y="5279962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9;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33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5B578D-D72F-4356-BD43-75FDF99A5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1656"/>
            <a:ext cx="11967399" cy="696965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742C97-33D6-4235-B795-F8BEABAEE503}"/>
              </a:ext>
            </a:extLst>
          </p:cNvPr>
          <p:cNvSpPr/>
          <p:nvPr/>
        </p:nvSpPr>
        <p:spPr>
          <a:xfrm>
            <a:off x="653142" y="4151333"/>
            <a:ext cx="9731829" cy="916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(a)     (Omega-3 concentration) falls more rapidly at first;</a:t>
            </a:r>
            <a:b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Levels out at 140 days / concentration of 0.4%;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DC464B-E09C-46EC-AA08-E1C52C1191CA}"/>
              </a:ext>
            </a:extLst>
          </p:cNvPr>
          <p:cNvSpPr/>
          <p:nvPr/>
        </p:nvSpPr>
        <p:spPr>
          <a:xfrm>
            <a:off x="940573" y="5784201"/>
            <a:ext cx="6009274" cy="119898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 marks for correct answer of 0.04 or 0.043;</a:t>
            </a: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1.7 /40 days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655FB14-AEA4-449D-B0B7-39FA96014C84}"/>
              </a:ext>
            </a:extLst>
          </p:cNvPr>
          <p:cNvCxnSpPr/>
          <p:nvPr/>
        </p:nvCxnSpPr>
        <p:spPr>
          <a:xfrm flipV="1">
            <a:off x="5638800" y="2427514"/>
            <a:ext cx="0" cy="8273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3C47E7-0F71-4B8E-ABE1-DCAF9CBBD84C}"/>
              </a:ext>
            </a:extLst>
          </p:cNvPr>
          <p:cNvCxnSpPr>
            <a:cxnSpLocks/>
          </p:cNvCxnSpPr>
          <p:nvPr/>
        </p:nvCxnSpPr>
        <p:spPr>
          <a:xfrm flipH="1">
            <a:off x="4767943" y="2416629"/>
            <a:ext cx="88174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FAB9EF-2FB7-4029-BBC1-993535DC5342}"/>
              </a:ext>
            </a:extLst>
          </p:cNvPr>
          <p:cNvCxnSpPr/>
          <p:nvPr/>
        </p:nvCxnSpPr>
        <p:spPr>
          <a:xfrm flipH="1">
            <a:off x="4767943" y="1328057"/>
            <a:ext cx="283028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70DD24F-A434-4B62-8571-55B12E85362F}"/>
              </a:ext>
            </a:extLst>
          </p:cNvPr>
          <p:cNvCxnSpPr/>
          <p:nvPr/>
        </p:nvCxnSpPr>
        <p:spPr>
          <a:xfrm>
            <a:off x="4767943" y="1338942"/>
            <a:ext cx="0" cy="108857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CE372DE-54D1-42C6-9283-77E2AEA2A912}"/>
              </a:ext>
            </a:extLst>
          </p:cNvPr>
          <p:cNvCxnSpPr/>
          <p:nvPr/>
        </p:nvCxnSpPr>
        <p:spPr>
          <a:xfrm>
            <a:off x="5050971" y="3505200"/>
            <a:ext cx="58782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96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BC0793-7850-4AE3-A38B-3D6EE80904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848"/>
          <a:stretch/>
        </p:blipFill>
        <p:spPr>
          <a:xfrm>
            <a:off x="261634" y="1013146"/>
            <a:ext cx="11489127" cy="15364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40954F3-CEA7-4239-9007-B7CED5A79E91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AA4E86C-DA17-4E95-98FA-F77D96667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8D5F13A-3D40-47ED-AA89-C7E1F3879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649" y="342997"/>
            <a:ext cx="38011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Phospholipids Structure </a:t>
            </a:r>
            <a:endParaRPr kumimoji="0" lang="en-GB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D4940B-5DE6-415D-B539-E6FD11050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84" b="45072"/>
          <a:stretch/>
        </p:blipFill>
        <p:spPr>
          <a:xfrm>
            <a:off x="261634" y="3227296"/>
            <a:ext cx="6229350" cy="21622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75FA7D-10C1-4A8D-A72D-60B6AAAFC094}"/>
              </a:ext>
            </a:extLst>
          </p:cNvPr>
          <p:cNvSpPr txBox="1"/>
          <p:nvPr/>
        </p:nvSpPr>
        <p:spPr>
          <a:xfrm>
            <a:off x="6712772" y="2721685"/>
            <a:ext cx="52282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Compare the diagram to the structure of a triglyceride on page 13 in your booklet. 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>
                <a:solidFill>
                  <a:srgbClr val="7030A0"/>
                </a:solidFill>
              </a:rPr>
              <a:t>What is different about the structure?</a:t>
            </a:r>
          </a:p>
          <a:p>
            <a:r>
              <a:rPr lang="en-GB" sz="2400" dirty="0">
                <a:solidFill>
                  <a:srgbClr val="7030A0"/>
                </a:solidFill>
              </a:rPr>
              <a:t>What is similar about the structure?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C80C9E-65DC-40DC-9D46-47C280D39DEF}"/>
              </a:ext>
            </a:extLst>
          </p:cNvPr>
          <p:cNvSpPr txBox="1"/>
          <p:nvPr/>
        </p:nvSpPr>
        <p:spPr>
          <a:xfrm>
            <a:off x="547047" y="5844854"/>
            <a:ext cx="5658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Contrast (differences)</a:t>
            </a:r>
          </a:p>
          <a:p>
            <a:r>
              <a:rPr lang="en-GB" dirty="0">
                <a:solidFill>
                  <a:srgbClr val="7030A0"/>
                </a:solidFill>
              </a:rPr>
              <a:t>Phosphate group instead of third fatty acid tail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221383-6D32-4B70-BCFD-04E2748750D9}"/>
              </a:ext>
            </a:extLst>
          </p:cNvPr>
          <p:cNvSpPr txBox="1"/>
          <p:nvPr/>
        </p:nvSpPr>
        <p:spPr>
          <a:xfrm>
            <a:off x="6712772" y="5571465"/>
            <a:ext cx="48301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Compare ( similarities): </a:t>
            </a:r>
          </a:p>
          <a:p>
            <a:r>
              <a:rPr lang="en-GB" dirty="0">
                <a:solidFill>
                  <a:srgbClr val="7030A0"/>
                </a:solidFill>
              </a:rPr>
              <a:t>Glycerol molecule</a:t>
            </a:r>
          </a:p>
          <a:p>
            <a:r>
              <a:rPr lang="en-GB" dirty="0">
                <a:solidFill>
                  <a:srgbClr val="7030A0"/>
                </a:solidFill>
              </a:rPr>
              <a:t>Fatty acid chains</a:t>
            </a:r>
          </a:p>
          <a:p>
            <a:r>
              <a:rPr lang="en-GB" dirty="0">
                <a:solidFill>
                  <a:srgbClr val="7030A0"/>
                </a:solidFill>
              </a:rPr>
              <a:t>Ester bonds </a:t>
            </a:r>
          </a:p>
        </p:txBody>
      </p:sp>
    </p:spTree>
    <p:extLst>
      <p:ext uri="{BB962C8B-B14F-4D97-AF65-F5344CB8AC3E}">
        <p14:creationId xmlns:p14="http://schemas.microsoft.com/office/powerpoint/2010/main" val="76585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EF4482-5B14-4E10-8544-069C6F19E912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1A42D69-F42E-4EC1-9208-5DC4951D5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B6F8B8E-EB8D-46B1-9525-7D7DF74AB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649" y="342997"/>
            <a:ext cx="38011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Phospholipids Structure </a:t>
            </a:r>
            <a:endParaRPr kumimoji="0" lang="en-GB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6FD7D3ED-CB32-4C92-A45D-522E74E81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15" y="923330"/>
            <a:ext cx="6612708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Amphipathic: 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polar and non-polar regions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Fatty acids repel water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are referred to as being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hydrophobic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Phosphate group is attracted to water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is referred to as being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hydrophilic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349" name="Picture 2" descr="http://upload.wikimedia.org/wikipedia/commons/3/3c/0301_Phospholipid_Structure.jpg">
            <a:hlinkClick r:id="rId2"/>
            <a:extLst>
              <a:ext uri="{FF2B5EF4-FFF2-40B4-BE49-F238E27FC236}">
                <a16:creationId xmlns:a16="http://schemas.microsoft.com/office/drawing/2014/main" id="{F219838A-7D91-43C4-A467-02DDD5D08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" r="17400"/>
          <a:stretch>
            <a:fillRect/>
          </a:stretch>
        </p:blipFill>
        <p:spPr bwMode="auto">
          <a:xfrm>
            <a:off x="362474" y="2915528"/>
            <a:ext cx="2424269" cy="3803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5">
            <a:extLst>
              <a:ext uri="{FF2B5EF4-FFF2-40B4-BE49-F238E27FC236}">
                <a16:creationId xmlns:a16="http://schemas.microsoft.com/office/drawing/2014/main" id="{4722C7E9-7176-4BA5-A2A4-ED71682F8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15" y="2303882"/>
            <a:ext cx="11311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the diagram label the 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hydrophilic phosphate head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the 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hydrophobic fatty acid tail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circle the 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C=C double bond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en-GB" altLang="en-US" sz="32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DAF724-2B63-478B-A821-3F37F4021B0F}"/>
              </a:ext>
            </a:extLst>
          </p:cNvPr>
          <p:cNvSpPr/>
          <p:nvPr/>
        </p:nvSpPr>
        <p:spPr>
          <a:xfrm>
            <a:off x="144015" y="923330"/>
            <a:ext cx="4384442" cy="6006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Box 251">
            <a:extLst>
              <a:ext uri="{FF2B5EF4-FFF2-40B4-BE49-F238E27FC236}">
                <a16:creationId xmlns:a16="http://schemas.microsoft.com/office/drawing/2014/main" id="{F03FE553-886B-440D-B382-32C66B2F4C79}"/>
              </a:ext>
            </a:extLst>
          </p:cNvPr>
          <p:cNvSpPr txBox="1"/>
          <p:nvPr/>
        </p:nvSpPr>
        <p:spPr>
          <a:xfrm>
            <a:off x="2786743" y="3082231"/>
            <a:ext cx="1901825" cy="76771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Hydrophilic phosphate head </a:t>
            </a:r>
            <a:endParaRPr lang="en-GB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 Box 252">
            <a:extLst>
              <a:ext uri="{FF2B5EF4-FFF2-40B4-BE49-F238E27FC236}">
                <a16:creationId xmlns:a16="http://schemas.microsoft.com/office/drawing/2014/main" id="{FB0CF11E-2D8E-4A6A-955B-C520C6A7FF29}"/>
              </a:ext>
            </a:extLst>
          </p:cNvPr>
          <p:cNvSpPr txBox="1"/>
          <p:nvPr/>
        </p:nvSpPr>
        <p:spPr>
          <a:xfrm>
            <a:off x="2786742" y="3932558"/>
            <a:ext cx="1901825" cy="68298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Hydrophobic fatty acid tail </a:t>
            </a:r>
            <a:endParaRPr lang="en-GB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1D3D0B4-41CC-4803-AF8B-4EDE4F2450DF}"/>
              </a:ext>
            </a:extLst>
          </p:cNvPr>
          <p:cNvSpPr/>
          <p:nvPr/>
        </p:nvSpPr>
        <p:spPr>
          <a:xfrm>
            <a:off x="1191068" y="5445034"/>
            <a:ext cx="383540" cy="36576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pic>
        <p:nvPicPr>
          <p:cNvPr id="22" name="Picture 21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8236543D-7E42-4039-978D-78148CE6A3C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857" y="3611843"/>
            <a:ext cx="448310" cy="44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2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D9F96F-C38C-4624-8368-9FA5AF989C5A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451E829-C886-4E6A-8297-1FC5F2F4B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049CE01-9713-4B4E-84FD-D2A8103E4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649" y="342997"/>
            <a:ext cx="38011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Phospholipids Structure </a:t>
            </a:r>
            <a:endParaRPr kumimoji="0" lang="en-GB" alt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362" name="Picture 2078" descr="Image result for micelles">
            <a:hlinkClick r:id="rId2"/>
            <a:extLst>
              <a:ext uri="{FF2B5EF4-FFF2-40B4-BE49-F238E27FC236}">
                <a16:creationId xmlns:a16="http://schemas.microsoft.com/office/drawing/2014/main" id="{406DC242-D164-4256-A034-02435A65A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5" r="2179" b="11214"/>
          <a:stretch>
            <a:fillRect/>
          </a:stretch>
        </p:blipFill>
        <p:spPr bwMode="auto">
          <a:xfrm>
            <a:off x="6096000" y="2705341"/>
            <a:ext cx="2770186" cy="243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1" name="Picture 4104" descr="Image result for phospholipid bilayer">
            <a:hlinkClick r:id="rId4"/>
            <a:extLst>
              <a:ext uri="{FF2B5EF4-FFF2-40B4-BE49-F238E27FC236}">
                <a16:creationId xmlns:a16="http://schemas.microsoft.com/office/drawing/2014/main" id="{1DF56062-99F1-4E8E-B055-0B3C2ADA5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68" y="2919881"/>
            <a:ext cx="3223576" cy="194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A435ABD-9220-4A73-B259-6C29D81D3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1" y="1152616"/>
            <a:ext cx="124571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 details to the diagrams on page </a:t>
            </a:r>
            <a:r>
              <a:rPr kumimoji="0" lang="en-GB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 in your booklet </a:t>
            </a: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showing how phospholipids arrange themselves when interacting with water.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placed in water the phospholipid molecules arrange themselves either: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2A9362C-0B19-430B-BF8E-203AFC98F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BC29B93-3E1B-4F07-86A3-0CBAB9CB5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39781-7979-4717-A787-EA7E6956E650}"/>
              </a:ext>
            </a:extLst>
          </p:cNvPr>
          <p:cNvSpPr txBox="1"/>
          <p:nvPr/>
        </p:nvSpPr>
        <p:spPr>
          <a:xfrm>
            <a:off x="144015" y="2738324"/>
            <a:ext cx="25594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Hydrophobic</a:t>
            </a:r>
            <a:r>
              <a:rPr lang="en-GB" dirty="0">
                <a:solidFill>
                  <a:srgbClr val="7030A0"/>
                </a:solidFill>
              </a:rPr>
              <a:t> tails </a:t>
            </a:r>
            <a:r>
              <a:rPr lang="en-GB" b="1" dirty="0">
                <a:solidFill>
                  <a:srgbClr val="7030A0"/>
                </a:solidFill>
              </a:rPr>
              <a:t>repel</a:t>
            </a:r>
            <a:r>
              <a:rPr lang="en-GB" dirty="0">
                <a:solidFill>
                  <a:srgbClr val="7030A0"/>
                </a:solidFill>
              </a:rPr>
              <a:t> water so </a:t>
            </a:r>
            <a:r>
              <a:rPr lang="en-GB" b="1" dirty="0">
                <a:solidFill>
                  <a:srgbClr val="7030A0"/>
                </a:solidFill>
              </a:rPr>
              <a:t>face inwards</a:t>
            </a:r>
          </a:p>
          <a:p>
            <a:r>
              <a:rPr lang="en-GB" b="1" dirty="0" err="1">
                <a:solidFill>
                  <a:srgbClr val="7030A0"/>
                </a:solidFill>
              </a:rPr>
              <a:t>Hydrophillic</a:t>
            </a:r>
            <a:r>
              <a:rPr lang="en-GB" dirty="0">
                <a:solidFill>
                  <a:srgbClr val="7030A0"/>
                </a:solidFill>
              </a:rPr>
              <a:t> head i</a:t>
            </a:r>
            <a:r>
              <a:rPr lang="en-GB" b="1" dirty="0">
                <a:solidFill>
                  <a:srgbClr val="7030A0"/>
                </a:solidFill>
              </a:rPr>
              <a:t>nteract</a:t>
            </a:r>
            <a:r>
              <a:rPr lang="en-GB" dirty="0">
                <a:solidFill>
                  <a:srgbClr val="7030A0"/>
                </a:solidFill>
              </a:rPr>
              <a:t> with water so </a:t>
            </a:r>
            <a:r>
              <a:rPr lang="en-GB" b="1" dirty="0">
                <a:solidFill>
                  <a:srgbClr val="7030A0"/>
                </a:solidFill>
              </a:rPr>
              <a:t>face outwards</a:t>
            </a:r>
          </a:p>
          <a:p>
            <a:r>
              <a:rPr lang="en-GB" dirty="0">
                <a:solidFill>
                  <a:srgbClr val="7030A0"/>
                </a:solidFill>
              </a:rPr>
              <a:t>Form a </a:t>
            </a:r>
            <a:r>
              <a:rPr lang="en-GB" b="1" dirty="0">
                <a:solidFill>
                  <a:srgbClr val="7030A0"/>
                </a:solidFill>
              </a:rPr>
              <a:t>bilayer</a:t>
            </a:r>
          </a:p>
          <a:p>
            <a:r>
              <a:rPr lang="en-GB" dirty="0">
                <a:solidFill>
                  <a:srgbClr val="7030A0"/>
                </a:solidFill>
              </a:rPr>
              <a:t>This is the </a:t>
            </a:r>
            <a:r>
              <a:rPr lang="en-GB" b="1" dirty="0">
                <a:solidFill>
                  <a:srgbClr val="7030A0"/>
                </a:solidFill>
              </a:rPr>
              <a:t>structure</a:t>
            </a:r>
            <a:r>
              <a:rPr lang="en-GB" dirty="0">
                <a:solidFill>
                  <a:srgbClr val="7030A0"/>
                </a:solidFill>
              </a:rPr>
              <a:t> of all our </a:t>
            </a:r>
            <a:r>
              <a:rPr lang="en-GB" b="1" dirty="0">
                <a:solidFill>
                  <a:srgbClr val="7030A0"/>
                </a:solidFill>
              </a:rPr>
              <a:t>membranes</a:t>
            </a:r>
            <a:r>
              <a:rPr lang="en-GB" dirty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EF11CD-6D7A-4E5E-960F-A1D2786FE468}"/>
              </a:ext>
            </a:extLst>
          </p:cNvPr>
          <p:cNvSpPr txBox="1"/>
          <p:nvPr/>
        </p:nvSpPr>
        <p:spPr>
          <a:xfrm>
            <a:off x="9202625" y="2768011"/>
            <a:ext cx="25594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Hydrophobic</a:t>
            </a:r>
            <a:r>
              <a:rPr lang="en-GB" dirty="0">
                <a:solidFill>
                  <a:srgbClr val="7030A0"/>
                </a:solidFill>
              </a:rPr>
              <a:t> tails </a:t>
            </a:r>
            <a:r>
              <a:rPr lang="en-GB" b="1" dirty="0">
                <a:solidFill>
                  <a:srgbClr val="7030A0"/>
                </a:solidFill>
              </a:rPr>
              <a:t>repel</a:t>
            </a:r>
            <a:r>
              <a:rPr lang="en-GB" dirty="0">
                <a:solidFill>
                  <a:srgbClr val="7030A0"/>
                </a:solidFill>
              </a:rPr>
              <a:t> water so </a:t>
            </a:r>
            <a:r>
              <a:rPr lang="en-GB" b="1" dirty="0">
                <a:solidFill>
                  <a:srgbClr val="7030A0"/>
                </a:solidFill>
              </a:rPr>
              <a:t>face inwards</a:t>
            </a:r>
          </a:p>
          <a:p>
            <a:r>
              <a:rPr lang="en-GB" b="1" dirty="0" err="1">
                <a:solidFill>
                  <a:srgbClr val="7030A0"/>
                </a:solidFill>
              </a:rPr>
              <a:t>Hydrophillic</a:t>
            </a:r>
            <a:r>
              <a:rPr lang="en-GB" dirty="0">
                <a:solidFill>
                  <a:srgbClr val="7030A0"/>
                </a:solidFill>
              </a:rPr>
              <a:t> head i</a:t>
            </a:r>
            <a:r>
              <a:rPr lang="en-GB" b="1" dirty="0">
                <a:solidFill>
                  <a:srgbClr val="7030A0"/>
                </a:solidFill>
              </a:rPr>
              <a:t>nteract</a:t>
            </a:r>
            <a:r>
              <a:rPr lang="en-GB" dirty="0">
                <a:solidFill>
                  <a:srgbClr val="7030A0"/>
                </a:solidFill>
              </a:rPr>
              <a:t> with water so </a:t>
            </a:r>
            <a:r>
              <a:rPr lang="en-GB" b="1" dirty="0">
                <a:solidFill>
                  <a:srgbClr val="7030A0"/>
                </a:solidFill>
              </a:rPr>
              <a:t>face outwards</a:t>
            </a:r>
          </a:p>
          <a:p>
            <a:r>
              <a:rPr lang="en-GB" dirty="0">
                <a:solidFill>
                  <a:srgbClr val="7030A0"/>
                </a:solidFill>
              </a:rPr>
              <a:t>Form a </a:t>
            </a:r>
            <a:r>
              <a:rPr lang="en-GB" b="1" dirty="0">
                <a:solidFill>
                  <a:srgbClr val="7030A0"/>
                </a:solidFill>
              </a:rPr>
              <a:t>micelle</a:t>
            </a:r>
          </a:p>
          <a:p>
            <a:r>
              <a:rPr lang="en-GB" b="1" dirty="0">
                <a:solidFill>
                  <a:srgbClr val="7030A0"/>
                </a:solidFill>
              </a:rPr>
              <a:t>This is how lipids are transported in the blood </a:t>
            </a:r>
          </a:p>
        </p:txBody>
      </p:sp>
    </p:spTree>
    <p:extLst>
      <p:ext uri="{BB962C8B-B14F-4D97-AF65-F5344CB8AC3E}">
        <p14:creationId xmlns:p14="http://schemas.microsoft.com/office/powerpoint/2010/main" val="317566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EA3072-7605-4E97-B02D-D32FE25C99AC}"/>
              </a:ext>
            </a:extLst>
          </p:cNvPr>
          <p:cNvSpPr/>
          <p:nvPr/>
        </p:nvSpPr>
        <p:spPr>
          <a:xfrm>
            <a:off x="144014" y="1055403"/>
            <a:ext cx="11933685" cy="165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 a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bilayer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within a cell surface membrane so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hydrophobic barrier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formed between the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side and o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uts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 of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Forms membranes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inside the cell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e.g. mitochondria, to isolate metabolic reactions.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Controls exchange of substances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FDD667-C608-4CA7-8246-0FE622FC2E65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11D214B-D417-4EFD-AA52-8C9B219E1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12B293-D240-4996-B2C6-C633F4F5F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649" y="342997"/>
            <a:ext cx="38011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Phospholipids Function 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386" name="Picture 2" descr="Phospholipid bilayer - Picture">
            <a:extLst>
              <a:ext uri="{FF2B5EF4-FFF2-40B4-BE49-F238E27FC236}">
                <a16:creationId xmlns:a16="http://schemas.microsoft.com/office/drawing/2014/main" id="{F52BD627-F346-43BE-B3FB-FD462CD7A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8" y="2944138"/>
            <a:ext cx="5212956" cy="351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F87190-4D97-4816-BAAC-00E11B91C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767" y="2560145"/>
            <a:ext cx="5212957" cy="2592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DCF6E8-03E9-45D3-B373-98C26937714A}"/>
              </a:ext>
            </a:extLst>
          </p:cNvPr>
          <p:cNvSpPr txBox="1"/>
          <p:nvPr/>
        </p:nvSpPr>
        <p:spPr>
          <a:xfrm>
            <a:off x="6858000" y="5372100"/>
            <a:ext cx="4856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7030A0"/>
                </a:solidFill>
              </a:rPr>
              <a:t>We will cover the structure of the membrane in more detail in a different booklet. </a:t>
            </a:r>
          </a:p>
        </p:txBody>
      </p:sp>
    </p:spTree>
    <p:extLst>
      <p:ext uri="{BB962C8B-B14F-4D97-AF65-F5344CB8AC3E}">
        <p14:creationId xmlns:p14="http://schemas.microsoft.com/office/powerpoint/2010/main" val="183348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E6E5FB-C5DE-4CD3-A244-10DF85EF810F}"/>
              </a:ext>
            </a:extLst>
          </p:cNvPr>
          <p:cNvSpPr/>
          <p:nvPr/>
        </p:nvSpPr>
        <p:spPr>
          <a:xfrm>
            <a:off x="144015" y="0"/>
            <a:ext cx="8676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u="sng" dirty="0">
                <a:cs typeface="Calibri" panose="020F0502020204030204" pitchFamily="34" charset="0"/>
              </a:rPr>
              <a:t>Lipids</a:t>
            </a:r>
            <a:endParaRPr lang="en-GB" sz="5400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D1FF728-30ED-474A-8F8B-D6A9684F3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2EAF540-2923-4B4E-9AD6-82D4401CA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649" y="342997"/>
            <a:ext cx="59589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8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Phospholipids Structure and Function 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B1D718-C07A-4C5D-A3CF-8F3303DB91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867708"/>
              </p:ext>
            </p:extLst>
          </p:nvPr>
        </p:nvGraphicFramePr>
        <p:xfrm>
          <a:off x="144014" y="1409269"/>
          <a:ext cx="9380986" cy="54437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92076">
                  <a:extLst>
                    <a:ext uri="{9D8B030D-6E8A-4147-A177-3AD203B41FA5}">
                      <a16:colId xmlns:a16="http://schemas.microsoft.com/office/drawing/2014/main" val="371129118"/>
                    </a:ext>
                  </a:extLst>
                </a:gridCol>
                <a:gridCol w="2964710">
                  <a:extLst>
                    <a:ext uri="{9D8B030D-6E8A-4147-A177-3AD203B41FA5}">
                      <a16:colId xmlns:a16="http://schemas.microsoft.com/office/drawing/2014/main" val="2451244137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763955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 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Triglyceride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Phospholipid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83670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Ester Bonds (S)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906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Glycerol (S)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Yes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Yes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512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Fatty acid structure (S)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Saturated and unsaturated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Saturated and unsaturated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2906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Fatty acid number (s)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788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Elements (S)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C,H,O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C,H,O,P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9162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>
                          <a:effectLst/>
                        </a:rPr>
                        <a:t>Solubility (F)</a:t>
                      </a:r>
                      <a:endParaRPr lang="en-GB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Hydrophobic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Hydrophilic head, phobic tail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156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Bilayer  (F)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No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 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Yes 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89596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99BDB957-A3FA-4FEC-81C4-D7DA8B0A8B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14" y="1009159"/>
            <a:ext cx="70187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0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 and contrast triglycerides and phospholipids 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3C49F-359E-4EC1-8FD1-01CC0B8C06DC}"/>
              </a:ext>
            </a:extLst>
          </p:cNvPr>
          <p:cNvSpPr/>
          <p:nvPr/>
        </p:nvSpPr>
        <p:spPr>
          <a:xfrm>
            <a:off x="9603893" y="0"/>
            <a:ext cx="2588107" cy="262200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 tip: ALWAYS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contrast questions as a table to get fully marks. Examiners notes always say “must be directly comparative statements, on the same line/same sentence”.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DE9B4B-6FB5-4B7D-B16A-CB7E94099020}"/>
              </a:ext>
            </a:extLst>
          </p:cNvPr>
          <p:cNvSpPr/>
          <p:nvPr/>
        </p:nvSpPr>
        <p:spPr>
          <a:xfrm>
            <a:off x="3479800" y="2120900"/>
            <a:ext cx="5930900" cy="46101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10871D-8455-4A49-97B3-1F336895C916}"/>
              </a:ext>
            </a:extLst>
          </p:cNvPr>
          <p:cNvSpPr txBox="1"/>
          <p:nvPr/>
        </p:nvSpPr>
        <p:spPr>
          <a:xfrm>
            <a:off x="9603892" y="4795897"/>
            <a:ext cx="25881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7030A0"/>
                </a:solidFill>
              </a:rPr>
              <a:t>Fill in the table on page 20 in your booklet. </a:t>
            </a:r>
          </a:p>
        </p:txBody>
      </p:sp>
      <p:pic>
        <p:nvPicPr>
          <p:cNvPr id="10" name="Picture 9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4DCF54AA-5B18-4D23-A55B-BFAC1F9F3C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640" y="800197"/>
            <a:ext cx="556260" cy="55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4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-89646" y="121767"/>
            <a:ext cx="122816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Apply this knowledge to the exam questions on page 20.</a:t>
            </a:r>
          </a:p>
          <a:p>
            <a:pPr algn="ctr"/>
            <a:endParaRPr lang="en-GB" sz="3200" dirty="0"/>
          </a:p>
          <a:p>
            <a:pPr algn="ctr"/>
            <a:r>
              <a:rPr lang="en-GB" sz="2400" dirty="0"/>
              <a:t>The questions are worth 5 marks. Can you complete the exam question in 7 minutes? </a:t>
            </a:r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/>
            <a:r>
              <a:rPr lang="en-GB" sz="2400" dirty="0"/>
              <a:t>Remember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AutoNum type="arabicPeriod"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AutoNum type="arabicPeriod"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  <p:extLst>
      <p:ext uri="{BB962C8B-B14F-4D97-AF65-F5344CB8AC3E}">
        <p14:creationId xmlns:p14="http://schemas.microsoft.com/office/powerpoint/2010/main" val="1558892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94A685-B687-4BE9-A6B9-7A1A2AC62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" y="0"/>
            <a:ext cx="12174844" cy="3606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445D82-D80E-4EBF-81BC-1EB92D6DCF72}"/>
              </a:ext>
            </a:extLst>
          </p:cNvPr>
          <p:cNvSpPr/>
          <p:nvPr/>
        </p:nvSpPr>
        <p:spPr>
          <a:xfrm>
            <a:off x="914400" y="840532"/>
            <a:ext cx="11277600" cy="52322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 1.      Both contain ester bonds (between glycerol and fatty acid);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2.      Both contain glycerol;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3.      Fatty acids on both may be saturated or unsaturated;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4.      Both are insoluble in water;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5.      Both contain C, H and O but phospholipids also contain P;  </a:t>
            </a:r>
            <a:r>
              <a:rPr lang="en-GB" sz="2400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Must relate to element.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6.      Triglyceride has three fatty acids and phospholipid has two fatty acids plus phosphate group;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7.      Triglycerides are hydrophobic/non-polar and phospholipids have hydrophilic and hydrophobic region;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8.      Phospholipids form monolayer (on surface)/micelle/bilayer (in water) but triglycerides don’t;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79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1669</Words>
  <Application>Microsoft Office PowerPoint</Application>
  <PresentationFormat>Widescreen</PresentationFormat>
  <Paragraphs>263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Symbol</vt:lpstr>
      <vt:lpstr>Times New Roman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24</cp:revision>
  <dcterms:created xsi:type="dcterms:W3CDTF">2020-07-05T12:52:45Z</dcterms:created>
  <dcterms:modified xsi:type="dcterms:W3CDTF">2020-07-06T09:23:09Z</dcterms:modified>
</cp:coreProperties>
</file>