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9" r:id="rId5"/>
    <p:sldId id="267" r:id="rId6"/>
    <p:sldId id="262" r:id="rId7"/>
    <p:sldId id="268" r:id="rId8"/>
    <p:sldId id="270" r:id="rId9"/>
    <p:sldId id="271" r:id="rId10"/>
    <p:sldId id="272" r:id="rId11"/>
    <p:sldId id="273" r:id="rId12"/>
    <p:sldId id="274" r:id="rId13"/>
    <p:sldId id="298" r:id="rId14"/>
    <p:sldId id="275" r:id="rId15"/>
    <p:sldId id="276" r:id="rId16"/>
    <p:sldId id="277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6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AC36D-3E90-4EE9-810B-608BFD4A4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9891C-EA4E-4342-A6A8-6B9364BAF8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1CC65-72F2-4E88-9561-B274297CF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BEC99-FCBE-4E6A-8055-257965168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E6A60-125E-4605-BEDD-1D4738FAE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62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3F022-EF35-4536-A4EB-3B2242B63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74433-11D0-47EE-9EFE-BF046ECB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E0AD2-2BA5-41B6-85AB-D66E782D0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2E37C-B6C1-47EA-941B-F7C33EA79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5BEA8-757D-4F84-ABD8-51414DFD9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747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C5AAE-EE3C-45EF-8CE5-E0442399E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EF853-65FA-4C55-9864-370C9E4CD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D1B1A-0D01-4A19-A5F3-B403B624D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52BA0-3035-43E9-BFDC-F072B6D9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59A22-CF08-4B02-BC54-69E47FB27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29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AA174-3092-46FB-95A7-72709F7D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70CE6-26CD-4233-828B-5D11520D2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18C3F-A315-4173-BC1B-B0A84F5BE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CE946-A73C-444A-997E-13C6710C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7020F-F3D1-47EF-87D3-1353387FD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DE575-5A06-4BE7-8BC5-D7C44B511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38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A1BE2-2832-4714-8ABA-E9758E649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69F96-8A01-4234-A6E5-E038C776C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D6F3FB-19D1-4FFA-A063-6FF5960CC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E63EA-5DAC-463D-A51C-5A20DCB859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342CD0-3602-4A9F-BE46-DD9700CA69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A10CB3-2AD9-43C5-A017-73A8665D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C82A5-6D77-45C0-AF0E-6060DD4B1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9FDF87-335D-47D6-BDD9-254F335B0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602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7C69-DE54-4AB9-9ACF-F53C705C6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152EDD-D2A1-4E6A-89DE-E62ED3C9B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F0F392-81E0-43E1-A545-C6374A943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A1464C-5D94-43B5-B8FA-64AB67FD3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307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BC546F-496C-4D65-827A-F108B51C9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610D57-5DAF-4536-A755-851F335D1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C4A982-3D96-46FF-89F4-9745B9F29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351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DBA75-BC77-42DA-ABAD-52DE20553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FC01E-9512-4E03-ABDF-0DE202B2E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2357D-541F-4136-8CCC-75378E697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B285D-7ACC-49B7-AEAF-959906DB9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0E3909-4856-4EE1-B625-9D302B814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AB1C2A-AB3A-443B-BBA7-751F98570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635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7EA95-021A-48F1-AB02-0A6F1AE4D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CE5A30-5B1D-4F7D-AB77-8029DCB6D8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F0CE8-0C4A-4096-97C0-F6496B153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D07D84-310E-4EE7-92C7-56775B8E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9059B-181B-4DDC-9C05-FB6F3E866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A136B-4E7D-4C85-8A9F-C062DBAD4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284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AC354-6CDA-42A0-B2D8-7F579F6F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BAED4-FBB1-4D1E-A1B3-700D5410DE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813E0-7A9E-4CCB-BF95-AC9F597AF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01353-7F5A-4E9D-9720-CDC151F71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80CA7-CE85-4697-944A-FCF36E28B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07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CB883A-CAD5-4A9B-AB23-8AAFF6FE33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11AE9-4795-4950-9354-02F07F3E2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899EE-CB6F-44A0-BCF1-D04ADF147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C1F42-1D2E-480C-9B13-9A7C71684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A490F-E4F0-4A38-98E4-05B4755C3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017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666192-5EFA-471D-A420-504DC3491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914C7-98DD-4EB1-BE55-945E885CA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D3B3F-5CF6-42F7-AD4A-23E246983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544A-ED3D-4ABF-BADE-DE02B94E3A99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785A6-0C2C-486D-AE15-31A34E086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EC8A1-DA04-4E32-8E11-ADF3AA47C0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B9EB1-6E35-468B-B162-223E07EB2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7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bcconline.com/biol10rs/Pearson-Animations/protein_structure.sw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.uk/url?sa=i&amp;rct=j&amp;q=&amp;esrc=s&amp;source=images&amp;cd=&amp;cad=rja&amp;uact=8&amp;ved=0ahUKEwjqksOS07rUAhXB1hQKHQYEAbcQjRwIBw&amp;url=http://www.biologyexams4u.com/2011/10/protein-structure.html&amp;psig=AFQjCNH3VOPxo1JguBJlDqD3fMF_99oNaw&amp;ust=149743727481936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qksOS07rUAhXB1hQKHQYEAbcQjRwIBw&amp;url=http://www.biologyexams4u.com/2011/10/protein-structure.html&amp;psig=AFQjCNH3VOPxo1JguBJlDqD3fMF_99oNaw&amp;ust=1497437274819361" TargetMode="External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.uk/url?sa=i&amp;rct=j&amp;q=&amp;esrc=s&amp;source=images&amp;cd=&amp;cad=rja&amp;uact=8&amp;ved=0ahUKEwjqksOS07rUAhXB1hQKHQYEAbcQjRwIBw&amp;url=http://www.biologyexams4u.com/2011/10/protein-structure.html&amp;psig=AFQjCNH3VOPxo1JguBJlDqD3fMF_99oNaw&amp;ust=149743727481936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7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B558E1-17CE-46A6-83C5-B311ADC9C8B3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29708AD-A1F0-49B3-84E3-B67FD5BD0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51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DEEAF52-ECB9-4965-9527-A3556A2EA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51389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ABAD52-323A-495F-AD6B-3BB3E5FC7D72}"/>
              </a:ext>
            </a:extLst>
          </p:cNvPr>
          <p:cNvSpPr txBox="1"/>
          <p:nvPr/>
        </p:nvSpPr>
        <p:spPr>
          <a:xfrm>
            <a:off x="271877" y="2523050"/>
            <a:ext cx="11501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7030A0"/>
                </a:solidFill>
              </a:rPr>
              <a:t>From GCSE what can you remember about proteins?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3D7E66-3AA6-4695-A7C3-12712E749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42816"/>
            <a:ext cx="17444459" cy="17216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DF7C20-4749-4EBC-B311-880F8AFE6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399" y="3248899"/>
            <a:ext cx="3427313" cy="343492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42D30A-B7AC-48A4-ACD1-D92CA18A46A8}"/>
              </a:ext>
            </a:extLst>
          </p:cNvPr>
          <p:cNvSpPr/>
          <p:nvPr/>
        </p:nvSpPr>
        <p:spPr>
          <a:xfrm>
            <a:off x="230288" y="3314782"/>
            <a:ext cx="7337237" cy="1319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Property: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Contains C, H, O, N and sometimes S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04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DF3572-A74E-4C8C-B069-1759222E9A08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2992D6-01E8-4436-9FCE-003BAF527C7E}"/>
              </a:ext>
            </a:extLst>
          </p:cNvPr>
          <p:cNvSpPr/>
          <p:nvPr/>
        </p:nvSpPr>
        <p:spPr>
          <a:xfrm>
            <a:off x="144014" y="1139189"/>
            <a:ext cx="11861519" cy="1841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n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aturally occurring amino acids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 20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amino acids found in almost all living organisms.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Proteins can be: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Globular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spherical and soluble. Have a metabolic function e.g. </a:t>
            </a: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haemoglobin, insulin, enzymes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Fibrous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long, thin and insoluble. Have structural function e.g. </a:t>
            </a: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collagen, keratin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464878-3D1C-4BF0-A9DC-6EBF9CD3157D}"/>
              </a:ext>
            </a:extLst>
          </p:cNvPr>
          <p:cNvSpPr/>
          <p:nvPr/>
        </p:nvSpPr>
        <p:spPr>
          <a:xfrm>
            <a:off x="2667897" y="363673"/>
            <a:ext cx="2040943" cy="558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Amino Acids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aemoglobin – Structure And Function | A-Level Biology Revision Notes">
            <a:extLst>
              <a:ext uri="{FF2B5EF4-FFF2-40B4-BE49-F238E27FC236}">
                <a16:creationId xmlns:a16="http://schemas.microsoft.com/office/drawing/2014/main" id="{AF9B12FD-23FB-4CE2-B574-00A824059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31" y="3662979"/>
            <a:ext cx="300037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2D45D5-4D1A-4F5E-A5A4-89E18BCE5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389" y="3662979"/>
            <a:ext cx="3266739" cy="2450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8BF7FE-21F8-4321-8B26-3E563582A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8811" y="3429000"/>
            <a:ext cx="3751505" cy="279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4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B1B8BF-A177-4B93-BCEC-D371A63494F4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CA30B6-6A55-4890-BE97-337DA4A36B14}"/>
              </a:ext>
            </a:extLst>
          </p:cNvPr>
          <p:cNvSpPr/>
          <p:nvPr/>
        </p:nvSpPr>
        <p:spPr>
          <a:xfrm>
            <a:off x="2667897" y="363673"/>
            <a:ext cx="2040943" cy="558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Amino Acids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C88249-AB61-4551-82C5-90FEB47ADF5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602" y="2094235"/>
            <a:ext cx="6176607" cy="3650671"/>
          </a:xfrm>
          <a:prstGeom prst="rect">
            <a:avLst/>
          </a:prstGeom>
        </p:spPr>
      </p:pic>
      <p:pic>
        <p:nvPicPr>
          <p:cNvPr id="5" name="Picture 4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64124A42-0752-4C78-8673-0B5D1250756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008" y="2957419"/>
            <a:ext cx="1249717" cy="1227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EE44D0-6F87-421B-866B-F51A1E7F2728}"/>
              </a:ext>
            </a:extLst>
          </p:cNvPr>
          <p:cNvSpPr txBox="1"/>
          <p:nvPr/>
        </p:nvSpPr>
        <p:spPr>
          <a:xfrm>
            <a:off x="144015" y="5780782"/>
            <a:ext cx="115337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7030A0"/>
                </a:solidFill>
              </a:rPr>
              <a:t>Draw and label the amino acid structure into your booklet on page 21.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93FFCA-4452-4B7A-9E24-595799394081}"/>
              </a:ext>
            </a:extLst>
          </p:cNvPr>
          <p:cNvSpPr/>
          <p:nvPr/>
        </p:nvSpPr>
        <p:spPr>
          <a:xfrm>
            <a:off x="3221199" y="1286089"/>
            <a:ext cx="4607287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 group (side chain) = differs in all amino acids</a:t>
            </a:r>
            <a:endParaRPr lang="en-GB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77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B1B8BF-A177-4B93-BCEC-D371A63494F4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CA30B6-6A55-4890-BE97-337DA4A36B14}"/>
              </a:ext>
            </a:extLst>
          </p:cNvPr>
          <p:cNvSpPr/>
          <p:nvPr/>
        </p:nvSpPr>
        <p:spPr>
          <a:xfrm>
            <a:off x="2667897" y="363673"/>
            <a:ext cx="2040943" cy="558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Amino Acids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93FFCA-4452-4B7A-9E24-595799394081}"/>
              </a:ext>
            </a:extLst>
          </p:cNvPr>
          <p:cNvSpPr/>
          <p:nvPr/>
        </p:nvSpPr>
        <p:spPr>
          <a:xfrm>
            <a:off x="148548" y="1011076"/>
            <a:ext cx="10752585" cy="1133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GB" sz="2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GB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NOT </a:t>
            </a:r>
            <a:r>
              <a:rPr lang="en-GB" sz="2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 to know the </a:t>
            </a:r>
            <a:r>
              <a:rPr lang="en-GB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different types </a:t>
            </a:r>
            <a:r>
              <a:rPr lang="en-GB" sz="2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amino-acid structure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GB" sz="2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GB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en-GB" sz="2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 given an amino-acid diagram including the specific R group, </a:t>
            </a:r>
            <a:r>
              <a:rPr lang="en-GB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on the Amine and Carboxylic acid groups</a:t>
            </a:r>
            <a:r>
              <a:rPr lang="en-GB" sz="2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20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8D3957-C4ED-442C-A9D8-2A8CBE3F49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538"/>
          <a:stretch/>
        </p:blipFill>
        <p:spPr>
          <a:xfrm>
            <a:off x="1406413" y="2472171"/>
            <a:ext cx="8236857" cy="428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26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56EDE2-BF5D-4BF8-9352-B6A151C534B6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678224-6F38-4500-A324-B7DA1798647E}"/>
              </a:ext>
            </a:extLst>
          </p:cNvPr>
          <p:cNvSpPr/>
          <p:nvPr/>
        </p:nvSpPr>
        <p:spPr>
          <a:xfrm>
            <a:off x="144014" y="923330"/>
            <a:ext cx="12047985" cy="102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Polypeptides formed by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condensation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reactions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Bond formed is called a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peptide bond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Forms between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amine group of one amino acid and carboxyl group of the other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CBA38D-230F-4362-AE94-0F390E95D7F8}"/>
              </a:ext>
            </a:extLst>
          </p:cNvPr>
          <p:cNvSpPr/>
          <p:nvPr/>
        </p:nvSpPr>
        <p:spPr>
          <a:xfrm>
            <a:off x="2618600" y="287100"/>
            <a:ext cx="3362780" cy="558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Dipeptides Structure:</a:t>
            </a:r>
            <a:endParaRPr lang="en-GB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8B4BF3-C092-4021-B81B-61F40F4309EE}"/>
              </a:ext>
            </a:extLst>
          </p:cNvPr>
          <p:cNvSpPr txBox="1"/>
          <p:nvPr/>
        </p:nvSpPr>
        <p:spPr>
          <a:xfrm>
            <a:off x="191749" y="2303674"/>
            <a:ext cx="1195251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What are the rules for drawing condensation?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3200" b="1" dirty="0"/>
              <a:t>On whiteboards….</a:t>
            </a:r>
          </a:p>
          <a:p>
            <a:r>
              <a:rPr lang="en-GB" sz="2400" b="1" dirty="0"/>
              <a:t>Apply your knowledge </a:t>
            </a:r>
            <a:r>
              <a:rPr lang="en-GB" sz="2400" dirty="0"/>
              <a:t>of </a:t>
            </a:r>
            <a:r>
              <a:rPr lang="en-GB" sz="2400" b="1" dirty="0"/>
              <a:t>condensation</a:t>
            </a:r>
            <a:r>
              <a:rPr lang="en-GB" sz="2400" dirty="0"/>
              <a:t> to show the formation of a </a:t>
            </a:r>
            <a:r>
              <a:rPr lang="en-GB" sz="2400" b="1" dirty="0"/>
              <a:t>dipeptide, 1 </a:t>
            </a:r>
            <a:r>
              <a:rPr lang="en-GB" sz="2400" dirty="0"/>
              <a:t>molecule of </a:t>
            </a:r>
            <a:r>
              <a:rPr lang="en-GB" sz="2400" b="1" dirty="0"/>
              <a:t>water</a:t>
            </a:r>
            <a:r>
              <a:rPr lang="en-GB" sz="2400" dirty="0"/>
              <a:t> and a </a:t>
            </a:r>
            <a:r>
              <a:rPr lang="en-GB" sz="2400" b="1" dirty="0"/>
              <a:t>peptide</a:t>
            </a:r>
            <a:r>
              <a:rPr lang="en-GB" sz="2400" dirty="0"/>
              <a:t> </a:t>
            </a:r>
            <a:r>
              <a:rPr lang="en-GB" sz="2400" b="1" dirty="0"/>
              <a:t>bond</a:t>
            </a:r>
            <a:r>
              <a:rPr lang="en-GB" sz="2400" dirty="0"/>
              <a:t>. </a:t>
            </a:r>
          </a:p>
          <a:p>
            <a:endParaRPr lang="en-GB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DDC32-BAE8-4FF3-B12F-5FCE17C6C7F8}"/>
              </a:ext>
            </a:extLst>
          </p:cNvPr>
          <p:cNvSpPr/>
          <p:nvPr/>
        </p:nvSpPr>
        <p:spPr>
          <a:xfrm>
            <a:off x="191749" y="268572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Always show the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groups involved</a:t>
            </a:r>
            <a:endParaRPr kumimoji="0" lang="en-GB" altLang="en-US" sz="14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Always show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water is released</a:t>
            </a:r>
            <a:endParaRPr kumimoji="0" lang="en-GB" altLang="en-US" sz="14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Always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label the bond 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formed</a:t>
            </a:r>
            <a:endParaRPr kumimoji="0" lang="en-GB" altLang="en-US" sz="40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</p:txBody>
      </p:sp>
      <p:pic>
        <p:nvPicPr>
          <p:cNvPr id="8" name="Picture 7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63BD75C7-5227-4B3A-91E9-D7222883041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380" y="2685727"/>
            <a:ext cx="867496" cy="87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88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52"/>
          <p:cNvGrpSpPr>
            <a:grpSpLocks/>
          </p:cNvGrpSpPr>
          <p:nvPr/>
        </p:nvGrpSpPr>
        <p:grpSpPr bwMode="auto">
          <a:xfrm>
            <a:off x="175985" y="816737"/>
            <a:ext cx="4406900" cy="2327275"/>
            <a:chOff x="240" y="474"/>
            <a:chExt cx="2776" cy="1466"/>
          </a:xfrm>
        </p:grpSpPr>
        <p:grpSp>
          <p:nvGrpSpPr>
            <p:cNvPr id="29" name="Group 4"/>
            <p:cNvGrpSpPr>
              <a:grpSpLocks/>
            </p:cNvGrpSpPr>
            <p:nvPr/>
          </p:nvGrpSpPr>
          <p:grpSpPr bwMode="auto">
            <a:xfrm>
              <a:off x="769" y="1026"/>
              <a:ext cx="1690" cy="299"/>
              <a:chOff x="1565" y="2283"/>
              <a:chExt cx="2175" cy="361"/>
            </a:xfrm>
          </p:grpSpPr>
          <p:sp>
            <p:nvSpPr>
              <p:cNvPr id="46" name="Text Box 5"/>
              <p:cNvSpPr txBox="1">
                <a:spLocks noChangeArrowheads="1"/>
              </p:cNvSpPr>
              <p:nvPr/>
            </p:nvSpPr>
            <p:spPr bwMode="auto">
              <a:xfrm>
                <a:off x="1565" y="2296"/>
                <a:ext cx="544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N</a:t>
                </a:r>
              </a:p>
            </p:txBody>
          </p:sp>
          <p:sp>
            <p:nvSpPr>
              <p:cNvPr id="47" name="Text Box 6"/>
              <p:cNvSpPr txBox="1">
                <a:spLocks noChangeArrowheads="1"/>
              </p:cNvSpPr>
              <p:nvPr/>
            </p:nvSpPr>
            <p:spPr bwMode="auto">
              <a:xfrm>
                <a:off x="2381" y="2296"/>
                <a:ext cx="544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C</a:t>
                </a:r>
              </a:p>
            </p:txBody>
          </p:sp>
          <p:sp>
            <p:nvSpPr>
              <p:cNvPr id="48" name="Text Box 7"/>
              <p:cNvSpPr txBox="1">
                <a:spLocks noChangeArrowheads="1"/>
              </p:cNvSpPr>
              <p:nvPr/>
            </p:nvSpPr>
            <p:spPr bwMode="auto">
              <a:xfrm>
                <a:off x="3196" y="2283"/>
                <a:ext cx="544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C</a:t>
                </a:r>
              </a:p>
            </p:txBody>
          </p:sp>
          <p:sp>
            <p:nvSpPr>
              <p:cNvPr id="49" name="Line 8"/>
              <p:cNvSpPr>
                <a:spLocks noChangeShapeType="1"/>
              </p:cNvSpPr>
              <p:nvPr/>
            </p:nvSpPr>
            <p:spPr bwMode="auto">
              <a:xfrm>
                <a:off x="1882" y="2478"/>
                <a:ext cx="45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Line 9"/>
              <p:cNvSpPr>
                <a:spLocks noChangeShapeType="1"/>
              </p:cNvSpPr>
              <p:nvPr/>
            </p:nvSpPr>
            <p:spPr bwMode="auto">
              <a:xfrm>
                <a:off x="2744" y="2478"/>
                <a:ext cx="45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0" name="Group 10"/>
            <p:cNvGrpSpPr>
              <a:grpSpLocks/>
            </p:cNvGrpSpPr>
            <p:nvPr/>
          </p:nvGrpSpPr>
          <p:grpSpPr bwMode="auto">
            <a:xfrm>
              <a:off x="240" y="659"/>
              <a:ext cx="529" cy="1040"/>
              <a:chOff x="884" y="1842"/>
              <a:chExt cx="681" cy="1256"/>
            </a:xfrm>
          </p:grpSpPr>
          <p:sp>
            <p:nvSpPr>
              <p:cNvPr id="42" name="Line 11"/>
              <p:cNvSpPr>
                <a:spLocks noChangeShapeType="1"/>
              </p:cNvSpPr>
              <p:nvPr/>
            </p:nvSpPr>
            <p:spPr bwMode="auto">
              <a:xfrm>
                <a:off x="1202" y="2115"/>
                <a:ext cx="363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Line 12"/>
              <p:cNvSpPr>
                <a:spLocks noChangeShapeType="1"/>
              </p:cNvSpPr>
              <p:nvPr/>
            </p:nvSpPr>
            <p:spPr bwMode="auto">
              <a:xfrm flipH="1">
                <a:off x="1202" y="2659"/>
                <a:ext cx="363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" name="Text Box 13"/>
              <p:cNvSpPr txBox="1">
                <a:spLocks noChangeArrowheads="1"/>
              </p:cNvSpPr>
              <p:nvPr/>
            </p:nvSpPr>
            <p:spPr bwMode="auto">
              <a:xfrm>
                <a:off x="884" y="1842"/>
                <a:ext cx="499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H</a:t>
                </a:r>
              </a:p>
            </p:txBody>
          </p:sp>
          <p:sp>
            <p:nvSpPr>
              <p:cNvPr id="45" name="Text Box 14"/>
              <p:cNvSpPr txBox="1">
                <a:spLocks noChangeArrowheads="1"/>
              </p:cNvSpPr>
              <p:nvPr/>
            </p:nvSpPr>
            <p:spPr bwMode="auto">
              <a:xfrm>
                <a:off x="884" y="2750"/>
                <a:ext cx="499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H</a:t>
                </a:r>
              </a:p>
            </p:txBody>
          </p:sp>
        </p:grpSp>
        <p:grpSp>
          <p:nvGrpSpPr>
            <p:cNvPr id="31" name="Group 15"/>
            <p:cNvGrpSpPr>
              <a:grpSpLocks/>
            </p:cNvGrpSpPr>
            <p:nvPr/>
          </p:nvGrpSpPr>
          <p:grpSpPr bwMode="auto">
            <a:xfrm>
              <a:off x="1410" y="474"/>
              <a:ext cx="427" cy="1466"/>
              <a:chOff x="2389" y="1618"/>
              <a:chExt cx="550" cy="1771"/>
            </a:xfrm>
          </p:grpSpPr>
          <p:sp>
            <p:nvSpPr>
              <p:cNvPr id="38" name="Line 16"/>
              <p:cNvSpPr>
                <a:spLocks noChangeShapeType="1"/>
              </p:cNvSpPr>
              <p:nvPr/>
            </p:nvSpPr>
            <p:spPr bwMode="auto">
              <a:xfrm>
                <a:off x="2536" y="2721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Line 17"/>
              <p:cNvSpPr>
                <a:spLocks noChangeShapeType="1"/>
              </p:cNvSpPr>
              <p:nvPr/>
            </p:nvSpPr>
            <p:spPr bwMode="auto">
              <a:xfrm>
                <a:off x="2536" y="1993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Text Box 18"/>
              <p:cNvSpPr txBox="1">
                <a:spLocks noChangeArrowheads="1"/>
              </p:cNvSpPr>
              <p:nvPr/>
            </p:nvSpPr>
            <p:spPr bwMode="auto">
              <a:xfrm>
                <a:off x="2415" y="1618"/>
                <a:ext cx="524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R</a:t>
                </a:r>
              </a:p>
            </p:txBody>
          </p:sp>
          <p:sp>
            <p:nvSpPr>
              <p:cNvPr id="41" name="Text Box 19"/>
              <p:cNvSpPr txBox="1">
                <a:spLocks noChangeArrowheads="1"/>
              </p:cNvSpPr>
              <p:nvPr/>
            </p:nvSpPr>
            <p:spPr bwMode="auto">
              <a:xfrm>
                <a:off x="2389" y="3041"/>
                <a:ext cx="526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H</a:t>
                </a:r>
              </a:p>
            </p:txBody>
          </p:sp>
        </p:grpSp>
        <p:grpSp>
          <p:nvGrpSpPr>
            <p:cNvPr id="32" name="Group 20"/>
            <p:cNvGrpSpPr>
              <a:grpSpLocks/>
            </p:cNvGrpSpPr>
            <p:nvPr/>
          </p:nvGrpSpPr>
          <p:grpSpPr bwMode="auto">
            <a:xfrm>
              <a:off x="2292" y="523"/>
              <a:ext cx="724" cy="1298"/>
              <a:chOff x="3525" y="1677"/>
              <a:chExt cx="931" cy="1568"/>
            </a:xfrm>
          </p:grpSpPr>
          <p:sp>
            <p:nvSpPr>
              <p:cNvPr id="33" name="Line 21"/>
              <p:cNvSpPr>
                <a:spLocks noChangeShapeType="1"/>
              </p:cNvSpPr>
              <p:nvPr/>
            </p:nvSpPr>
            <p:spPr bwMode="auto">
              <a:xfrm flipV="1">
                <a:off x="3525" y="1991"/>
                <a:ext cx="296" cy="34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Line 22"/>
              <p:cNvSpPr>
                <a:spLocks noChangeShapeType="1"/>
              </p:cNvSpPr>
              <p:nvPr/>
            </p:nvSpPr>
            <p:spPr bwMode="auto">
              <a:xfrm flipV="1">
                <a:off x="3592" y="2059"/>
                <a:ext cx="296" cy="34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Text Box 23"/>
              <p:cNvSpPr txBox="1">
                <a:spLocks noChangeArrowheads="1"/>
              </p:cNvSpPr>
              <p:nvPr/>
            </p:nvSpPr>
            <p:spPr bwMode="auto">
              <a:xfrm>
                <a:off x="3812" y="1677"/>
                <a:ext cx="567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O</a:t>
                </a:r>
              </a:p>
            </p:txBody>
          </p:sp>
          <p:sp>
            <p:nvSpPr>
              <p:cNvPr id="36" name="Line 24"/>
              <p:cNvSpPr>
                <a:spLocks noChangeShapeType="1"/>
              </p:cNvSpPr>
              <p:nvPr/>
            </p:nvSpPr>
            <p:spPr bwMode="auto">
              <a:xfrm>
                <a:off x="3558" y="2678"/>
                <a:ext cx="365" cy="31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Text Box 25"/>
              <p:cNvSpPr txBox="1">
                <a:spLocks noChangeArrowheads="1"/>
              </p:cNvSpPr>
              <p:nvPr/>
            </p:nvSpPr>
            <p:spPr bwMode="auto">
              <a:xfrm>
                <a:off x="3889" y="2897"/>
                <a:ext cx="567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OH</a:t>
                </a:r>
              </a:p>
            </p:txBody>
          </p:sp>
        </p:grpSp>
      </p:grpSp>
      <p:grpSp>
        <p:nvGrpSpPr>
          <p:cNvPr id="51" name="Group 52"/>
          <p:cNvGrpSpPr>
            <a:grpSpLocks/>
          </p:cNvGrpSpPr>
          <p:nvPr/>
        </p:nvGrpSpPr>
        <p:grpSpPr bwMode="auto">
          <a:xfrm>
            <a:off x="4819523" y="836216"/>
            <a:ext cx="4406900" cy="2327275"/>
            <a:chOff x="240" y="474"/>
            <a:chExt cx="2776" cy="1466"/>
          </a:xfrm>
        </p:grpSpPr>
        <p:grpSp>
          <p:nvGrpSpPr>
            <p:cNvPr id="52" name="Group 4"/>
            <p:cNvGrpSpPr>
              <a:grpSpLocks/>
            </p:cNvGrpSpPr>
            <p:nvPr/>
          </p:nvGrpSpPr>
          <p:grpSpPr bwMode="auto">
            <a:xfrm>
              <a:off x="769" y="1026"/>
              <a:ext cx="1690" cy="299"/>
              <a:chOff x="1565" y="2283"/>
              <a:chExt cx="2175" cy="361"/>
            </a:xfrm>
          </p:grpSpPr>
          <p:sp>
            <p:nvSpPr>
              <p:cNvPr id="69" name="Text Box 5"/>
              <p:cNvSpPr txBox="1">
                <a:spLocks noChangeArrowheads="1"/>
              </p:cNvSpPr>
              <p:nvPr/>
            </p:nvSpPr>
            <p:spPr bwMode="auto">
              <a:xfrm>
                <a:off x="1565" y="2296"/>
                <a:ext cx="544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N</a:t>
                </a:r>
              </a:p>
            </p:txBody>
          </p:sp>
          <p:sp>
            <p:nvSpPr>
              <p:cNvPr id="70" name="Text Box 6"/>
              <p:cNvSpPr txBox="1">
                <a:spLocks noChangeArrowheads="1"/>
              </p:cNvSpPr>
              <p:nvPr/>
            </p:nvSpPr>
            <p:spPr bwMode="auto">
              <a:xfrm>
                <a:off x="2381" y="2296"/>
                <a:ext cx="544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C</a:t>
                </a:r>
              </a:p>
            </p:txBody>
          </p:sp>
          <p:sp>
            <p:nvSpPr>
              <p:cNvPr id="71" name="Text Box 7"/>
              <p:cNvSpPr txBox="1">
                <a:spLocks noChangeArrowheads="1"/>
              </p:cNvSpPr>
              <p:nvPr/>
            </p:nvSpPr>
            <p:spPr bwMode="auto">
              <a:xfrm>
                <a:off x="3196" y="2283"/>
                <a:ext cx="544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C</a:t>
                </a:r>
              </a:p>
            </p:txBody>
          </p:sp>
          <p:sp>
            <p:nvSpPr>
              <p:cNvPr id="72" name="Line 8"/>
              <p:cNvSpPr>
                <a:spLocks noChangeShapeType="1"/>
              </p:cNvSpPr>
              <p:nvPr/>
            </p:nvSpPr>
            <p:spPr bwMode="auto">
              <a:xfrm>
                <a:off x="1882" y="2478"/>
                <a:ext cx="45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" name="Line 9"/>
              <p:cNvSpPr>
                <a:spLocks noChangeShapeType="1"/>
              </p:cNvSpPr>
              <p:nvPr/>
            </p:nvSpPr>
            <p:spPr bwMode="auto">
              <a:xfrm>
                <a:off x="2744" y="2478"/>
                <a:ext cx="45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3" name="Group 10"/>
            <p:cNvGrpSpPr>
              <a:grpSpLocks/>
            </p:cNvGrpSpPr>
            <p:nvPr/>
          </p:nvGrpSpPr>
          <p:grpSpPr bwMode="auto">
            <a:xfrm>
              <a:off x="240" y="659"/>
              <a:ext cx="529" cy="1040"/>
              <a:chOff x="884" y="1842"/>
              <a:chExt cx="681" cy="1256"/>
            </a:xfrm>
          </p:grpSpPr>
          <p:sp>
            <p:nvSpPr>
              <p:cNvPr id="65" name="Line 11"/>
              <p:cNvSpPr>
                <a:spLocks noChangeShapeType="1"/>
              </p:cNvSpPr>
              <p:nvPr/>
            </p:nvSpPr>
            <p:spPr bwMode="auto">
              <a:xfrm>
                <a:off x="1202" y="2115"/>
                <a:ext cx="363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" name="Line 12"/>
              <p:cNvSpPr>
                <a:spLocks noChangeShapeType="1"/>
              </p:cNvSpPr>
              <p:nvPr/>
            </p:nvSpPr>
            <p:spPr bwMode="auto">
              <a:xfrm flipH="1">
                <a:off x="1202" y="2659"/>
                <a:ext cx="363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" name="Text Box 13"/>
              <p:cNvSpPr txBox="1">
                <a:spLocks noChangeArrowheads="1"/>
              </p:cNvSpPr>
              <p:nvPr/>
            </p:nvSpPr>
            <p:spPr bwMode="auto">
              <a:xfrm>
                <a:off x="884" y="1842"/>
                <a:ext cx="499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H</a:t>
                </a:r>
              </a:p>
            </p:txBody>
          </p:sp>
          <p:sp>
            <p:nvSpPr>
              <p:cNvPr id="68" name="Text Box 14"/>
              <p:cNvSpPr txBox="1">
                <a:spLocks noChangeArrowheads="1"/>
              </p:cNvSpPr>
              <p:nvPr/>
            </p:nvSpPr>
            <p:spPr bwMode="auto">
              <a:xfrm>
                <a:off x="884" y="2750"/>
                <a:ext cx="499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H</a:t>
                </a:r>
              </a:p>
            </p:txBody>
          </p:sp>
        </p:grpSp>
        <p:grpSp>
          <p:nvGrpSpPr>
            <p:cNvPr id="54" name="Group 15"/>
            <p:cNvGrpSpPr>
              <a:grpSpLocks/>
            </p:cNvGrpSpPr>
            <p:nvPr/>
          </p:nvGrpSpPr>
          <p:grpSpPr bwMode="auto">
            <a:xfrm>
              <a:off x="1410" y="474"/>
              <a:ext cx="427" cy="1466"/>
              <a:chOff x="2389" y="1618"/>
              <a:chExt cx="550" cy="1771"/>
            </a:xfrm>
          </p:grpSpPr>
          <p:sp>
            <p:nvSpPr>
              <p:cNvPr id="61" name="Line 16"/>
              <p:cNvSpPr>
                <a:spLocks noChangeShapeType="1"/>
              </p:cNvSpPr>
              <p:nvPr/>
            </p:nvSpPr>
            <p:spPr bwMode="auto">
              <a:xfrm>
                <a:off x="2536" y="2721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" name="Line 17"/>
              <p:cNvSpPr>
                <a:spLocks noChangeShapeType="1"/>
              </p:cNvSpPr>
              <p:nvPr/>
            </p:nvSpPr>
            <p:spPr bwMode="auto">
              <a:xfrm>
                <a:off x="2536" y="1993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" name="Text Box 18"/>
              <p:cNvSpPr txBox="1">
                <a:spLocks noChangeArrowheads="1"/>
              </p:cNvSpPr>
              <p:nvPr/>
            </p:nvSpPr>
            <p:spPr bwMode="auto">
              <a:xfrm>
                <a:off x="2415" y="1618"/>
                <a:ext cx="524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R</a:t>
                </a:r>
              </a:p>
            </p:txBody>
          </p:sp>
          <p:sp>
            <p:nvSpPr>
              <p:cNvPr id="64" name="Text Box 19"/>
              <p:cNvSpPr txBox="1">
                <a:spLocks noChangeArrowheads="1"/>
              </p:cNvSpPr>
              <p:nvPr/>
            </p:nvSpPr>
            <p:spPr bwMode="auto">
              <a:xfrm>
                <a:off x="2389" y="3041"/>
                <a:ext cx="526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H</a:t>
                </a:r>
              </a:p>
            </p:txBody>
          </p:sp>
        </p:grpSp>
        <p:grpSp>
          <p:nvGrpSpPr>
            <p:cNvPr id="55" name="Group 20"/>
            <p:cNvGrpSpPr>
              <a:grpSpLocks/>
            </p:cNvGrpSpPr>
            <p:nvPr/>
          </p:nvGrpSpPr>
          <p:grpSpPr bwMode="auto">
            <a:xfrm>
              <a:off x="2292" y="523"/>
              <a:ext cx="724" cy="1298"/>
              <a:chOff x="3525" y="1677"/>
              <a:chExt cx="931" cy="1568"/>
            </a:xfrm>
          </p:grpSpPr>
          <p:sp>
            <p:nvSpPr>
              <p:cNvPr id="56" name="Line 21"/>
              <p:cNvSpPr>
                <a:spLocks noChangeShapeType="1"/>
              </p:cNvSpPr>
              <p:nvPr/>
            </p:nvSpPr>
            <p:spPr bwMode="auto">
              <a:xfrm flipV="1">
                <a:off x="3525" y="1991"/>
                <a:ext cx="296" cy="34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" name="Line 22"/>
              <p:cNvSpPr>
                <a:spLocks noChangeShapeType="1"/>
              </p:cNvSpPr>
              <p:nvPr/>
            </p:nvSpPr>
            <p:spPr bwMode="auto">
              <a:xfrm flipV="1">
                <a:off x="3592" y="2059"/>
                <a:ext cx="296" cy="34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Text Box 23"/>
              <p:cNvSpPr txBox="1">
                <a:spLocks noChangeArrowheads="1"/>
              </p:cNvSpPr>
              <p:nvPr/>
            </p:nvSpPr>
            <p:spPr bwMode="auto">
              <a:xfrm>
                <a:off x="3812" y="1677"/>
                <a:ext cx="567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O</a:t>
                </a:r>
              </a:p>
            </p:txBody>
          </p:sp>
          <p:sp>
            <p:nvSpPr>
              <p:cNvPr id="59" name="Line 24"/>
              <p:cNvSpPr>
                <a:spLocks noChangeShapeType="1"/>
              </p:cNvSpPr>
              <p:nvPr/>
            </p:nvSpPr>
            <p:spPr bwMode="auto">
              <a:xfrm>
                <a:off x="3558" y="2678"/>
                <a:ext cx="365" cy="31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Text Box 25"/>
              <p:cNvSpPr txBox="1">
                <a:spLocks noChangeArrowheads="1"/>
              </p:cNvSpPr>
              <p:nvPr/>
            </p:nvSpPr>
            <p:spPr bwMode="auto">
              <a:xfrm>
                <a:off x="3889" y="2897"/>
                <a:ext cx="567" cy="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OH</a:t>
                </a:r>
              </a:p>
            </p:txBody>
          </p:sp>
        </p:grpSp>
      </p:grpSp>
      <p:sp>
        <p:nvSpPr>
          <p:cNvPr id="74" name="TextBox 73"/>
          <p:cNvSpPr txBox="1"/>
          <p:nvPr/>
        </p:nvSpPr>
        <p:spPr>
          <a:xfrm>
            <a:off x="4288170" y="1568112"/>
            <a:ext cx="3993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C00000"/>
                </a:solidFill>
              </a:rPr>
              <a:t>+</a:t>
            </a:r>
          </a:p>
        </p:txBody>
      </p:sp>
      <p:grpSp>
        <p:nvGrpSpPr>
          <p:cNvPr id="138" name="Group 137"/>
          <p:cNvGrpSpPr/>
          <p:nvPr/>
        </p:nvGrpSpPr>
        <p:grpSpPr>
          <a:xfrm>
            <a:off x="3882905" y="2295175"/>
            <a:ext cx="1328766" cy="765991"/>
            <a:chOff x="3857993" y="1886896"/>
            <a:chExt cx="1328766" cy="765991"/>
          </a:xfrm>
        </p:grpSpPr>
        <p:sp>
          <p:nvSpPr>
            <p:cNvPr id="77" name="Oval 76"/>
            <p:cNvSpPr/>
            <p:nvPr/>
          </p:nvSpPr>
          <p:spPr>
            <a:xfrm>
              <a:off x="3857993" y="2060921"/>
              <a:ext cx="676179" cy="59196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Oval 77"/>
            <p:cNvSpPr/>
            <p:nvPr/>
          </p:nvSpPr>
          <p:spPr>
            <a:xfrm>
              <a:off x="4794611" y="1886896"/>
              <a:ext cx="392148" cy="61137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291734" y="4425928"/>
            <a:ext cx="8739728" cy="2327275"/>
            <a:chOff x="361881" y="4206561"/>
            <a:chExt cx="8739728" cy="2327275"/>
          </a:xfrm>
        </p:grpSpPr>
        <p:grpSp>
          <p:nvGrpSpPr>
            <p:cNvPr id="81" name="Group 61"/>
            <p:cNvGrpSpPr>
              <a:grpSpLocks/>
            </p:cNvGrpSpPr>
            <p:nvPr/>
          </p:nvGrpSpPr>
          <p:grpSpPr bwMode="auto">
            <a:xfrm>
              <a:off x="361881" y="4206561"/>
              <a:ext cx="3584575" cy="2327275"/>
              <a:chOff x="128" y="1178"/>
              <a:chExt cx="2258" cy="1466"/>
            </a:xfrm>
          </p:grpSpPr>
          <p:grpSp>
            <p:nvGrpSpPr>
              <p:cNvPr id="82" name="Group 4"/>
              <p:cNvGrpSpPr>
                <a:grpSpLocks/>
              </p:cNvGrpSpPr>
              <p:nvPr/>
            </p:nvGrpSpPr>
            <p:grpSpPr bwMode="auto">
              <a:xfrm>
                <a:off x="657" y="1739"/>
                <a:ext cx="1692" cy="288"/>
                <a:chOff x="1565" y="2296"/>
                <a:chExt cx="2177" cy="348"/>
              </a:xfrm>
            </p:grpSpPr>
            <p:sp>
              <p:nvSpPr>
                <p:cNvPr id="96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565" y="2296"/>
                  <a:ext cx="544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N</a:t>
                  </a:r>
                </a:p>
              </p:txBody>
            </p:sp>
            <p:sp>
              <p:nvSpPr>
                <p:cNvPr id="97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381" y="2296"/>
                  <a:ext cx="544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C</a:t>
                  </a:r>
                </a:p>
              </p:txBody>
            </p:sp>
            <p:sp>
              <p:nvSpPr>
                <p:cNvPr id="98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3198" y="2296"/>
                  <a:ext cx="544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C</a:t>
                  </a:r>
                </a:p>
              </p:txBody>
            </p:sp>
            <p:sp>
              <p:nvSpPr>
                <p:cNvPr id="99" name="Line 8"/>
                <p:cNvSpPr>
                  <a:spLocks noChangeShapeType="1"/>
                </p:cNvSpPr>
                <p:nvPr/>
              </p:nvSpPr>
              <p:spPr bwMode="auto">
                <a:xfrm>
                  <a:off x="1882" y="2478"/>
                  <a:ext cx="45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0" name="Line 9"/>
                <p:cNvSpPr>
                  <a:spLocks noChangeShapeType="1"/>
                </p:cNvSpPr>
                <p:nvPr/>
              </p:nvSpPr>
              <p:spPr bwMode="auto">
                <a:xfrm>
                  <a:off x="2744" y="2478"/>
                  <a:ext cx="45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3" name="Group 10"/>
              <p:cNvGrpSpPr>
                <a:grpSpLocks/>
              </p:cNvGrpSpPr>
              <p:nvPr/>
            </p:nvGrpSpPr>
            <p:grpSpPr bwMode="auto">
              <a:xfrm>
                <a:off x="128" y="1363"/>
                <a:ext cx="529" cy="1040"/>
                <a:chOff x="884" y="1842"/>
                <a:chExt cx="681" cy="1256"/>
              </a:xfrm>
            </p:grpSpPr>
            <p:sp>
              <p:nvSpPr>
                <p:cNvPr id="92" name="Line 11"/>
                <p:cNvSpPr>
                  <a:spLocks noChangeShapeType="1"/>
                </p:cNvSpPr>
                <p:nvPr/>
              </p:nvSpPr>
              <p:spPr bwMode="auto">
                <a:xfrm>
                  <a:off x="1202" y="2115"/>
                  <a:ext cx="363" cy="2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1202" y="2659"/>
                  <a:ext cx="363" cy="2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4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884" y="1842"/>
                  <a:ext cx="499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H</a:t>
                  </a:r>
                </a:p>
              </p:txBody>
            </p:sp>
            <p:sp>
              <p:nvSpPr>
                <p:cNvPr id="95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884" y="2750"/>
                  <a:ext cx="499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H</a:t>
                  </a:r>
                </a:p>
              </p:txBody>
            </p:sp>
          </p:grpSp>
          <p:grpSp>
            <p:nvGrpSpPr>
              <p:cNvPr id="84" name="Group 15"/>
              <p:cNvGrpSpPr>
                <a:grpSpLocks/>
              </p:cNvGrpSpPr>
              <p:nvPr/>
            </p:nvGrpSpPr>
            <p:grpSpPr bwMode="auto">
              <a:xfrm>
                <a:off x="1298" y="1178"/>
                <a:ext cx="427" cy="1466"/>
                <a:chOff x="2389" y="1618"/>
                <a:chExt cx="550" cy="1771"/>
              </a:xfrm>
            </p:grpSpPr>
            <p:sp>
              <p:nvSpPr>
                <p:cNvPr id="88" name="Line 16"/>
                <p:cNvSpPr>
                  <a:spLocks noChangeShapeType="1"/>
                </p:cNvSpPr>
                <p:nvPr/>
              </p:nvSpPr>
              <p:spPr bwMode="auto">
                <a:xfrm>
                  <a:off x="2536" y="2721"/>
                  <a:ext cx="0" cy="2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89" name="Line 17"/>
                <p:cNvSpPr>
                  <a:spLocks noChangeShapeType="1"/>
                </p:cNvSpPr>
                <p:nvPr/>
              </p:nvSpPr>
              <p:spPr bwMode="auto">
                <a:xfrm>
                  <a:off x="2536" y="1993"/>
                  <a:ext cx="0" cy="2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415" y="1618"/>
                  <a:ext cx="524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R</a:t>
                  </a:r>
                </a:p>
              </p:txBody>
            </p:sp>
            <p:sp>
              <p:nvSpPr>
                <p:cNvPr id="91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389" y="3041"/>
                  <a:ext cx="526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H</a:t>
                  </a:r>
                </a:p>
              </p:txBody>
            </p:sp>
          </p:grpSp>
          <p:sp>
            <p:nvSpPr>
              <p:cNvPr id="85" name="Text Box 23"/>
              <p:cNvSpPr txBox="1">
                <a:spLocks noChangeArrowheads="1"/>
              </p:cNvSpPr>
              <p:nvPr/>
            </p:nvSpPr>
            <p:spPr bwMode="auto">
              <a:xfrm>
                <a:off x="1945" y="1227"/>
                <a:ext cx="44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O</a:t>
                </a:r>
              </a:p>
            </p:txBody>
          </p:sp>
          <p:sp>
            <p:nvSpPr>
              <p:cNvPr id="86" name="Line 59"/>
              <p:cNvSpPr>
                <a:spLocks noChangeShapeType="1"/>
              </p:cNvSpPr>
              <p:nvPr/>
            </p:nvSpPr>
            <p:spPr bwMode="auto">
              <a:xfrm>
                <a:off x="1999" y="1474"/>
                <a:ext cx="0" cy="24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7" name="Line 60"/>
              <p:cNvSpPr>
                <a:spLocks noChangeShapeType="1"/>
              </p:cNvSpPr>
              <p:nvPr/>
            </p:nvSpPr>
            <p:spPr bwMode="auto">
              <a:xfrm>
                <a:off x="2092" y="1483"/>
                <a:ext cx="0" cy="24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1" name="Group 63"/>
            <p:cNvGrpSpPr>
              <a:grpSpLocks/>
            </p:cNvGrpSpPr>
            <p:nvPr/>
          </p:nvGrpSpPr>
          <p:grpSpPr bwMode="auto">
            <a:xfrm>
              <a:off x="5534496" y="4206561"/>
              <a:ext cx="3567113" cy="2327275"/>
              <a:chOff x="3513" y="1170"/>
              <a:chExt cx="2247" cy="1466"/>
            </a:xfrm>
          </p:grpSpPr>
          <p:grpSp>
            <p:nvGrpSpPr>
              <p:cNvPr id="102" name="Group 27"/>
              <p:cNvGrpSpPr>
                <a:grpSpLocks/>
              </p:cNvGrpSpPr>
              <p:nvPr/>
            </p:nvGrpSpPr>
            <p:grpSpPr bwMode="auto">
              <a:xfrm>
                <a:off x="3513" y="1731"/>
                <a:ext cx="1692" cy="288"/>
                <a:chOff x="1565" y="2296"/>
                <a:chExt cx="2177" cy="348"/>
              </a:xfrm>
            </p:grpSpPr>
            <p:sp>
              <p:nvSpPr>
                <p:cNvPr id="116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1565" y="2296"/>
                  <a:ext cx="544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N</a:t>
                  </a:r>
                </a:p>
              </p:txBody>
            </p:sp>
            <p:sp>
              <p:nvSpPr>
                <p:cNvPr id="117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381" y="2296"/>
                  <a:ext cx="544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C</a:t>
                  </a:r>
                </a:p>
              </p:txBody>
            </p:sp>
            <p:sp>
              <p:nvSpPr>
                <p:cNvPr id="118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3198" y="2296"/>
                  <a:ext cx="544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C</a:t>
                  </a:r>
                </a:p>
              </p:txBody>
            </p:sp>
            <p:sp>
              <p:nvSpPr>
                <p:cNvPr id="119" name="Line 31"/>
                <p:cNvSpPr>
                  <a:spLocks noChangeShapeType="1"/>
                </p:cNvSpPr>
                <p:nvPr/>
              </p:nvSpPr>
              <p:spPr bwMode="auto">
                <a:xfrm>
                  <a:off x="1882" y="2478"/>
                  <a:ext cx="45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0" name="Line 32"/>
                <p:cNvSpPr>
                  <a:spLocks noChangeShapeType="1"/>
                </p:cNvSpPr>
                <p:nvPr/>
              </p:nvSpPr>
              <p:spPr bwMode="auto">
                <a:xfrm>
                  <a:off x="2744" y="2478"/>
                  <a:ext cx="45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03" name="Text Box 36"/>
              <p:cNvSpPr txBox="1">
                <a:spLocks noChangeArrowheads="1"/>
              </p:cNvSpPr>
              <p:nvPr/>
            </p:nvSpPr>
            <p:spPr bwMode="auto">
              <a:xfrm>
                <a:off x="3517" y="1202"/>
                <a:ext cx="3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GB" altLang="en-US" sz="2400" dirty="0">
                    <a:latin typeface="+mn-lt"/>
                  </a:rPr>
                  <a:t>H</a:t>
                </a:r>
              </a:p>
            </p:txBody>
          </p:sp>
          <p:grpSp>
            <p:nvGrpSpPr>
              <p:cNvPr id="104" name="Group 38"/>
              <p:cNvGrpSpPr>
                <a:grpSpLocks/>
              </p:cNvGrpSpPr>
              <p:nvPr/>
            </p:nvGrpSpPr>
            <p:grpSpPr bwMode="auto">
              <a:xfrm>
                <a:off x="4154" y="1170"/>
                <a:ext cx="427" cy="1466"/>
                <a:chOff x="2389" y="1618"/>
                <a:chExt cx="550" cy="1771"/>
              </a:xfrm>
            </p:grpSpPr>
            <p:sp>
              <p:nvSpPr>
                <p:cNvPr id="112" name="Line 39"/>
                <p:cNvSpPr>
                  <a:spLocks noChangeShapeType="1"/>
                </p:cNvSpPr>
                <p:nvPr/>
              </p:nvSpPr>
              <p:spPr bwMode="auto">
                <a:xfrm>
                  <a:off x="2536" y="2721"/>
                  <a:ext cx="0" cy="2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3" name="Line 40"/>
                <p:cNvSpPr>
                  <a:spLocks noChangeShapeType="1"/>
                </p:cNvSpPr>
                <p:nvPr/>
              </p:nvSpPr>
              <p:spPr bwMode="auto">
                <a:xfrm>
                  <a:off x="2536" y="1993"/>
                  <a:ext cx="0" cy="2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4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2415" y="1618"/>
                  <a:ext cx="524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R</a:t>
                  </a:r>
                </a:p>
              </p:txBody>
            </p:sp>
            <p:sp>
              <p:nvSpPr>
                <p:cNvPr id="115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2389" y="3041"/>
                  <a:ext cx="526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H</a:t>
                  </a:r>
                </a:p>
              </p:txBody>
            </p:sp>
          </p:grpSp>
          <p:grpSp>
            <p:nvGrpSpPr>
              <p:cNvPr id="105" name="Group 43"/>
              <p:cNvGrpSpPr>
                <a:grpSpLocks/>
              </p:cNvGrpSpPr>
              <p:nvPr/>
            </p:nvGrpSpPr>
            <p:grpSpPr bwMode="auto">
              <a:xfrm>
                <a:off x="5036" y="1219"/>
                <a:ext cx="724" cy="1298"/>
                <a:chOff x="3525" y="1677"/>
                <a:chExt cx="931" cy="1568"/>
              </a:xfrm>
            </p:grpSpPr>
            <p:sp>
              <p:nvSpPr>
                <p:cNvPr id="107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3525" y="1991"/>
                  <a:ext cx="296" cy="34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8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3592" y="2059"/>
                  <a:ext cx="296" cy="34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9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3812" y="1677"/>
                  <a:ext cx="567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O</a:t>
                  </a:r>
                </a:p>
              </p:txBody>
            </p:sp>
            <p:sp>
              <p:nvSpPr>
                <p:cNvPr id="110" name="Line 47"/>
                <p:cNvSpPr>
                  <a:spLocks noChangeShapeType="1"/>
                </p:cNvSpPr>
                <p:nvPr/>
              </p:nvSpPr>
              <p:spPr bwMode="auto">
                <a:xfrm>
                  <a:off x="3558" y="2678"/>
                  <a:ext cx="365" cy="31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1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3889" y="2897"/>
                  <a:ext cx="567" cy="3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GB" altLang="en-US" sz="2400" dirty="0">
                      <a:latin typeface="+mn-lt"/>
                    </a:rPr>
                    <a:t>OH</a:t>
                  </a:r>
                </a:p>
              </p:txBody>
            </p:sp>
          </p:grpSp>
          <p:sp>
            <p:nvSpPr>
              <p:cNvPr id="106" name="Line 62"/>
              <p:cNvSpPr>
                <a:spLocks noChangeShapeType="1"/>
              </p:cNvSpPr>
              <p:nvPr/>
            </p:nvSpPr>
            <p:spPr bwMode="auto">
              <a:xfrm>
                <a:off x="3651" y="1465"/>
                <a:ext cx="0" cy="25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cxnSp>
          <p:nvCxnSpPr>
            <p:cNvPr id="122" name="Straight Connector 121"/>
            <p:cNvCxnSpPr>
              <a:endCxn id="116" idx="1"/>
            </p:cNvCxnSpPr>
            <p:nvPr/>
          </p:nvCxnSpPr>
          <p:spPr>
            <a:xfrm>
              <a:off x="3596413" y="5325749"/>
              <a:ext cx="1938083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9229991" y="5950247"/>
            <a:ext cx="1800200" cy="707886"/>
            <a:chOff x="6444208" y="5198422"/>
            <a:chExt cx="1800200" cy="707886"/>
          </a:xfrm>
        </p:grpSpPr>
        <p:sp>
          <p:nvSpPr>
            <p:cNvPr id="124" name="TextBox 123"/>
            <p:cNvSpPr txBox="1"/>
            <p:nvPr/>
          </p:nvSpPr>
          <p:spPr>
            <a:xfrm>
              <a:off x="6444208" y="5229200"/>
              <a:ext cx="4320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+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097393" y="5198422"/>
              <a:ext cx="11470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H</a:t>
              </a:r>
              <a:r>
                <a:rPr lang="en-GB" sz="4000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</a:t>
              </a:r>
              <a:r>
                <a:rPr lang="en-GB" sz="4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O</a:t>
              </a:r>
            </a:p>
          </p:txBody>
        </p:sp>
      </p:grpSp>
      <p:cxnSp>
        <p:nvCxnSpPr>
          <p:cNvPr id="128" name="Straight Arrow Connector 127"/>
          <p:cNvCxnSpPr/>
          <p:nvPr/>
        </p:nvCxnSpPr>
        <p:spPr>
          <a:xfrm>
            <a:off x="4288169" y="3333222"/>
            <a:ext cx="0" cy="96182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2696513" y="3570685"/>
            <a:ext cx="1839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Condensation</a:t>
            </a:r>
          </a:p>
        </p:txBody>
      </p:sp>
      <p:grpSp>
        <p:nvGrpSpPr>
          <p:cNvPr id="146" name="Group 145"/>
          <p:cNvGrpSpPr/>
          <p:nvPr/>
        </p:nvGrpSpPr>
        <p:grpSpPr>
          <a:xfrm>
            <a:off x="3030088" y="5144360"/>
            <a:ext cx="2964736" cy="1344496"/>
            <a:chOff x="3005176" y="4736082"/>
            <a:chExt cx="2964736" cy="1344496"/>
          </a:xfrm>
        </p:grpSpPr>
        <p:sp>
          <p:nvSpPr>
            <p:cNvPr id="132" name="Rounded Rectangle 131"/>
            <p:cNvSpPr/>
            <p:nvPr/>
          </p:nvSpPr>
          <p:spPr>
            <a:xfrm>
              <a:off x="3005176" y="4736082"/>
              <a:ext cx="2964736" cy="674812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3762934" y="5711246"/>
              <a:ext cx="17176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Peptide Bond</a:t>
              </a:r>
            </a:p>
          </p:txBody>
        </p:sp>
        <p:cxnSp>
          <p:nvCxnSpPr>
            <p:cNvPr id="145" name="Straight Connector 144"/>
            <p:cNvCxnSpPr/>
            <p:nvPr/>
          </p:nvCxnSpPr>
          <p:spPr>
            <a:xfrm flipV="1">
              <a:off x="4112924" y="5147347"/>
              <a:ext cx="174881" cy="67487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C87C6FB-E548-4621-A000-FB65CF413A5A}"/>
              </a:ext>
            </a:extLst>
          </p:cNvPr>
          <p:cNvSpPr/>
          <p:nvPr/>
        </p:nvSpPr>
        <p:spPr>
          <a:xfrm>
            <a:off x="3040675" y="3010258"/>
            <a:ext cx="3427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Always show the </a:t>
            </a:r>
            <a:r>
              <a:rPr lang="en-GB" altLang="en-US" b="1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groups involved</a:t>
            </a:r>
            <a:endParaRPr kumimoji="0" lang="en-GB" altLang="en-US" sz="11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A4EC7F-530E-4ACC-A3EC-2CE80FB4A9C6}"/>
              </a:ext>
            </a:extLst>
          </p:cNvPr>
          <p:cNvSpPr/>
          <p:nvPr/>
        </p:nvSpPr>
        <p:spPr>
          <a:xfrm>
            <a:off x="2552868" y="6496012"/>
            <a:ext cx="4087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Always </a:t>
            </a:r>
            <a:r>
              <a:rPr lang="en-GB" altLang="en-US" b="1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n-GB" altLang="en-US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altLang="en-US" b="1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label the bond </a:t>
            </a:r>
            <a:r>
              <a:rPr lang="en-GB" altLang="en-US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formed</a:t>
            </a:r>
            <a:endParaRPr kumimoji="0" lang="en-GB" altLang="en-US" sz="3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6BD64B-C9BA-47FD-BC72-0D25A20F15AF}"/>
              </a:ext>
            </a:extLst>
          </p:cNvPr>
          <p:cNvSpPr/>
          <p:nvPr/>
        </p:nvSpPr>
        <p:spPr>
          <a:xfrm>
            <a:off x="9196910" y="5515846"/>
            <a:ext cx="3053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Always show </a:t>
            </a:r>
            <a:r>
              <a:rPr lang="en-GB" altLang="en-US" b="1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water is released</a:t>
            </a:r>
            <a:endParaRPr kumimoji="0" lang="en-GB" altLang="en-US" sz="11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DE157E6F-9EB5-45D9-8732-60F95E28AEA7}"/>
              </a:ext>
            </a:extLst>
          </p:cNvPr>
          <p:cNvSpPr/>
          <p:nvPr/>
        </p:nvSpPr>
        <p:spPr>
          <a:xfrm>
            <a:off x="51983" y="-151352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073F87C-754A-46E5-8505-54A8D9A7D9A4}"/>
              </a:ext>
            </a:extLst>
          </p:cNvPr>
          <p:cNvSpPr/>
          <p:nvPr/>
        </p:nvSpPr>
        <p:spPr>
          <a:xfrm>
            <a:off x="2526568" y="135748"/>
            <a:ext cx="3362780" cy="558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Dipeptides Structure:</a:t>
            </a:r>
            <a:endParaRPr lang="en-GB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08FB7F9-02D1-42F8-A823-984CABF3A8DB}"/>
              </a:ext>
            </a:extLst>
          </p:cNvPr>
          <p:cNvSpPr txBox="1"/>
          <p:nvPr/>
        </p:nvSpPr>
        <p:spPr>
          <a:xfrm>
            <a:off x="9432593" y="321048"/>
            <a:ext cx="27834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7030A0"/>
                </a:solidFill>
              </a:rPr>
              <a:t>Draw the condensation reaction on page 21 in your booklet. </a:t>
            </a:r>
          </a:p>
        </p:txBody>
      </p:sp>
      <p:pic>
        <p:nvPicPr>
          <p:cNvPr id="130" name="Picture 129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EE64D20F-98B1-4013-9544-599DE262892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634" y="43922"/>
            <a:ext cx="867496" cy="87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92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B8AE82-42A3-4A4F-8D01-B17FF0711730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CF95B4-0D29-4CED-8FCD-3008F27F7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5" y="923330"/>
            <a:ext cx="14362742" cy="10959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B4B9B2-8D96-46FC-AA0F-A71D64B890A4}"/>
              </a:ext>
            </a:extLst>
          </p:cNvPr>
          <p:cNvSpPr/>
          <p:nvPr/>
        </p:nvSpPr>
        <p:spPr>
          <a:xfrm>
            <a:off x="2571003" y="400110"/>
            <a:ext cx="46412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u="sng" dirty="0">
                <a:cs typeface="Calibri" panose="020F0502020204030204" pitchFamily="34" charset="0"/>
              </a:rPr>
              <a:t>Hierarchical protein structure </a:t>
            </a:r>
            <a:endParaRPr lang="en-GB" sz="2800" dirty="0">
              <a:effectLst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73A985-F725-49D5-B569-3CE7315D8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098" y="2262660"/>
            <a:ext cx="8029575" cy="2657475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51C59AC0-F095-4817-BD3B-52206070A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F18E761-CEFC-44FA-B177-05F0A1C0F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015" y="5757327"/>
            <a:ext cx="1192098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Calibri" panose="020F0502020204030204" pitchFamily="34" charset="0"/>
              </a:rPr>
              <a:t>Proteins can consist of a single polypeptide chain e.g. most enzymes, or 2 or more polypeptides e.g. haemoglobin, collagen.</a:t>
            </a:r>
            <a:endParaRPr kumimoji="0" lang="en-GB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39BF20-F400-4341-A9B8-F4B386E99DB9}"/>
              </a:ext>
            </a:extLst>
          </p:cNvPr>
          <p:cNvSpPr/>
          <p:nvPr/>
        </p:nvSpPr>
        <p:spPr>
          <a:xfrm>
            <a:off x="611973" y="2762964"/>
            <a:ext cx="214198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  <a:hlinkClick r:id="rId4"/>
              </a:rPr>
              <a:t>http://www.bcconline.com/biol10rs/Pearson-Animations/protein_structure.swf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376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protein structure">
            <a:hlinkClick r:id="rId2"/>
            <a:extLst>
              <a:ext uri="{FF2B5EF4-FFF2-40B4-BE49-F238E27FC236}">
                <a16:creationId xmlns:a16="http://schemas.microsoft.com/office/drawing/2014/main" id="{115367D6-EB27-40BC-AB1C-5ED7AA04950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7" t="12059" r="37717" b="67485"/>
          <a:stretch/>
        </p:blipFill>
        <p:spPr bwMode="auto">
          <a:xfrm>
            <a:off x="169415" y="1254910"/>
            <a:ext cx="3262313" cy="18113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F26322-8C85-4F3E-8B8F-4CCF726E4746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E86030-BB8B-408A-99B1-BAFF476D94B3}"/>
              </a:ext>
            </a:extLst>
          </p:cNvPr>
          <p:cNvSpPr/>
          <p:nvPr/>
        </p:nvSpPr>
        <p:spPr>
          <a:xfrm>
            <a:off x="2571003" y="400110"/>
            <a:ext cx="6091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u="sng" dirty="0">
                <a:cs typeface="Calibri" panose="020F0502020204030204" pitchFamily="34" charset="0"/>
              </a:rPr>
              <a:t>Hierarchical protein structure- Primary  </a:t>
            </a:r>
            <a:endParaRPr lang="en-GB" sz="2800" dirty="0">
              <a:effectLst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8062E546-B81E-44E1-8F96-E4DED9EF0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307" y="1069440"/>
            <a:ext cx="7657278" cy="23087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Definition: 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Polymer of amino acids joined by condensation reaction in a specific order of amino acids in a polypeptide chain.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Bond: 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eptide 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3200" b="1" dirty="0">
                <a:effectLst/>
                <a:latin typeface="Comic Sans MS" panose="030F0702030302020204" pitchFamily="66" charset="0"/>
              </a:rPr>
              <a:t> </a:t>
            </a:r>
            <a:endParaRPr lang="en-GB" sz="3200" dirty="0">
              <a:effectLst/>
            </a:endParaRPr>
          </a:p>
        </p:txBody>
      </p:sp>
      <p:pic>
        <p:nvPicPr>
          <p:cNvPr id="6" name="Picture 5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C9E3832A-54D4-41D5-BBC0-9EBBE929DC4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122462"/>
            <a:ext cx="695007" cy="6428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1C675B-CB13-4FA1-B53A-20EFE66FD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3479800"/>
            <a:ext cx="5715000" cy="3333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40DD9C-0DB6-4B0F-85B2-41A0168DEEB2}"/>
              </a:ext>
            </a:extLst>
          </p:cNvPr>
          <p:cNvSpPr txBox="1"/>
          <p:nvPr/>
        </p:nvSpPr>
        <p:spPr>
          <a:xfrm>
            <a:off x="402778" y="3872567"/>
            <a:ext cx="60579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Primary structure </a:t>
            </a:r>
            <a:r>
              <a:rPr lang="en-GB" dirty="0"/>
              <a:t>can be very </a:t>
            </a:r>
            <a:r>
              <a:rPr lang="en-GB" b="1" dirty="0"/>
              <a:t>different</a:t>
            </a:r>
            <a:r>
              <a:rPr lang="en-GB" dirty="0"/>
              <a:t> which is why proteins have so many </a:t>
            </a:r>
            <a:r>
              <a:rPr lang="en-GB" b="1" dirty="0"/>
              <a:t>different roles</a:t>
            </a:r>
            <a:r>
              <a:rPr lang="en-GB" dirty="0"/>
              <a:t>. </a:t>
            </a:r>
          </a:p>
          <a:p>
            <a:r>
              <a:rPr lang="en-GB" dirty="0"/>
              <a:t>Polypeptide chains can </a:t>
            </a:r>
            <a:r>
              <a:rPr lang="en-GB" b="1" dirty="0"/>
              <a:t>contain the same amino-acids </a:t>
            </a:r>
            <a:r>
              <a:rPr lang="en-GB" dirty="0"/>
              <a:t>but in </a:t>
            </a:r>
            <a:r>
              <a:rPr lang="en-GB" b="1" dirty="0"/>
              <a:t>different order </a:t>
            </a:r>
            <a:r>
              <a:rPr lang="en-GB" dirty="0"/>
              <a:t>so would change the function of the protein. </a:t>
            </a:r>
          </a:p>
          <a:p>
            <a:r>
              <a:rPr lang="en-GB" dirty="0"/>
              <a:t>Polypeptide chains can be </a:t>
            </a:r>
            <a:r>
              <a:rPr lang="en-GB" b="1" dirty="0"/>
              <a:t>different lengths </a:t>
            </a:r>
          </a:p>
          <a:p>
            <a:r>
              <a:rPr lang="en-GB" dirty="0"/>
              <a:t>Polypeptide chains can contain </a:t>
            </a:r>
            <a:r>
              <a:rPr lang="en-GB" b="1" dirty="0"/>
              <a:t>different combinations</a:t>
            </a:r>
            <a:r>
              <a:rPr lang="en-GB" dirty="0"/>
              <a:t> of amino-acids. </a:t>
            </a:r>
          </a:p>
          <a:p>
            <a:r>
              <a:rPr lang="en-GB" dirty="0"/>
              <a:t>We will learn more about </a:t>
            </a:r>
            <a:r>
              <a:rPr lang="en-GB" b="1" dirty="0"/>
              <a:t>mutations </a:t>
            </a:r>
            <a:r>
              <a:rPr lang="en-GB" dirty="0"/>
              <a:t>in the Nucleic acid booklet. </a:t>
            </a:r>
          </a:p>
        </p:txBody>
      </p:sp>
    </p:spTree>
    <p:extLst>
      <p:ext uri="{BB962C8B-B14F-4D97-AF65-F5344CB8AC3E}">
        <p14:creationId xmlns:p14="http://schemas.microsoft.com/office/powerpoint/2010/main" val="405108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F26322-8C85-4F3E-8B8F-4CCF726E4746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E86030-BB8B-408A-99B1-BAFF476D94B3}"/>
              </a:ext>
            </a:extLst>
          </p:cNvPr>
          <p:cNvSpPr/>
          <p:nvPr/>
        </p:nvSpPr>
        <p:spPr>
          <a:xfrm>
            <a:off x="2571003" y="400110"/>
            <a:ext cx="6470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u="sng" dirty="0">
                <a:cs typeface="Calibri" panose="020F0502020204030204" pitchFamily="34" charset="0"/>
              </a:rPr>
              <a:t>Hierarchical protein structure- Secondary  </a:t>
            </a:r>
            <a:endParaRPr lang="en-GB" sz="2800" dirty="0">
              <a:effectLst/>
            </a:endParaRPr>
          </a:p>
        </p:txBody>
      </p:sp>
      <p:pic>
        <p:nvPicPr>
          <p:cNvPr id="6" name="Picture 5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C9E3832A-54D4-41D5-BBC0-9EBBE929DC4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122462"/>
            <a:ext cx="695007" cy="642838"/>
          </a:xfrm>
          <a:prstGeom prst="rect">
            <a:avLst/>
          </a:prstGeom>
        </p:spPr>
      </p:pic>
      <p:pic>
        <p:nvPicPr>
          <p:cNvPr id="9" name="Picture 8" descr="Image result for protein structure">
            <a:hlinkClick r:id="rId3"/>
            <a:extLst>
              <a:ext uri="{FF2B5EF4-FFF2-40B4-BE49-F238E27FC236}">
                <a16:creationId xmlns:a16="http://schemas.microsoft.com/office/drawing/2014/main" id="{F02974B1-B65C-4ED3-BCB2-650AD18A7F5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7" t="32372" r="36915" b="45827"/>
          <a:stretch/>
        </p:blipFill>
        <p:spPr bwMode="auto">
          <a:xfrm>
            <a:off x="242887" y="1432748"/>
            <a:ext cx="3324225" cy="1930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 Box 2">
            <a:extLst>
              <a:ext uri="{FF2B5EF4-FFF2-40B4-BE49-F238E27FC236}">
                <a16:creationId xmlns:a16="http://schemas.microsoft.com/office/drawing/2014/main" id="{9771C06B-320D-42FD-A696-6F94B4B31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868" y="969962"/>
            <a:ext cx="7246432" cy="1590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2000" b="1" u="sng" dirty="0">
                <a:effectLst/>
                <a:cs typeface="Calibri" panose="020F0502020204030204" pitchFamily="34" charset="0"/>
              </a:rPr>
              <a:t>Definition:</a:t>
            </a:r>
            <a:endParaRPr lang="en-GB" sz="2000" dirty="0">
              <a:effectLst/>
            </a:endParaRPr>
          </a:p>
          <a:p>
            <a:pPr>
              <a:spcAft>
                <a:spcPts val="0"/>
              </a:spcAft>
            </a:pPr>
            <a:r>
              <a:rPr lang="en-GB" sz="200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Polypeptide chain folds into either:</a:t>
            </a:r>
            <a:endParaRPr lang="en-GB" sz="2000" dirty="0">
              <a:effectLst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GB" sz="20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α-helix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β – pleated sheets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Bond: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 bonds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DC64E5-B3A8-4C3B-80CD-DA301C5A1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756" y="3519217"/>
            <a:ext cx="4476244" cy="333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57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F26322-8C85-4F3E-8B8F-4CCF726E4746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E86030-BB8B-408A-99B1-BAFF476D94B3}"/>
              </a:ext>
            </a:extLst>
          </p:cNvPr>
          <p:cNvSpPr/>
          <p:nvPr/>
        </p:nvSpPr>
        <p:spPr>
          <a:xfrm>
            <a:off x="2571003" y="400110"/>
            <a:ext cx="61442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u="sng" dirty="0">
                <a:cs typeface="Calibri" panose="020F0502020204030204" pitchFamily="34" charset="0"/>
              </a:rPr>
              <a:t>Hierarchical protein structure- Tertiary   </a:t>
            </a:r>
            <a:endParaRPr lang="en-GB" sz="2800" dirty="0">
              <a:effectLst/>
            </a:endParaRPr>
          </a:p>
        </p:txBody>
      </p:sp>
      <p:pic>
        <p:nvPicPr>
          <p:cNvPr id="6" name="Picture 5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C9E3832A-54D4-41D5-BBC0-9EBBE929DC4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122462"/>
            <a:ext cx="695007" cy="6428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492EF4-E834-4827-BD35-65E80D33C3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45" t="48518" r="4335" b="26112"/>
          <a:stretch/>
        </p:blipFill>
        <p:spPr>
          <a:xfrm>
            <a:off x="292100" y="1122462"/>
            <a:ext cx="2753958" cy="2180880"/>
          </a:xfrm>
          <a:prstGeom prst="rect">
            <a:avLst/>
          </a:prstGeom>
        </p:spPr>
      </p:pic>
      <p:sp>
        <p:nvSpPr>
          <p:cNvPr id="12" name="Text Box 2">
            <a:extLst>
              <a:ext uri="{FF2B5EF4-FFF2-40B4-BE49-F238E27FC236}">
                <a16:creationId xmlns:a16="http://schemas.microsoft.com/office/drawing/2014/main" id="{E302166C-2F32-44CD-81A6-75C8011BC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966292"/>
            <a:ext cx="7658100" cy="321818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b="1" u="sng" dirty="0">
                <a:effectLst/>
                <a:cs typeface="Calibri" panose="020F0502020204030204" pitchFamily="34" charset="0"/>
              </a:rPr>
              <a:t>Definition: </a:t>
            </a:r>
            <a:endParaRPr lang="en-GB" dirty="0">
              <a:effectLst/>
            </a:endParaRPr>
          </a:p>
          <a:p>
            <a:pPr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Polypeptide folds further to produce a specific 3D structure. </a:t>
            </a:r>
            <a:endParaRPr lang="en-GB" dirty="0">
              <a:effectLst/>
            </a:endParaRPr>
          </a:p>
          <a:p>
            <a:pPr>
              <a:spcAft>
                <a:spcPts val="0"/>
              </a:spcAft>
            </a:pPr>
            <a:r>
              <a:rPr lang="en-GB" dirty="0">
                <a:effectLst/>
                <a:cs typeface="Calibri" panose="020F0502020204030204" pitchFamily="34" charset="0"/>
              </a:rPr>
              <a:t> </a:t>
            </a:r>
            <a:endParaRPr lang="en-GB" dirty="0">
              <a:effectLst/>
            </a:endParaRPr>
          </a:p>
          <a:p>
            <a:pPr>
              <a:spcAft>
                <a:spcPts val="0"/>
              </a:spcAft>
            </a:pPr>
            <a:r>
              <a:rPr lang="en-GB" b="1" dirty="0">
                <a:effectLst/>
                <a:cs typeface="Calibri" panose="020F0502020204030204" pitchFamily="34" charset="0"/>
              </a:rPr>
              <a:t>Bonds:</a:t>
            </a:r>
            <a:endParaRPr lang="en-GB" dirty="0">
              <a:effectLst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 bonds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 the polar R-groups of the amino acids. Easily broken by </a:t>
            </a:r>
            <a:r>
              <a:rPr lang="en-GB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temperature and pH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changes 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Ionic bonds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 an amino acid with a positive charge and an amino acid with a negative charge if close enough. Easily broken by </a:t>
            </a:r>
            <a:r>
              <a:rPr lang="en-GB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 changes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Disulphide bridges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 amino acids that contain </a:t>
            </a:r>
            <a:r>
              <a:rPr lang="en-GB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Sulphur in the R-group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Strong covalent bonds but broken by reducing agents.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Tertiary structure is determined by </a:t>
            </a: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these bonds form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is determined by </a:t>
            </a: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sequence of amino acids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Tertiary structure </a:t>
            </a: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determines 3D shape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function of the protein.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effectLst/>
                <a:latin typeface="Comic Sans MS" panose="030F0702030302020204" pitchFamily="66" charset="0"/>
              </a:rPr>
              <a:t> </a:t>
            </a:r>
            <a:endParaRPr lang="en-GB" dirty="0">
              <a:effectLst/>
            </a:endParaRPr>
          </a:p>
          <a:p>
            <a:pPr>
              <a:spcAft>
                <a:spcPts val="0"/>
              </a:spcAft>
            </a:pPr>
            <a:r>
              <a:rPr lang="en-GB" b="1" dirty="0">
                <a:effectLst/>
                <a:latin typeface="Comic Sans MS" panose="030F0702030302020204" pitchFamily="66" charset="0"/>
              </a:rPr>
              <a:t> 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6167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F26322-8C85-4F3E-8B8F-4CCF726E4746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E86030-BB8B-408A-99B1-BAFF476D94B3}"/>
              </a:ext>
            </a:extLst>
          </p:cNvPr>
          <p:cNvSpPr/>
          <p:nvPr/>
        </p:nvSpPr>
        <p:spPr>
          <a:xfrm>
            <a:off x="2571003" y="400110"/>
            <a:ext cx="61442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u="sng" dirty="0">
                <a:cs typeface="Calibri" panose="020F0502020204030204" pitchFamily="34" charset="0"/>
              </a:rPr>
              <a:t>Hierarchical protein structure- Tertiary   </a:t>
            </a:r>
            <a:endParaRPr lang="en-GB" sz="2800" dirty="0">
              <a:effectLst/>
            </a:endParaRPr>
          </a:p>
        </p:txBody>
      </p:sp>
      <p:pic>
        <p:nvPicPr>
          <p:cNvPr id="6" name="Picture 5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C9E3832A-54D4-41D5-BBC0-9EBBE929DC4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122462"/>
            <a:ext cx="695007" cy="6428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0B256C-3E4E-484D-B315-156AC9F80A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12"/>
          <a:stretch/>
        </p:blipFill>
        <p:spPr>
          <a:xfrm>
            <a:off x="2260600" y="1122462"/>
            <a:ext cx="6324600" cy="5537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4449A15-65A0-4E65-9A6E-CB50C025CD56}"/>
              </a:ext>
            </a:extLst>
          </p:cNvPr>
          <p:cNvSpPr/>
          <p:nvPr/>
        </p:nvSpPr>
        <p:spPr>
          <a:xfrm>
            <a:off x="95689" y="2224708"/>
            <a:ext cx="2475314" cy="1666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etween the polar R-groups of the amino acids. Easily broken by </a:t>
            </a:r>
            <a:r>
              <a:rPr lang="en-GB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temperature and pH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changes 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A5901D-2DF9-4FF4-AA89-8A7EC516C566}"/>
              </a:ext>
            </a:extLst>
          </p:cNvPr>
          <p:cNvSpPr/>
          <p:nvPr/>
        </p:nvSpPr>
        <p:spPr>
          <a:xfrm>
            <a:off x="7752911" y="4909740"/>
            <a:ext cx="39183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etween an amino acid with a positive charge and an amino acid with a negative charge if close enough. Easily broken by </a:t>
            </a:r>
            <a:r>
              <a:rPr lang="en-GB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 changes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5CC3CD-8C6F-49CC-A384-A901BAA61716}"/>
              </a:ext>
            </a:extLst>
          </p:cNvPr>
          <p:cNvSpPr/>
          <p:nvPr/>
        </p:nvSpPr>
        <p:spPr>
          <a:xfrm>
            <a:off x="7480300" y="2914372"/>
            <a:ext cx="4051300" cy="102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etween amino acids that contain </a:t>
            </a:r>
            <a:r>
              <a:rPr lang="en-GB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Sulphur in the R-group</a:t>
            </a:r>
            <a:r>
              <a:rPr lang="en-GB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Strong covalent bonds but broken by reducing agents.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02FAA6-2909-4634-918F-2F0DB4610515}"/>
              </a:ext>
            </a:extLst>
          </p:cNvPr>
          <p:cNvSpPr/>
          <p:nvPr/>
        </p:nvSpPr>
        <p:spPr>
          <a:xfrm>
            <a:off x="5905500" y="1122462"/>
            <a:ext cx="3073400" cy="1102246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D71C42-80FF-4968-8C93-39B07DE4F823}"/>
              </a:ext>
            </a:extLst>
          </p:cNvPr>
          <p:cNvSpPr txBox="1"/>
          <p:nvPr/>
        </p:nvSpPr>
        <p:spPr>
          <a:xfrm>
            <a:off x="8944293" y="1301929"/>
            <a:ext cx="1453711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Beyond the specification</a:t>
            </a:r>
          </a:p>
        </p:txBody>
      </p:sp>
    </p:spTree>
    <p:extLst>
      <p:ext uri="{BB962C8B-B14F-4D97-AF65-F5344CB8AC3E}">
        <p14:creationId xmlns:p14="http://schemas.microsoft.com/office/powerpoint/2010/main" val="1711619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protein structure">
            <a:hlinkClick r:id="rId2"/>
            <a:extLst>
              <a:ext uri="{FF2B5EF4-FFF2-40B4-BE49-F238E27FC236}">
                <a16:creationId xmlns:a16="http://schemas.microsoft.com/office/drawing/2014/main" id="{BE15A405-E446-4E87-BF5B-8D7B572FD23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4" t="77265" r="36916" b="3713"/>
          <a:stretch/>
        </p:blipFill>
        <p:spPr bwMode="auto">
          <a:xfrm>
            <a:off x="368300" y="1333500"/>
            <a:ext cx="2335212" cy="16843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7C74C32-3C16-4FEE-BEB8-A39F1C616D0A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D2D327-F917-4C43-8988-BA177AF8DC5A}"/>
              </a:ext>
            </a:extLst>
          </p:cNvPr>
          <p:cNvSpPr/>
          <p:nvPr/>
        </p:nvSpPr>
        <p:spPr>
          <a:xfrm>
            <a:off x="2571003" y="400110"/>
            <a:ext cx="6629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u="sng" dirty="0">
                <a:cs typeface="Calibri" panose="020F0502020204030204" pitchFamily="34" charset="0"/>
              </a:rPr>
              <a:t>Hierarchical protein structure- Quaternary  </a:t>
            </a:r>
            <a:endParaRPr lang="en-GB" sz="2800" dirty="0">
              <a:effectLst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4EE8DAC5-BBA5-43EB-9A65-142EACC2F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7935" y="1174591"/>
            <a:ext cx="7630665" cy="131635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2400" b="1" u="sng" dirty="0">
                <a:effectLst/>
                <a:cs typeface="Calibri" panose="020F0502020204030204" pitchFamily="34" charset="0"/>
              </a:rPr>
              <a:t>Definition:</a:t>
            </a:r>
            <a:endParaRPr lang="en-GB" sz="2400" dirty="0">
              <a:effectLst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than one polypeptide chain.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400" dirty="0">
                <a:effectLst/>
                <a:cs typeface="Calibri" panose="020F0502020204030204" pitchFamily="34" charset="0"/>
              </a:rPr>
              <a:t> </a:t>
            </a:r>
            <a:endParaRPr lang="en-GB" sz="2400" dirty="0">
              <a:effectLst/>
            </a:endParaRPr>
          </a:p>
          <a:p>
            <a:pPr>
              <a:spcAft>
                <a:spcPts val="0"/>
              </a:spcAft>
            </a:pPr>
            <a:r>
              <a:rPr lang="en-GB" sz="2400" b="1" dirty="0">
                <a:effectLst/>
                <a:cs typeface="Calibri" panose="020F0502020204030204" pitchFamily="34" charset="0"/>
              </a:rPr>
              <a:t>Bonds: </a:t>
            </a:r>
            <a:endParaRPr lang="en-GB" sz="2400" dirty="0">
              <a:effectLst/>
            </a:endParaRPr>
          </a:p>
          <a:p>
            <a:pPr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Same as Tertiary </a:t>
            </a:r>
            <a:endParaRPr lang="en-GB" sz="2400" dirty="0">
              <a:effectLst/>
            </a:endParaRPr>
          </a:p>
        </p:txBody>
      </p:sp>
      <p:pic>
        <p:nvPicPr>
          <p:cNvPr id="6" name="Picture 5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ACF1D43E-CBAD-4EBD-A06E-E99B1853F62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0" y="1174591"/>
            <a:ext cx="695007" cy="6428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3A4223-6DA7-4DA5-8CA2-A0D04FA7F5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445" b="12962"/>
          <a:stretch/>
        </p:blipFill>
        <p:spPr>
          <a:xfrm>
            <a:off x="0" y="3428008"/>
            <a:ext cx="5651500" cy="2864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F7BA24-1CD7-42D1-B6F9-A9832071B484}"/>
              </a:ext>
            </a:extLst>
          </p:cNvPr>
          <p:cNvSpPr txBox="1"/>
          <p:nvPr/>
        </p:nvSpPr>
        <p:spPr>
          <a:xfrm>
            <a:off x="5651500" y="3428008"/>
            <a:ext cx="6096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Look at the diagrams of Haemoglobin and collagen. </a:t>
            </a:r>
          </a:p>
          <a:p>
            <a:r>
              <a:rPr lang="en-GB" sz="2400" b="1" dirty="0"/>
              <a:t>Explain why these are known as quaternary proteins?</a:t>
            </a:r>
          </a:p>
          <a:p>
            <a:endParaRPr lang="en-GB" sz="2400" dirty="0"/>
          </a:p>
          <a:p>
            <a:r>
              <a:rPr lang="en-GB" sz="2400" dirty="0">
                <a:solidFill>
                  <a:srgbClr val="7030A0"/>
                </a:solidFill>
              </a:rPr>
              <a:t>Collagen- Made of 3 polypeptide chains</a:t>
            </a:r>
          </a:p>
          <a:p>
            <a:r>
              <a:rPr lang="en-GB" sz="2400" dirty="0">
                <a:solidFill>
                  <a:srgbClr val="7030A0"/>
                </a:solidFill>
              </a:rPr>
              <a:t>Haemoglobin- Made of 4 polypeptide chains. </a:t>
            </a:r>
          </a:p>
        </p:txBody>
      </p:sp>
    </p:spTree>
    <p:extLst>
      <p:ext uri="{BB962C8B-B14F-4D97-AF65-F5344CB8AC3E}">
        <p14:creationId xmlns:p14="http://schemas.microsoft.com/office/powerpoint/2010/main" val="145437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569C7A-1C15-4624-A210-CD0F3F91A68D}"/>
              </a:ext>
            </a:extLst>
          </p:cNvPr>
          <p:cNvSpPr txBox="1"/>
          <p:nvPr/>
        </p:nvSpPr>
        <p:spPr>
          <a:xfrm>
            <a:off x="-89646" y="121767"/>
            <a:ext cx="122816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Apply this knowledge to the exam questions on page 23.</a:t>
            </a:r>
          </a:p>
          <a:p>
            <a:pPr algn="ctr"/>
            <a:endParaRPr lang="en-GB" sz="3200" dirty="0"/>
          </a:p>
          <a:p>
            <a:pPr algn="ctr"/>
            <a:r>
              <a:rPr lang="en-GB" sz="2400" dirty="0"/>
              <a:t>The questions are worth 9 marks. Can you complete the exam question in 12 minutes? 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Once you have completed the question, check your answers using the </a:t>
            </a:r>
            <a:r>
              <a:rPr lang="en-GB" sz="2400" dirty="0" err="1"/>
              <a:t>markscheme</a:t>
            </a:r>
            <a:r>
              <a:rPr lang="en-GB" sz="2400" dirty="0"/>
              <a:t>. </a:t>
            </a:r>
          </a:p>
          <a:p>
            <a:pPr algn="ctr"/>
            <a:r>
              <a:rPr lang="en-GB" sz="2400" dirty="0"/>
              <a:t>Remember</a:t>
            </a:r>
          </a:p>
          <a:p>
            <a:pPr marL="514350" indent="-514350" algn="ctr">
              <a:buAutoNum type="arabicPeriod"/>
            </a:pPr>
            <a:r>
              <a:rPr lang="en-GB" sz="2400" dirty="0">
                <a:highlight>
                  <a:srgbClr val="FFFF00"/>
                </a:highlight>
              </a:rPr>
              <a:t>Highlight which part of your answer is also on the </a:t>
            </a:r>
            <a:r>
              <a:rPr lang="en-GB" sz="2400" dirty="0" err="1">
                <a:highlight>
                  <a:srgbClr val="FFFF00"/>
                </a:highlight>
              </a:rPr>
              <a:t>markscheme</a:t>
            </a:r>
            <a:r>
              <a:rPr lang="en-GB" sz="2400" dirty="0">
                <a:highlight>
                  <a:srgbClr val="FFFF00"/>
                </a:highlight>
              </a:rPr>
              <a:t>. Allow you to see which part of your answer are relevant</a:t>
            </a:r>
            <a:r>
              <a:rPr lang="en-GB" sz="2400" dirty="0"/>
              <a:t>. </a:t>
            </a:r>
          </a:p>
          <a:p>
            <a:pPr marL="514350" indent="-514350" algn="ctr">
              <a:buAutoNum type="arabicPeriod"/>
            </a:pPr>
            <a:r>
              <a:rPr lang="en-GB" sz="2400" dirty="0"/>
              <a:t>If it isn’t on the mark scheme it is not right, if it isn’t written as the </a:t>
            </a:r>
            <a:r>
              <a:rPr lang="en-GB" sz="2400" dirty="0" err="1"/>
              <a:t>markscheme</a:t>
            </a:r>
            <a:r>
              <a:rPr lang="en-GB" sz="2400" dirty="0"/>
              <a:t> it is not right. </a:t>
            </a:r>
          </a:p>
          <a:p>
            <a:pPr marL="514350" indent="-514350" algn="ctr">
              <a:buAutoNum type="arabicPeriod"/>
            </a:pPr>
            <a:r>
              <a:rPr lang="en-GB" sz="2400" dirty="0">
                <a:solidFill>
                  <a:srgbClr val="7030A0"/>
                </a:solidFill>
              </a:rPr>
              <a:t>In a different coloured pen add corrections to the question.</a:t>
            </a:r>
          </a:p>
          <a:p>
            <a:pPr marL="514350" indent="-514350" algn="ctr">
              <a:buAutoNum type="arabicPeriod"/>
            </a:pPr>
            <a:r>
              <a:rPr lang="en-GB" sz="2400" dirty="0"/>
              <a:t>Anything you don’t understand make a note of for when you speak to your teacher. </a:t>
            </a:r>
          </a:p>
        </p:txBody>
      </p:sp>
    </p:spTree>
    <p:extLst>
      <p:ext uri="{BB962C8B-B14F-4D97-AF65-F5344CB8AC3E}">
        <p14:creationId xmlns:p14="http://schemas.microsoft.com/office/powerpoint/2010/main" val="2381897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349DA8-AF1B-46D5-866B-4D873E2DB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25" y="191516"/>
            <a:ext cx="19614547" cy="23865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0C081E-F124-4FD8-98CB-9F56EA3AC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191" y="1701800"/>
            <a:ext cx="1854345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9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C6005A6-2878-434C-BC8E-4534C63F272A}"/>
              </a:ext>
            </a:extLst>
          </p:cNvPr>
          <p:cNvSpPr/>
          <p:nvPr/>
        </p:nvSpPr>
        <p:spPr>
          <a:xfrm>
            <a:off x="114300" y="224134"/>
            <a:ext cx="12077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Q2.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(a)     Glycine, an amino acid.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space below, draw a diagram to show the dipeptide produced when two molecules of glycine are joined together.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1FE120-869A-4F9E-8615-CD289E86849C}"/>
              </a:ext>
            </a:extLst>
          </p:cNvPr>
          <p:cNvSpPr/>
          <p:nvPr/>
        </p:nvSpPr>
        <p:spPr>
          <a:xfrm>
            <a:off x="0" y="4698830"/>
            <a:ext cx="11976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     Name the other molecule formed when two molecules of glycine are joined together.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FE3BC6-0635-4F2C-B8CD-D78A10179B2C}"/>
              </a:ext>
            </a:extLst>
          </p:cNvPr>
          <p:cNvPicPr/>
          <p:nvPr/>
        </p:nvPicPr>
        <p:blipFill rotWithShape="1">
          <a:blip r:embed="rId2"/>
          <a:srcRect t="50000"/>
          <a:stretch/>
        </p:blipFill>
        <p:spPr>
          <a:xfrm>
            <a:off x="519747" y="1697505"/>
            <a:ext cx="6554153" cy="24788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AD73E8-588E-4D65-A594-08A59B58FC04}"/>
              </a:ext>
            </a:extLst>
          </p:cNvPr>
          <p:cNvSpPr/>
          <p:nvPr/>
        </p:nvSpPr>
        <p:spPr>
          <a:xfrm>
            <a:off x="7378700" y="2117615"/>
            <a:ext cx="4293553" cy="1311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1.      Peptide bond shown correctly;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      Rest of dipeptide structure shown correctly;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19BA38-45A7-4890-864D-DBDA54B549E1}"/>
              </a:ext>
            </a:extLst>
          </p:cNvPr>
          <p:cNvSpPr/>
          <p:nvPr/>
        </p:nvSpPr>
        <p:spPr>
          <a:xfrm>
            <a:off x="215900" y="5114205"/>
            <a:ext cx="1796069" cy="10452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lnSpc>
                <a:spcPct val="200000"/>
              </a:lnSpc>
              <a:spcAft>
                <a:spcPts val="0"/>
              </a:spcAft>
            </a:pPr>
            <a:r>
              <a:rPr lang="en-GB" sz="36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</a:t>
            </a:r>
            <a:endParaRPr lang="en-GB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19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863DE3-1CA5-478D-A437-D910A2049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5675" y="0"/>
            <a:ext cx="13121337" cy="52959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068729-6D17-478F-AAE1-A3268A823888}"/>
              </a:ext>
            </a:extLst>
          </p:cNvPr>
          <p:cNvSpPr/>
          <p:nvPr/>
        </p:nvSpPr>
        <p:spPr>
          <a:xfrm>
            <a:off x="622300" y="568631"/>
            <a:ext cx="11569700" cy="45552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      Polymer of amino acids;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      Joined by peptide bonds;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      Formed by condensation;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      Primary structure is order of amino acids;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      Secondary structure is folding of polypeptide chain due to hydrogen bonding;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</a:pPr>
            <a:r>
              <a:rPr lang="en-GB" sz="2400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 alpha helix / pleated sheet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      Tertiary structure is 3-D folding due to hydrogen bonding </a:t>
            </a:r>
            <a:r>
              <a:rPr lang="en-GB" sz="2400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ionic / </a:t>
            </a:r>
            <a:r>
              <a:rPr lang="en-GB" sz="2400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disulfide</a:t>
            </a: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bonds;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      Quaternary structure is two or more polypeptide chains.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80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532" y="1330606"/>
            <a:ext cx="8424936" cy="553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870066" y="4016087"/>
            <a:ext cx="3378100" cy="447675"/>
            <a:chOff x="4310062" y="3602492"/>
            <a:chExt cx="3378100" cy="447675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0062" y="3614058"/>
              <a:ext cx="52387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3614057"/>
              <a:ext cx="52387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7" y="3633788"/>
              <a:ext cx="52387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3910" y="3602492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5870067" y="4468524"/>
            <a:ext cx="3378101" cy="463324"/>
            <a:chOff x="4310062" y="4054930"/>
            <a:chExt cx="3378101" cy="463324"/>
          </a:xfrm>
        </p:grpSpPr>
        <p:pic>
          <p:nvPicPr>
            <p:cNvPr id="1040" name="Picture 1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0062" y="4054930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648" y="4054930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2294" y="4070579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1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9038" y="4070579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5802472" y="5060608"/>
            <a:ext cx="3430617" cy="469447"/>
            <a:chOff x="4242467" y="4647013"/>
            <a:chExt cx="3430617" cy="469447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3" y="4653136"/>
              <a:ext cx="52387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9209" y="4653136"/>
              <a:ext cx="52387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Picture 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2467" y="4668785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5" name="Picture 2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1258" y="4647013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5889338" y="5598571"/>
            <a:ext cx="3406453" cy="453799"/>
            <a:chOff x="4329333" y="5184976"/>
            <a:chExt cx="3406453" cy="453799"/>
          </a:xfrm>
        </p:grpSpPr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9333" y="5229200"/>
              <a:ext cx="52387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6508" y="5229200"/>
              <a:ext cx="52387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5229199"/>
              <a:ext cx="52387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6" name="Picture 2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6661" y="5184976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5926296" y="6092861"/>
            <a:ext cx="3402043" cy="490098"/>
            <a:chOff x="4366291" y="5679267"/>
            <a:chExt cx="3402043" cy="490098"/>
          </a:xfrm>
        </p:grpSpPr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79" y="5733256"/>
              <a:ext cx="52387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7" name="Picture 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6291" y="5721690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8" name="Picture 2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0557" y="5695156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2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9209" y="5679267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5841711" y="3496931"/>
            <a:ext cx="3406456" cy="467207"/>
            <a:chOff x="4281707" y="3083336"/>
            <a:chExt cx="3406456" cy="46720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3" y="3125079"/>
              <a:ext cx="523875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3140968"/>
              <a:ext cx="52387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0528" y="3102868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0" name="Picture 2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1707" y="3083336"/>
              <a:ext cx="61912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6E7B6CB3-4D95-432E-9CC0-A1AD70013721}"/>
              </a:ext>
            </a:extLst>
          </p:cNvPr>
          <p:cNvSpPr/>
          <p:nvPr/>
        </p:nvSpPr>
        <p:spPr>
          <a:xfrm>
            <a:off x="144015" y="0"/>
            <a:ext cx="2609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Proteins</a:t>
            </a:r>
            <a:endParaRPr lang="en-GB" sz="5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0C1667-B126-42FF-8FA8-0B77EFA31B8C}"/>
              </a:ext>
            </a:extLst>
          </p:cNvPr>
          <p:cNvSpPr txBox="1"/>
          <p:nvPr/>
        </p:nvSpPr>
        <p:spPr>
          <a:xfrm>
            <a:off x="2864056" y="97891"/>
            <a:ext cx="9132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On whiteboards…</a:t>
            </a:r>
          </a:p>
          <a:p>
            <a:r>
              <a:rPr lang="en-GB" sz="2400" dirty="0"/>
              <a:t>Can you complete the table below?</a:t>
            </a:r>
          </a:p>
        </p:txBody>
      </p:sp>
    </p:spTree>
    <p:extLst>
      <p:ext uri="{BB962C8B-B14F-4D97-AF65-F5344CB8AC3E}">
        <p14:creationId xmlns:p14="http://schemas.microsoft.com/office/powerpoint/2010/main" val="203798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1050</Words>
  <Application>Microsoft Office PowerPoint</Application>
  <PresentationFormat>Widescreen</PresentationFormat>
  <Paragraphs>163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Comic Sans MS</vt:lpstr>
      <vt:lpstr>Courier New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14</cp:revision>
  <dcterms:created xsi:type="dcterms:W3CDTF">2020-07-06T07:02:03Z</dcterms:created>
  <dcterms:modified xsi:type="dcterms:W3CDTF">2020-07-06T07:52:12Z</dcterms:modified>
</cp:coreProperties>
</file>