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6850"/>
    <a:srgbClr val="B338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8" d="100"/>
          <a:sy n="88" d="100"/>
        </p:scale>
        <p:origin x="16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936FD-785F-4877-9286-7826AB3137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B3E19B-B418-4407-A9A6-12C9A76B20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3E1FE-9673-4EE8-8CEA-806FDE8B8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3EFCE-A7DA-4182-A101-875835A08E97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0211AB-42C5-435D-8C0A-D739A04F7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F16A1-1B94-4ABC-A17E-BA9FD0605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26CB7-69E2-43D1-A50E-8EEB1E4F3F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3770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E72DF-7941-406E-994F-F43910DD2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92BB4-E711-4326-BCEA-10A11CBC8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34F698-0F21-4A34-9CEC-CA861FDFE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3EFCE-A7DA-4182-A101-875835A08E97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6F52B-A6AB-4570-B969-4B99442B8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13ACC-3C22-40FF-94BB-569CC5ECE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26CB7-69E2-43D1-A50E-8EEB1E4F3F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0996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D947E-0D76-4129-807F-798368A29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B9BB77-9210-4D93-B1B3-BA7ABFD44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6B56D1-C9B4-4B81-84BE-8C42FDC61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3EFCE-A7DA-4182-A101-875835A08E97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DD2F71-8C44-40DD-A509-CF47E1DD8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144F4A-FE96-43D0-B720-329A12D12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26CB7-69E2-43D1-A50E-8EEB1E4F3F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2581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7C916-6F3F-4B61-99D3-915798AB5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348A3-E444-4235-AB4A-FB883F960E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7B93BC-B4C5-4C2A-9FF6-D7B2A0FA5B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4DAE20-2AD1-4A06-8829-40408C8CC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3EFCE-A7DA-4182-A101-875835A08E97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3F12B1-9F95-4EBE-AA56-FEE022873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B3788B-4FA7-4CC6-A596-8A745F09F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26CB7-69E2-43D1-A50E-8EEB1E4F3F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633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FC74E-84B3-44B3-A726-ACCCB4AB4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2D1FDF-59A9-44AA-8B0C-08FBA7F6F4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9AAD62-B726-4673-B204-CEB86F9463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529E96-1DAB-4FCB-9A1B-078523CE9B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511780-86BE-4FED-A7DE-04BCECCAF5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E844F1-E646-4525-975E-A6348C3D3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3EFCE-A7DA-4182-A101-875835A08E97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8035A8-5FAD-44AD-A807-608BD7817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BF9742-D0BD-4048-9CDD-BEDF42CCB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26CB7-69E2-43D1-A50E-8EEB1E4F3F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241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EAA26-4E74-4DE6-84A6-DCC29FCF5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B17FFB-288B-44D5-BA53-70DAED281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3EFCE-A7DA-4182-A101-875835A08E97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66B5F4-B3E9-483C-A4C5-3C45462AA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1C0D83-FBD9-4689-B5BF-B8EEC99DB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26CB7-69E2-43D1-A50E-8EEB1E4F3F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9241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CBC462-6A37-4355-8FCF-2884DD432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3EFCE-A7DA-4182-A101-875835A08E97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391081-E8F9-4EF2-A741-34EA40DDF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0C8619-77F8-48D9-91A5-838CA474B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26CB7-69E2-43D1-A50E-8EEB1E4F3F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66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B22D1-7989-4B9C-952B-F044198A5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26889-B7CC-4ADA-9519-9961EF695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7F5FCB-D343-433C-A997-5F50D91D02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243C12-1A27-4BF2-9280-356C37FEA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3EFCE-A7DA-4182-A101-875835A08E97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5EFC8D-2881-4A7A-95C7-F858A10F2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5E4621-8F38-4438-9A45-CA2B53383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26CB7-69E2-43D1-A50E-8EEB1E4F3F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155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48530-0F9A-4F05-B826-72B49AC51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F57B80-73F3-4FFF-8D93-91F566282C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B3BAEF-CEEA-4713-AE01-28F97E800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E85436-1951-44D8-B283-640C78357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3EFCE-A7DA-4182-A101-875835A08E97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5AFEEB-9097-48B0-A637-4F9236B22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B3DE2-3074-4D9E-B91A-67E85EBD6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26CB7-69E2-43D1-A50E-8EEB1E4F3F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4222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739EB-D13A-42E5-9233-22E6C1D40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F007C3-2152-402F-BEDE-C52A091F57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75CE67-B603-443C-9116-D5359A4FE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3EFCE-A7DA-4182-A101-875835A08E97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E899E1-04BF-4AD2-BDE0-9C5896B74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BF924F-B6B5-4278-BE5C-02D762FAA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26CB7-69E2-43D1-A50E-8EEB1E4F3F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9789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7C13BF-7988-4F6E-BCAE-3CD605D418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80BE35-BAC5-4608-8851-5925C9B07B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FE9540-B29E-4315-82B5-40A2EBF69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3EFCE-A7DA-4182-A101-875835A08E97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2124AD-FE63-462A-83BE-79A790168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87B04F-164B-4B17-AF14-5A773B859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26CB7-69E2-43D1-A50E-8EEB1E4F3F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5181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107B71-72E6-4ADD-B7CB-2AC905DF7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47603A-D480-427F-8BE3-CF17F8329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C82346-B8F8-4B5E-9382-1B55DC1650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C3EFCE-A7DA-4182-A101-875835A08E97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97EEDE-5867-464C-BF6D-4C1DCC9D26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954E6E-5153-484B-9880-11204DD9BB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26CB7-69E2-43D1-A50E-8EEB1E4F3F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9599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youtube.com/watch?v=FC6oEOAiUSk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youtube.com/watch?v=VqXISeCbmn4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91C26EAE-8416-40B3-9F29-BBBB0B53E2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153" y="191486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74BD0261-5B61-4134-894F-804AC1BE11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153" y="702311"/>
            <a:ext cx="11858513" cy="200054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Outcomes:</a:t>
            </a:r>
            <a:r>
              <a:rPr kumimoji="0" lang="en-GB" altLang="en-US" sz="2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en-GB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Describe the Biuret test, the emulsion test, reducing and non-reducing sugar and starch test and how they can be interpreted.</a:t>
            </a:r>
            <a:endParaRPr kumimoji="0" lang="en-GB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Explain what is meant by qualitative testing and quantitative data.</a:t>
            </a:r>
            <a:endParaRPr kumimoji="0" lang="en-GB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Describe how the Benedict’s test can be adapted to provide quantitative data </a:t>
            </a:r>
            <a:endParaRPr kumimoji="0" lang="en-GB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Explain the usefulness of calibration curves or standards.</a:t>
            </a:r>
            <a:endParaRPr kumimoji="0" lang="en-GB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D24E41-3B1A-421C-A2E0-2DEFF9B30CFD}"/>
              </a:ext>
            </a:extLst>
          </p:cNvPr>
          <p:cNvSpPr/>
          <p:nvPr/>
        </p:nvSpPr>
        <p:spPr>
          <a:xfrm>
            <a:off x="215153" y="44584"/>
            <a:ext cx="528785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000" b="1" u="sng" dirty="0">
                <a:cs typeface="Calibri" panose="020F0502020204030204" pitchFamily="34" charset="0"/>
              </a:rPr>
              <a:t>Testing for Biological Molecules</a:t>
            </a:r>
            <a:r>
              <a:rPr lang="en-GB" sz="3000" dirty="0">
                <a:cs typeface="Calibri" panose="020F0502020204030204" pitchFamily="34" charset="0"/>
              </a:rPr>
              <a:t> </a:t>
            </a:r>
            <a:endParaRPr lang="en-GB" sz="3000" dirty="0">
              <a:effectLst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70D03D1-2554-4AE8-BF3F-21C089CDAC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4285" y="2806588"/>
            <a:ext cx="7723430" cy="353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464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4CA80C3-BC84-4185-9B15-22A462424443}"/>
              </a:ext>
            </a:extLst>
          </p:cNvPr>
          <p:cNvSpPr/>
          <p:nvPr/>
        </p:nvSpPr>
        <p:spPr>
          <a:xfrm>
            <a:off x="215153" y="2792333"/>
            <a:ext cx="117043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2"/>
              </a:rPr>
              <a:t>https://www.youtube.com/watch?v=FC6oEOAiUSk</a:t>
            </a:r>
            <a:r>
              <a:rPr lang="en-GB" dirty="0"/>
              <a:t>  2 minutes, extra detail included </a:t>
            </a:r>
          </a:p>
          <a:p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DF97FBA-F39B-44B8-ACE6-0D9F84F02CCD}"/>
              </a:ext>
            </a:extLst>
          </p:cNvPr>
          <p:cNvSpPr/>
          <p:nvPr/>
        </p:nvSpPr>
        <p:spPr>
          <a:xfrm>
            <a:off x="215153" y="44584"/>
            <a:ext cx="681257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000" b="1" u="sng" dirty="0">
                <a:cs typeface="Calibri" panose="020F0502020204030204" pitchFamily="34" charset="0"/>
              </a:rPr>
              <a:t>Testing for Biological Molecules- Proteins</a:t>
            </a:r>
            <a:r>
              <a:rPr lang="en-GB" sz="3000" dirty="0">
                <a:cs typeface="Calibri" panose="020F0502020204030204" pitchFamily="34" charset="0"/>
              </a:rPr>
              <a:t> </a:t>
            </a:r>
            <a:endParaRPr lang="en-GB" sz="3000" dirty="0">
              <a:effectLst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F874822-F18D-40D7-A265-FDB1C49497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1036484"/>
              </p:ext>
            </p:extLst>
          </p:nvPr>
        </p:nvGraphicFramePr>
        <p:xfrm>
          <a:off x="264271" y="787564"/>
          <a:ext cx="11655202" cy="181578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522544">
                  <a:extLst>
                    <a:ext uri="{9D8B030D-6E8A-4147-A177-3AD203B41FA5}">
                      <a16:colId xmlns:a16="http://schemas.microsoft.com/office/drawing/2014/main" val="3808424679"/>
                    </a:ext>
                  </a:extLst>
                </a:gridCol>
                <a:gridCol w="4582173">
                  <a:extLst>
                    <a:ext uri="{9D8B030D-6E8A-4147-A177-3AD203B41FA5}">
                      <a16:colId xmlns:a16="http://schemas.microsoft.com/office/drawing/2014/main" val="850893859"/>
                    </a:ext>
                  </a:extLst>
                </a:gridCol>
                <a:gridCol w="4550485">
                  <a:extLst>
                    <a:ext uri="{9D8B030D-6E8A-4147-A177-3AD203B41FA5}">
                      <a16:colId xmlns:a16="http://schemas.microsoft.com/office/drawing/2014/main" val="1846766031"/>
                    </a:ext>
                  </a:extLst>
                </a:gridCol>
              </a:tblGrid>
              <a:tr h="5617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</a:rPr>
                        <a:t>Biological molecule</a:t>
                      </a:r>
                      <a:endParaRPr lang="en-GB" sz="2000" b="1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</a:rPr>
                        <a:t>Method</a:t>
                      </a:r>
                      <a:endParaRPr lang="en-GB" sz="2000" b="1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Result </a:t>
                      </a:r>
                      <a:endParaRPr lang="en-GB" sz="20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66087648"/>
                  </a:ext>
                </a:extLst>
              </a:tr>
              <a:tr h="12540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Protein</a:t>
                      </a:r>
                      <a:endParaRPr lang="en-GB" sz="20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Add Biuret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Blue to Lilac 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B338FE">
                        <a:alpha val="2588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2688577"/>
                  </a:ext>
                </a:extLst>
              </a:tr>
            </a:tbl>
          </a:graphicData>
        </a:graphic>
      </p:graphicFrame>
      <p:pic>
        <p:nvPicPr>
          <p:cNvPr id="3075" name="Picture 7203" descr="A picture containing drawing, shirt&#10;&#10;Description automatically generated">
            <a:extLst>
              <a:ext uri="{FF2B5EF4-FFF2-40B4-BE49-F238E27FC236}">
                <a16:creationId xmlns:a16="http://schemas.microsoft.com/office/drawing/2014/main" id="{C4F6EAF2-21A4-4FA8-AB37-2AD4E7622F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3848" y="787563"/>
            <a:ext cx="535626" cy="535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Biuret Test for Protein | Biochemistry | Microbe Notes">
            <a:extLst>
              <a:ext uri="{FF2B5EF4-FFF2-40B4-BE49-F238E27FC236}">
                <a16:creationId xmlns:a16="http://schemas.microsoft.com/office/drawing/2014/main" id="{3A77C746-C246-4113-BA7C-804C555F55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9420" y="3260123"/>
            <a:ext cx="6544683" cy="3435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71B71FB-F5FD-4918-A0D8-6A1891656572}"/>
              </a:ext>
            </a:extLst>
          </p:cNvPr>
          <p:cNvSpPr/>
          <p:nvPr/>
        </p:nvSpPr>
        <p:spPr>
          <a:xfrm>
            <a:off x="6540649" y="3894268"/>
            <a:ext cx="1861073" cy="26894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6658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D8679E-6280-49DA-80B6-3164F9C436E8}"/>
              </a:ext>
            </a:extLst>
          </p:cNvPr>
          <p:cNvSpPr/>
          <p:nvPr/>
        </p:nvSpPr>
        <p:spPr>
          <a:xfrm>
            <a:off x="366507" y="3059668"/>
            <a:ext cx="113700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2"/>
              </a:rPr>
              <a:t>https://www.youtube.com/watch?v=VqXISeCbmn4</a:t>
            </a:r>
            <a:r>
              <a:rPr lang="en-GB" dirty="0"/>
              <a:t>     5 minutes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AD77CB8-A3CE-4279-92B8-DD35067347D9}"/>
              </a:ext>
            </a:extLst>
          </p:cNvPr>
          <p:cNvSpPr/>
          <p:nvPr/>
        </p:nvSpPr>
        <p:spPr>
          <a:xfrm>
            <a:off x="215153" y="44584"/>
            <a:ext cx="972343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000" b="1" u="sng" dirty="0">
                <a:cs typeface="Calibri" panose="020F0502020204030204" pitchFamily="34" charset="0"/>
              </a:rPr>
              <a:t>Testing for Biological Molecules- Carbohydrates – Reducing </a:t>
            </a:r>
            <a:r>
              <a:rPr lang="en-GB" sz="3000" dirty="0">
                <a:cs typeface="Calibri" panose="020F0502020204030204" pitchFamily="34" charset="0"/>
              </a:rPr>
              <a:t> </a:t>
            </a:r>
            <a:endParaRPr lang="en-GB" sz="3000" dirty="0">
              <a:effectLst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D22CE9F-4705-4B1A-9E4F-B8A8C80BEA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6393088"/>
              </p:ext>
            </p:extLst>
          </p:nvPr>
        </p:nvGraphicFramePr>
        <p:xfrm>
          <a:off x="366507" y="756974"/>
          <a:ext cx="11370086" cy="225190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460836">
                  <a:extLst>
                    <a:ext uri="{9D8B030D-6E8A-4147-A177-3AD203B41FA5}">
                      <a16:colId xmlns:a16="http://schemas.microsoft.com/office/drawing/2014/main" val="961111560"/>
                    </a:ext>
                  </a:extLst>
                </a:gridCol>
                <a:gridCol w="5857943">
                  <a:extLst>
                    <a:ext uri="{9D8B030D-6E8A-4147-A177-3AD203B41FA5}">
                      <a16:colId xmlns:a16="http://schemas.microsoft.com/office/drawing/2014/main" val="304427366"/>
                    </a:ext>
                  </a:extLst>
                </a:gridCol>
                <a:gridCol w="3051307">
                  <a:extLst>
                    <a:ext uri="{9D8B030D-6E8A-4147-A177-3AD203B41FA5}">
                      <a16:colId xmlns:a16="http://schemas.microsoft.com/office/drawing/2014/main" val="3802952981"/>
                    </a:ext>
                  </a:extLst>
                </a:gridCol>
              </a:tblGrid>
              <a:tr h="6809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 b="1">
                          <a:effectLst/>
                        </a:rPr>
                        <a:t>Biological molecule</a:t>
                      </a:r>
                      <a:endParaRPr lang="en-GB" sz="2400" b="1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</a:rPr>
                        <a:t>Method</a:t>
                      </a:r>
                      <a:endParaRPr lang="en-GB" sz="24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</a:rPr>
                        <a:t>Result </a:t>
                      </a:r>
                      <a:endParaRPr lang="en-GB" sz="24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30295953"/>
                  </a:ext>
                </a:extLst>
              </a:tr>
              <a:tr h="15203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</a:rPr>
                        <a:t>Carbohydrates- Reducing sugar</a:t>
                      </a:r>
                      <a:endParaRPr lang="en-GB" sz="24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Heat to </a:t>
                      </a:r>
                      <a:r>
                        <a:rPr lang="en-GB" sz="2400" b="1" u="sng" dirty="0">
                          <a:effectLst/>
                        </a:rPr>
                        <a:t>80c</a:t>
                      </a:r>
                      <a:r>
                        <a:rPr lang="en-GB" sz="2400" dirty="0">
                          <a:effectLst/>
                        </a:rPr>
                        <a:t> with Benedict’s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Blue to Brick red </a:t>
                      </a:r>
                      <a:r>
                        <a:rPr lang="en-GB" sz="2400" b="1" u="sng" dirty="0">
                          <a:effectLst/>
                        </a:rPr>
                        <a:t>precipitate</a:t>
                      </a:r>
                      <a:r>
                        <a:rPr lang="en-GB" sz="2400" dirty="0">
                          <a:effectLst/>
                        </a:rPr>
                        <a:t> 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A68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5875320"/>
                  </a:ext>
                </a:extLst>
              </a:tr>
            </a:tbl>
          </a:graphicData>
        </a:graphic>
      </p:graphicFrame>
      <p:pic>
        <p:nvPicPr>
          <p:cNvPr id="4097" name="Picture 7203" descr="A picture containing drawing, shirt&#10;&#10;Description automatically generated">
            <a:extLst>
              <a:ext uri="{FF2B5EF4-FFF2-40B4-BE49-F238E27FC236}">
                <a16:creationId xmlns:a16="http://schemas.microsoft.com/office/drawing/2014/main" id="{BC751FAC-6F78-4D47-96F1-4147133CC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9619" y="756974"/>
            <a:ext cx="556373" cy="556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07CE42-70BC-4902-9688-3A7D9A90B4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1434" y="3429000"/>
            <a:ext cx="619125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92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CABFB36-DF40-42BF-BDDC-84A8A5FABAD6}"/>
              </a:ext>
            </a:extLst>
          </p:cNvPr>
          <p:cNvSpPr/>
          <p:nvPr/>
        </p:nvSpPr>
        <p:spPr>
          <a:xfrm>
            <a:off x="215153" y="44584"/>
            <a:ext cx="1050730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000" b="1" u="sng" dirty="0">
                <a:cs typeface="Calibri" panose="020F0502020204030204" pitchFamily="34" charset="0"/>
              </a:rPr>
              <a:t>Testing for Biological Molecules- Carbohydrates – Non-Reducing </a:t>
            </a:r>
            <a:r>
              <a:rPr lang="en-GB" sz="3000" dirty="0">
                <a:cs typeface="Calibri" panose="020F0502020204030204" pitchFamily="34" charset="0"/>
              </a:rPr>
              <a:t> </a:t>
            </a:r>
            <a:endParaRPr lang="en-GB" sz="3000" dirty="0">
              <a:effectLst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DF043B2-171E-42B7-86A3-033228FB2C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5021256"/>
              </p:ext>
            </p:extLst>
          </p:nvPr>
        </p:nvGraphicFramePr>
        <p:xfrm>
          <a:off x="334233" y="598582"/>
          <a:ext cx="11154934" cy="280993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414271">
                  <a:extLst>
                    <a:ext uri="{9D8B030D-6E8A-4147-A177-3AD203B41FA5}">
                      <a16:colId xmlns:a16="http://schemas.microsoft.com/office/drawing/2014/main" val="3914711903"/>
                    </a:ext>
                  </a:extLst>
                </a:gridCol>
                <a:gridCol w="5747095">
                  <a:extLst>
                    <a:ext uri="{9D8B030D-6E8A-4147-A177-3AD203B41FA5}">
                      <a16:colId xmlns:a16="http://schemas.microsoft.com/office/drawing/2014/main" val="3019583400"/>
                    </a:ext>
                  </a:extLst>
                </a:gridCol>
                <a:gridCol w="2993568">
                  <a:extLst>
                    <a:ext uri="{9D8B030D-6E8A-4147-A177-3AD203B41FA5}">
                      <a16:colId xmlns:a16="http://schemas.microsoft.com/office/drawing/2014/main" val="2437564411"/>
                    </a:ext>
                  </a:extLst>
                </a:gridCol>
              </a:tblGrid>
              <a:tr h="332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 b="1">
                          <a:effectLst/>
                        </a:rPr>
                        <a:t>Biological molecule</a:t>
                      </a:r>
                      <a:endParaRPr lang="en-GB" sz="2400" b="1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 b="1">
                          <a:effectLst/>
                        </a:rPr>
                        <a:t>Method</a:t>
                      </a:r>
                      <a:endParaRPr lang="en-GB" sz="2400" b="1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</a:rPr>
                        <a:t>Result </a:t>
                      </a:r>
                      <a:endParaRPr lang="en-GB" sz="24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15638122"/>
                  </a:ext>
                </a:extLst>
              </a:tr>
              <a:tr h="1887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</a:rPr>
                        <a:t>Carbohydrates- Non-reducing sugar </a:t>
                      </a:r>
                      <a:endParaRPr lang="en-GB" sz="24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Follow Benedict method but </a:t>
                      </a:r>
                      <a:r>
                        <a:rPr lang="en-GB" sz="2400" b="1" u="sng" dirty="0">
                          <a:effectLst/>
                        </a:rPr>
                        <a:t>solution stays blue</a:t>
                      </a:r>
                      <a:r>
                        <a:rPr lang="en-GB" sz="2400" dirty="0">
                          <a:effectLst/>
                        </a:rPr>
                        <a:t>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u="sng" dirty="0">
                          <a:effectLst/>
                        </a:rPr>
                        <a:t>Fresh sample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b="1" u="sng" dirty="0">
                          <a:effectLst/>
                        </a:rPr>
                        <a:t>Boil with acid </a:t>
                      </a:r>
                      <a:r>
                        <a:rPr lang="en-GB" sz="2400" dirty="0">
                          <a:effectLst/>
                        </a:rPr>
                        <a:t>then </a:t>
                      </a:r>
                      <a:r>
                        <a:rPr lang="en-GB" sz="2400" b="1" u="sng" dirty="0">
                          <a:effectLst/>
                        </a:rPr>
                        <a:t>neutralise with alkali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Heat to </a:t>
                      </a:r>
                      <a:r>
                        <a:rPr lang="en-GB" sz="2400" b="1" u="sng" dirty="0">
                          <a:effectLst/>
                        </a:rPr>
                        <a:t>80c</a:t>
                      </a:r>
                      <a:r>
                        <a:rPr lang="en-GB" sz="2400" dirty="0">
                          <a:effectLst/>
                        </a:rPr>
                        <a:t> with Benedict’s </a:t>
                      </a: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Blue to Brick red precipitate 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A68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2955924"/>
                  </a:ext>
                </a:extLst>
              </a:tr>
            </a:tbl>
          </a:graphicData>
        </a:graphic>
      </p:graphicFrame>
      <p:pic>
        <p:nvPicPr>
          <p:cNvPr id="5121" name="Picture 7203" descr="A picture containing drawing, shirt&#10;&#10;Description automatically generated">
            <a:extLst>
              <a:ext uri="{FF2B5EF4-FFF2-40B4-BE49-F238E27FC236}">
                <a16:creationId xmlns:a16="http://schemas.microsoft.com/office/drawing/2014/main" id="{D76FC988-5D9C-4F97-BC17-6349CB3F8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1534" y="598582"/>
            <a:ext cx="647634" cy="647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Testing for different sugars-Lesson 5 – Sarah Baguley AS Biology">
            <a:extLst>
              <a:ext uri="{FF2B5EF4-FFF2-40B4-BE49-F238E27FC236}">
                <a16:creationId xmlns:a16="http://schemas.microsoft.com/office/drawing/2014/main" id="{790BC4DA-8036-4CDC-9583-8ACB72A01B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251"/>
          <a:stretch/>
        </p:blipFill>
        <p:spPr bwMode="auto">
          <a:xfrm>
            <a:off x="437627" y="3449480"/>
            <a:ext cx="2946026" cy="3184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60D9E2C-E7D3-4AB1-9F7E-878F7AD6E5E0}"/>
              </a:ext>
            </a:extLst>
          </p:cNvPr>
          <p:cNvSpPr txBox="1"/>
          <p:nvPr/>
        </p:nvSpPr>
        <p:spPr>
          <a:xfrm>
            <a:off x="3636085" y="3777587"/>
            <a:ext cx="785308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Why do we use acid and alkali’s?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7030A0"/>
                </a:solidFill>
              </a:rPr>
              <a:t>Acid </a:t>
            </a:r>
            <a:r>
              <a:rPr lang="en-GB" sz="2400" b="1" dirty="0">
                <a:solidFill>
                  <a:srgbClr val="7030A0"/>
                </a:solidFill>
              </a:rPr>
              <a:t>hydrolyses</a:t>
            </a:r>
            <a:r>
              <a:rPr lang="en-GB" sz="2400" dirty="0">
                <a:solidFill>
                  <a:srgbClr val="7030A0"/>
                </a:solidFill>
              </a:rPr>
              <a:t> the </a:t>
            </a:r>
            <a:r>
              <a:rPr lang="en-GB" sz="2400" b="1" dirty="0" err="1">
                <a:solidFill>
                  <a:srgbClr val="7030A0"/>
                </a:solidFill>
              </a:rPr>
              <a:t>glycosidic</a:t>
            </a:r>
            <a:r>
              <a:rPr lang="en-GB" sz="2400" dirty="0">
                <a:solidFill>
                  <a:srgbClr val="7030A0"/>
                </a:solidFill>
              </a:rPr>
              <a:t> bond producing </a:t>
            </a:r>
            <a:r>
              <a:rPr lang="en-GB" sz="2400" b="1" dirty="0">
                <a:solidFill>
                  <a:srgbClr val="7030A0"/>
                </a:solidFill>
              </a:rPr>
              <a:t>mono</a:t>
            </a:r>
            <a:r>
              <a:rPr lang="en-GB" sz="2400" dirty="0">
                <a:solidFill>
                  <a:srgbClr val="7030A0"/>
                </a:solidFill>
              </a:rPr>
              <a:t>saccharides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7030A0"/>
                </a:solidFill>
              </a:rPr>
              <a:t>Benedict's only works in </a:t>
            </a:r>
            <a:r>
              <a:rPr lang="en-GB" sz="2400" b="1" dirty="0">
                <a:solidFill>
                  <a:srgbClr val="7030A0"/>
                </a:solidFill>
              </a:rPr>
              <a:t>alkaline solutions </a:t>
            </a:r>
            <a:r>
              <a:rPr lang="en-GB" sz="2400" dirty="0">
                <a:solidFill>
                  <a:srgbClr val="7030A0"/>
                </a:solidFill>
              </a:rPr>
              <a:t>so the solutions must be </a:t>
            </a:r>
            <a:r>
              <a:rPr lang="en-GB" sz="2400" b="1" dirty="0">
                <a:solidFill>
                  <a:srgbClr val="7030A0"/>
                </a:solidFill>
              </a:rPr>
              <a:t>neutralised </a:t>
            </a:r>
            <a:r>
              <a:rPr lang="en-GB" sz="2400" dirty="0">
                <a:solidFill>
                  <a:srgbClr val="7030A0"/>
                </a:solidFill>
              </a:rPr>
              <a:t>with an alkali before adding more Benedict's. </a:t>
            </a:r>
          </a:p>
        </p:txBody>
      </p:sp>
    </p:spTree>
    <p:extLst>
      <p:ext uri="{BB962C8B-B14F-4D97-AF65-F5344CB8AC3E}">
        <p14:creationId xmlns:p14="http://schemas.microsoft.com/office/powerpoint/2010/main" val="899084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4EBD666-E14C-4F46-A395-35A34FAA0758}"/>
              </a:ext>
            </a:extLst>
          </p:cNvPr>
          <p:cNvSpPr/>
          <p:nvPr/>
        </p:nvSpPr>
        <p:spPr>
          <a:xfrm>
            <a:off x="215153" y="44584"/>
            <a:ext cx="632339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000" b="1" u="sng" dirty="0">
                <a:cs typeface="Calibri" panose="020F0502020204030204" pitchFamily="34" charset="0"/>
              </a:rPr>
              <a:t>Testing for Biological Molecules- Lipids</a:t>
            </a:r>
            <a:endParaRPr lang="en-GB" sz="3000" dirty="0">
              <a:effectLst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AB3EC17-5F60-4E6F-BFB4-9D0FC6420E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74820"/>
              </p:ext>
            </p:extLst>
          </p:nvPr>
        </p:nvGraphicFramePr>
        <p:xfrm>
          <a:off x="291203" y="598583"/>
          <a:ext cx="11685645" cy="214612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529133">
                  <a:extLst>
                    <a:ext uri="{9D8B030D-6E8A-4147-A177-3AD203B41FA5}">
                      <a16:colId xmlns:a16="http://schemas.microsoft.com/office/drawing/2014/main" val="757654337"/>
                    </a:ext>
                  </a:extLst>
                </a:gridCol>
                <a:gridCol w="6020521">
                  <a:extLst>
                    <a:ext uri="{9D8B030D-6E8A-4147-A177-3AD203B41FA5}">
                      <a16:colId xmlns:a16="http://schemas.microsoft.com/office/drawing/2014/main" val="2601568023"/>
                    </a:ext>
                  </a:extLst>
                </a:gridCol>
                <a:gridCol w="3135991">
                  <a:extLst>
                    <a:ext uri="{9D8B030D-6E8A-4147-A177-3AD203B41FA5}">
                      <a16:colId xmlns:a16="http://schemas.microsoft.com/office/drawing/2014/main" val="1005278526"/>
                    </a:ext>
                  </a:extLst>
                </a:gridCol>
              </a:tblGrid>
              <a:tr h="7658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800" b="1">
                          <a:effectLst/>
                        </a:rPr>
                        <a:t>Biological molecule</a:t>
                      </a:r>
                      <a:endParaRPr lang="en-GB" sz="2800" b="1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800" b="1">
                          <a:effectLst/>
                        </a:rPr>
                        <a:t>Method</a:t>
                      </a:r>
                      <a:endParaRPr lang="en-GB" sz="2800" b="1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</a:rPr>
                        <a:t>Result </a:t>
                      </a:r>
                      <a:endParaRPr lang="en-GB" sz="28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58827208"/>
                  </a:ext>
                </a:extLst>
              </a:tr>
              <a:tr h="12926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</a:rPr>
                        <a:t>Lipids</a:t>
                      </a:r>
                      <a:endParaRPr lang="en-GB" sz="28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</a:rPr>
                        <a:t>Shake with </a:t>
                      </a:r>
                      <a:r>
                        <a:rPr lang="en-GB" sz="2800" b="1" u="sng" dirty="0">
                          <a:effectLst/>
                        </a:rPr>
                        <a:t>ethanol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b="1" u="sng" dirty="0">
                          <a:effectLst/>
                        </a:rPr>
                        <a:t>Then add water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</a:rPr>
                        <a:t>White/milky emulsion 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9165463"/>
                  </a:ext>
                </a:extLst>
              </a:tr>
            </a:tbl>
          </a:graphicData>
        </a:graphic>
      </p:graphicFrame>
      <p:pic>
        <p:nvPicPr>
          <p:cNvPr id="6145" name="Picture 7203" descr="A picture containing drawing, shirt&#10;&#10;Description automatically generated">
            <a:extLst>
              <a:ext uri="{FF2B5EF4-FFF2-40B4-BE49-F238E27FC236}">
                <a16:creationId xmlns:a16="http://schemas.microsoft.com/office/drawing/2014/main" id="{7192FDA7-3CF7-4CA7-BF74-7FDBC340CB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7954" y="680888"/>
            <a:ext cx="712844" cy="712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CDBBBB0-6441-44DB-B228-85EC7E7726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203" y="2869750"/>
            <a:ext cx="4293853" cy="38322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13EAB44-1B30-4908-8663-A4730DB2943D}"/>
              </a:ext>
            </a:extLst>
          </p:cNvPr>
          <p:cNvSpPr txBox="1"/>
          <p:nvPr/>
        </p:nvSpPr>
        <p:spPr>
          <a:xfrm>
            <a:off x="4840941" y="2969111"/>
            <a:ext cx="71359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Why is ethanol used?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7030A0"/>
                </a:solidFill>
              </a:rPr>
              <a:t>Lipids are </a:t>
            </a:r>
            <a:r>
              <a:rPr lang="en-GB" sz="2400" b="1" dirty="0">
                <a:solidFill>
                  <a:srgbClr val="7030A0"/>
                </a:solidFill>
              </a:rPr>
              <a:t>insoluble</a:t>
            </a:r>
            <a:r>
              <a:rPr lang="en-GB" sz="2400" dirty="0">
                <a:solidFill>
                  <a:srgbClr val="7030A0"/>
                </a:solidFill>
              </a:rPr>
              <a:t> in water so normal testing solution won’t work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7030A0"/>
                </a:solidFill>
              </a:rPr>
              <a:t>Ethanol is a solvent </a:t>
            </a:r>
            <a:r>
              <a:rPr lang="en-GB" sz="2400" dirty="0">
                <a:solidFill>
                  <a:srgbClr val="7030A0"/>
                </a:solidFill>
              </a:rPr>
              <a:t>for lipids</a:t>
            </a:r>
          </a:p>
        </p:txBody>
      </p:sp>
    </p:spTree>
    <p:extLst>
      <p:ext uri="{BB962C8B-B14F-4D97-AF65-F5344CB8AC3E}">
        <p14:creationId xmlns:p14="http://schemas.microsoft.com/office/powerpoint/2010/main" val="4162916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BAB21BB-8BFB-44C4-862F-455309CD9EE4}"/>
              </a:ext>
            </a:extLst>
          </p:cNvPr>
          <p:cNvSpPr/>
          <p:nvPr/>
        </p:nvSpPr>
        <p:spPr>
          <a:xfrm>
            <a:off x="215153" y="44584"/>
            <a:ext cx="910114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000" b="1" u="sng" dirty="0">
                <a:cs typeface="Calibri" panose="020F0502020204030204" pitchFamily="34" charset="0"/>
              </a:rPr>
              <a:t>Testing for Biological Molecules- Starch (Polysaccharide)</a:t>
            </a:r>
            <a:endParaRPr lang="en-GB" sz="3000" dirty="0">
              <a:effectLst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CC3FA65-E4D4-4E76-9082-C77D896240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46753"/>
              </p:ext>
            </p:extLst>
          </p:nvPr>
        </p:nvGraphicFramePr>
        <p:xfrm>
          <a:off x="215152" y="713642"/>
          <a:ext cx="11561445" cy="190533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502252">
                  <a:extLst>
                    <a:ext uri="{9D8B030D-6E8A-4147-A177-3AD203B41FA5}">
                      <a16:colId xmlns:a16="http://schemas.microsoft.com/office/drawing/2014/main" val="2948054766"/>
                    </a:ext>
                  </a:extLst>
                </a:gridCol>
                <a:gridCol w="5956533">
                  <a:extLst>
                    <a:ext uri="{9D8B030D-6E8A-4147-A177-3AD203B41FA5}">
                      <a16:colId xmlns:a16="http://schemas.microsoft.com/office/drawing/2014/main" val="1641235218"/>
                    </a:ext>
                  </a:extLst>
                </a:gridCol>
                <a:gridCol w="3102660">
                  <a:extLst>
                    <a:ext uri="{9D8B030D-6E8A-4147-A177-3AD203B41FA5}">
                      <a16:colId xmlns:a16="http://schemas.microsoft.com/office/drawing/2014/main" val="1993154899"/>
                    </a:ext>
                  </a:extLst>
                </a:gridCol>
              </a:tblGrid>
              <a:tr h="5903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Biological molecule</a:t>
                      </a:r>
                      <a:endParaRPr lang="en-GB" sz="2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Method</a:t>
                      </a:r>
                      <a:endParaRPr lang="en-GB" sz="2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Result </a:t>
                      </a:r>
                      <a:endParaRPr lang="en-GB" sz="2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45283699"/>
                  </a:ext>
                </a:extLst>
              </a:tr>
              <a:tr h="10518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Starch </a:t>
                      </a:r>
                      <a:endParaRPr lang="en-GB" sz="2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</a:rPr>
                        <a:t>Add iodine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solidFill>
                            <a:schemeClr val="bg1"/>
                          </a:solidFill>
                          <a:effectLst/>
                        </a:rPr>
                        <a:t>Yellow to blue black </a:t>
                      </a:r>
                      <a:endParaRPr lang="en-GB" sz="2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9633851"/>
                  </a:ext>
                </a:extLst>
              </a:tr>
            </a:tbl>
          </a:graphicData>
        </a:graphic>
      </p:graphicFrame>
      <p:pic>
        <p:nvPicPr>
          <p:cNvPr id="7169" name="Picture 7203" descr="A picture containing drawing, shirt&#10;&#10;Description automatically generated">
            <a:extLst>
              <a:ext uri="{FF2B5EF4-FFF2-40B4-BE49-F238E27FC236}">
                <a16:creationId xmlns:a16="http://schemas.microsoft.com/office/drawing/2014/main" id="{CB9EE1FB-9608-4B02-ADCE-B2F6045F3B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8105" y="798481"/>
            <a:ext cx="610160" cy="61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B0B7145-BC04-4B81-81D4-09BA5D7407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922" t="29490" r="40667" b="19215"/>
          <a:stretch/>
        </p:blipFill>
        <p:spPr>
          <a:xfrm>
            <a:off x="4055632" y="2883049"/>
            <a:ext cx="3055172" cy="351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554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01A5107-AAE8-4390-9540-2130E93DCC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1891" b="32861"/>
          <a:stretch/>
        </p:blipFill>
        <p:spPr>
          <a:xfrm>
            <a:off x="215152" y="1152580"/>
            <a:ext cx="8141701" cy="252764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092F37D-891A-4EA3-B417-96977F714D32}"/>
              </a:ext>
            </a:extLst>
          </p:cNvPr>
          <p:cNvSpPr/>
          <p:nvPr/>
        </p:nvSpPr>
        <p:spPr>
          <a:xfrm>
            <a:off x="215153" y="44584"/>
            <a:ext cx="531831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000" b="1" u="sng" dirty="0">
                <a:cs typeface="Calibri" panose="020F0502020204030204" pitchFamily="34" charset="0"/>
              </a:rPr>
              <a:t>Testing for Biological Molecules</a:t>
            </a:r>
            <a:endParaRPr lang="en-GB" sz="3000" dirty="0"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EAECF1-05CC-4609-9314-D66EB8B24077}"/>
              </a:ext>
            </a:extLst>
          </p:cNvPr>
          <p:cNvSpPr txBox="1"/>
          <p:nvPr/>
        </p:nvSpPr>
        <p:spPr>
          <a:xfrm>
            <a:off x="215152" y="598582"/>
            <a:ext cx="11661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7030A0"/>
                </a:solidFill>
              </a:rPr>
              <a:t>Answer the questions on page 24 in your booklet.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EB26C14-89B5-4F72-AC7E-8CB8511A0A42}"/>
              </a:ext>
            </a:extLst>
          </p:cNvPr>
          <p:cNvSpPr/>
          <p:nvPr/>
        </p:nvSpPr>
        <p:spPr>
          <a:xfrm>
            <a:off x="215152" y="1238673"/>
            <a:ext cx="1864613" cy="464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effectLst/>
                <a:cs typeface="Calibri" panose="020F0502020204030204" pitchFamily="34" charset="0"/>
              </a:rPr>
              <a:t>Hydrochloric acid </a:t>
            </a:r>
            <a:endParaRPr lang="en-GB" dirty="0">
              <a:effectLst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D93BCF-4BBB-4F75-BE3E-75147D2A0ACA}"/>
              </a:ext>
            </a:extLst>
          </p:cNvPr>
          <p:cNvSpPr/>
          <p:nvPr/>
        </p:nvSpPr>
        <p:spPr>
          <a:xfrm>
            <a:off x="215152" y="2183966"/>
            <a:ext cx="5324791" cy="464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effectLst/>
                <a:cs typeface="Calibri" panose="020F0502020204030204" pitchFamily="34" charset="0"/>
              </a:rPr>
              <a:t>Hydrolyse the </a:t>
            </a:r>
            <a:r>
              <a:rPr lang="en-GB" dirty="0" err="1">
                <a:solidFill>
                  <a:srgbClr val="7030A0"/>
                </a:solidFill>
                <a:effectLst/>
                <a:cs typeface="Calibri" panose="020F0502020204030204" pitchFamily="34" charset="0"/>
              </a:rPr>
              <a:t>glycosidic</a:t>
            </a:r>
            <a:r>
              <a:rPr lang="en-GB" dirty="0">
                <a:solidFill>
                  <a:srgbClr val="7030A0"/>
                </a:solidFill>
                <a:effectLst/>
                <a:cs typeface="Calibri" panose="020F0502020204030204" pitchFamily="34" charset="0"/>
              </a:rPr>
              <a:t> bond forming reducing sugars </a:t>
            </a:r>
            <a:endParaRPr lang="en-GB" dirty="0">
              <a:effectLst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F3E0A52-4085-4C70-B30B-A82CBADDAB73}"/>
              </a:ext>
            </a:extLst>
          </p:cNvPr>
          <p:cNvSpPr/>
          <p:nvPr/>
        </p:nvSpPr>
        <p:spPr>
          <a:xfrm>
            <a:off x="215152" y="3196564"/>
            <a:ext cx="4355488" cy="464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effectLst/>
                <a:cs typeface="Calibri" panose="020F0502020204030204" pitchFamily="34" charset="0"/>
              </a:rPr>
              <a:t>Benedict’s onl</a:t>
            </a:r>
            <a:r>
              <a:rPr lang="en-GB" dirty="0">
                <a:solidFill>
                  <a:srgbClr val="7030A0"/>
                </a:solidFill>
                <a:cs typeface="Calibri" panose="020F0502020204030204" pitchFamily="34" charset="0"/>
              </a:rPr>
              <a:t>y works in alkaline conditions. 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39964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092F37D-891A-4EA3-B417-96977F714D32}"/>
              </a:ext>
            </a:extLst>
          </p:cNvPr>
          <p:cNvSpPr/>
          <p:nvPr/>
        </p:nvSpPr>
        <p:spPr>
          <a:xfrm>
            <a:off x="215153" y="44584"/>
            <a:ext cx="933524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000" b="1" u="sng" dirty="0">
                <a:cs typeface="Calibri" panose="020F0502020204030204" pitchFamily="34" charset="0"/>
              </a:rPr>
              <a:t>Testing for Biological Molecules- Quantitative Benedict’s. </a:t>
            </a:r>
            <a:endParaRPr lang="en-GB" sz="3000" dirty="0">
              <a:effectLst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1FCFC28-81DF-4901-AF7E-97CF3C2B5A51}"/>
              </a:ext>
            </a:extLst>
          </p:cNvPr>
          <p:cNvSpPr/>
          <p:nvPr/>
        </p:nvSpPr>
        <p:spPr>
          <a:xfrm>
            <a:off x="215152" y="598582"/>
            <a:ext cx="11682805" cy="138986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0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Definition:</a:t>
            </a: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Quantitative data: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Numerical measurement of a variable, can be statically analysed </a:t>
            </a: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Qualitative data: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Judgement, cannot be statically analysed </a:t>
            </a: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 descr="A picture containing glass, food, bottle&#10;&#10;Description automatically generated">
            <a:extLst>
              <a:ext uri="{FF2B5EF4-FFF2-40B4-BE49-F238E27FC236}">
                <a16:creationId xmlns:a16="http://schemas.microsoft.com/office/drawing/2014/main" id="{74131B1D-3679-4194-A1FC-01E6119BE570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73"/>
          <a:stretch/>
        </p:blipFill>
        <p:spPr bwMode="auto">
          <a:xfrm>
            <a:off x="132679" y="2071415"/>
            <a:ext cx="3894342" cy="174697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Text Box 6">
            <a:extLst>
              <a:ext uri="{FF2B5EF4-FFF2-40B4-BE49-F238E27FC236}">
                <a16:creationId xmlns:a16="http://schemas.microsoft.com/office/drawing/2014/main" id="{0A4B663A-B65F-4BC2-BF9A-A1087BA3B5E2}"/>
              </a:ext>
            </a:extLst>
          </p:cNvPr>
          <p:cNvSpPr txBox="1"/>
          <p:nvPr/>
        </p:nvSpPr>
        <p:spPr>
          <a:xfrm>
            <a:off x="4188385" y="2186080"/>
            <a:ext cx="7709572" cy="1517650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page 25 in your booklet, </a:t>
            </a:r>
            <a:r>
              <a:rPr lang="en-GB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describe the qualitative d</a:t>
            </a: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ata.  </a:t>
            </a: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GB" sz="20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Lighter colours have a lower </a:t>
            </a:r>
            <a:r>
              <a:rPr lang="en-GB" sz="2000" dirty="0" err="1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</a:t>
            </a:r>
            <a:r>
              <a:rPr lang="en-GB" sz="20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glucose, the darker colours have a higher </a:t>
            </a:r>
            <a:r>
              <a:rPr lang="en-GB" sz="2000" dirty="0" err="1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</a:t>
            </a:r>
            <a:r>
              <a:rPr lang="en-GB" sz="20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glucose </a:t>
            </a:r>
          </a:p>
          <a:p>
            <a:pPr>
              <a:lnSpc>
                <a:spcPct val="150000"/>
              </a:lnSpc>
              <a:spcAft>
                <a:spcPts val="1000"/>
              </a:spcAft>
            </a:pPr>
            <a:endParaRPr lang="en-GB" sz="2000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GB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Does this allow you to work out the exact </a:t>
            </a:r>
            <a:r>
              <a:rPr lang="en-GB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</a:t>
            </a:r>
            <a:r>
              <a:rPr lang="en-GB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the solution</a:t>
            </a: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GB" sz="20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No. This is a subject so influenced by human error. 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909458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092F37D-891A-4EA3-B417-96977F714D32}"/>
              </a:ext>
            </a:extLst>
          </p:cNvPr>
          <p:cNvSpPr/>
          <p:nvPr/>
        </p:nvSpPr>
        <p:spPr>
          <a:xfrm>
            <a:off x="215153" y="44584"/>
            <a:ext cx="933524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000" b="1" u="sng" dirty="0">
                <a:cs typeface="Calibri" panose="020F0502020204030204" pitchFamily="34" charset="0"/>
              </a:rPr>
              <a:t>Testing for Biological Molecules- Quantitative Benedict’s. </a:t>
            </a:r>
            <a:endParaRPr lang="en-GB" sz="3000" dirty="0">
              <a:effectLst/>
            </a:endParaRPr>
          </a:p>
        </p:txBody>
      </p:sp>
      <p:pic>
        <p:nvPicPr>
          <p:cNvPr id="10" name="Picture 9" descr="A picture containing glass, food, bottle&#10;&#10;Description automatically generated">
            <a:extLst>
              <a:ext uri="{FF2B5EF4-FFF2-40B4-BE49-F238E27FC236}">
                <a16:creationId xmlns:a16="http://schemas.microsoft.com/office/drawing/2014/main" id="{74131B1D-3679-4194-A1FC-01E6119BE570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73"/>
          <a:stretch/>
        </p:blipFill>
        <p:spPr bwMode="auto">
          <a:xfrm>
            <a:off x="215153" y="598582"/>
            <a:ext cx="3894342" cy="174697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60B16EF-BB3D-4663-AEEC-923C748F3272}"/>
              </a:ext>
            </a:extLst>
          </p:cNvPr>
          <p:cNvSpPr/>
          <p:nvPr/>
        </p:nvSpPr>
        <p:spPr>
          <a:xfrm>
            <a:off x="4292599" y="598582"/>
            <a:ext cx="7684247" cy="5916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Describe the method for quantitative Benedict’s test:</a:t>
            </a:r>
            <a:endParaRPr lang="en-GB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GB" sz="28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 Benedict’s </a:t>
            </a:r>
            <a:r>
              <a:rPr lang="en-GB" sz="28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different concentration of reducing sugar solution 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GB" sz="28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Heat to </a:t>
            </a:r>
            <a:r>
              <a:rPr lang="en-GB" sz="28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80c</a:t>
            </a:r>
            <a:r>
              <a:rPr lang="en-GB" sz="28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water bath 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GB" sz="28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Separate the coloured solution </a:t>
            </a:r>
            <a:r>
              <a:rPr lang="en-GB" sz="28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into cuvettes </a:t>
            </a:r>
            <a:endParaRPr lang="en-GB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GB" sz="28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Calibrate</a:t>
            </a:r>
            <a:r>
              <a:rPr lang="en-GB" sz="28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colorimeter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GB" sz="28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Place the </a:t>
            </a:r>
            <a:r>
              <a:rPr lang="en-GB" sz="28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cuvette into the colourimeter </a:t>
            </a:r>
            <a:endParaRPr lang="en-GB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GB" sz="28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Measure the % absorption</a:t>
            </a:r>
            <a:endParaRPr lang="en-GB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GB" sz="28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Plot a graph</a:t>
            </a:r>
            <a:r>
              <a:rPr lang="en-GB" sz="28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 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DNSA reagent">
            <a:extLst>
              <a:ext uri="{FF2B5EF4-FFF2-40B4-BE49-F238E27FC236}">
                <a16:creationId xmlns:a16="http://schemas.microsoft.com/office/drawing/2014/main" id="{651215E5-75D5-4A4D-B9C9-232D678E30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3078685"/>
            <a:ext cx="3162300" cy="2867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6295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F56E95-C25A-4E57-9827-58632B6D6027}"/>
              </a:ext>
            </a:extLst>
          </p:cNvPr>
          <p:cNvSpPr/>
          <p:nvPr/>
        </p:nvSpPr>
        <p:spPr>
          <a:xfrm>
            <a:off x="215153" y="44584"/>
            <a:ext cx="933524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000" b="1" u="sng" dirty="0">
                <a:cs typeface="Calibri" panose="020F0502020204030204" pitchFamily="34" charset="0"/>
              </a:rPr>
              <a:t>Testing for Biological Molecules- Quantitative Benedict’s. </a:t>
            </a:r>
            <a:endParaRPr lang="en-GB" sz="3000" dirty="0">
              <a:effectLst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4FD5F5-14B5-4D9F-BFE8-6C062AAFD1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3330" y="1992312"/>
            <a:ext cx="7145339" cy="30622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95F9B60-BE8F-4380-B52C-D83D4569E3D3}"/>
              </a:ext>
            </a:extLst>
          </p:cNvPr>
          <p:cNvSpPr txBox="1"/>
          <p:nvPr/>
        </p:nvSpPr>
        <p:spPr>
          <a:xfrm>
            <a:off x="5378075" y="803370"/>
            <a:ext cx="6039223" cy="707886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sz="2000" b="1" dirty="0"/>
              <a:t>Calibrate</a:t>
            </a:r>
            <a:r>
              <a:rPr lang="en-GB" sz="2000" dirty="0"/>
              <a:t> colorimeter using water = </a:t>
            </a:r>
            <a:r>
              <a:rPr lang="en-GB" sz="2000" b="1" dirty="0"/>
              <a:t>0% absorption</a:t>
            </a:r>
            <a:r>
              <a:rPr lang="en-GB" sz="2000" dirty="0"/>
              <a:t> </a:t>
            </a:r>
          </a:p>
          <a:p>
            <a:pPr marL="342900" indent="-342900">
              <a:buAutoNum type="arabicPeriod"/>
            </a:pPr>
            <a:r>
              <a:rPr lang="en-GB" sz="2000" dirty="0"/>
              <a:t>Place </a:t>
            </a:r>
            <a:r>
              <a:rPr lang="en-GB" sz="2000" b="1" dirty="0"/>
              <a:t>sample into cuvette </a:t>
            </a:r>
            <a:r>
              <a:rPr lang="en-GB" sz="2000" dirty="0"/>
              <a:t>into colorimeter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6C4034-8EBD-4DE3-8380-C4D871B8C70A}"/>
              </a:ext>
            </a:extLst>
          </p:cNvPr>
          <p:cNvSpPr txBox="1"/>
          <p:nvPr/>
        </p:nvSpPr>
        <p:spPr>
          <a:xfrm>
            <a:off x="0" y="2551043"/>
            <a:ext cx="2858247" cy="400110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3. Turn on </a:t>
            </a:r>
            <a:r>
              <a:rPr lang="en-GB" sz="2000" b="1" dirty="0"/>
              <a:t>light source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ED8829-EF93-433E-9FFD-22B6A04E8DAE}"/>
              </a:ext>
            </a:extLst>
          </p:cNvPr>
          <p:cNvSpPr txBox="1"/>
          <p:nvPr/>
        </p:nvSpPr>
        <p:spPr>
          <a:xfrm>
            <a:off x="4356101" y="5346744"/>
            <a:ext cx="5029200" cy="707886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4. </a:t>
            </a:r>
            <a:r>
              <a:rPr lang="en-GB" sz="2000" b="1" dirty="0"/>
              <a:t>Light</a:t>
            </a:r>
            <a:r>
              <a:rPr lang="en-GB" sz="2000" dirty="0"/>
              <a:t> passes </a:t>
            </a:r>
            <a:r>
              <a:rPr lang="en-GB" sz="2000" b="1" dirty="0"/>
              <a:t>through</a:t>
            </a:r>
            <a:r>
              <a:rPr lang="en-GB" sz="2000" dirty="0"/>
              <a:t> sample </a:t>
            </a:r>
          </a:p>
          <a:p>
            <a:r>
              <a:rPr lang="en-GB" sz="2000" dirty="0"/>
              <a:t>5. </a:t>
            </a:r>
            <a:r>
              <a:rPr lang="en-GB" sz="2000" b="1" dirty="0"/>
              <a:t>Light</a:t>
            </a:r>
            <a:r>
              <a:rPr lang="en-GB" sz="2000" dirty="0"/>
              <a:t> is </a:t>
            </a:r>
            <a:r>
              <a:rPr lang="en-GB" sz="2000" b="1" dirty="0"/>
              <a:t>absorbed by precipitate </a:t>
            </a:r>
            <a:r>
              <a:rPr lang="en-GB" sz="2000" dirty="0"/>
              <a:t>in solution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28F8A0-F491-4D71-A79B-63684A36F92D}"/>
              </a:ext>
            </a:extLst>
          </p:cNvPr>
          <p:cNvSpPr txBox="1"/>
          <p:nvPr/>
        </p:nvSpPr>
        <p:spPr>
          <a:xfrm>
            <a:off x="8623300" y="2197100"/>
            <a:ext cx="2946400" cy="707886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6. Detects light that </a:t>
            </a:r>
            <a:r>
              <a:rPr lang="en-GB" sz="2000" b="1" dirty="0"/>
              <a:t>is NOT absorbed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16D627-08DF-40F1-AD99-611FE87FE444}"/>
              </a:ext>
            </a:extLst>
          </p:cNvPr>
          <p:cNvSpPr txBox="1"/>
          <p:nvPr/>
        </p:nvSpPr>
        <p:spPr>
          <a:xfrm>
            <a:off x="9918700" y="4178300"/>
            <a:ext cx="2082800" cy="707886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/>
              <a:t>7. </a:t>
            </a:r>
            <a:r>
              <a:rPr lang="en-GB" sz="2000" b="1" dirty="0"/>
              <a:t>Quantitative reading 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C65F17A-B84C-44A3-9C2F-4F86782A8AA5}"/>
              </a:ext>
            </a:extLst>
          </p:cNvPr>
          <p:cNvCxnSpPr/>
          <p:nvPr/>
        </p:nvCxnSpPr>
        <p:spPr>
          <a:xfrm>
            <a:off x="5676899" y="1532460"/>
            <a:ext cx="419100" cy="517130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BB91DA5-26AD-43E4-B061-C913F65C1E25}"/>
              </a:ext>
            </a:extLst>
          </p:cNvPr>
          <p:cNvCxnSpPr>
            <a:cxnSpLocks/>
          </p:cNvCxnSpPr>
          <p:nvPr/>
        </p:nvCxnSpPr>
        <p:spPr>
          <a:xfrm>
            <a:off x="2063749" y="2927178"/>
            <a:ext cx="459581" cy="285922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A25C6A7-D581-4D62-A86F-4BA7A13347B6}"/>
              </a:ext>
            </a:extLst>
          </p:cNvPr>
          <p:cNvCxnSpPr>
            <a:cxnSpLocks/>
          </p:cNvCxnSpPr>
          <p:nvPr/>
        </p:nvCxnSpPr>
        <p:spPr>
          <a:xfrm flipV="1">
            <a:off x="4958975" y="4737100"/>
            <a:ext cx="1352925" cy="601834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2ADCA89-8B51-4B2D-A8F6-FDFB4A1B78AD}"/>
              </a:ext>
            </a:extLst>
          </p:cNvPr>
          <p:cNvCxnSpPr>
            <a:cxnSpLocks/>
          </p:cNvCxnSpPr>
          <p:nvPr/>
        </p:nvCxnSpPr>
        <p:spPr>
          <a:xfrm flipH="1" flipV="1">
            <a:off x="7886700" y="2425700"/>
            <a:ext cx="736600" cy="270270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308BC88-5B21-4E1F-9345-448183872841}"/>
              </a:ext>
            </a:extLst>
          </p:cNvPr>
          <p:cNvCxnSpPr>
            <a:cxnSpLocks/>
          </p:cNvCxnSpPr>
          <p:nvPr/>
        </p:nvCxnSpPr>
        <p:spPr>
          <a:xfrm flipH="1">
            <a:off x="9584135" y="4369056"/>
            <a:ext cx="334565" cy="0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0435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BF572A7-E9E7-46DD-8B4E-A3BCE8D48334}"/>
              </a:ext>
            </a:extLst>
          </p:cNvPr>
          <p:cNvSpPr/>
          <p:nvPr/>
        </p:nvSpPr>
        <p:spPr>
          <a:xfrm>
            <a:off x="215153" y="44584"/>
            <a:ext cx="933524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GB" sz="3000" b="1" u="sng" dirty="0">
                <a:cs typeface="Calibri" panose="020F0502020204030204" pitchFamily="34" charset="0"/>
              </a:rPr>
              <a:t>Testing for Biological Molecules- Quantitative Benedict’s. </a:t>
            </a:r>
            <a:endParaRPr lang="en-GB" sz="3000" dirty="0">
              <a:effectLst/>
            </a:endParaRPr>
          </a:p>
        </p:txBody>
      </p:sp>
      <p:pic>
        <p:nvPicPr>
          <p:cNvPr id="11266" name="Picture 8" descr="A picture containing screenshot, photo, table, different&#10;&#10;Description automatically generated">
            <a:extLst>
              <a:ext uri="{FF2B5EF4-FFF2-40B4-BE49-F238E27FC236}">
                <a16:creationId xmlns:a16="http://schemas.microsoft.com/office/drawing/2014/main" id="{79FD878D-89F4-4EB5-97F4-E36298AD1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5628" y="921747"/>
            <a:ext cx="4867061" cy="2994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5" name="Picture 7206" descr="A picture containing drawing, shirt&#10;&#10;Description automatically generated">
            <a:extLst>
              <a:ext uri="{FF2B5EF4-FFF2-40B4-BE49-F238E27FC236}">
                <a16:creationId xmlns:a16="http://schemas.microsoft.com/office/drawing/2014/main" id="{1324DF74-36E3-4645-BC39-E172AFC55F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435" y="4665420"/>
            <a:ext cx="1064079" cy="1064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4408957C-BC2D-4669-9950-FF9CF9A2AC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153" y="598582"/>
            <a:ext cx="847667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page 25 in your booklet sketch a graph showing the % absorption using a colorimeter</a:t>
            </a:r>
            <a:endPara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975DB13-50E9-43AD-AB2A-97E30E7B51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6193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00C1F8F-351F-4CFF-8F61-3DD921715F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978" y="4414970"/>
            <a:ext cx="1077525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Describe how you could use this calibration curve to work out the glucose concentration of an unknown solution </a:t>
            </a:r>
            <a:endPara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Heat to 80c with Benedict’s </a:t>
            </a:r>
            <a:endPara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Place cuvette in colorimeter </a:t>
            </a:r>
            <a:endPara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Plot % absorption on calibration graph to work out concentration. </a:t>
            </a:r>
            <a:endParaRPr kumimoji="0" lang="en-GB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9377BA-92BF-4191-A876-C45E3D652069}"/>
              </a:ext>
            </a:extLst>
          </p:cNvPr>
          <p:cNvSpPr txBox="1"/>
          <p:nvPr/>
        </p:nvSpPr>
        <p:spPr>
          <a:xfrm>
            <a:off x="240888" y="999815"/>
            <a:ext cx="51598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030A0"/>
                </a:solidFill>
              </a:rPr>
              <a:t>The higher the concentration of reducing sugar the higher the absorbance of light. </a:t>
            </a:r>
          </a:p>
        </p:txBody>
      </p:sp>
    </p:spTree>
    <p:extLst>
      <p:ext uri="{BB962C8B-B14F-4D97-AF65-F5344CB8AC3E}">
        <p14:creationId xmlns:p14="http://schemas.microsoft.com/office/powerpoint/2010/main" val="479594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572</Words>
  <Application>Microsoft Office PowerPoint</Application>
  <PresentationFormat>Widescreen</PresentationFormat>
  <Paragraphs>93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Kim Edgell</dc:creator>
  <cp:lastModifiedBy>Kim Edgell</cp:lastModifiedBy>
  <cp:revision>12</cp:revision>
  <dcterms:created xsi:type="dcterms:W3CDTF">2020-07-06T07:49:31Z</dcterms:created>
  <dcterms:modified xsi:type="dcterms:W3CDTF">2020-07-06T08:49:32Z</dcterms:modified>
</cp:coreProperties>
</file>