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98" r:id="rId9"/>
    <p:sldId id="299" r:id="rId10"/>
    <p:sldId id="30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8" d="100"/>
          <a:sy n="88" d="100"/>
        </p:scale>
        <p:origin x="-2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FF5BD-EF37-402A-B316-8D48D511D3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EC35A0-CB80-4DFF-993C-4D5CD0FBD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255EF-789E-4D0F-9356-4D532426A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E1068-7DF8-48A6-844D-BE2B1900644D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AD4E7-6406-4FA1-92C5-A0AC76024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D5689D-82F0-4C50-BA64-647890A7D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E3FE-51F9-4254-BB3A-8C0ABD5EE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538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B9C8C-6A0F-4B28-9A83-7EE6C7B3E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2BC0E-D3D3-4E37-8AAA-41A82019D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5C60C-A0CE-47C2-81D5-2EFEA59E4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E1068-7DF8-48A6-844D-BE2B1900644D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F89DF-EA80-47B3-A542-6760408CA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731A88-2502-4BED-83AA-9962291EB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E3FE-51F9-4254-BB3A-8C0ABD5EE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261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F4B31-7773-4464-9A69-204D39D9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55B393-F61A-46E7-9A75-1421EB646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E655B-B7CF-4542-A975-A338A8517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E1068-7DF8-48A6-844D-BE2B1900644D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0FF29-5621-40C7-9355-7E72DA813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9E5B0-3B26-40FD-B540-F45AD2540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E3FE-51F9-4254-BB3A-8C0ABD5EE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553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1D7ED-4C2B-40D4-8DF0-DB393DF5C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8290A-E007-4432-B9EA-A973086A70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AD5268-EC07-4593-A181-669F2A7772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798053-D914-4502-9FBF-D2946A0EC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E1068-7DF8-48A6-844D-BE2B1900644D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BD6C28-A67C-45C6-97FB-1EDA847BB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E7296D-7A0B-4A5C-AAF7-6F598B626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E3FE-51F9-4254-BB3A-8C0ABD5EE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3303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60AE1-EF46-4130-B517-0A5745064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DF870F-1373-475D-8961-6A96219F6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27D313-53C0-4B0E-B4A5-A110A131F7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EED716-44EA-45F1-B771-5ECF800821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4E0846-0DBE-49BF-BE11-3B6EAA0E4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7C069B-C739-4E3C-B15B-F62095973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E1068-7DF8-48A6-844D-BE2B1900644D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3ECEB5-2BEF-4269-BA67-0016F5E60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B308ED-8BE5-450E-A36A-268F08636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E3FE-51F9-4254-BB3A-8C0ABD5EE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302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14828-6D4A-4476-B6BB-9305E7ED3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060B7C-0CF7-4FA3-AA62-49913B9B6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E1068-7DF8-48A6-844D-BE2B1900644D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BC6E66-6A91-4EEC-A55B-313F62AEA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D5CEC8-9EF7-4BCD-8FC7-E591F8AE8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E3FE-51F9-4254-BB3A-8C0ABD5EE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514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25DC64-8A18-4403-B845-09816A98F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E1068-7DF8-48A6-844D-BE2B1900644D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2862E1-0AE0-4172-82BF-3EEC1CB7B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8AC41F-4108-4744-A76D-FF751DFAB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E3FE-51F9-4254-BB3A-8C0ABD5EE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807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2E18D-3687-44A7-B00C-19A1B1594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CBF67-8BC4-4811-93EE-3B3DD9FED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049A3-F4AD-40A6-A7F2-6F3022E04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6B2C5E-B1D7-4E4B-9394-93B1466FA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E1068-7DF8-48A6-844D-BE2B1900644D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C1844E-800A-4487-BFE2-EBD448828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9038A5-104B-49D6-B436-2F5C9EE84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E3FE-51F9-4254-BB3A-8C0ABD5EE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929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4B020-C33B-4004-BF9E-3A8401CCE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26A896-4707-43B0-9845-43E3202EAD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29FBC-5012-4031-BD25-1AFE4B5DE8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9D9741-F1D3-43D7-BC90-1A8152A13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E1068-7DF8-48A6-844D-BE2B1900644D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2A4093-9BE4-4C2A-BA0F-AAE0A61EA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3482E4-3505-4E90-84E1-2FAEC6CFD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E3FE-51F9-4254-BB3A-8C0ABD5EE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983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6FD49-6070-4CB9-857D-09072FB8F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F2FBE3-531D-45A2-A564-3C1D312E6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E5DEE-D98E-4ECD-B338-29D380137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E1068-7DF8-48A6-844D-BE2B1900644D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F24CE-9A83-427C-B047-0293B5AC6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91029F-2C6B-45F2-B7D5-A5A0DD0AC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E3FE-51F9-4254-BB3A-8C0ABD5EE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327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7D7AD0-E866-4046-9E4D-9439FF6C70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0DC4E4-934D-49E4-87F2-31C83BD5F3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338B4A-85B8-4193-8D0E-9D80D549A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E1068-7DF8-48A6-844D-BE2B1900644D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1D745-B98B-441E-8D02-A1F5374B7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AD539B-F089-4F68-B4D9-3CD9E091C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E3FE-51F9-4254-BB3A-8C0ABD5EE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0913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EE6FFE-EFC2-4FDB-9F99-D7676A0A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C6C4E4-4D43-4FB7-8B28-31C7333EE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B74A7-6FC3-4876-AE04-DFDEB98F90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E1068-7DF8-48A6-844D-BE2B1900644D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47744-E2CF-4CF5-98B3-D327139A70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0B02F-EAD4-436E-851E-0996D6E863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0E3FE-51F9-4254-BB3A-8C0ABD5EE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02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google.co.uk/url?sa=i&amp;rct=j&amp;q=image+of+water+molecule&amp;source=images&amp;cd=&amp;cad=rja&amp;uact=8&amp;ved=0CAcQjRxqFQoTCOarrb3qh8YCFaOa2wodO8wAdA&amp;url=http://en.wikipedia.org/wiki/Properties_of_water&amp;ei=h5h5VabMJaO17ga7mIOgBw&amp;bvm=bv.95277229,d.ZGU&amp;psig=AFQjCNGGPMmLRWuPZMIwSNyNdtD5L3cptQ&amp;ust=1434118225761998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hyperlink" Target="http://www.google.co.uk/url?sa=i&amp;rct=j&amp;q=image+of+water+molecule&amp;source=images&amp;cd=&amp;cad=rja&amp;uact=8&amp;ved=0CAcQjRxqFQoTCP7eitHrh8YCFQMH2wodj-gApw&amp;url=http://www.vce.bioninja.com.au/aos-1-molecules-of-life/biomolecules/inorganic-molecules.html&amp;ei=vZl5Vb6MGoOO7AaP0YO4Cg&amp;bvm=bv.95277229,d.ZGU&amp;psig=AFQjCNGGPMmLRWuPZMIwSNyNdtD5L3cptQ&amp;ust=1434118225761998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F4728F-E01B-4979-BCB8-67CA8523C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15" y="1117449"/>
            <a:ext cx="14051569" cy="119634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642CFA1-8529-4BDD-891A-D4B7ABD3B990}"/>
              </a:ext>
            </a:extLst>
          </p:cNvPr>
          <p:cNvSpPr/>
          <p:nvPr/>
        </p:nvSpPr>
        <p:spPr>
          <a:xfrm>
            <a:off x="144015" y="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Water.</a:t>
            </a:r>
            <a:endParaRPr lang="en-GB" sz="5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385F44-A6E8-4719-9FBB-14CC64F47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321" y="2649423"/>
            <a:ext cx="1682642" cy="11461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70F40F-8D1D-4469-A007-ECB76F3C0D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3575" y="2507909"/>
            <a:ext cx="4027714" cy="40277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12EE75-5339-45FE-9398-8940A3A2F1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2857" y="4303373"/>
            <a:ext cx="3755570" cy="211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14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B053391-8864-4B46-9F3D-79E454FC48BE}"/>
              </a:ext>
            </a:extLst>
          </p:cNvPr>
          <p:cNvSpPr/>
          <p:nvPr/>
        </p:nvSpPr>
        <p:spPr>
          <a:xfrm>
            <a:off x="144015" y="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Water- Structure </a:t>
            </a:r>
            <a:endParaRPr lang="en-GB" sz="5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6AD771-FBFA-4560-8617-B2EA532D7ECA}"/>
              </a:ext>
            </a:extLst>
          </p:cNvPr>
          <p:cNvSpPr/>
          <p:nvPr/>
        </p:nvSpPr>
        <p:spPr>
          <a:xfrm>
            <a:off x="283283" y="923330"/>
            <a:ext cx="11764701" cy="3889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Major component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cells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Made up of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atoms of hydrogen and 1 atom of oxygen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Hydrogens joined to oxygen by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covalent bonds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r">
              <a:lnSpc>
                <a:spcPct val="115000"/>
              </a:lnSpc>
              <a:spcAft>
                <a:spcPts val="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Electrons are not shared equally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oxygen atom has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slight negative charge, hydrogen atoms have slight positive charge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polar-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dipolar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 water molecule is attracted to each other 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Attractions called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hydrogen bonds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rc_mi" descr="http://upload.wikimedia.org/wikipedia/commons/thumb/8/8f/H2O_Polarization_V.1.svg/1280px-H2O_Polarization_V.1.svg.png">
            <a:hlinkClick r:id="rId2"/>
            <a:extLst>
              <a:ext uri="{FF2B5EF4-FFF2-40B4-BE49-F238E27FC236}">
                <a16:creationId xmlns:a16="http://schemas.microsoft.com/office/drawing/2014/main" id="{3CE9148F-E64E-4C37-94AB-76FDFED6788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471" y="1136276"/>
            <a:ext cx="168656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rc_mi" descr="http://www.vce.bioninja.com.au/_Media/h_bonding_med.jpeg">
            <a:hlinkClick r:id="rId4"/>
            <a:extLst>
              <a:ext uri="{FF2B5EF4-FFF2-40B4-BE49-F238E27FC236}">
                <a16:creationId xmlns:a16="http://schemas.microsoft.com/office/drawing/2014/main" id="{C0426A7C-AE2C-47D2-BC77-DCD85D1D633D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126" y="3663371"/>
            <a:ext cx="3263040" cy="29418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1023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250E7A-081D-4043-96DF-F36DE4E7B872}"/>
              </a:ext>
            </a:extLst>
          </p:cNvPr>
          <p:cNvSpPr/>
          <p:nvPr/>
        </p:nvSpPr>
        <p:spPr>
          <a:xfrm>
            <a:off x="144015" y="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Water- Property </a:t>
            </a:r>
            <a:endParaRPr lang="en-GB" sz="54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FB444A5-AFD6-4D4C-A4AB-6B537431FD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992139"/>
              </p:ext>
            </p:extLst>
          </p:nvPr>
        </p:nvGraphicFramePr>
        <p:xfrm>
          <a:off x="237415" y="1037531"/>
          <a:ext cx="11692815" cy="528269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48278">
                  <a:extLst>
                    <a:ext uri="{9D8B030D-6E8A-4147-A177-3AD203B41FA5}">
                      <a16:colId xmlns:a16="http://schemas.microsoft.com/office/drawing/2014/main" val="2955058373"/>
                    </a:ext>
                  </a:extLst>
                </a:gridCol>
                <a:gridCol w="4946186">
                  <a:extLst>
                    <a:ext uri="{9D8B030D-6E8A-4147-A177-3AD203B41FA5}">
                      <a16:colId xmlns:a16="http://schemas.microsoft.com/office/drawing/2014/main" val="239269565"/>
                    </a:ext>
                  </a:extLst>
                </a:gridCol>
                <a:gridCol w="3898351">
                  <a:extLst>
                    <a:ext uri="{9D8B030D-6E8A-4147-A177-3AD203B41FA5}">
                      <a16:colId xmlns:a16="http://schemas.microsoft.com/office/drawing/2014/main" val="1229229708"/>
                    </a:ext>
                  </a:extLst>
                </a:gridCol>
              </a:tblGrid>
              <a:tr h="4444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>
                          <a:effectLst/>
                        </a:rPr>
                        <a:t>Property 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>
                          <a:effectLst/>
                        </a:rPr>
                        <a:t>Explanation 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</a:rPr>
                        <a:t>Advantage to organisms </a:t>
                      </a:r>
                      <a:endParaRPr lang="en-GB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6453078"/>
                  </a:ext>
                </a:extLst>
              </a:tr>
              <a:tr h="13886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>
                          <a:effectLst/>
                        </a:rPr>
                        <a:t>Polar molecule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Universal solvent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Transport ions around the body for faster reaction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 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2023427"/>
                  </a:ext>
                </a:extLst>
              </a:tr>
              <a:tr h="13886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>
                          <a:effectLst/>
                        </a:rPr>
                        <a:t>Universal solvent 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Water is polar allowing ions to dissolve  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Transport ions around the body for faster reaction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 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6354654"/>
                  </a:ext>
                </a:extLst>
              </a:tr>
              <a:tr h="13886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</a:rPr>
                        <a:t>Reactive </a:t>
                      </a:r>
                      <a:endParaRPr lang="en-GB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Involved in hydrolysis/condensation reactions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 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Allows metabolic reactions to occur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3840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0349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250E7A-081D-4043-96DF-F36DE4E7B872}"/>
              </a:ext>
            </a:extLst>
          </p:cNvPr>
          <p:cNvSpPr/>
          <p:nvPr/>
        </p:nvSpPr>
        <p:spPr>
          <a:xfrm>
            <a:off x="144015" y="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Water- Property </a:t>
            </a:r>
            <a:endParaRPr lang="en-GB" sz="54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52BEF00-2B02-4721-A30C-2AB0D40184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200588"/>
              </p:ext>
            </p:extLst>
          </p:nvPr>
        </p:nvGraphicFramePr>
        <p:xfrm>
          <a:off x="248173" y="1002282"/>
          <a:ext cx="11735846" cy="224652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58760">
                  <a:extLst>
                    <a:ext uri="{9D8B030D-6E8A-4147-A177-3AD203B41FA5}">
                      <a16:colId xmlns:a16="http://schemas.microsoft.com/office/drawing/2014/main" val="1764511330"/>
                    </a:ext>
                  </a:extLst>
                </a:gridCol>
                <a:gridCol w="4964389">
                  <a:extLst>
                    <a:ext uri="{9D8B030D-6E8A-4147-A177-3AD203B41FA5}">
                      <a16:colId xmlns:a16="http://schemas.microsoft.com/office/drawing/2014/main" val="2406535815"/>
                    </a:ext>
                  </a:extLst>
                </a:gridCol>
                <a:gridCol w="3912697">
                  <a:extLst>
                    <a:ext uri="{9D8B030D-6E8A-4147-A177-3AD203B41FA5}">
                      <a16:colId xmlns:a16="http://schemas.microsoft.com/office/drawing/2014/main" val="2195940237"/>
                    </a:ext>
                  </a:extLst>
                </a:gridCol>
              </a:tblGrid>
              <a:tr h="359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</a:rPr>
                        <a:t>Property </a:t>
                      </a:r>
                      <a:endParaRPr lang="en-GB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</a:rPr>
                        <a:t>Explanation </a:t>
                      </a:r>
                      <a:endParaRPr lang="en-GB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Advantage to organisms 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6272373"/>
                  </a:ext>
                </a:extLst>
              </a:tr>
              <a:tr h="18870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High heat capacity 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Takes a lot of </a:t>
                      </a:r>
                      <a:r>
                        <a:rPr lang="en-GB" sz="2000" b="1" dirty="0">
                          <a:effectLst/>
                        </a:rPr>
                        <a:t>heat energy </a:t>
                      </a:r>
                      <a:r>
                        <a:rPr lang="en-GB" sz="2000" dirty="0">
                          <a:effectLst/>
                        </a:rPr>
                        <a:t>to </a:t>
                      </a:r>
                      <a:r>
                        <a:rPr lang="en-GB" sz="2000" b="1" dirty="0">
                          <a:effectLst/>
                        </a:rPr>
                        <a:t>break H bonds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Energy is used </a:t>
                      </a:r>
                      <a:r>
                        <a:rPr lang="en-GB" sz="2000" dirty="0">
                          <a:effectLst/>
                        </a:rPr>
                        <a:t>instead of changing temperature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Act as a buffer 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External: </a:t>
                      </a:r>
                      <a:r>
                        <a:rPr lang="en-GB" sz="2000" dirty="0">
                          <a:effectLst/>
                        </a:rPr>
                        <a:t>Stable environment for </a:t>
                      </a:r>
                      <a:r>
                        <a:rPr lang="en-GB" sz="2000" b="1" dirty="0">
                          <a:effectLst/>
                        </a:rPr>
                        <a:t>organisms</a:t>
                      </a:r>
                      <a:r>
                        <a:rPr lang="en-GB" sz="2000" dirty="0">
                          <a:effectLst/>
                        </a:rPr>
                        <a:t> </a:t>
                      </a:r>
                      <a:r>
                        <a:rPr lang="en-GB" sz="2000" dirty="0" err="1">
                          <a:effectLst/>
                        </a:rPr>
                        <a:t>eg</a:t>
                      </a:r>
                      <a:r>
                        <a:rPr lang="en-GB" sz="2000" dirty="0">
                          <a:effectLst/>
                        </a:rPr>
                        <a:t> fish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Internal: </a:t>
                      </a:r>
                      <a:r>
                        <a:rPr lang="en-GB" sz="2000" dirty="0">
                          <a:effectLst/>
                        </a:rPr>
                        <a:t>Maintains stable temperature for </a:t>
                      </a:r>
                      <a:r>
                        <a:rPr lang="en-GB" sz="2000" b="1" dirty="0">
                          <a:effectLst/>
                        </a:rPr>
                        <a:t>enzymes and reactions. 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3894629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43693AE-1F0A-4166-A1D3-4827C2F2E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557" y="3260527"/>
            <a:ext cx="7589605" cy="359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451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250E7A-081D-4043-96DF-F36DE4E7B872}"/>
              </a:ext>
            </a:extLst>
          </p:cNvPr>
          <p:cNvSpPr/>
          <p:nvPr/>
        </p:nvSpPr>
        <p:spPr>
          <a:xfrm>
            <a:off x="144015" y="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Water- Property </a:t>
            </a:r>
            <a:endParaRPr lang="en-GB" sz="54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EC22C38-89C1-424E-A571-141A22926C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00123"/>
              </p:ext>
            </p:extLst>
          </p:nvPr>
        </p:nvGraphicFramePr>
        <p:xfrm>
          <a:off x="269687" y="923330"/>
          <a:ext cx="11639027" cy="171145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28515">
                  <a:extLst>
                    <a:ext uri="{9D8B030D-6E8A-4147-A177-3AD203B41FA5}">
                      <a16:colId xmlns:a16="http://schemas.microsoft.com/office/drawing/2014/main" val="2137854284"/>
                    </a:ext>
                  </a:extLst>
                </a:gridCol>
                <a:gridCol w="4930094">
                  <a:extLst>
                    <a:ext uri="{9D8B030D-6E8A-4147-A177-3AD203B41FA5}">
                      <a16:colId xmlns:a16="http://schemas.microsoft.com/office/drawing/2014/main" val="1698836832"/>
                    </a:ext>
                  </a:extLst>
                </a:gridCol>
                <a:gridCol w="3880418">
                  <a:extLst>
                    <a:ext uri="{9D8B030D-6E8A-4147-A177-3AD203B41FA5}">
                      <a16:colId xmlns:a16="http://schemas.microsoft.com/office/drawing/2014/main" val="10916901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</a:rPr>
                        <a:t>Property </a:t>
                      </a:r>
                      <a:endParaRPr lang="en-GB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</a:rPr>
                        <a:t>Explanation </a:t>
                      </a:r>
                      <a:endParaRPr lang="en-GB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Advantage to organisms 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09132974"/>
                  </a:ext>
                </a:extLst>
              </a:tr>
              <a:tr h="793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Latent heat of vaporisation 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Takes a lot of </a:t>
                      </a:r>
                      <a:r>
                        <a:rPr lang="en-GB" sz="2000" b="1" dirty="0">
                          <a:effectLst/>
                        </a:rPr>
                        <a:t>heat energy </a:t>
                      </a:r>
                      <a:r>
                        <a:rPr lang="en-GB" sz="2000" dirty="0">
                          <a:effectLst/>
                        </a:rPr>
                        <a:t>to </a:t>
                      </a:r>
                      <a:r>
                        <a:rPr lang="en-GB" sz="2000" b="1" dirty="0">
                          <a:effectLst/>
                        </a:rPr>
                        <a:t>break H bonds</a:t>
                      </a:r>
                      <a:r>
                        <a:rPr lang="en-GB" sz="2000" dirty="0">
                          <a:effectLst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Energy is used to </a:t>
                      </a:r>
                      <a:r>
                        <a:rPr lang="en-GB" sz="2000" b="1" dirty="0">
                          <a:effectLst/>
                        </a:rPr>
                        <a:t>change liquid to gas </a:t>
                      </a:r>
                      <a:r>
                        <a:rPr lang="en-GB" sz="2000" dirty="0">
                          <a:effectLst/>
                        </a:rPr>
                        <a:t>when it </a:t>
                      </a:r>
                      <a:r>
                        <a:rPr lang="en-GB" sz="2000" b="1" dirty="0">
                          <a:effectLst/>
                        </a:rPr>
                        <a:t>evaporates</a:t>
                      </a:r>
                      <a:r>
                        <a:rPr lang="en-GB" sz="2000" dirty="0">
                          <a:effectLst/>
                        </a:rPr>
                        <a:t> carrying </a:t>
                      </a:r>
                      <a:r>
                        <a:rPr lang="en-GB" sz="2000" b="1" dirty="0">
                          <a:effectLst/>
                        </a:rPr>
                        <a:t>away the heat energy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Heat </a:t>
                      </a:r>
                      <a:r>
                        <a:rPr lang="en-GB" sz="2000" b="1" dirty="0">
                          <a:effectLst/>
                        </a:rPr>
                        <a:t>energy</a:t>
                      </a:r>
                      <a:r>
                        <a:rPr lang="en-GB" sz="2000" dirty="0">
                          <a:effectLst/>
                        </a:rPr>
                        <a:t> is </a:t>
                      </a:r>
                      <a:r>
                        <a:rPr lang="en-GB" sz="2000" b="1" dirty="0">
                          <a:effectLst/>
                        </a:rPr>
                        <a:t>lost</a:t>
                      </a:r>
                      <a:r>
                        <a:rPr lang="en-GB" sz="2000" dirty="0">
                          <a:effectLst/>
                        </a:rPr>
                        <a:t> through </a:t>
                      </a:r>
                      <a:r>
                        <a:rPr lang="en-GB" sz="2000" b="1" dirty="0">
                          <a:effectLst/>
                        </a:rPr>
                        <a:t>evaporation</a:t>
                      </a:r>
                      <a:r>
                        <a:rPr lang="en-GB" sz="2000" dirty="0">
                          <a:effectLst/>
                        </a:rPr>
                        <a:t> allowing animal to </a:t>
                      </a:r>
                      <a:r>
                        <a:rPr lang="en-GB" sz="2000" b="1" dirty="0">
                          <a:effectLst/>
                        </a:rPr>
                        <a:t>cool down. 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8615256"/>
                  </a:ext>
                </a:extLst>
              </a:tr>
            </a:tbl>
          </a:graphicData>
        </a:graphic>
      </p:graphicFrame>
      <p:pic>
        <p:nvPicPr>
          <p:cNvPr id="5122" name="Picture 2" descr="Understanding Specific Latent Heat - A Plus Topper">
            <a:extLst>
              <a:ext uri="{FF2B5EF4-FFF2-40B4-BE49-F238E27FC236}">
                <a16:creationId xmlns:a16="http://schemas.microsoft.com/office/drawing/2014/main" id="{1925DF1F-6108-4F83-A260-374E2C21E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039" y="2708372"/>
            <a:ext cx="4086225" cy="387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240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6E93D02-9B29-4429-B5A6-F447870BD9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253477"/>
              </p:ext>
            </p:extLst>
          </p:nvPr>
        </p:nvGraphicFramePr>
        <p:xfrm>
          <a:off x="144014" y="923330"/>
          <a:ext cx="11506517" cy="199199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02898">
                  <a:extLst>
                    <a:ext uri="{9D8B030D-6E8A-4147-A177-3AD203B41FA5}">
                      <a16:colId xmlns:a16="http://schemas.microsoft.com/office/drawing/2014/main" val="3603172146"/>
                    </a:ext>
                  </a:extLst>
                </a:gridCol>
                <a:gridCol w="4867380">
                  <a:extLst>
                    <a:ext uri="{9D8B030D-6E8A-4147-A177-3AD203B41FA5}">
                      <a16:colId xmlns:a16="http://schemas.microsoft.com/office/drawing/2014/main" val="2950538548"/>
                    </a:ext>
                  </a:extLst>
                </a:gridCol>
                <a:gridCol w="3836239">
                  <a:extLst>
                    <a:ext uri="{9D8B030D-6E8A-4147-A177-3AD203B41FA5}">
                      <a16:colId xmlns:a16="http://schemas.microsoft.com/office/drawing/2014/main" val="3298229665"/>
                    </a:ext>
                  </a:extLst>
                </a:gridCol>
              </a:tblGrid>
              <a:tr h="3840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</a:rPr>
                        <a:t>Property </a:t>
                      </a:r>
                      <a:endParaRPr lang="en-GB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23" marR="685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</a:rPr>
                        <a:t>Explanation </a:t>
                      </a:r>
                      <a:endParaRPr lang="en-GB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23" marR="685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Advantage to organisms 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23" marR="68523" marT="0" marB="0"/>
                </a:tc>
                <a:extLst>
                  <a:ext uri="{0D108BD9-81ED-4DB2-BD59-A6C34878D82A}">
                    <a16:rowId xmlns:a16="http://schemas.microsoft.com/office/drawing/2014/main" val="3070918124"/>
                  </a:ext>
                </a:extLst>
              </a:tr>
              <a:tr h="16079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Cohesion 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23" marR="685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Attraction</a:t>
                      </a:r>
                      <a:r>
                        <a:rPr lang="en-GB" sz="2000" dirty="0">
                          <a:effectLst/>
                        </a:rPr>
                        <a:t> between water molecules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Water forms a </a:t>
                      </a:r>
                      <a:r>
                        <a:rPr lang="en-GB" sz="2000" b="1" dirty="0">
                          <a:effectLst/>
                        </a:rPr>
                        <a:t>column for support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Water has a </a:t>
                      </a:r>
                      <a:r>
                        <a:rPr lang="en-GB" sz="2000" b="1" dirty="0">
                          <a:effectLst/>
                        </a:rPr>
                        <a:t>high surface tension </a:t>
                      </a:r>
                      <a:r>
                        <a:rPr lang="en-GB" sz="2000" dirty="0">
                          <a:effectLst/>
                        </a:rPr>
                        <a:t>when in </a:t>
                      </a:r>
                      <a:r>
                        <a:rPr lang="en-GB" sz="2000" b="1" dirty="0">
                          <a:effectLst/>
                        </a:rPr>
                        <a:t>contact with air 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23" marR="685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Column: </a:t>
                      </a:r>
                      <a:r>
                        <a:rPr lang="en-GB" sz="2000" dirty="0">
                          <a:effectLst/>
                        </a:rPr>
                        <a:t>Transport ions in plants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Surface tension: </a:t>
                      </a:r>
                      <a:r>
                        <a:rPr lang="en-GB" sz="2000" dirty="0">
                          <a:effectLst/>
                        </a:rPr>
                        <a:t>Habitat for insects. 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23" marR="68523" marT="0" marB="0"/>
                </a:tc>
                <a:extLst>
                  <a:ext uri="{0D108BD9-81ED-4DB2-BD59-A6C34878D82A}">
                    <a16:rowId xmlns:a16="http://schemas.microsoft.com/office/drawing/2014/main" val="3602712247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E5A58E26-2F93-462B-9B0A-6DE23F5E53CA}"/>
              </a:ext>
            </a:extLst>
          </p:cNvPr>
          <p:cNvSpPr/>
          <p:nvPr/>
        </p:nvSpPr>
        <p:spPr>
          <a:xfrm>
            <a:off x="144015" y="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Water- Property </a:t>
            </a:r>
            <a:endParaRPr lang="en-GB" sz="5400" dirty="0"/>
          </a:p>
        </p:txBody>
      </p:sp>
      <p:pic>
        <p:nvPicPr>
          <p:cNvPr id="6146" name="Picture 2" descr="hiscience [licensed for non-commercial use only] / 1 ESO ...">
            <a:extLst>
              <a:ext uri="{FF2B5EF4-FFF2-40B4-BE49-F238E27FC236}">
                <a16:creationId xmlns:a16="http://schemas.microsoft.com/office/drawing/2014/main" id="{4A988939-03D6-4C97-9EC4-4C78230F9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96" y="3134454"/>
            <a:ext cx="3648733" cy="348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6415AC-7D20-4005-BA4F-76C88BA5F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430" y="3513128"/>
            <a:ext cx="4413340" cy="2657295"/>
          </a:xfrm>
          <a:prstGeom prst="rect">
            <a:avLst/>
          </a:prstGeom>
        </p:spPr>
      </p:pic>
      <p:pic>
        <p:nvPicPr>
          <p:cNvPr id="6148" name="Picture 4" descr="Unsinkable Geckos Can Walk on Water">
            <a:extLst>
              <a:ext uri="{FF2B5EF4-FFF2-40B4-BE49-F238E27FC236}">
                <a16:creationId xmlns:a16="http://schemas.microsoft.com/office/drawing/2014/main" id="{840682AA-B53E-47F1-9370-66D73CE04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769" y="3713062"/>
            <a:ext cx="3824231" cy="209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542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F9C4CC-C509-4546-9F24-01367EEE8977}"/>
              </a:ext>
            </a:extLst>
          </p:cNvPr>
          <p:cNvSpPr/>
          <p:nvPr/>
        </p:nvSpPr>
        <p:spPr>
          <a:xfrm>
            <a:off x="144015" y="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Water- Property </a:t>
            </a:r>
            <a:endParaRPr lang="en-GB" sz="5400" dirty="0"/>
          </a:p>
        </p:txBody>
      </p:sp>
      <p:pic>
        <p:nvPicPr>
          <p:cNvPr id="7170" name="Picture 2" descr="Why Does Ice Float on Water">
            <a:extLst>
              <a:ext uri="{FF2B5EF4-FFF2-40B4-BE49-F238E27FC236}">
                <a16:creationId xmlns:a16="http://schemas.microsoft.com/office/drawing/2014/main" id="{A0527815-46E3-46ED-A355-E1E9B56C7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180" y="184673"/>
            <a:ext cx="619125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4C7F69-6723-4BC8-BB47-D28D8BB0A8BC}"/>
              </a:ext>
            </a:extLst>
          </p:cNvPr>
          <p:cNvSpPr txBox="1"/>
          <p:nvPr/>
        </p:nvSpPr>
        <p:spPr>
          <a:xfrm>
            <a:off x="144015" y="923330"/>
            <a:ext cx="432457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Additional property:</a:t>
            </a:r>
          </a:p>
          <a:p>
            <a:r>
              <a:rPr lang="en-GB" sz="2800" dirty="0">
                <a:solidFill>
                  <a:srgbClr val="7030A0"/>
                </a:solidFill>
              </a:rPr>
              <a:t>Ice is less dense</a:t>
            </a:r>
          </a:p>
          <a:p>
            <a:endParaRPr lang="en-GB" sz="2800" dirty="0"/>
          </a:p>
          <a:p>
            <a:r>
              <a:rPr lang="en-GB" sz="2800" b="1" dirty="0"/>
              <a:t>Explanation: </a:t>
            </a:r>
          </a:p>
          <a:p>
            <a:r>
              <a:rPr lang="en-GB" sz="2800" dirty="0">
                <a:solidFill>
                  <a:srgbClr val="7030A0"/>
                </a:solidFill>
              </a:rPr>
              <a:t>In solid state water molecules are arranged far apart lowering density </a:t>
            </a:r>
          </a:p>
          <a:p>
            <a:endParaRPr lang="en-GB" sz="2800" dirty="0"/>
          </a:p>
          <a:p>
            <a:r>
              <a:rPr lang="en-GB" sz="2800" b="1" dirty="0"/>
              <a:t>Advantage to organisms:</a:t>
            </a:r>
          </a:p>
          <a:p>
            <a:r>
              <a:rPr lang="en-GB" sz="2800" dirty="0">
                <a:solidFill>
                  <a:srgbClr val="7030A0"/>
                </a:solidFill>
              </a:rPr>
              <a:t>Forms habitats e.g. ice bergs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EF8003-1566-4D0C-BBE4-F61E4FE82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7910" y="4978518"/>
            <a:ext cx="2372733" cy="169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617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569C7A-1C15-4624-A210-CD0F3F91A68D}"/>
              </a:ext>
            </a:extLst>
          </p:cNvPr>
          <p:cNvSpPr txBox="1"/>
          <p:nvPr/>
        </p:nvSpPr>
        <p:spPr>
          <a:xfrm>
            <a:off x="-89646" y="121767"/>
            <a:ext cx="1228164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Apply this knowledge to the exam questions on page 27.</a:t>
            </a:r>
          </a:p>
          <a:p>
            <a:pPr algn="ctr"/>
            <a:endParaRPr lang="en-GB" sz="3200" dirty="0"/>
          </a:p>
          <a:p>
            <a:pPr algn="ctr"/>
            <a:r>
              <a:rPr lang="en-GB" sz="2400" dirty="0"/>
              <a:t>The questions are worth 6 marks. Can you complete the exam question in 10 minutes? 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Once you have completed the question, check your answers using the </a:t>
            </a:r>
            <a:r>
              <a:rPr lang="en-GB" sz="2400" dirty="0" err="1"/>
              <a:t>markscheme</a:t>
            </a:r>
            <a:r>
              <a:rPr lang="en-GB" sz="2400" dirty="0"/>
              <a:t>. </a:t>
            </a:r>
          </a:p>
          <a:p>
            <a:pPr algn="ctr"/>
            <a:r>
              <a:rPr lang="en-GB" sz="2400" dirty="0"/>
              <a:t>Remember</a:t>
            </a:r>
          </a:p>
          <a:p>
            <a:pPr marL="514350" indent="-514350" algn="ctr">
              <a:buAutoNum type="arabicPeriod"/>
            </a:pPr>
            <a:r>
              <a:rPr lang="en-GB" sz="2400" dirty="0">
                <a:highlight>
                  <a:srgbClr val="FFFF00"/>
                </a:highlight>
              </a:rPr>
              <a:t>Highlight which part of your answer is also on the </a:t>
            </a:r>
            <a:r>
              <a:rPr lang="en-GB" sz="2400" dirty="0" err="1">
                <a:highlight>
                  <a:srgbClr val="FFFF00"/>
                </a:highlight>
              </a:rPr>
              <a:t>markscheme</a:t>
            </a:r>
            <a:r>
              <a:rPr lang="en-GB" sz="2400" dirty="0">
                <a:highlight>
                  <a:srgbClr val="FFFF00"/>
                </a:highlight>
              </a:rPr>
              <a:t>. Allow you to see which part of your answer are relevant</a:t>
            </a:r>
            <a:r>
              <a:rPr lang="en-GB" sz="2400" dirty="0"/>
              <a:t>. </a:t>
            </a:r>
          </a:p>
          <a:p>
            <a:pPr marL="514350" indent="-514350" algn="ctr">
              <a:buAutoNum type="arabicPeriod"/>
            </a:pPr>
            <a:r>
              <a:rPr lang="en-GB" sz="2400" dirty="0"/>
              <a:t>If it isn’t on the mark scheme it is not right, if it isn’t written as the </a:t>
            </a:r>
            <a:r>
              <a:rPr lang="en-GB" sz="2400" dirty="0" err="1"/>
              <a:t>markscheme</a:t>
            </a:r>
            <a:r>
              <a:rPr lang="en-GB" sz="2400" dirty="0"/>
              <a:t> it is not right. </a:t>
            </a:r>
          </a:p>
          <a:p>
            <a:pPr marL="514350" indent="-514350" algn="ctr">
              <a:buAutoNum type="arabicPeriod"/>
            </a:pPr>
            <a:r>
              <a:rPr lang="en-GB" sz="2400" dirty="0">
                <a:solidFill>
                  <a:srgbClr val="7030A0"/>
                </a:solidFill>
              </a:rPr>
              <a:t>In a different coloured pen add corrections to the question.</a:t>
            </a:r>
          </a:p>
          <a:p>
            <a:pPr marL="514350" indent="-514350" algn="ctr">
              <a:buAutoNum type="arabicPeriod"/>
            </a:pPr>
            <a:r>
              <a:rPr lang="en-GB" sz="2400" dirty="0"/>
              <a:t>Anything you don’t understand make a note of for when you speak to your teacher. </a:t>
            </a:r>
          </a:p>
        </p:txBody>
      </p:sp>
    </p:spTree>
    <p:extLst>
      <p:ext uri="{BB962C8B-B14F-4D97-AF65-F5344CB8AC3E}">
        <p14:creationId xmlns:p14="http://schemas.microsoft.com/office/powerpoint/2010/main" val="2381897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35B619-8B85-4B14-BAC2-09CA80445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5173" y="0"/>
            <a:ext cx="13024931" cy="3429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A62B6DD-346A-4B43-B70B-D5BE3FA119D3}"/>
              </a:ext>
            </a:extLst>
          </p:cNvPr>
          <p:cNvSpPr/>
          <p:nvPr/>
        </p:nvSpPr>
        <p:spPr>
          <a:xfrm>
            <a:off x="609599" y="529001"/>
            <a:ext cx="11473543" cy="284661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(a)     1.      (water has a relatively) high (specific) heat capacity;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sz="2400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Ignore numbers relating to heat capacity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      Can gain / lose a lot of heat / energy without changing temperature;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24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Takes a lot of heat / energy to change temperature;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sz="2400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Accept due to H bonding between water molecules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23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B1ACCF-7C3B-4B81-B0F4-B531325E6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4415" y="-1"/>
            <a:ext cx="13703343" cy="474617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4E5DB9-C146-4F4B-89A5-F8ED6C40FA00}"/>
              </a:ext>
            </a:extLst>
          </p:cNvPr>
          <p:cNvSpPr/>
          <p:nvPr/>
        </p:nvSpPr>
        <p:spPr>
          <a:xfrm>
            <a:off x="3940628" y="1241606"/>
            <a:ext cx="8251371" cy="54303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a)     1.      Polar molecule;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      Acts as a (universal) solvent;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24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      (Universal) solvent;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4.      (Metabolic) reactions occur faster in solution;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24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5.      Reactive;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6.      Takes place in hydrolysis / condensation / named reaction;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sz="2400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Polar molecule so acts as (universal) solvent so (metabolic reactions are faster = 3 marks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96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600</Words>
  <Application>Microsoft Office PowerPoint</Application>
  <PresentationFormat>Widescreen</PresentationFormat>
  <Paragraphs>92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Edgell</dc:creator>
  <cp:lastModifiedBy>Kim Edgell</cp:lastModifiedBy>
  <cp:revision>7</cp:revision>
  <dcterms:created xsi:type="dcterms:W3CDTF">2020-07-06T08:51:25Z</dcterms:created>
  <dcterms:modified xsi:type="dcterms:W3CDTF">2020-07-06T09:15:13Z</dcterms:modified>
</cp:coreProperties>
</file>