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6"/>
  </p:notesMasterIdLst>
  <p:sldIdLst>
    <p:sldId id="321" r:id="rId2"/>
    <p:sldId id="256" r:id="rId3"/>
    <p:sldId id="322" r:id="rId4"/>
    <p:sldId id="323" r:id="rId5"/>
    <p:sldId id="257" r:id="rId6"/>
    <p:sldId id="326" r:id="rId7"/>
    <p:sldId id="327" r:id="rId8"/>
    <p:sldId id="328" r:id="rId9"/>
    <p:sldId id="260" r:id="rId10"/>
    <p:sldId id="261" r:id="rId11"/>
    <p:sldId id="351" r:id="rId12"/>
    <p:sldId id="352" r:id="rId13"/>
    <p:sldId id="270" r:id="rId14"/>
    <p:sldId id="364" r:id="rId15"/>
    <p:sldId id="365" r:id="rId16"/>
    <p:sldId id="366" r:id="rId17"/>
    <p:sldId id="430" r:id="rId18"/>
    <p:sldId id="376" r:id="rId19"/>
    <p:sldId id="274" r:id="rId20"/>
    <p:sldId id="431" r:id="rId21"/>
    <p:sldId id="371" r:id="rId22"/>
    <p:sldId id="373" r:id="rId23"/>
    <p:sldId id="278" r:id="rId24"/>
    <p:sldId id="378" r:id="rId25"/>
    <p:sldId id="279" r:id="rId26"/>
    <p:sldId id="280" r:id="rId27"/>
    <p:sldId id="379" r:id="rId28"/>
    <p:sldId id="381" r:id="rId29"/>
    <p:sldId id="281" r:id="rId30"/>
    <p:sldId id="382" r:id="rId31"/>
    <p:sldId id="385" r:id="rId32"/>
    <p:sldId id="386" r:id="rId33"/>
    <p:sldId id="387" r:id="rId34"/>
    <p:sldId id="284" r:id="rId35"/>
    <p:sldId id="285" r:id="rId36"/>
    <p:sldId id="286" r:id="rId37"/>
    <p:sldId id="389" r:id="rId38"/>
    <p:sldId id="390" r:id="rId39"/>
    <p:sldId id="368" r:id="rId40"/>
    <p:sldId id="391" r:id="rId41"/>
    <p:sldId id="422" r:id="rId42"/>
    <p:sldId id="292" r:id="rId43"/>
    <p:sldId id="293" r:id="rId44"/>
    <p:sldId id="294" r:id="rId45"/>
    <p:sldId id="393" r:id="rId46"/>
    <p:sldId id="394" r:id="rId47"/>
    <p:sldId id="296" r:id="rId48"/>
    <p:sldId id="297" r:id="rId49"/>
    <p:sldId id="298" r:id="rId50"/>
    <p:sldId id="299" r:id="rId51"/>
    <p:sldId id="300" r:id="rId52"/>
    <p:sldId id="417" r:id="rId53"/>
    <p:sldId id="418" r:id="rId54"/>
    <p:sldId id="380" r:id="rId55"/>
    <p:sldId id="419" r:id="rId56"/>
    <p:sldId id="420" r:id="rId57"/>
    <p:sldId id="392" r:id="rId58"/>
    <p:sldId id="304" r:id="rId59"/>
    <p:sldId id="421" r:id="rId60"/>
    <p:sldId id="423" r:id="rId61"/>
    <p:sldId id="306" r:id="rId62"/>
    <p:sldId id="424" r:id="rId63"/>
    <p:sldId id="307" r:id="rId64"/>
    <p:sldId id="308" r:id="rId65"/>
    <p:sldId id="396" r:id="rId66"/>
    <p:sldId id="309" r:id="rId67"/>
    <p:sldId id="314" r:id="rId68"/>
    <p:sldId id="311" r:id="rId69"/>
    <p:sldId id="316" r:id="rId70"/>
    <p:sldId id="427" r:id="rId71"/>
    <p:sldId id="428" r:id="rId72"/>
    <p:sldId id="407" r:id="rId73"/>
    <p:sldId id="408" r:id="rId74"/>
    <p:sldId id="319" r:id="rId7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0C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134" d="100"/>
          <a:sy n="134" d="100"/>
        </p:scale>
        <p:origin x="37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CB728-D800-46ED-A0B5-22B49D593DC1}" type="datetimeFigureOut">
              <a:rPr lang="en-GB" smtClean="0"/>
              <a:t>29/10/2020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E7D7BF-29C6-4398-B58F-A84DE45AF7EF}" type="slidenum">
              <a:rPr lang="en-GB" smtClean="0"/>
              <a:t>‹#›</a:t>
            </a:fld>
            <a:endParaRPr lang="en-GB"/>
          </a:p>
        </p:txBody>
      </p:sp>
    </p:spTree>
    <p:extLst>
      <p:ext uri="{BB962C8B-B14F-4D97-AF65-F5344CB8AC3E}">
        <p14:creationId xmlns:p14="http://schemas.microsoft.com/office/powerpoint/2010/main" val="1714701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56EE06BF-C4D1-EA49-B6A3-9B30655252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7CD32EEB-9A27-404B-B54C-2F966D703D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6084" name="Slide Number Placeholder 3">
            <a:extLst>
              <a:ext uri="{FF2B5EF4-FFF2-40B4-BE49-F238E27FC236}">
                <a16:creationId xmlns:a16="http://schemas.microsoft.com/office/drawing/2014/main" id="{4DF4FB7A-F22E-444E-9503-1AA2C88684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43F1416-F7A4-3043-9B5E-FE659B36A769}" type="slidenum">
              <a:rPr lang="en-GB" altLang="en-US">
                <a:latin typeface="Times New Roman" panose="02020603050405020304" pitchFamily="18" charset="0"/>
              </a:rPr>
              <a:pPr>
                <a:spcBef>
                  <a:spcPct val="0"/>
                </a:spcBef>
              </a:pPr>
              <a:t>17</a:t>
            </a:fld>
            <a:endParaRPr lang="en-GB"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3F1B5BD-7956-A242-95C4-AD5A1ABBF21D}" type="slidenum">
              <a:rPr lang="en-GB" altLang="en-US" smtClean="0"/>
              <a:pPr/>
              <a:t>40</a:t>
            </a:fld>
            <a:endParaRPr lang="en-GB" altLang="en-US"/>
          </a:p>
        </p:txBody>
      </p:sp>
    </p:spTree>
    <p:extLst>
      <p:ext uri="{BB962C8B-B14F-4D97-AF65-F5344CB8AC3E}">
        <p14:creationId xmlns:p14="http://schemas.microsoft.com/office/powerpoint/2010/main" val="3300147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6D0E8F-29B1-4BBA-A5C9-8257C7DBDBFB}" type="datetimeFigureOut">
              <a:rPr lang="en-GB" smtClean="0"/>
              <a:t>29/10/2020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2766374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6D0E8F-29B1-4BBA-A5C9-8257C7DBDBFB}" type="datetimeFigureOut">
              <a:rPr lang="en-GB" smtClean="0"/>
              <a:t>29/10/2020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3149871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C6D0E8F-29B1-4BBA-A5C9-8257C7DBDBFB}" type="datetimeFigureOut">
              <a:rPr lang="en-GB" smtClean="0"/>
              <a:t>29/10/2020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615878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6D0E8F-29B1-4BBA-A5C9-8257C7DBDBFB}" type="datetimeFigureOut">
              <a:rPr lang="en-GB" smtClean="0"/>
              <a:t>29/10/2020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1538382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6D0E8F-29B1-4BBA-A5C9-8257C7DBDBFB}" type="datetimeFigureOut">
              <a:rPr lang="en-GB" smtClean="0"/>
              <a:t>29/10/2020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717691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6D0E8F-29B1-4BBA-A5C9-8257C7DBDBFB}" type="datetimeFigureOut">
              <a:rPr lang="en-GB" smtClean="0"/>
              <a:t>29/10/2020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494614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6D0E8F-29B1-4BBA-A5C9-8257C7DBDBFB}" type="datetimeFigureOut">
              <a:rPr lang="en-GB" smtClean="0"/>
              <a:t>29/10/2020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3211011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6D0E8F-29B1-4BBA-A5C9-8257C7DBDBFB}" type="datetimeFigureOut">
              <a:rPr lang="en-GB" smtClean="0"/>
              <a:t>29/10/2020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2984420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C6D0E8F-29B1-4BBA-A5C9-8257C7DBDBFB}" type="datetimeFigureOut">
              <a:rPr lang="en-GB" smtClean="0"/>
              <a:t>29/10/2020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2458491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6D0E8F-29B1-4BBA-A5C9-8257C7DBDBFB}" type="datetimeFigureOut">
              <a:rPr lang="en-GB" smtClean="0"/>
              <a:t>29/10/2020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3486042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6D0E8F-29B1-4BBA-A5C9-8257C7DBDBFB}" type="datetimeFigureOut">
              <a:rPr lang="en-GB" smtClean="0"/>
              <a:t>29/10/2020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145F1D-1594-409E-ADD9-55DAD4B45F3E}" type="slidenum">
              <a:rPr lang="en-GB" smtClean="0"/>
              <a:t>‹#›</a:t>
            </a:fld>
            <a:endParaRPr lang="en-GB"/>
          </a:p>
        </p:txBody>
      </p:sp>
    </p:spTree>
    <p:extLst>
      <p:ext uri="{BB962C8B-B14F-4D97-AF65-F5344CB8AC3E}">
        <p14:creationId xmlns:p14="http://schemas.microsoft.com/office/powerpoint/2010/main" val="2491416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8200" y="1981200"/>
            <a:ext cx="3810000" cy="4114800"/>
          </a:xfrm>
        </p:spPr>
        <p:txBody>
          <a:bodyPr/>
          <a:lstStyle/>
          <a:p>
            <a:pPr lvl="0"/>
            <a:endParaRPr lang="en-GB" noProof="0"/>
          </a:p>
        </p:txBody>
      </p:sp>
      <p:sp>
        <p:nvSpPr>
          <p:cNvPr id="5" name="Rectangle 4">
            <a:extLst>
              <a:ext uri="{FF2B5EF4-FFF2-40B4-BE49-F238E27FC236}">
                <a16:creationId xmlns:a16="http://schemas.microsoft.com/office/drawing/2014/main" id="{A6174B06-894C-F04D-A280-2210F2EAA938}"/>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56ECB32-D006-D544-943D-F3969E771597}"/>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65AF2A92-C3FD-3E43-BDCB-9E800833B2D9}"/>
              </a:ext>
            </a:extLst>
          </p:cNvPr>
          <p:cNvSpPr>
            <a:spLocks noGrp="1" noChangeArrowheads="1"/>
          </p:cNvSpPr>
          <p:nvPr>
            <p:ph type="sldNum" sz="quarter" idx="12"/>
          </p:nvPr>
        </p:nvSpPr>
        <p:spPr>
          <a:ln/>
        </p:spPr>
        <p:txBody>
          <a:bodyPr/>
          <a:lstStyle>
            <a:lvl1pPr>
              <a:defRPr/>
            </a:lvl1pPr>
          </a:lstStyle>
          <a:p>
            <a:fld id="{009CD3B1-DD70-D04B-818D-CA8E7B1BC28D}" type="slidenum">
              <a:rPr lang="en-GB" altLang="en-US"/>
              <a:pPr/>
              <a:t>‹#›</a:t>
            </a:fld>
            <a:endParaRPr lang="en-GB" altLang="en-US"/>
          </a:p>
        </p:txBody>
      </p:sp>
    </p:spTree>
    <p:extLst>
      <p:ext uri="{BB962C8B-B14F-4D97-AF65-F5344CB8AC3E}">
        <p14:creationId xmlns:p14="http://schemas.microsoft.com/office/powerpoint/2010/main" val="2495215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6D0E8F-29B1-4BBA-A5C9-8257C7DBDBFB}" type="datetimeFigureOut">
              <a:rPr lang="en-GB" smtClean="0"/>
              <a:t>29/10/2020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145F1D-1594-409E-ADD9-55DAD4B45F3E}" type="slidenum">
              <a:rPr lang="en-GB" smtClean="0"/>
              <a:t>‹#›</a:t>
            </a:fld>
            <a:endParaRPr lang="en-GB"/>
          </a:p>
        </p:txBody>
      </p:sp>
    </p:spTree>
    <p:extLst>
      <p:ext uri="{BB962C8B-B14F-4D97-AF65-F5344CB8AC3E}">
        <p14:creationId xmlns:p14="http://schemas.microsoft.com/office/powerpoint/2010/main" val="18741961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google.co.uk/url?sa=i&amp;rct=j&amp;q=&amp;esrc=s&amp;source=images&amp;cd=&amp;cad=rja&amp;uact=8&amp;ved=0CAcQjRxqFQoTCM-oyYaGmsgCFYVuFAodbLIJ5w&amp;url=http://evolution.berkeley.edu/evolibrary/article/_0/endosymbiosis_03&amp;psig=AFQjCNE90S5ODGKUJEmqjTKuamTCG8aw2w&amp;ust=1443537830524043"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uk/url?sa=i&amp;rct=j&amp;q=&amp;esrc=s&amp;source=images&amp;cd=&amp;cad=rja&amp;uact=8&amp;ved=0CAcQjRxqFQoTCOSfiY62nsgCFcuYGgod7cEJKQ&amp;url=http://www.daviddarling.info/encyclopedia/E/eukarycell.html&amp;psig=AFQjCNGlbqpQCj7IbN2t3qlH1kjvbrKwxQ&amp;ust=1443690960208055" TargetMode="External"/><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hyperlink" Target="http://www.one-school.net/Malaysia/UniversityandCollege/SPM/revisioncard/biology/cellstructure/unicellularorganism.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6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7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DE56719B-41FC-1449-80BD-7839DCD3544E}"/>
              </a:ext>
            </a:extLst>
          </p:cNvPr>
          <p:cNvSpPr>
            <a:spLocks noGrp="1"/>
          </p:cNvSpPr>
          <p:nvPr>
            <p:ph type="ctrTitle"/>
          </p:nvPr>
        </p:nvSpPr>
        <p:spPr>
          <a:xfrm>
            <a:off x="628035" y="0"/>
            <a:ext cx="7772400" cy="1470025"/>
          </a:xfrm>
        </p:spPr>
        <p:txBody>
          <a:bodyPr>
            <a:normAutofit fontScale="90000"/>
          </a:bodyPr>
          <a:lstStyle/>
          <a:p>
            <a:r>
              <a:rPr lang="en-GB" altLang="en-US" b="1" u="sng" dirty="0">
                <a:latin typeface="Calibri" panose="020F0502020204030204" pitchFamily="34" charset="0"/>
              </a:rPr>
              <a:t>Cell Structure and Microscopy</a:t>
            </a:r>
          </a:p>
        </p:txBody>
      </p:sp>
      <p:pic>
        <p:nvPicPr>
          <p:cNvPr id="3" name="Picture 2">
            <a:extLst>
              <a:ext uri="{FF2B5EF4-FFF2-40B4-BE49-F238E27FC236}">
                <a16:creationId xmlns:a16="http://schemas.microsoft.com/office/drawing/2014/main" id="{75651E56-590F-F144-A128-47E86D613B55}"/>
              </a:ext>
            </a:extLst>
          </p:cNvPr>
          <p:cNvPicPr>
            <a:picLocks noChangeAspect="1"/>
          </p:cNvPicPr>
          <p:nvPr/>
        </p:nvPicPr>
        <p:blipFill rotWithShape="1">
          <a:blip r:embed="rId2"/>
          <a:srcRect l="5322" t="17520" r="6916"/>
          <a:stretch/>
        </p:blipFill>
        <p:spPr>
          <a:xfrm>
            <a:off x="225195" y="2232611"/>
            <a:ext cx="4346805" cy="3058678"/>
          </a:xfrm>
          <a:prstGeom prst="rect">
            <a:avLst/>
          </a:prstGeom>
        </p:spPr>
      </p:pic>
      <p:pic>
        <p:nvPicPr>
          <p:cNvPr id="6" name="Picture 5">
            <a:extLst>
              <a:ext uri="{FF2B5EF4-FFF2-40B4-BE49-F238E27FC236}">
                <a16:creationId xmlns:a16="http://schemas.microsoft.com/office/drawing/2014/main" id="{BC2011CD-E235-F743-A2F3-AEEC4D53F535}"/>
              </a:ext>
            </a:extLst>
          </p:cNvPr>
          <p:cNvPicPr>
            <a:picLocks noChangeAspect="1"/>
          </p:cNvPicPr>
          <p:nvPr/>
        </p:nvPicPr>
        <p:blipFill>
          <a:blip r:embed="rId3"/>
          <a:stretch>
            <a:fillRect/>
          </a:stretch>
        </p:blipFill>
        <p:spPr>
          <a:xfrm>
            <a:off x="4960279" y="1827343"/>
            <a:ext cx="3877633" cy="387763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1DA54A-25BE-4E39-A4DE-E6CB3A1484B7}"/>
              </a:ext>
            </a:extLst>
          </p:cNvPr>
          <p:cNvPicPr>
            <a:picLocks noChangeAspect="1"/>
          </p:cNvPicPr>
          <p:nvPr/>
        </p:nvPicPr>
        <p:blipFill rotWithShape="1">
          <a:blip r:embed="rId2"/>
          <a:srcRect l="22174" t="21449" r="24783" b="14976"/>
          <a:stretch/>
        </p:blipFill>
        <p:spPr>
          <a:xfrm>
            <a:off x="789395" y="152446"/>
            <a:ext cx="7290080" cy="6553107"/>
          </a:xfrm>
          <a:prstGeom prst="rect">
            <a:avLst/>
          </a:prstGeom>
        </p:spPr>
      </p:pic>
    </p:spTree>
    <p:extLst>
      <p:ext uri="{BB962C8B-B14F-4D97-AF65-F5344CB8AC3E}">
        <p14:creationId xmlns:p14="http://schemas.microsoft.com/office/powerpoint/2010/main" val="3496956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4C76FBCF-2097-8847-BB1C-892C7257CF6F}"/>
              </a:ext>
            </a:extLst>
          </p:cNvPr>
          <p:cNvSpPr>
            <a:spLocks noGrp="1"/>
          </p:cNvSpPr>
          <p:nvPr>
            <p:ph type="title"/>
          </p:nvPr>
        </p:nvSpPr>
        <p:spPr>
          <a:xfrm>
            <a:off x="665267" y="-228600"/>
            <a:ext cx="7772400" cy="1143000"/>
          </a:xfrm>
        </p:spPr>
        <p:txBody>
          <a:bodyPr/>
          <a:lstStyle/>
          <a:p>
            <a:r>
              <a:rPr lang="en-GB" altLang="en-US" b="1" u="sng" dirty="0">
                <a:latin typeface="Calibri" panose="020F0502020204030204" pitchFamily="34" charset="0"/>
                <a:cs typeface="Calibri" panose="020F0502020204030204" pitchFamily="34" charset="0"/>
              </a:rPr>
              <a:t>Learning Objectives</a:t>
            </a:r>
          </a:p>
        </p:txBody>
      </p:sp>
      <p:pic>
        <p:nvPicPr>
          <p:cNvPr id="5124" name="Picture 5" descr="http://evolution.berkeley.edu/evolibrary/images/endosymbiosis/cells.gif">
            <a:hlinkClick r:id="rId2"/>
            <a:extLst>
              <a:ext uri="{FF2B5EF4-FFF2-40B4-BE49-F238E27FC236}">
                <a16:creationId xmlns:a16="http://schemas.microsoft.com/office/drawing/2014/main" id="{63812EB3-A97E-EB4C-B1C0-5644901525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4225" y="4745038"/>
            <a:ext cx="5494338"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0912124-A9C1-AD4C-8FB9-A12D0618FE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050" y="1940719"/>
            <a:ext cx="8597900" cy="177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1C7B247B-6B65-D848-A6BE-00BCFC625879}"/>
              </a:ext>
            </a:extLst>
          </p:cNvPr>
          <p:cNvSpPr>
            <a:spLocks noGrp="1"/>
          </p:cNvSpPr>
          <p:nvPr>
            <p:ph type="title"/>
          </p:nvPr>
        </p:nvSpPr>
        <p:spPr>
          <a:xfrm>
            <a:off x="684213" y="260350"/>
            <a:ext cx="7772400" cy="1143000"/>
          </a:xfrm>
        </p:spPr>
        <p:txBody>
          <a:bodyPr/>
          <a:lstStyle/>
          <a:p>
            <a:r>
              <a:rPr lang="en-GB" altLang="en-US" b="1" u="sng" dirty="0">
                <a:latin typeface="Calibri" panose="020F0502020204030204" pitchFamily="34" charset="0"/>
                <a:cs typeface="Calibri" panose="020F0502020204030204" pitchFamily="34" charset="0"/>
              </a:rPr>
              <a:t>Starter</a:t>
            </a:r>
          </a:p>
        </p:txBody>
      </p:sp>
      <p:sp>
        <p:nvSpPr>
          <p:cNvPr id="6147" name="Content Placeholder 2">
            <a:extLst>
              <a:ext uri="{FF2B5EF4-FFF2-40B4-BE49-F238E27FC236}">
                <a16:creationId xmlns:a16="http://schemas.microsoft.com/office/drawing/2014/main" id="{67F4DEB3-8F04-E349-B5D9-156F0FFDA537}"/>
              </a:ext>
            </a:extLst>
          </p:cNvPr>
          <p:cNvSpPr>
            <a:spLocks noGrp="1"/>
          </p:cNvSpPr>
          <p:nvPr>
            <p:ph idx="1"/>
          </p:nvPr>
        </p:nvSpPr>
        <p:spPr>
          <a:xfrm>
            <a:off x="685800" y="1341438"/>
            <a:ext cx="7772400" cy="4754562"/>
          </a:xfrm>
        </p:spPr>
        <p:txBody>
          <a:bodyPr/>
          <a:lstStyle/>
          <a:p>
            <a:pPr marL="0" indent="0">
              <a:buFontTx/>
              <a:buNone/>
            </a:pPr>
            <a:r>
              <a:rPr lang="en-GB" altLang="en-US" dirty="0" err="1">
                <a:latin typeface="Calibri" panose="020F0502020204030204" pitchFamily="34" charset="0"/>
                <a:cs typeface="Calibri" panose="020F0502020204030204" pitchFamily="34" charset="0"/>
              </a:rPr>
              <a:t>leuusnc</a:t>
            </a:r>
            <a:r>
              <a:rPr lang="en-GB" altLang="en-US" dirty="0">
                <a:latin typeface="Calibri" panose="020F0502020204030204" pitchFamily="34" charset="0"/>
                <a:cs typeface="Calibri" panose="020F0502020204030204" pitchFamily="34" charset="0"/>
              </a:rPr>
              <a:t>		</a:t>
            </a:r>
            <a:r>
              <a:rPr lang="en-GB" altLang="en-US" dirty="0" err="1">
                <a:latin typeface="Calibri" panose="020F0502020204030204" pitchFamily="34" charset="0"/>
                <a:cs typeface="Calibri" panose="020F0502020204030204" pitchFamily="34" charset="0"/>
              </a:rPr>
              <a:t>mbemarne</a:t>
            </a:r>
            <a:r>
              <a:rPr lang="en-GB" altLang="en-US" dirty="0">
                <a:latin typeface="Calibri" panose="020F0502020204030204" pitchFamily="34" charset="0"/>
                <a:cs typeface="Calibri" panose="020F0502020204030204" pitchFamily="34" charset="0"/>
              </a:rPr>
              <a:t>		AND</a:t>
            </a:r>
          </a:p>
          <a:p>
            <a:pPr marL="0" indent="0">
              <a:buFontTx/>
              <a:buNone/>
            </a:pPr>
            <a:endParaRPr lang="en-GB" altLang="en-US" dirty="0">
              <a:latin typeface="Calibri" panose="020F0502020204030204" pitchFamily="34" charset="0"/>
              <a:cs typeface="Calibri" panose="020F0502020204030204" pitchFamily="34" charset="0"/>
            </a:endParaRPr>
          </a:p>
          <a:p>
            <a:pPr marL="0" indent="0">
              <a:buFontTx/>
              <a:buNone/>
            </a:pPr>
            <a:r>
              <a:rPr lang="en-GB" altLang="en-US" dirty="0">
                <a:latin typeface="Calibri" panose="020F0502020204030204" pitchFamily="34" charset="0"/>
                <a:cs typeface="Calibri" panose="020F0502020204030204" pitchFamily="34" charset="0"/>
              </a:rPr>
              <a:t>	</a:t>
            </a:r>
            <a:r>
              <a:rPr lang="en-GB" altLang="en-US" dirty="0" err="1">
                <a:latin typeface="Calibri" panose="020F0502020204030204" pitchFamily="34" charset="0"/>
                <a:cs typeface="Calibri" panose="020F0502020204030204" pitchFamily="34" charset="0"/>
              </a:rPr>
              <a:t>chotimairdon</a:t>
            </a:r>
            <a:r>
              <a:rPr lang="en-GB" altLang="en-US" dirty="0">
                <a:latin typeface="Calibri" panose="020F0502020204030204" pitchFamily="34" charset="0"/>
                <a:cs typeface="Calibri" panose="020F0502020204030204" pitchFamily="34" charset="0"/>
              </a:rPr>
              <a:t>		</a:t>
            </a:r>
            <a:r>
              <a:rPr lang="en-GB" altLang="en-US" dirty="0" err="1">
                <a:latin typeface="Calibri" panose="020F0502020204030204" pitchFamily="34" charset="0"/>
                <a:cs typeface="Calibri" panose="020F0502020204030204" pitchFamily="34" charset="0"/>
              </a:rPr>
              <a:t>lalw</a:t>
            </a:r>
            <a:r>
              <a:rPr lang="en-GB" altLang="en-US" dirty="0">
                <a:latin typeface="Calibri" panose="020F0502020204030204" pitchFamily="34" charset="0"/>
                <a:cs typeface="Calibri" panose="020F0502020204030204" pitchFamily="34" charset="0"/>
              </a:rPr>
              <a:t>	</a:t>
            </a:r>
          </a:p>
          <a:p>
            <a:pPr marL="0" indent="0">
              <a:buFontTx/>
              <a:buNone/>
            </a:pPr>
            <a:endParaRPr lang="en-GB" altLang="en-US" dirty="0">
              <a:latin typeface="Calibri" panose="020F0502020204030204" pitchFamily="34" charset="0"/>
              <a:cs typeface="Calibri" panose="020F0502020204030204" pitchFamily="34" charset="0"/>
            </a:endParaRPr>
          </a:p>
          <a:p>
            <a:pPr marL="0" indent="0">
              <a:buFontTx/>
              <a:buNone/>
            </a:pPr>
            <a:r>
              <a:rPr lang="en-GB" altLang="en-US" dirty="0" err="1">
                <a:latin typeface="Calibri" panose="020F0502020204030204" pitchFamily="34" charset="0"/>
                <a:cs typeface="Calibri" panose="020F0502020204030204" pitchFamily="34" charset="0"/>
              </a:rPr>
              <a:t>Vloucae</a:t>
            </a:r>
            <a:r>
              <a:rPr lang="en-GB" altLang="en-US" dirty="0">
                <a:latin typeface="Calibri" panose="020F0502020204030204" pitchFamily="34" charset="0"/>
                <a:cs typeface="Calibri" panose="020F0502020204030204" pitchFamily="34" charset="0"/>
              </a:rPr>
              <a:t>		</a:t>
            </a:r>
            <a:r>
              <a:rPr lang="en-GB" altLang="en-US" dirty="0" err="1">
                <a:latin typeface="Calibri" panose="020F0502020204030204" pitchFamily="34" charset="0"/>
                <a:cs typeface="Calibri" panose="020F0502020204030204" pitchFamily="34" charset="0"/>
              </a:rPr>
              <a:t>pchoortslla</a:t>
            </a:r>
            <a:r>
              <a:rPr lang="en-GB" altLang="en-US" dirty="0">
                <a:latin typeface="Calibri" panose="020F0502020204030204" pitchFamily="34" charset="0"/>
                <a:cs typeface="Calibri" panose="020F0502020204030204" pitchFamily="34" charset="0"/>
              </a:rPr>
              <a:t>		</a:t>
            </a:r>
          </a:p>
          <a:p>
            <a:pPr marL="0" indent="0">
              <a:buFontTx/>
              <a:buNone/>
            </a:pPr>
            <a:r>
              <a:rPr lang="en-GB" altLang="en-US" dirty="0">
                <a:latin typeface="Calibri" panose="020F0502020204030204" pitchFamily="34" charset="0"/>
                <a:cs typeface="Calibri" panose="020F0502020204030204" pitchFamily="34" charset="0"/>
              </a:rPr>
              <a:t>	</a:t>
            </a:r>
          </a:p>
          <a:p>
            <a:pPr marL="0" indent="0">
              <a:buFontTx/>
              <a:buNone/>
            </a:pPr>
            <a:r>
              <a:rPr lang="en-GB" altLang="en-US" dirty="0">
                <a:latin typeface="Calibri" panose="020F0502020204030204" pitchFamily="34" charset="0"/>
                <a:cs typeface="Calibri" panose="020F0502020204030204" pitchFamily="34" charset="0"/>
              </a:rPr>
              <a:t>		</a:t>
            </a:r>
            <a:r>
              <a:rPr lang="en-GB" altLang="en-US" dirty="0" err="1">
                <a:latin typeface="Calibri" panose="020F0502020204030204" pitchFamily="34" charset="0"/>
                <a:cs typeface="Calibri" panose="020F0502020204030204" pitchFamily="34" charset="0"/>
              </a:rPr>
              <a:t>iical</a:t>
            </a:r>
            <a:r>
              <a:rPr lang="en-GB" altLang="en-US" dirty="0">
                <a:latin typeface="Calibri" panose="020F0502020204030204" pitchFamily="34" charset="0"/>
                <a:cs typeface="Calibri" panose="020F0502020204030204" pitchFamily="34" charset="0"/>
              </a:rPr>
              <a:t>		</a:t>
            </a:r>
            <a:r>
              <a:rPr lang="en-GB" altLang="en-US" dirty="0" err="1">
                <a:latin typeface="Calibri" panose="020F0502020204030204" pitchFamily="34" charset="0"/>
                <a:cs typeface="Calibri" panose="020F0502020204030204" pitchFamily="34" charset="0"/>
              </a:rPr>
              <a:t>fallegla</a:t>
            </a:r>
            <a:endParaRPr lang="en-GB" alt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4269206-569F-C641-A428-9B8463A04888}"/>
              </a:ext>
            </a:extLst>
          </p:cNvPr>
          <p:cNvSpPr txBox="1">
            <a:spLocks noChangeArrowheads="1"/>
          </p:cNvSpPr>
          <p:nvPr/>
        </p:nvSpPr>
        <p:spPr bwMode="auto">
          <a:xfrm>
            <a:off x="900113" y="1916113"/>
            <a:ext cx="2016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Nucleus</a:t>
            </a:r>
          </a:p>
        </p:txBody>
      </p:sp>
      <p:sp>
        <p:nvSpPr>
          <p:cNvPr id="5" name="TextBox 4">
            <a:extLst>
              <a:ext uri="{FF2B5EF4-FFF2-40B4-BE49-F238E27FC236}">
                <a16:creationId xmlns:a16="http://schemas.microsoft.com/office/drawing/2014/main" id="{ABCEC4FE-C3F2-2845-AA8C-3478C2ED2C87}"/>
              </a:ext>
            </a:extLst>
          </p:cNvPr>
          <p:cNvSpPr txBox="1">
            <a:spLocks noChangeArrowheads="1"/>
          </p:cNvSpPr>
          <p:nvPr/>
        </p:nvSpPr>
        <p:spPr bwMode="auto">
          <a:xfrm>
            <a:off x="3708400" y="1938338"/>
            <a:ext cx="2016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Membrane</a:t>
            </a:r>
          </a:p>
        </p:txBody>
      </p:sp>
      <p:sp>
        <p:nvSpPr>
          <p:cNvPr id="6" name="TextBox 5">
            <a:extLst>
              <a:ext uri="{FF2B5EF4-FFF2-40B4-BE49-F238E27FC236}">
                <a16:creationId xmlns:a16="http://schemas.microsoft.com/office/drawing/2014/main" id="{FC3AF732-6CED-ED49-8CD1-0B9A8774CF25}"/>
              </a:ext>
            </a:extLst>
          </p:cNvPr>
          <p:cNvSpPr txBox="1">
            <a:spLocks noChangeArrowheads="1"/>
          </p:cNvSpPr>
          <p:nvPr/>
        </p:nvSpPr>
        <p:spPr bwMode="auto">
          <a:xfrm>
            <a:off x="6659563" y="1946275"/>
            <a:ext cx="2016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DNA</a:t>
            </a:r>
          </a:p>
        </p:txBody>
      </p:sp>
      <p:sp>
        <p:nvSpPr>
          <p:cNvPr id="7" name="TextBox 6">
            <a:extLst>
              <a:ext uri="{FF2B5EF4-FFF2-40B4-BE49-F238E27FC236}">
                <a16:creationId xmlns:a16="http://schemas.microsoft.com/office/drawing/2014/main" id="{D3D4281D-6E43-5D4E-8F95-4C0BDC7E4029}"/>
              </a:ext>
            </a:extLst>
          </p:cNvPr>
          <p:cNvSpPr txBox="1">
            <a:spLocks noChangeArrowheads="1"/>
          </p:cNvSpPr>
          <p:nvPr/>
        </p:nvSpPr>
        <p:spPr bwMode="auto">
          <a:xfrm>
            <a:off x="1839913" y="3141663"/>
            <a:ext cx="21510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Mitochondria</a:t>
            </a:r>
          </a:p>
        </p:txBody>
      </p:sp>
      <p:sp>
        <p:nvSpPr>
          <p:cNvPr id="8" name="TextBox 7">
            <a:extLst>
              <a:ext uri="{FF2B5EF4-FFF2-40B4-BE49-F238E27FC236}">
                <a16:creationId xmlns:a16="http://schemas.microsoft.com/office/drawing/2014/main" id="{9097E388-038D-5742-A9C7-C6CCE621E81F}"/>
              </a:ext>
            </a:extLst>
          </p:cNvPr>
          <p:cNvSpPr txBox="1">
            <a:spLocks noChangeArrowheads="1"/>
          </p:cNvSpPr>
          <p:nvPr/>
        </p:nvSpPr>
        <p:spPr bwMode="auto">
          <a:xfrm>
            <a:off x="5076825" y="3124200"/>
            <a:ext cx="2016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Wall</a:t>
            </a:r>
          </a:p>
        </p:txBody>
      </p:sp>
      <p:sp>
        <p:nvSpPr>
          <p:cNvPr id="9" name="TextBox 8">
            <a:extLst>
              <a:ext uri="{FF2B5EF4-FFF2-40B4-BE49-F238E27FC236}">
                <a16:creationId xmlns:a16="http://schemas.microsoft.com/office/drawing/2014/main" id="{8F32F02F-D960-024F-A76C-40567B529ACF}"/>
              </a:ext>
            </a:extLst>
          </p:cNvPr>
          <p:cNvSpPr txBox="1">
            <a:spLocks noChangeArrowheads="1"/>
          </p:cNvSpPr>
          <p:nvPr/>
        </p:nvSpPr>
        <p:spPr bwMode="auto">
          <a:xfrm>
            <a:off x="900113" y="4221163"/>
            <a:ext cx="2016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Vacuole</a:t>
            </a:r>
          </a:p>
        </p:txBody>
      </p:sp>
      <p:sp>
        <p:nvSpPr>
          <p:cNvPr id="6154" name="TextBox 9">
            <a:extLst>
              <a:ext uri="{FF2B5EF4-FFF2-40B4-BE49-F238E27FC236}">
                <a16:creationId xmlns:a16="http://schemas.microsoft.com/office/drawing/2014/main" id="{A52E63FC-03FA-D645-90D9-0B0578A1F232}"/>
              </a:ext>
            </a:extLst>
          </p:cNvPr>
          <p:cNvSpPr txBox="1">
            <a:spLocks noChangeArrowheads="1"/>
          </p:cNvSpPr>
          <p:nvPr/>
        </p:nvSpPr>
        <p:spPr bwMode="auto">
          <a:xfrm>
            <a:off x="3700463" y="4221163"/>
            <a:ext cx="2016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Chloroplast</a:t>
            </a:r>
          </a:p>
        </p:txBody>
      </p:sp>
      <p:sp>
        <p:nvSpPr>
          <p:cNvPr id="11" name="TextBox 10">
            <a:extLst>
              <a:ext uri="{FF2B5EF4-FFF2-40B4-BE49-F238E27FC236}">
                <a16:creationId xmlns:a16="http://schemas.microsoft.com/office/drawing/2014/main" id="{AE99C703-9DC2-F642-B850-4AF689CDDBA6}"/>
              </a:ext>
            </a:extLst>
          </p:cNvPr>
          <p:cNvSpPr txBox="1">
            <a:spLocks noChangeArrowheads="1"/>
          </p:cNvSpPr>
          <p:nvPr/>
        </p:nvSpPr>
        <p:spPr bwMode="auto">
          <a:xfrm>
            <a:off x="2060575" y="5445125"/>
            <a:ext cx="2016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Cilia</a:t>
            </a:r>
          </a:p>
        </p:txBody>
      </p:sp>
      <p:sp>
        <p:nvSpPr>
          <p:cNvPr id="12" name="TextBox 11">
            <a:extLst>
              <a:ext uri="{FF2B5EF4-FFF2-40B4-BE49-F238E27FC236}">
                <a16:creationId xmlns:a16="http://schemas.microsoft.com/office/drawing/2014/main" id="{72A78785-F831-5A42-918B-E9BC707AE510}"/>
              </a:ext>
            </a:extLst>
          </p:cNvPr>
          <p:cNvSpPr txBox="1">
            <a:spLocks noChangeArrowheads="1"/>
          </p:cNvSpPr>
          <p:nvPr/>
        </p:nvSpPr>
        <p:spPr bwMode="auto">
          <a:xfrm>
            <a:off x="4500563" y="5445125"/>
            <a:ext cx="2016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2400" u="sng">
                <a:solidFill>
                  <a:srgbClr val="FF0000"/>
                </a:solidFill>
                <a:latin typeface="Comic Sans MS" panose="030F0902030302020204" pitchFamily="66" charset="0"/>
              </a:rPr>
              <a:t>Flagella</a:t>
            </a:r>
          </a:p>
        </p:txBody>
      </p:sp>
      <p:sp>
        <p:nvSpPr>
          <p:cNvPr id="13" name="TextBox 12">
            <a:extLst>
              <a:ext uri="{FF2B5EF4-FFF2-40B4-BE49-F238E27FC236}">
                <a16:creationId xmlns:a16="http://schemas.microsoft.com/office/drawing/2014/main" id="{8CB64A77-B8D0-AF4F-82B8-DEE342E7979A}"/>
              </a:ext>
            </a:extLst>
          </p:cNvPr>
          <p:cNvSpPr txBox="1"/>
          <p:nvPr/>
        </p:nvSpPr>
        <p:spPr>
          <a:xfrm>
            <a:off x="6516688" y="2598738"/>
            <a:ext cx="2519362" cy="2308324"/>
          </a:xfrm>
          <a:prstGeom prst="rect">
            <a:avLst/>
          </a:prstGeom>
          <a:noFill/>
        </p:spPr>
        <p:txBody>
          <a:bodyPr>
            <a:spAutoFit/>
          </a:bodyPr>
          <a:lstStyle/>
          <a:p>
            <a:pPr eaLnBrk="1" hangingPunct="1">
              <a:defRPr/>
            </a:pPr>
            <a:r>
              <a:rPr lang="en-GB" u="sng" dirty="0">
                <a:solidFill>
                  <a:schemeClr val="accent6">
                    <a:lumMod val="75000"/>
                  </a:schemeClr>
                </a:solidFill>
                <a:latin typeface="Calibri" panose="020F0502020204030204" pitchFamily="34" charset="0"/>
                <a:cs typeface="Calibri" panose="020F0502020204030204" pitchFamily="34" charset="0"/>
              </a:rPr>
              <a:t>Now, in your pairs, try and write one fact about each of these structures from GCSE.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90"/>
                                          </p:val>
                                        </p:tav>
                                        <p:tav tm="100000">
                                          <p:val>
                                            <p:fltVal val="0"/>
                                          </p:val>
                                        </p:tav>
                                      </p:tavLst>
                                    </p:anim>
                                    <p:animEffect transition="in" filter="fade">
                                      <p:cBhvr>
                                        <p:cTn id="42" dur="1000"/>
                                        <p:tgtEl>
                                          <p:spTgt spid="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1000" fill="hold"/>
                                        <p:tgtEl>
                                          <p:spTgt spid="9"/>
                                        </p:tgtEl>
                                        <p:attrNameLst>
                                          <p:attrName>ppt_w</p:attrName>
                                        </p:attrNameLst>
                                      </p:cBhvr>
                                      <p:tavLst>
                                        <p:tav tm="0">
                                          <p:val>
                                            <p:fltVal val="0"/>
                                          </p:val>
                                        </p:tav>
                                        <p:tav tm="100000">
                                          <p:val>
                                            <p:strVal val="#ppt_w"/>
                                          </p:val>
                                        </p:tav>
                                      </p:tavLst>
                                    </p:anim>
                                    <p:anim calcmode="lin" valueType="num">
                                      <p:cBhvr>
                                        <p:cTn id="48" dur="1000" fill="hold"/>
                                        <p:tgtEl>
                                          <p:spTgt spid="9"/>
                                        </p:tgtEl>
                                        <p:attrNameLst>
                                          <p:attrName>ppt_h</p:attrName>
                                        </p:attrNameLst>
                                      </p:cBhvr>
                                      <p:tavLst>
                                        <p:tav tm="0">
                                          <p:val>
                                            <p:fltVal val="0"/>
                                          </p:val>
                                        </p:tav>
                                        <p:tav tm="100000">
                                          <p:val>
                                            <p:strVal val="#ppt_h"/>
                                          </p:val>
                                        </p:tav>
                                      </p:tavLst>
                                    </p:anim>
                                    <p:anim calcmode="lin" valueType="num">
                                      <p:cBhvr>
                                        <p:cTn id="49" dur="1000" fill="hold"/>
                                        <p:tgtEl>
                                          <p:spTgt spid="9"/>
                                        </p:tgtEl>
                                        <p:attrNameLst>
                                          <p:attrName>style.rotation</p:attrName>
                                        </p:attrNameLst>
                                      </p:cBhvr>
                                      <p:tavLst>
                                        <p:tav tm="0">
                                          <p:val>
                                            <p:fltVal val="90"/>
                                          </p:val>
                                        </p:tav>
                                        <p:tav tm="100000">
                                          <p:val>
                                            <p:fltVal val="0"/>
                                          </p:val>
                                        </p:tav>
                                      </p:tavLst>
                                    </p:anim>
                                    <p:animEffect transition="in" filter="fade">
                                      <p:cBhvr>
                                        <p:cTn id="50" dur="1000"/>
                                        <p:tgtEl>
                                          <p:spTgt spid="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1000" fill="hold"/>
                                        <p:tgtEl>
                                          <p:spTgt spid="12"/>
                                        </p:tgtEl>
                                        <p:attrNameLst>
                                          <p:attrName>ppt_w</p:attrName>
                                        </p:attrNameLst>
                                      </p:cBhvr>
                                      <p:tavLst>
                                        <p:tav tm="0">
                                          <p:val>
                                            <p:fltVal val="0"/>
                                          </p:val>
                                        </p:tav>
                                        <p:tav tm="100000">
                                          <p:val>
                                            <p:strVal val="#ppt_w"/>
                                          </p:val>
                                        </p:tav>
                                      </p:tavLst>
                                    </p:anim>
                                    <p:anim calcmode="lin" valueType="num">
                                      <p:cBhvr>
                                        <p:cTn id="64" dur="1000" fill="hold"/>
                                        <p:tgtEl>
                                          <p:spTgt spid="12"/>
                                        </p:tgtEl>
                                        <p:attrNameLst>
                                          <p:attrName>ppt_h</p:attrName>
                                        </p:attrNameLst>
                                      </p:cBhvr>
                                      <p:tavLst>
                                        <p:tav tm="0">
                                          <p:val>
                                            <p:fltVal val="0"/>
                                          </p:val>
                                        </p:tav>
                                        <p:tav tm="100000">
                                          <p:val>
                                            <p:strVal val="#ppt_h"/>
                                          </p:val>
                                        </p:tav>
                                      </p:tavLst>
                                    </p:anim>
                                    <p:anim calcmode="lin" valueType="num">
                                      <p:cBhvr>
                                        <p:cTn id="65" dur="1000" fill="hold"/>
                                        <p:tgtEl>
                                          <p:spTgt spid="12"/>
                                        </p:tgtEl>
                                        <p:attrNameLst>
                                          <p:attrName>style.rotation</p:attrName>
                                        </p:attrNameLst>
                                      </p:cBhvr>
                                      <p:tavLst>
                                        <p:tav tm="0">
                                          <p:val>
                                            <p:fltVal val="90"/>
                                          </p:val>
                                        </p:tav>
                                        <p:tav tm="100000">
                                          <p:val>
                                            <p:fltVal val="0"/>
                                          </p:val>
                                        </p:tav>
                                      </p:tavLst>
                                    </p:anim>
                                    <p:animEffect transition="in" filter="fade">
                                      <p:cBhvr>
                                        <p:cTn id="66" dur="1000"/>
                                        <p:tgtEl>
                                          <p:spTgt spid="12"/>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B7689E-0523-49A0-91D5-7971AB78A8E0}"/>
              </a:ext>
            </a:extLst>
          </p:cNvPr>
          <p:cNvPicPr>
            <a:picLocks noChangeAspect="1"/>
          </p:cNvPicPr>
          <p:nvPr/>
        </p:nvPicPr>
        <p:blipFill rotWithShape="1">
          <a:blip r:embed="rId2"/>
          <a:srcRect l="20143" t="18745" r="21885" b="21159"/>
          <a:stretch/>
        </p:blipFill>
        <p:spPr>
          <a:xfrm>
            <a:off x="339272" y="138054"/>
            <a:ext cx="8465455" cy="6581891"/>
          </a:xfrm>
          <a:prstGeom prst="rect">
            <a:avLst/>
          </a:prstGeom>
        </p:spPr>
      </p:pic>
    </p:spTree>
    <p:extLst>
      <p:ext uri="{BB962C8B-B14F-4D97-AF65-F5344CB8AC3E}">
        <p14:creationId xmlns:p14="http://schemas.microsoft.com/office/powerpoint/2010/main" val="144225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8528121A-AD98-364D-8935-DE815BEE11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61470"/>
            <a:ext cx="9144000" cy="5535060"/>
          </a:xfrm>
          <a:prstGeom prst="rect">
            <a:avLst/>
          </a:prstGeom>
        </p:spPr>
      </p:pic>
    </p:spTree>
    <p:extLst>
      <p:ext uri="{BB962C8B-B14F-4D97-AF65-F5344CB8AC3E}">
        <p14:creationId xmlns:p14="http://schemas.microsoft.com/office/powerpoint/2010/main" val="285746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1C0AC8D-70DC-EA46-B6B4-5CE7A8225CA4}"/>
              </a:ext>
            </a:extLst>
          </p:cNvPr>
          <p:cNvSpPr>
            <a:spLocks noGrp="1" noChangeArrowheads="1"/>
          </p:cNvSpPr>
          <p:nvPr>
            <p:ph type="title"/>
          </p:nvPr>
        </p:nvSpPr>
        <p:spPr>
          <a:xfrm>
            <a:off x="685800" y="32853"/>
            <a:ext cx="7772400" cy="1143000"/>
          </a:xfrm>
        </p:spPr>
        <p:txBody>
          <a:bodyPr/>
          <a:lstStyle/>
          <a:p>
            <a:pPr eaLnBrk="1" hangingPunct="1"/>
            <a:r>
              <a:rPr lang="en-GB" altLang="en-US" sz="4000" b="1" u="sng" dirty="0">
                <a:latin typeface="Calibri" panose="020F0502020204030204" pitchFamily="34" charset="0"/>
                <a:cs typeface="Calibri" panose="020F0502020204030204" pitchFamily="34" charset="0"/>
              </a:rPr>
              <a:t>Eukaryotic?</a:t>
            </a:r>
          </a:p>
        </p:txBody>
      </p:sp>
      <p:sp>
        <p:nvSpPr>
          <p:cNvPr id="2051" name="Rectangle 3">
            <a:extLst>
              <a:ext uri="{FF2B5EF4-FFF2-40B4-BE49-F238E27FC236}">
                <a16:creationId xmlns:a16="http://schemas.microsoft.com/office/drawing/2014/main" id="{58F0042D-6357-3644-9398-2BBF6517F5DE}"/>
              </a:ext>
            </a:extLst>
          </p:cNvPr>
          <p:cNvSpPr>
            <a:spLocks noGrp="1" noChangeArrowheads="1"/>
          </p:cNvSpPr>
          <p:nvPr>
            <p:ph type="body" sz="half" idx="1"/>
          </p:nvPr>
        </p:nvSpPr>
        <p:spPr>
          <a:xfrm>
            <a:off x="685800" y="1219200"/>
            <a:ext cx="8134350" cy="4876800"/>
          </a:xfrm>
        </p:spPr>
        <p:txBody>
          <a:bodyPr/>
          <a:lstStyle/>
          <a:p>
            <a:pPr eaLnBrk="1" hangingPunct="1">
              <a:buFontTx/>
              <a:buNone/>
            </a:pPr>
            <a:r>
              <a:rPr lang="en-GB" altLang="en-US" dirty="0">
                <a:solidFill>
                  <a:srgbClr val="000099"/>
                </a:solidFill>
                <a:latin typeface="Calibri" panose="020F0502020204030204" pitchFamily="34" charset="0"/>
                <a:cs typeface="Calibri" panose="020F0502020204030204" pitchFamily="34" charset="0"/>
              </a:rPr>
              <a:t>What is a Eukaryote?</a:t>
            </a:r>
          </a:p>
          <a:p>
            <a:pPr eaLnBrk="1" hangingPunct="1">
              <a:buFontTx/>
              <a:buNone/>
            </a:pPr>
            <a:endParaRPr lang="en-GB" altLang="en-US" dirty="0">
              <a:solidFill>
                <a:srgbClr val="000099"/>
              </a:solidFill>
              <a:latin typeface="Calibri" panose="020F0502020204030204" pitchFamily="34" charset="0"/>
              <a:cs typeface="Calibri" panose="020F0502020204030204" pitchFamily="34" charset="0"/>
            </a:endParaRPr>
          </a:p>
          <a:p>
            <a:pPr eaLnBrk="1" hangingPunct="1">
              <a:buFontTx/>
              <a:buNone/>
            </a:pPr>
            <a:r>
              <a:rPr lang="en-GB" altLang="en-US" dirty="0">
                <a:solidFill>
                  <a:srgbClr val="000099"/>
                </a:solidFill>
                <a:latin typeface="Calibri" panose="020F0502020204030204" pitchFamily="34" charset="0"/>
                <a:cs typeface="Calibri" panose="020F0502020204030204" pitchFamily="34" charset="0"/>
              </a:rPr>
              <a:t>Eukaryotic cells have a distinct nucleus and membrane bound organelles.</a:t>
            </a:r>
          </a:p>
        </p:txBody>
      </p:sp>
      <p:pic>
        <p:nvPicPr>
          <p:cNvPr id="8196" name="Picture 5" descr="http://www.daviddarling.info/images/cell_structure.jpg">
            <a:hlinkClick r:id="rId3"/>
            <a:extLst>
              <a:ext uri="{FF2B5EF4-FFF2-40B4-BE49-F238E27FC236}">
                <a16:creationId xmlns:a16="http://schemas.microsoft.com/office/drawing/2014/main" id="{67878F92-F6CA-984B-B825-3BE67B86D2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5588" y="3573463"/>
            <a:ext cx="3744912"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additive="base">
                                        <p:cTn id="7" dur="500" fill="hold"/>
                                        <p:tgtEl>
                                          <p:spTgt spid="20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51">
                                            <p:txEl>
                                              <p:pRg st="2" end="2"/>
                                            </p:txEl>
                                          </p:spTgt>
                                        </p:tgtEl>
                                        <p:attrNameLst>
                                          <p:attrName>style.visibility</p:attrName>
                                        </p:attrNameLst>
                                      </p:cBhvr>
                                      <p:to>
                                        <p:strVal val="visible"/>
                                      </p:to>
                                    </p:set>
                                    <p:anim calcmode="lin" valueType="num">
                                      <p:cBhvr additive="base">
                                        <p:cTn id="13" dur="500" fill="hold"/>
                                        <p:tgtEl>
                                          <p:spTgt spid="2051">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5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CA1B036-F75C-DC4B-8FD2-817F437ABBEA}"/>
              </a:ext>
            </a:extLst>
          </p:cNvPr>
          <p:cNvSpPr>
            <a:spLocks noGrp="1" noChangeArrowheads="1"/>
          </p:cNvSpPr>
          <p:nvPr>
            <p:ph type="title"/>
          </p:nvPr>
        </p:nvSpPr>
        <p:spPr>
          <a:xfrm>
            <a:off x="684213" y="188913"/>
            <a:ext cx="7772400" cy="1143000"/>
          </a:xfrm>
        </p:spPr>
        <p:txBody>
          <a:bodyPr/>
          <a:lstStyle/>
          <a:p>
            <a:pPr eaLnBrk="1" hangingPunct="1"/>
            <a:r>
              <a:rPr lang="en-GB" altLang="en-US" sz="4000" b="1" u="sng" dirty="0">
                <a:latin typeface="Calibri" panose="020F0502020204030204" pitchFamily="34" charset="0"/>
                <a:cs typeface="Calibri" panose="020F0502020204030204" pitchFamily="34" charset="0"/>
              </a:rPr>
              <a:t>Revision sheet for organelles!</a:t>
            </a:r>
          </a:p>
        </p:txBody>
      </p:sp>
      <p:sp>
        <p:nvSpPr>
          <p:cNvPr id="2051" name="Rectangle 3">
            <a:extLst>
              <a:ext uri="{FF2B5EF4-FFF2-40B4-BE49-F238E27FC236}">
                <a16:creationId xmlns:a16="http://schemas.microsoft.com/office/drawing/2014/main" id="{2A94229B-4941-044F-BAD2-E7CE258345A1}"/>
              </a:ext>
            </a:extLst>
          </p:cNvPr>
          <p:cNvSpPr>
            <a:spLocks noGrp="1" noChangeArrowheads="1"/>
          </p:cNvSpPr>
          <p:nvPr>
            <p:ph type="body" sz="half" idx="1"/>
          </p:nvPr>
        </p:nvSpPr>
        <p:spPr>
          <a:xfrm>
            <a:off x="214901" y="1176391"/>
            <a:ext cx="4357099" cy="4876800"/>
          </a:xfrm>
        </p:spPr>
        <p:txBody>
          <a:bodyPr>
            <a:normAutofit fontScale="77500" lnSpcReduction="20000"/>
          </a:bodyPr>
          <a:lstStyle/>
          <a:p>
            <a:pPr eaLnBrk="1" hangingPunct="1">
              <a:buFontTx/>
              <a:buNone/>
            </a:pPr>
            <a:r>
              <a:rPr lang="en-GB" altLang="en-US" sz="2400" dirty="0">
                <a:solidFill>
                  <a:srgbClr val="000099"/>
                </a:solidFill>
                <a:latin typeface="Calibri" panose="020F0502020204030204" pitchFamily="34" charset="0"/>
                <a:cs typeface="Calibri" panose="020F0502020204030204" pitchFamily="34" charset="0"/>
              </a:rPr>
              <a:t>1. On A3 paper, cut out and arrange your different organelles from the sheet attached to the back of your booklet. Some organelles have more than one picture so you may wish to group these together when doing your revision sheet.</a:t>
            </a:r>
          </a:p>
          <a:p>
            <a:pPr eaLnBrk="1" hangingPunct="1">
              <a:buFontTx/>
              <a:buNone/>
            </a:pPr>
            <a:r>
              <a:rPr lang="en-GB" altLang="en-US" sz="2400" dirty="0">
                <a:solidFill>
                  <a:srgbClr val="000099"/>
                </a:solidFill>
                <a:latin typeface="Calibri" panose="020F0502020204030204" pitchFamily="34" charset="0"/>
                <a:cs typeface="Calibri" panose="020F0502020204030204" pitchFamily="34" charset="0"/>
              </a:rPr>
              <a:t>Use your notes in you work pack to do the following;</a:t>
            </a:r>
          </a:p>
          <a:p>
            <a:pPr eaLnBrk="1" hangingPunct="1">
              <a:buFontTx/>
              <a:buNone/>
            </a:pPr>
            <a:r>
              <a:rPr lang="en-GB" altLang="en-US" sz="2400" dirty="0">
                <a:solidFill>
                  <a:srgbClr val="000099"/>
                </a:solidFill>
                <a:latin typeface="Calibri" panose="020F0502020204030204" pitchFamily="34" charset="0"/>
                <a:cs typeface="Calibri" panose="020F0502020204030204" pitchFamily="34" charset="0"/>
              </a:rPr>
              <a:t>2. Each organelle must be named and labelled with detailed structure. </a:t>
            </a:r>
          </a:p>
          <a:p>
            <a:pPr eaLnBrk="1" hangingPunct="1">
              <a:buFontTx/>
              <a:buNone/>
            </a:pPr>
            <a:r>
              <a:rPr lang="en-GB" altLang="en-US" sz="2400" dirty="0">
                <a:solidFill>
                  <a:srgbClr val="000099"/>
                </a:solidFill>
                <a:latin typeface="Calibri" panose="020F0502020204030204" pitchFamily="34" charset="0"/>
                <a:cs typeface="Calibri" panose="020F0502020204030204" pitchFamily="34" charset="0"/>
              </a:rPr>
              <a:t>3. Each must have a description of function.</a:t>
            </a:r>
          </a:p>
          <a:p>
            <a:pPr eaLnBrk="1" hangingPunct="1">
              <a:buFontTx/>
              <a:buNone/>
            </a:pPr>
            <a:r>
              <a:rPr lang="en-GB" altLang="en-US" sz="2400" dirty="0">
                <a:solidFill>
                  <a:srgbClr val="000099"/>
                </a:solidFill>
                <a:latin typeface="Calibri" panose="020F0502020204030204" pitchFamily="34" charset="0"/>
                <a:cs typeface="Calibri" panose="020F0502020204030204" pitchFamily="34" charset="0"/>
              </a:rPr>
              <a:t>You must include an appropriate amount of detail.</a:t>
            </a:r>
          </a:p>
          <a:p>
            <a:pPr eaLnBrk="1" hangingPunct="1">
              <a:buFontTx/>
              <a:buNone/>
            </a:pPr>
            <a:r>
              <a:rPr lang="en-GB" altLang="en-US" sz="2400" dirty="0">
                <a:solidFill>
                  <a:srgbClr val="000099"/>
                </a:solidFill>
                <a:latin typeface="Calibri" panose="020F0502020204030204" pitchFamily="34" charset="0"/>
                <a:cs typeface="Calibri" panose="020F0502020204030204" pitchFamily="34" charset="0"/>
              </a:rPr>
              <a:t>4. Make it clear which organelles are only found in plant cells.</a:t>
            </a:r>
          </a:p>
          <a:p>
            <a:pPr algn="ctr" eaLnBrk="1" hangingPunct="1">
              <a:buFontTx/>
              <a:buNone/>
            </a:pPr>
            <a:r>
              <a:rPr lang="en-GB" altLang="en-US" sz="2400" b="1" u="sng" dirty="0">
                <a:solidFill>
                  <a:srgbClr val="FF0000"/>
                </a:solidFill>
                <a:latin typeface="Calibri" panose="020F0502020204030204" pitchFamily="34" charset="0"/>
                <a:cs typeface="Calibri" panose="020F0502020204030204" pitchFamily="34" charset="0"/>
              </a:rPr>
              <a:t>Ask your teacher if you are unsure about any! </a:t>
            </a:r>
          </a:p>
        </p:txBody>
      </p:sp>
      <p:pic>
        <p:nvPicPr>
          <p:cNvPr id="2" name="Picture 2">
            <a:extLst>
              <a:ext uri="{FF2B5EF4-FFF2-40B4-BE49-F238E27FC236}">
                <a16:creationId xmlns:a16="http://schemas.microsoft.com/office/drawing/2014/main" id="{7FD2DC5F-69C3-7547-AF85-95677D5EC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3035" y="1043157"/>
            <a:ext cx="4212890" cy="56259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additive="base">
                                        <p:cTn id="7" dur="500" fill="hold"/>
                                        <p:tgtEl>
                                          <p:spTgt spid="20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51">
                                            <p:txEl>
                                              <p:pRg st="1" end="1"/>
                                            </p:txEl>
                                          </p:spTgt>
                                        </p:tgtEl>
                                        <p:attrNameLst>
                                          <p:attrName>style.visibility</p:attrName>
                                        </p:attrNameLst>
                                      </p:cBhvr>
                                      <p:to>
                                        <p:strVal val="visible"/>
                                      </p:to>
                                    </p:set>
                                    <p:anim calcmode="lin" valueType="num">
                                      <p:cBhvr additive="base">
                                        <p:cTn id="13" dur="500" fill="hold"/>
                                        <p:tgtEl>
                                          <p:spTgt spid="205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51">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rbrake.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051">
                                            <p:txEl>
                                              <p:pRg st="2" end="2"/>
                                            </p:txEl>
                                          </p:spTgt>
                                        </p:tgtEl>
                                        <p:attrNameLst>
                                          <p:attrName>style.visibility</p:attrName>
                                        </p:attrNameLst>
                                      </p:cBhvr>
                                      <p:to>
                                        <p:strVal val="visible"/>
                                      </p:to>
                                    </p:set>
                                    <p:anim calcmode="lin" valueType="num">
                                      <p:cBhvr additive="base">
                                        <p:cTn id="19" dur="500" fill="hold"/>
                                        <p:tgtEl>
                                          <p:spTgt spid="205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51">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rbrake.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051">
                                            <p:txEl>
                                              <p:pRg st="3" end="3"/>
                                            </p:txEl>
                                          </p:spTgt>
                                        </p:tgtEl>
                                        <p:attrNameLst>
                                          <p:attrName>style.visibility</p:attrName>
                                        </p:attrNameLst>
                                      </p:cBhvr>
                                      <p:to>
                                        <p:strVal val="visible"/>
                                      </p:to>
                                    </p:set>
                                    <p:anim calcmode="lin" valueType="num">
                                      <p:cBhvr additive="base">
                                        <p:cTn id="25" dur="500" fill="hold"/>
                                        <p:tgtEl>
                                          <p:spTgt spid="205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051">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rbrake.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051">
                                            <p:txEl>
                                              <p:pRg st="4" end="4"/>
                                            </p:txEl>
                                          </p:spTgt>
                                        </p:tgtEl>
                                        <p:attrNameLst>
                                          <p:attrName>style.visibility</p:attrName>
                                        </p:attrNameLst>
                                      </p:cBhvr>
                                      <p:to>
                                        <p:strVal val="visible"/>
                                      </p:to>
                                    </p:set>
                                    <p:anim calcmode="lin" valueType="num">
                                      <p:cBhvr additive="base">
                                        <p:cTn id="31" dur="500" fill="hold"/>
                                        <p:tgtEl>
                                          <p:spTgt spid="205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051">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rbrake.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051">
                                            <p:txEl>
                                              <p:pRg st="5" end="5"/>
                                            </p:txEl>
                                          </p:spTgt>
                                        </p:tgtEl>
                                        <p:attrNameLst>
                                          <p:attrName>style.visibility</p:attrName>
                                        </p:attrNameLst>
                                      </p:cBhvr>
                                      <p:to>
                                        <p:strVal val="visible"/>
                                      </p:to>
                                    </p:set>
                                    <p:anim calcmode="lin" valueType="num">
                                      <p:cBhvr additive="base">
                                        <p:cTn id="37" dur="500" fill="hold"/>
                                        <p:tgtEl>
                                          <p:spTgt spid="2051">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051">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rbrake.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051">
                                            <p:txEl>
                                              <p:pRg st="6" end="6"/>
                                            </p:txEl>
                                          </p:spTgt>
                                        </p:tgtEl>
                                        <p:attrNameLst>
                                          <p:attrName>style.visibility</p:attrName>
                                        </p:attrNameLst>
                                      </p:cBhvr>
                                      <p:to>
                                        <p:strVal val="visible"/>
                                      </p:to>
                                    </p:set>
                                    <p:anim calcmode="lin" valueType="num">
                                      <p:cBhvr additive="base">
                                        <p:cTn id="43" dur="500" fill="hold"/>
                                        <p:tgtEl>
                                          <p:spTgt spid="2051">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051">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A7D83935-EB78-AC4C-B1DB-603A9795EC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3020" y="1435529"/>
            <a:ext cx="2309182" cy="1993471"/>
          </a:xfrm>
          <a:prstGeom prst="rect">
            <a:avLst/>
          </a:prstGeom>
        </p:spPr>
      </p:pic>
      <p:pic>
        <p:nvPicPr>
          <p:cNvPr id="2" name="Picture 4">
            <a:extLst>
              <a:ext uri="{FF2B5EF4-FFF2-40B4-BE49-F238E27FC236}">
                <a16:creationId xmlns:a16="http://schemas.microsoft.com/office/drawing/2014/main" id="{1219F1A2-17E9-E244-ADEC-AE5F191E0C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40745"/>
            <a:ext cx="4537575" cy="2855884"/>
          </a:xfrm>
          <a:prstGeom prst="rect">
            <a:avLst/>
          </a:prstGeom>
        </p:spPr>
      </p:pic>
      <p:pic>
        <p:nvPicPr>
          <p:cNvPr id="5" name="Picture 5">
            <a:extLst>
              <a:ext uri="{FF2B5EF4-FFF2-40B4-BE49-F238E27FC236}">
                <a16:creationId xmlns:a16="http://schemas.microsoft.com/office/drawing/2014/main" id="{7AEFE199-E928-2448-A4C5-7EDC07DBEB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996629"/>
            <a:ext cx="4537574" cy="2877506"/>
          </a:xfrm>
          <a:prstGeom prst="rect">
            <a:avLst/>
          </a:prstGeom>
        </p:spPr>
      </p:pic>
      <p:pic>
        <p:nvPicPr>
          <p:cNvPr id="6" name="Picture 6">
            <a:extLst>
              <a:ext uri="{FF2B5EF4-FFF2-40B4-BE49-F238E27FC236}">
                <a16:creationId xmlns:a16="http://schemas.microsoft.com/office/drawing/2014/main" id="{961E2671-3F61-0048-99AE-95C7A963C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331373"/>
            <a:ext cx="4537574" cy="2677249"/>
          </a:xfrm>
          <a:prstGeom prst="rect">
            <a:avLst/>
          </a:prstGeom>
        </p:spPr>
      </p:pic>
      <p:pic>
        <p:nvPicPr>
          <p:cNvPr id="7" name="Picture 7">
            <a:extLst>
              <a:ext uri="{FF2B5EF4-FFF2-40B4-BE49-F238E27FC236}">
                <a16:creationId xmlns:a16="http://schemas.microsoft.com/office/drawing/2014/main" id="{D71954A4-5E5D-5D42-9D79-7A18BD28B3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7573" y="2996629"/>
            <a:ext cx="4447335" cy="1237180"/>
          </a:xfrm>
          <a:prstGeom prst="rect">
            <a:avLst/>
          </a:prstGeom>
        </p:spPr>
      </p:pic>
    </p:spTree>
    <p:extLst>
      <p:ext uri="{BB962C8B-B14F-4D97-AF65-F5344CB8AC3E}">
        <p14:creationId xmlns:p14="http://schemas.microsoft.com/office/powerpoint/2010/main" val="246289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A08C7DE1-CAE4-6341-A188-006199EA1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033" y="0"/>
            <a:ext cx="6638663" cy="6858000"/>
          </a:xfrm>
          <a:prstGeom prst="rect">
            <a:avLst/>
          </a:prstGeom>
        </p:spPr>
      </p:pic>
    </p:spTree>
    <p:extLst>
      <p:ext uri="{BB962C8B-B14F-4D97-AF65-F5344CB8AC3E}">
        <p14:creationId xmlns:p14="http://schemas.microsoft.com/office/powerpoint/2010/main" val="2336518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A8ACB0B3-EE71-8249-A002-70A23D3DA59D}"/>
              </a:ext>
            </a:extLst>
          </p:cNvPr>
          <p:cNvSpPr>
            <a:spLocks noGrp="1"/>
          </p:cNvSpPr>
          <p:nvPr>
            <p:ph type="title"/>
          </p:nvPr>
        </p:nvSpPr>
        <p:spPr>
          <a:xfrm>
            <a:off x="684213" y="188913"/>
            <a:ext cx="7772400" cy="936625"/>
          </a:xfrm>
        </p:spPr>
        <p:txBody>
          <a:bodyPr>
            <a:normAutofit fontScale="90000"/>
          </a:bodyPr>
          <a:lstStyle/>
          <a:p>
            <a:r>
              <a:rPr lang="en-GB" altLang="en-US" sz="3600" b="1" u="sng" dirty="0">
                <a:latin typeface="Calibri" panose="020F0502020204030204" pitchFamily="34" charset="0"/>
                <a:cs typeface="Calibri" panose="020F0502020204030204" pitchFamily="34" charset="0"/>
              </a:rPr>
              <a:t>Check so far - Which is the odd one out? Why?</a:t>
            </a:r>
          </a:p>
        </p:txBody>
      </p:sp>
      <p:sp>
        <p:nvSpPr>
          <p:cNvPr id="3" name="Content Placeholder 2">
            <a:extLst>
              <a:ext uri="{FF2B5EF4-FFF2-40B4-BE49-F238E27FC236}">
                <a16:creationId xmlns:a16="http://schemas.microsoft.com/office/drawing/2014/main" id="{C3F74E1C-0636-154B-B9FF-B29D37822AF7}"/>
              </a:ext>
            </a:extLst>
          </p:cNvPr>
          <p:cNvSpPr>
            <a:spLocks noGrp="1"/>
          </p:cNvSpPr>
          <p:nvPr>
            <p:ph idx="1"/>
          </p:nvPr>
        </p:nvSpPr>
        <p:spPr>
          <a:xfrm>
            <a:off x="684213" y="1700808"/>
            <a:ext cx="7772400" cy="4114800"/>
          </a:xfrm>
        </p:spPr>
        <p:txBody>
          <a:bodyPr>
            <a:normAutofit lnSpcReduction="10000"/>
          </a:bodyPr>
          <a:lstStyle/>
          <a:p>
            <a:pPr eaLnBrk="1" hangingPunct="1">
              <a:defRPr/>
            </a:pPr>
            <a:r>
              <a:rPr lang="en-GB" sz="2800" dirty="0">
                <a:solidFill>
                  <a:schemeClr val="accent2"/>
                </a:solidFill>
                <a:latin typeface="Calibri" panose="020F0502020204030204" pitchFamily="34" charset="0"/>
                <a:cs typeface="Calibri" panose="020F0502020204030204" pitchFamily="34" charset="0"/>
              </a:rPr>
              <a:t>Cell surface membrane, plasma membrane, cell membrane</a:t>
            </a:r>
          </a:p>
          <a:p>
            <a:pPr eaLnBrk="1" hangingPunct="1">
              <a:defRPr/>
            </a:pPr>
            <a:r>
              <a:rPr lang="en-GB" sz="2800" dirty="0">
                <a:solidFill>
                  <a:srgbClr val="D60093"/>
                </a:solidFill>
                <a:latin typeface="Calibri" panose="020F0502020204030204" pitchFamily="34" charset="0"/>
                <a:cs typeface="Calibri" panose="020F0502020204030204" pitchFamily="34" charset="0"/>
              </a:rPr>
              <a:t>Rough endoplasmic reticulum, smooth endoplasmic reticulum, ribosomes</a:t>
            </a:r>
          </a:p>
          <a:p>
            <a:pPr eaLnBrk="1" hangingPunct="1">
              <a:defRPr/>
            </a:pPr>
            <a:r>
              <a:rPr lang="en-GB" sz="2800" dirty="0">
                <a:latin typeface="Calibri" panose="020F0502020204030204" pitchFamily="34" charset="0"/>
                <a:cs typeface="Calibri" panose="020F0502020204030204" pitchFamily="34" charset="0"/>
              </a:rPr>
              <a:t>Nucleus, mitochondria, chloroplast</a:t>
            </a:r>
          </a:p>
          <a:p>
            <a:pPr eaLnBrk="1" hangingPunct="1">
              <a:defRPr/>
            </a:pPr>
            <a:r>
              <a:rPr lang="en-GB" sz="2800" dirty="0">
                <a:solidFill>
                  <a:schemeClr val="accent3">
                    <a:lumMod val="25000"/>
                  </a:schemeClr>
                </a:solidFill>
                <a:latin typeface="Calibri" panose="020F0502020204030204" pitchFamily="34" charset="0"/>
                <a:cs typeface="Calibri" panose="020F0502020204030204" pitchFamily="34" charset="0"/>
              </a:rPr>
              <a:t>Golgi body, rough endoplasmic reticulum, lysosomes</a:t>
            </a:r>
          </a:p>
          <a:p>
            <a:pPr eaLnBrk="1" hangingPunct="1">
              <a:defRPr/>
            </a:pPr>
            <a:r>
              <a:rPr lang="en-GB" sz="2800" dirty="0">
                <a:solidFill>
                  <a:srgbClr val="FF0000"/>
                </a:solidFill>
                <a:latin typeface="Calibri" panose="020F0502020204030204" pitchFamily="34" charset="0"/>
                <a:cs typeface="Calibri" panose="020F0502020204030204" pitchFamily="34" charset="0"/>
              </a:rPr>
              <a:t>Lysosomes, mitochondria, RER</a:t>
            </a:r>
          </a:p>
          <a:p>
            <a:pPr eaLnBrk="1" hangingPunct="1">
              <a:defRPr/>
            </a:pPr>
            <a:r>
              <a:rPr lang="en-GB" sz="2800" dirty="0">
                <a:solidFill>
                  <a:srgbClr val="7030A0"/>
                </a:solidFill>
                <a:latin typeface="Calibri" panose="020F0502020204030204" pitchFamily="34" charset="0"/>
                <a:cs typeface="Calibri" panose="020F0502020204030204" pitchFamily="34" charset="0"/>
              </a:rPr>
              <a:t>Nucleolus, chromatin, ribosomes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73C83BB1-2A6A-ED45-ABE1-59D115059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48680"/>
            <a:ext cx="9084913" cy="4824536"/>
          </a:xfrm>
          <a:prstGeom prst="rect">
            <a:avLst/>
          </a:prstGeom>
        </p:spPr>
      </p:pic>
    </p:spTree>
    <p:extLst>
      <p:ext uri="{BB962C8B-B14F-4D97-AF65-F5344CB8AC3E}">
        <p14:creationId xmlns:p14="http://schemas.microsoft.com/office/powerpoint/2010/main" val="682291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CB824E-8C63-412C-B25C-29F990B4D367}"/>
              </a:ext>
            </a:extLst>
          </p:cNvPr>
          <p:cNvPicPr>
            <a:picLocks noChangeAspect="1"/>
          </p:cNvPicPr>
          <p:nvPr/>
        </p:nvPicPr>
        <p:blipFill rotWithShape="1">
          <a:blip r:embed="rId2"/>
          <a:srcRect l="18261" t="24155" r="20145" b="54339"/>
          <a:stretch/>
        </p:blipFill>
        <p:spPr>
          <a:xfrm>
            <a:off x="512342" y="0"/>
            <a:ext cx="8119316" cy="2126180"/>
          </a:xfrm>
          <a:prstGeom prst="rect">
            <a:avLst/>
          </a:prstGeom>
        </p:spPr>
      </p:pic>
      <p:pic>
        <p:nvPicPr>
          <p:cNvPr id="3" name="Picture 3">
            <a:extLst>
              <a:ext uri="{FF2B5EF4-FFF2-40B4-BE49-F238E27FC236}">
                <a16:creationId xmlns:a16="http://schemas.microsoft.com/office/drawing/2014/main" id="{123B97D5-7437-9E44-A45D-FE0522F5C444}"/>
              </a:ext>
            </a:extLst>
          </p:cNvPr>
          <p:cNvPicPr>
            <a:picLocks noChangeAspect="1"/>
          </p:cNvPicPr>
          <p:nvPr/>
        </p:nvPicPr>
        <p:blipFill rotWithShape="1">
          <a:blip r:embed="rId3">
            <a:extLst>
              <a:ext uri="{28A0092B-C50C-407E-A947-70E740481C1C}">
                <a14:useLocalDpi xmlns:a14="http://schemas.microsoft.com/office/drawing/2010/main" val="0"/>
              </a:ext>
            </a:extLst>
          </a:blip>
          <a:srcRect t="38426"/>
          <a:stretch/>
        </p:blipFill>
        <p:spPr>
          <a:xfrm>
            <a:off x="733221" y="2970148"/>
            <a:ext cx="7677558" cy="3730886"/>
          </a:xfrm>
          <a:prstGeom prst="rect">
            <a:avLst/>
          </a:prstGeom>
        </p:spPr>
      </p:pic>
      <p:sp>
        <p:nvSpPr>
          <p:cNvPr id="4" name="TextBox 3">
            <a:extLst>
              <a:ext uri="{FF2B5EF4-FFF2-40B4-BE49-F238E27FC236}">
                <a16:creationId xmlns:a16="http://schemas.microsoft.com/office/drawing/2014/main" id="{66706921-AD16-5B4B-9A6F-81CED79686BB}"/>
              </a:ext>
            </a:extLst>
          </p:cNvPr>
          <p:cNvSpPr txBox="1"/>
          <p:nvPr/>
        </p:nvSpPr>
        <p:spPr>
          <a:xfrm>
            <a:off x="933236" y="2363498"/>
            <a:ext cx="7277527" cy="369332"/>
          </a:xfrm>
          <a:prstGeom prst="rect">
            <a:avLst/>
          </a:prstGeom>
          <a:noFill/>
        </p:spPr>
        <p:txBody>
          <a:bodyPr wrap="square" rtlCol="0">
            <a:spAutoFit/>
          </a:bodyPr>
          <a:lstStyle/>
          <a:p>
            <a:pPr algn="l"/>
            <a:r>
              <a:rPr lang="en-GB" b="1" dirty="0"/>
              <a:t>Label the diagrams of the Animal and Plant Cells on Page 5 of your booklet</a:t>
            </a:r>
            <a:endParaRPr lang="en-US" b="1" dirty="0"/>
          </a:p>
        </p:txBody>
      </p:sp>
    </p:spTree>
    <p:extLst>
      <p:ext uri="{BB962C8B-B14F-4D97-AF65-F5344CB8AC3E}">
        <p14:creationId xmlns:p14="http://schemas.microsoft.com/office/powerpoint/2010/main" val="2124392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a:extLst>
              <a:ext uri="{FF2B5EF4-FFF2-40B4-BE49-F238E27FC236}">
                <a16:creationId xmlns:a16="http://schemas.microsoft.com/office/drawing/2014/main" id="{EAC01C7D-5366-C648-BF5B-9AF127F99D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150" y="404813"/>
            <a:ext cx="7251700" cy="568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a:extLst>
              <a:ext uri="{FF2B5EF4-FFF2-40B4-BE49-F238E27FC236}">
                <a16:creationId xmlns:a16="http://schemas.microsoft.com/office/drawing/2014/main" id="{7BE13D53-1DDB-9943-B490-7834BA91B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620713"/>
            <a:ext cx="7118350" cy="5329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rug&#10;&#10;Description automatically generated">
            <a:extLst>
              <a:ext uri="{FF2B5EF4-FFF2-40B4-BE49-F238E27FC236}">
                <a16:creationId xmlns:a16="http://schemas.microsoft.com/office/drawing/2014/main" id="{D7F4CEA9-BE7D-1844-A0AA-DD5A85C62F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30831"/>
            <a:ext cx="9144000" cy="3796337"/>
          </a:xfrm>
          <a:prstGeom prst="rect">
            <a:avLst/>
          </a:prstGeom>
        </p:spPr>
      </p:pic>
      <p:sp>
        <p:nvSpPr>
          <p:cNvPr id="2" name="TextBox 1">
            <a:extLst>
              <a:ext uri="{FF2B5EF4-FFF2-40B4-BE49-F238E27FC236}">
                <a16:creationId xmlns:a16="http://schemas.microsoft.com/office/drawing/2014/main" id="{F2EB50CE-7460-444F-80D8-4084417E9452}"/>
              </a:ext>
            </a:extLst>
          </p:cNvPr>
          <p:cNvSpPr txBox="1"/>
          <p:nvPr/>
        </p:nvSpPr>
        <p:spPr>
          <a:xfrm>
            <a:off x="177228" y="876444"/>
            <a:ext cx="4631647" cy="446276"/>
          </a:xfrm>
          <a:prstGeom prst="rect">
            <a:avLst/>
          </a:prstGeom>
          <a:noFill/>
        </p:spPr>
        <p:txBody>
          <a:bodyPr wrap="square" rtlCol="0">
            <a:spAutoFit/>
          </a:bodyPr>
          <a:lstStyle/>
          <a:p>
            <a:pPr algn="l"/>
            <a:r>
              <a:rPr lang="en-GB" sz="2300" b="1" dirty="0"/>
              <a:t>Practice Question – Page 6</a:t>
            </a:r>
            <a:endParaRPr lang="en-US" sz="2300" b="1" dirty="0"/>
          </a:p>
        </p:txBody>
      </p:sp>
      <p:sp>
        <p:nvSpPr>
          <p:cNvPr id="4" name="Rectangle 3">
            <a:extLst>
              <a:ext uri="{FF2B5EF4-FFF2-40B4-BE49-F238E27FC236}">
                <a16:creationId xmlns:a16="http://schemas.microsoft.com/office/drawing/2014/main" id="{51719FB4-2AC3-9F41-802F-FC0898597E31}"/>
              </a:ext>
            </a:extLst>
          </p:cNvPr>
          <p:cNvSpPr/>
          <p:nvPr/>
        </p:nvSpPr>
        <p:spPr>
          <a:xfrm>
            <a:off x="5334000" y="2324100"/>
            <a:ext cx="3619500" cy="1253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05DD715-FB3E-8941-969F-90607A64D41B}"/>
              </a:ext>
            </a:extLst>
          </p:cNvPr>
          <p:cNvSpPr/>
          <p:nvPr/>
        </p:nvSpPr>
        <p:spPr>
          <a:xfrm>
            <a:off x="4736475" y="3825633"/>
            <a:ext cx="4355786" cy="49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301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a:extLst>
              <a:ext uri="{FF2B5EF4-FFF2-40B4-BE49-F238E27FC236}">
                <a16:creationId xmlns:a16="http://schemas.microsoft.com/office/drawing/2014/main" id="{805C0B93-71BA-674D-B6D8-5A213F1B5350}"/>
              </a:ext>
            </a:extLst>
          </p:cNvPr>
          <p:cNvSpPr txBox="1">
            <a:spLocks noChangeArrowheads="1"/>
          </p:cNvSpPr>
          <p:nvPr/>
        </p:nvSpPr>
        <p:spPr bwMode="auto">
          <a:xfrm>
            <a:off x="700088" y="1628775"/>
            <a:ext cx="7688262" cy="295275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spcAft>
                <a:spcPts val="1000"/>
              </a:spcAft>
              <a:buFontTx/>
              <a:buNone/>
            </a:pPr>
            <a:r>
              <a:rPr lang="en-GB" altLang="en-US" sz="1000" u="sng">
                <a:latin typeface="Comic Sans MS" panose="030F0902030302020204" pitchFamily="66" charset="0"/>
              </a:rPr>
              <a:t>Exam Q</a:t>
            </a:r>
            <a:endParaRPr lang="en-GB" altLang="en-US" sz="1000" b="0">
              <a:latin typeface="Comic Sans MS" panose="030F0902030302020204" pitchFamily="66" charset="0"/>
            </a:endParaRPr>
          </a:p>
          <a:p>
            <a:pPr eaLnBrk="1" hangingPunct="1">
              <a:spcBef>
                <a:spcPct val="0"/>
              </a:spcBef>
              <a:spcAft>
                <a:spcPts val="1000"/>
              </a:spcAft>
              <a:buFontTx/>
              <a:buNone/>
            </a:pPr>
            <a:r>
              <a:rPr lang="en-GB" altLang="en-US" sz="1000" b="0">
                <a:latin typeface="Comic Sans MS" panose="030F0902030302020204" pitchFamily="66" charset="0"/>
              </a:rPr>
              <a:t>The figure shows a microscopic image of a plant cell.</a:t>
            </a:r>
          </a:p>
          <a:p>
            <a:pPr eaLnBrk="1" hangingPunct="1">
              <a:spcBef>
                <a:spcPct val="0"/>
              </a:spcBef>
              <a:spcAft>
                <a:spcPts val="1000"/>
              </a:spcAft>
              <a:buFontTx/>
              <a:buNone/>
            </a:pPr>
            <a:r>
              <a:rPr lang="en-GB" altLang="en-US" sz="1000" b="0">
                <a:latin typeface="Comic Sans MS" panose="030F0902030302020204" pitchFamily="66" charset="0"/>
              </a:rPr>
              <a:t>Give the name and function of structures W and Z.</a:t>
            </a:r>
          </a:p>
          <a:p>
            <a:pPr eaLnBrk="1" hangingPunct="1">
              <a:spcBef>
                <a:spcPct val="0"/>
              </a:spcBef>
              <a:spcAft>
                <a:spcPts val="1000"/>
              </a:spcAft>
              <a:buFontTx/>
              <a:buNone/>
            </a:pPr>
            <a:r>
              <a:rPr lang="en-GB" altLang="en-US" sz="1000" b="0">
                <a:latin typeface="Comic Sans MS" panose="030F0902030302020204" pitchFamily="66" charset="0"/>
              </a:rPr>
              <a:t>Name of W – </a:t>
            </a:r>
          </a:p>
          <a:p>
            <a:pPr eaLnBrk="1" hangingPunct="1">
              <a:spcBef>
                <a:spcPct val="0"/>
              </a:spcBef>
              <a:spcAft>
                <a:spcPts val="1000"/>
              </a:spcAft>
              <a:buFontTx/>
              <a:buNone/>
            </a:pPr>
            <a:endParaRPr lang="en-GB" altLang="en-US" sz="1000" b="0">
              <a:latin typeface="Comic Sans MS" panose="030F0902030302020204" pitchFamily="66" charset="0"/>
            </a:endParaRPr>
          </a:p>
          <a:p>
            <a:pPr eaLnBrk="1" hangingPunct="1">
              <a:spcBef>
                <a:spcPct val="0"/>
              </a:spcBef>
              <a:spcAft>
                <a:spcPts val="1000"/>
              </a:spcAft>
              <a:buFontTx/>
              <a:buNone/>
            </a:pPr>
            <a:r>
              <a:rPr lang="en-GB" altLang="en-US" sz="1000" b="0">
                <a:latin typeface="Comic Sans MS" panose="030F0902030302020204" pitchFamily="66" charset="0"/>
              </a:rPr>
              <a:t>Function of W – </a:t>
            </a:r>
          </a:p>
          <a:p>
            <a:pPr eaLnBrk="1" hangingPunct="1">
              <a:spcBef>
                <a:spcPct val="0"/>
              </a:spcBef>
              <a:spcAft>
                <a:spcPts val="1000"/>
              </a:spcAft>
              <a:buFontTx/>
              <a:buNone/>
            </a:pPr>
            <a:endParaRPr lang="en-GB" altLang="en-US" sz="1000" b="0">
              <a:latin typeface="Comic Sans MS" panose="030F0902030302020204" pitchFamily="66" charset="0"/>
            </a:endParaRPr>
          </a:p>
          <a:p>
            <a:pPr eaLnBrk="1" hangingPunct="1">
              <a:spcBef>
                <a:spcPct val="0"/>
              </a:spcBef>
              <a:spcAft>
                <a:spcPts val="1000"/>
              </a:spcAft>
              <a:buFontTx/>
              <a:buNone/>
            </a:pPr>
            <a:r>
              <a:rPr lang="en-GB" altLang="en-US" sz="1000" b="0">
                <a:latin typeface="Comic Sans MS" panose="030F0902030302020204" pitchFamily="66" charset="0"/>
              </a:rPr>
              <a:t>Name of Z – </a:t>
            </a:r>
          </a:p>
          <a:p>
            <a:pPr eaLnBrk="1" hangingPunct="1">
              <a:spcBef>
                <a:spcPct val="0"/>
              </a:spcBef>
              <a:spcAft>
                <a:spcPts val="1000"/>
              </a:spcAft>
              <a:buFontTx/>
              <a:buNone/>
            </a:pPr>
            <a:endParaRPr lang="en-GB" altLang="en-US" sz="1000" b="0">
              <a:latin typeface="Comic Sans MS" panose="030F0902030302020204" pitchFamily="66" charset="0"/>
            </a:endParaRPr>
          </a:p>
          <a:p>
            <a:pPr eaLnBrk="1" hangingPunct="1">
              <a:spcBef>
                <a:spcPct val="0"/>
              </a:spcBef>
              <a:spcAft>
                <a:spcPts val="1000"/>
              </a:spcAft>
              <a:buFontTx/>
              <a:buNone/>
            </a:pPr>
            <a:r>
              <a:rPr lang="en-GB" altLang="en-US" sz="1000" b="0">
                <a:latin typeface="Comic Sans MS" panose="030F0902030302020204" pitchFamily="66" charset="0"/>
              </a:rPr>
              <a:t>Function of Z - </a:t>
            </a:r>
            <a:endParaRPr lang="en-US" altLang="en-US" sz="2400"/>
          </a:p>
        </p:txBody>
      </p:sp>
      <p:pic>
        <p:nvPicPr>
          <p:cNvPr id="45059" name="Picture 3">
            <a:extLst>
              <a:ext uri="{FF2B5EF4-FFF2-40B4-BE49-F238E27FC236}">
                <a16:creationId xmlns:a16="http://schemas.microsoft.com/office/drawing/2014/main" id="{32F3A660-15E0-B642-8E74-956928F5A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1700213"/>
            <a:ext cx="3613150"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7">
            <a:extLst>
              <a:ext uri="{FF2B5EF4-FFF2-40B4-BE49-F238E27FC236}">
                <a16:creationId xmlns:a16="http://schemas.microsoft.com/office/drawing/2014/main" id="{0A3E598A-4915-A640-B163-247CA9564D4C}"/>
              </a:ext>
            </a:extLst>
          </p:cNvPr>
          <p:cNvSpPr txBox="1">
            <a:spLocks noChangeArrowheads="1"/>
          </p:cNvSpPr>
          <p:nvPr/>
        </p:nvSpPr>
        <p:spPr bwMode="auto">
          <a:xfrm>
            <a:off x="2051050" y="2420938"/>
            <a:ext cx="1800225" cy="307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1400" b="1" dirty="0">
                <a:solidFill>
                  <a:srgbClr val="FF0000"/>
                </a:solidFill>
                <a:latin typeface="+mn-lt"/>
              </a:rPr>
              <a:t>Chloroplast</a:t>
            </a:r>
          </a:p>
        </p:txBody>
      </p:sp>
      <p:sp>
        <p:nvSpPr>
          <p:cNvPr id="5" name="Text Box 7">
            <a:extLst>
              <a:ext uri="{FF2B5EF4-FFF2-40B4-BE49-F238E27FC236}">
                <a16:creationId xmlns:a16="http://schemas.microsoft.com/office/drawing/2014/main" id="{9CDDF308-B17D-3C42-BA51-702AA5F162C3}"/>
              </a:ext>
            </a:extLst>
          </p:cNvPr>
          <p:cNvSpPr txBox="1">
            <a:spLocks noChangeArrowheads="1"/>
          </p:cNvSpPr>
          <p:nvPr/>
        </p:nvSpPr>
        <p:spPr bwMode="auto">
          <a:xfrm>
            <a:off x="2051050" y="2997200"/>
            <a:ext cx="1800225" cy="307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1400" b="1" dirty="0">
                <a:solidFill>
                  <a:srgbClr val="FF0000"/>
                </a:solidFill>
                <a:latin typeface="+mn-lt"/>
              </a:rPr>
              <a:t>Photosynthesis</a:t>
            </a:r>
          </a:p>
        </p:txBody>
      </p:sp>
      <p:sp>
        <p:nvSpPr>
          <p:cNvPr id="7" name="Text Box 7">
            <a:extLst>
              <a:ext uri="{FF2B5EF4-FFF2-40B4-BE49-F238E27FC236}">
                <a16:creationId xmlns:a16="http://schemas.microsoft.com/office/drawing/2014/main" id="{D4095A46-422F-C14B-A7C4-1817014E0710}"/>
              </a:ext>
            </a:extLst>
          </p:cNvPr>
          <p:cNvSpPr txBox="1">
            <a:spLocks noChangeArrowheads="1"/>
          </p:cNvSpPr>
          <p:nvPr/>
        </p:nvSpPr>
        <p:spPr bwMode="auto">
          <a:xfrm>
            <a:off x="2051050" y="3500438"/>
            <a:ext cx="1800225" cy="307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1400" b="1" dirty="0">
                <a:solidFill>
                  <a:srgbClr val="FF0000"/>
                </a:solidFill>
                <a:latin typeface="+mn-lt"/>
              </a:rPr>
              <a:t>Nucleus</a:t>
            </a:r>
          </a:p>
        </p:txBody>
      </p:sp>
      <p:sp>
        <p:nvSpPr>
          <p:cNvPr id="8" name="Text Box 7">
            <a:extLst>
              <a:ext uri="{FF2B5EF4-FFF2-40B4-BE49-F238E27FC236}">
                <a16:creationId xmlns:a16="http://schemas.microsoft.com/office/drawing/2014/main" id="{BE7E400A-DB0C-E047-91A7-85B62AC25C19}"/>
              </a:ext>
            </a:extLst>
          </p:cNvPr>
          <p:cNvSpPr txBox="1">
            <a:spLocks noChangeArrowheads="1"/>
          </p:cNvSpPr>
          <p:nvPr/>
        </p:nvSpPr>
        <p:spPr bwMode="auto">
          <a:xfrm>
            <a:off x="2051050" y="3973514"/>
            <a:ext cx="2796117" cy="5232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GB" altLang="en-US" sz="1400" b="1" dirty="0">
                <a:solidFill>
                  <a:srgbClr val="FF0000"/>
                </a:solidFill>
                <a:latin typeface="+mn-lt"/>
              </a:rPr>
              <a:t>Contain DNA/ chromosomes/holds the genetic information of the cell</a:t>
            </a:r>
          </a:p>
        </p:txBody>
      </p:sp>
      <p:sp>
        <p:nvSpPr>
          <p:cNvPr id="2" name="TextBox 1">
            <a:extLst>
              <a:ext uri="{FF2B5EF4-FFF2-40B4-BE49-F238E27FC236}">
                <a16:creationId xmlns:a16="http://schemas.microsoft.com/office/drawing/2014/main" id="{79AF8C72-4E57-A448-ADE9-32DA81250B94}"/>
              </a:ext>
            </a:extLst>
          </p:cNvPr>
          <p:cNvSpPr txBox="1"/>
          <p:nvPr/>
        </p:nvSpPr>
        <p:spPr>
          <a:xfrm>
            <a:off x="700088" y="863363"/>
            <a:ext cx="3656012" cy="369332"/>
          </a:xfrm>
          <a:prstGeom prst="rect">
            <a:avLst/>
          </a:prstGeom>
          <a:noFill/>
        </p:spPr>
        <p:txBody>
          <a:bodyPr wrap="square" rtlCol="0">
            <a:spAutoFit/>
          </a:bodyPr>
          <a:lstStyle/>
          <a:p>
            <a:pPr algn="l"/>
            <a:r>
              <a:rPr lang="en-GB" b="1" dirty="0"/>
              <a:t>Exam Questions – Page 6</a:t>
            </a:r>
          </a:p>
        </p:txBody>
      </p:sp>
    </p:spTree>
    <p:extLst>
      <p:ext uri="{BB962C8B-B14F-4D97-AF65-F5344CB8AC3E}">
        <p14:creationId xmlns:p14="http://schemas.microsoft.com/office/powerpoint/2010/main" val="29164889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a:extLst>
              <a:ext uri="{FF2B5EF4-FFF2-40B4-BE49-F238E27FC236}">
                <a16:creationId xmlns:a16="http://schemas.microsoft.com/office/drawing/2014/main" id="{D0ED4267-FC71-2E44-8135-FEFE87DD56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16" t="34875" r="27280" b="34189"/>
          <a:stretch/>
        </p:blipFill>
        <p:spPr bwMode="auto">
          <a:xfrm>
            <a:off x="539750" y="404813"/>
            <a:ext cx="7962900" cy="3252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BAED0EA7-BDEC-FE4B-BC69-B15A30193C0C}"/>
              </a:ext>
            </a:extLst>
          </p:cNvPr>
          <p:cNvSpPr txBox="1">
            <a:spLocks noChangeArrowheads="1"/>
          </p:cNvSpPr>
          <p:nvPr/>
        </p:nvSpPr>
        <p:spPr bwMode="auto">
          <a:xfrm>
            <a:off x="792163" y="1377950"/>
            <a:ext cx="6978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Has ribosomes</a:t>
            </a:r>
          </a:p>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To make proteins</a:t>
            </a:r>
          </a:p>
        </p:txBody>
      </p:sp>
      <p:sp>
        <p:nvSpPr>
          <p:cNvPr id="5" name="TextBox 4">
            <a:extLst>
              <a:ext uri="{FF2B5EF4-FFF2-40B4-BE49-F238E27FC236}">
                <a16:creationId xmlns:a16="http://schemas.microsoft.com/office/drawing/2014/main" id="{48BB6F45-EB97-764E-B7B4-080DF521F790}"/>
              </a:ext>
            </a:extLst>
          </p:cNvPr>
          <p:cNvSpPr txBox="1">
            <a:spLocks noChangeArrowheads="1"/>
          </p:cNvSpPr>
          <p:nvPr/>
        </p:nvSpPr>
        <p:spPr bwMode="auto">
          <a:xfrm>
            <a:off x="827088" y="2852738"/>
            <a:ext cx="6978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Modifies/packages (into vesicles)/transports proteins to cell surface</a:t>
            </a:r>
          </a:p>
        </p:txBody>
      </p:sp>
      <p:pic>
        <p:nvPicPr>
          <p:cNvPr id="6" name="Picture 2">
            <a:extLst>
              <a:ext uri="{FF2B5EF4-FFF2-40B4-BE49-F238E27FC236}">
                <a16:creationId xmlns:a16="http://schemas.microsoft.com/office/drawing/2014/main" id="{C3D01152-11D5-47C7-8FFA-6F211DCE5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832" t="46323" r="25133" b="39168"/>
          <a:stretch>
            <a:fillRect/>
          </a:stretch>
        </p:blipFill>
        <p:spPr bwMode="auto">
          <a:xfrm>
            <a:off x="347489" y="3566564"/>
            <a:ext cx="8968062" cy="1625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32D134BC-13F7-4F0B-A9EA-9279200989DF}"/>
              </a:ext>
            </a:extLst>
          </p:cNvPr>
          <p:cNvSpPr txBox="1">
            <a:spLocks noChangeArrowheads="1"/>
          </p:cNvSpPr>
          <p:nvPr/>
        </p:nvSpPr>
        <p:spPr bwMode="auto">
          <a:xfrm>
            <a:off x="695062" y="3817150"/>
            <a:ext cx="697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Both e.g. ribosomes, nucleus, RER, SER, </a:t>
            </a:r>
            <a:r>
              <a:rPr lang="en-GB" altLang="en-US" sz="1800" dirty="0" err="1">
                <a:solidFill>
                  <a:srgbClr val="FF0000"/>
                </a:solidFill>
                <a:latin typeface="Calibri" panose="020F0502020204030204" pitchFamily="34" charset="0"/>
                <a:cs typeface="Calibri" panose="020F0502020204030204" pitchFamily="34" charset="0"/>
              </a:rPr>
              <a:t>golgi</a:t>
            </a:r>
            <a:r>
              <a:rPr lang="en-GB" altLang="en-US" sz="1800" dirty="0">
                <a:solidFill>
                  <a:srgbClr val="FF0000"/>
                </a:solidFill>
                <a:latin typeface="Calibri" panose="020F0502020204030204" pitchFamily="34" charset="0"/>
                <a:cs typeface="Calibri" panose="020F0502020204030204" pitchFamily="34" charset="0"/>
              </a:rPr>
              <a:t>, mitochondria </a:t>
            </a:r>
          </a:p>
        </p:txBody>
      </p:sp>
      <p:sp>
        <p:nvSpPr>
          <p:cNvPr id="9" name="TextBox 8">
            <a:extLst>
              <a:ext uri="{FF2B5EF4-FFF2-40B4-BE49-F238E27FC236}">
                <a16:creationId xmlns:a16="http://schemas.microsoft.com/office/drawing/2014/main" id="{63B91FAD-52B1-4D14-819D-D169377FB01E}"/>
              </a:ext>
            </a:extLst>
          </p:cNvPr>
          <p:cNvSpPr txBox="1">
            <a:spLocks noChangeArrowheads="1"/>
          </p:cNvSpPr>
          <p:nvPr/>
        </p:nvSpPr>
        <p:spPr bwMode="auto">
          <a:xfrm>
            <a:off x="827088" y="4553989"/>
            <a:ext cx="6978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solidFill>
                  <a:srgbClr val="FF0000"/>
                </a:solidFill>
                <a:latin typeface="Calibri" panose="020F0502020204030204" pitchFamily="34" charset="0"/>
                <a:cs typeface="Calibri" panose="020F0502020204030204" pitchFamily="34" charset="0"/>
              </a:rPr>
              <a:t>- Nucleus, RER, SER, mitochondria, </a:t>
            </a:r>
            <a:r>
              <a:rPr lang="en-GB" altLang="en-US" sz="1800" dirty="0" err="1">
                <a:solidFill>
                  <a:srgbClr val="FF0000"/>
                </a:solidFill>
                <a:latin typeface="Calibri" panose="020F0502020204030204" pitchFamily="34" charset="0"/>
                <a:cs typeface="Calibri" panose="020F0502020204030204" pitchFamily="34" charset="0"/>
              </a:rPr>
              <a:t>golgi</a:t>
            </a:r>
            <a:r>
              <a:rPr lang="en-GB" altLang="en-US" sz="1800" dirty="0">
                <a:solidFill>
                  <a:srgbClr val="FF0000"/>
                </a:solidFill>
                <a:latin typeface="Calibri" panose="020F0502020204030204" pitchFamily="34" charset="0"/>
                <a:cs typeface="Calibri" panose="020F0502020204030204" pitchFamily="34" charset="0"/>
              </a:rPr>
              <a:t> apparatus, lysosomes, chloroplasts, vacuole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BA2E6D-B374-4D47-A65C-FC3E9AE670A3}"/>
              </a:ext>
            </a:extLst>
          </p:cNvPr>
          <p:cNvPicPr>
            <a:picLocks noChangeAspect="1"/>
          </p:cNvPicPr>
          <p:nvPr/>
        </p:nvPicPr>
        <p:blipFill rotWithShape="1">
          <a:blip r:embed="rId2"/>
          <a:srcRect l="18406" t="17391" r="20000" b="30242"/>
          <a:stretch/>
        </p:blipFill>
        <p:spPr>
          <a:xfrm>
            <a:off x="0" y="636205"/>
            <a:ext cx="9144331" cy="5830855"/>
          </a:xfrm>
          <a:prstGeom prst="rect">
            <a:avLst/>
          </a:prstGeom>
        </p:spPr>
      </p:pic>
      <p:sp>
        <p:nvSpPr>
          <p:cNvPr id="4" name="TextBox 3">
            <a:extLst>
              <a:ext uri="{FF2B5EF4-FFF2-40B4-BE49-F238E27FC236}">
                <a16:creationId xmlns:a16="http://schemas.microsoft.com/office/drawing/2014/main" id="{16894F35-1403-AD40-8485-D3AEC767F1A2}"/>
              </a:ext>
            </a:extLst>
          </p:cNvPr>
          <p:cNvSpPr txBox="1"/>
          <p:nvPr/>
        </p:nvSpPr>
        <p:spPr>
          <a:xfrm>
            <a:off x="767351" y="1410599"/>
            <a:ext cx="7609297" cy="369332"/>
          </a:xfrm>
          <a:prstGeom prst="rect">
            <a:avLst/>
          </a:prstGeom>
          <a:noFill/>
        </p:spPr>
        <p:txBody>
          <a:bodyPr wrap="square">
            <a:spAutoFit/>
          </a:bodyPr>
          <a:lstStyle/>
          <a:p>
            <a:pPr eaLnBrk="1" hangingPunct="1">
              <a:spcBef>
                <a:spcPct val="0"/>
              </a:spcBef>
              <a:buFontTx/>
              <a:buNone/>
            </a:pPr>
            <a:r>
              <a:rPr lang="en-GB" altLang="en-US" sz="1800" dirty="0">
                <a:solidFill>
                  <a:srgbClr val="FF0000"/>
                </a:solidFill>
                <a:latin typeface="Calibri" panose="020F0502020204030204" pitchFamily="34" charset="0"/>
                <a:cs typeface="Calibri" panose="020F0502020204030204" pitchFamily="34" charset="0"/>
              </a:rPr>
              <a:t>To maximise absorption of light energy for photosynthesis</a:t>
            </a:r>
          </a:p>
        </p:txBody>
      </p:sp>
      <p:sp>
        <p:nvSpPr>
          <p:cNvPr id="6" name="TextBox 5">
            <a:extLst>
              <a:ext uri="{FF2B5EF4-FFF2-40B4-BE49-F238E27FC236}">
                <a16:creationId xmlns:a16="http://schemas.microsoft.com/office/drawing/2014/main" id="{850F39C2-1DE5-0F4D-AD32-4AC5794CE5A8}"/>
              </a:ext>
            </a:extLst>
          </p:cNvPr>
          <p:cNvSpPr txBox="1"/>
          <p:nvPr/>
        </p:nvSpPr>
        <p:spPr>
          <a:xfrm>
            <a:off x="767351" y="2369659"/>
            <a:ext cx="4758932" cy="369332"/>
          </a:xfrm>
          <a:prstGeom prst="rect">
            <a:avLst/>
          </a:prstGeom>
          <a:noFill/>
        </p:spPr>
        <p:txBody>
          <a:bodyPr wrap="square">
            <a:spAutoFit/>
          </a:bodyPr>
          <a:lstStyle/>
          <a:p>
            <a:pPr eaLnBrk="1" hangingPunct="1">
              <a:spcBef>
                <a:spcPct val="0"/>
              </a:spcBef>
              <a:buFontTx/>
              <a:buNone/>
            </a:pPr>
            <a:r>
              <a:rPr lang="en-GB" altLang="en-US" sz="1800" dirty="0">
                <a:solidFill>
                  <a:srgbClr val="FF0000"/>
                </a:solidFill>
                <a:latin typeface="Calibri" panose="020F0502020204030204" pitchFamily="34" charset="0"/>
                <a:cs typeface="Calibri" panose="020F0502020204030204" pitchFamily="34" charset="0"/>
              </a:rPr>
              <a:t>To follow and engulf pathogens</a:t>
            </a:r>
          </a:p>
        </p:txBody>
      </p:sp>
      <p:sp>
        <p:nvSpPr>
          <p:cNvPr id="8" name="TextBox 7">
            <a:extLst>
              <a:ext uri="{FF2B5EF4-FFF2-40B4-BE49-F238E27FC236}">
                <a16:creationId xmlns:a16="http://schemas.microsoft.com/office/drawing/2014/main" id="{356F8A5F-6321-C040-B161-7AE414665233}"/>
              </a:ext>
            </a:extLst>
          </p:cNvPr>
          <p:cNvSpPr txBox="1"/>
          <p:nvPr/>
        </p:nvSpPr>
        <p:spPr>
          <a:xfrm>
            <a:off x="767351" y="3569899"/>
            <a:ext cx="4758932" cy="369332"/>
          </a:xfrm>
          <a:prstGeom prst="rect">
            <a:avLst/>
          </a:prstGeom>
          <a:noFill/>
        </p:spPr>
        <p:txBody>
          <a:bodyPr wrap="square">
            <a:spAutoFit/>
          </a:bodyPr>
          <a:lstStyle/>
          <a:p>
            <a:pPr eaLnBrk="1" hangingPunct="1">
              <a:spcBef>
                <a:spcPct val="0"/>
              </a:spcBef>
              <a:buFontTx/>
              <a:buNone/>
            </a:pPr>
            <a:r>
              <a:rPr lang="en-GB" altLang="en-US" sz="1800" dirty="0">
                <a:solidFill>
                  <a:srgbClr val="FF0000"/>
                </a:solidFill>
                <a:latin typeface="Calibri" panose="020F0502020204030204" pitchFamily="34" charset="0"/>
                <a:cs typeface="Calibri" panose="020F0502020204030204" pitchFamily="34" charset="0"/>
              </a:rPr>
              <a:t>Chloroplast</a:t>
            </a:r>
          </a:p>
        </p:txBody>
      </p:sp>
      <p:sp>
        <p:nvSpPr>
          <p:cNvPr id="10" name="TextBox 9">
            <a:extLst>
              <a:ext uri="{FF2B5EF4-FFF2-40B4-BE49-F238E27FC236}">
                <a16:creationId xmlns:a16="http://schemas.microsoft.com/office/drawing/2014/main" id="{4DCF7F05-DA48-6249-BF29-8FD53B54A597}"/>
              </a:ext>
            </a:extLst>
          </p:cNvPr>
          <p:cNvSpPr txBox="1"/>
          <p:nvPr/>
        </p:nvSpPr>
        <p:spPr>
          <a:xfrm>
            <a:off x="338904" y="4683987"/>
            <a:ext cx="4758932" cy="2031325"/>
          </a:xfrm>
          <a:prstGeom prst="rect">
            <a:avLst/>
          </a:prstGeom>
          <a:noFill/>
        </p:spPr>
        <p:txBody>
          <a:bodyPr wrap="square">
            <a:spAutoFit/>
          </a:bodyPr>
          <a:lstStyle/>
          <a:p>
            <a:pPr eaLnBrk="1" hangingPunct="1">
              <a:spcBef>
                <a:spcPct val="50000"/>
              </a:spcBef>
              <a:buFontTx/>
              <a:buNone/>
            </a:pPr>
            <a:endParaRPr lang="en-GB" altLang="en-US" sz="1800" b="0" dirty="0">
              <a:solidFill>
                <a:srgbClr val="7030A0"/>
              </a:solidFill>
              <a:latin typeface="Comic Sans MS" panose="030F0902030302020204" pitchFamily="66" charset="0"/>
            </a:endParaRPr>
          </a:p>
          <a:p>
            <a:pPr eaLnBrk="1" hangingPunct="1">
              <a:spcBef>
                <a:spcPct val="50000"/>
              </a:spcBef>
              <a:buFontTx/>
              <a:buChar char="-"/>
            </a:pPr>
            <a:r>
              <a:rPr lang="en-GB" altLang="en-US" sz="1800" b="0" dirty="0">
                <a:solidFill>
                  <a:srgbClr val="FF0000"/>
                </a:solidFill>
              </a:rPr>
              <a:t>Muscle cells need lots of energy</a:t>
            </a:r>
          </a:p>
          <a:p>
            <a:pPr eaLnBrk="1" hangingPunct="1">
              <a:spcBef>
                <a:spcPct val="50000"/>
              </a:spcBef>
              <a:buFontTx/>
              <a:buChar char="-"/>
            </a:pPr>
            <a:r>
              <a:rPr lang="en-GB" altLang="en-US" sz="1800" b="0" dirty="0">
                <a:solidFill>
                  <a:srgbClr val="FF0000"/>
                </a:solidFill>
              </a:rPr>
              <a:t>Mitochondria carry out aerobic respiration</a:t>
            </a:r>
          </a:p>
          <a:p>
            <a:pPr eaLnBrk="1" hangingPunct="1">
              <a:spcBef>
                <a:spcPct val="50000"/>
              </a:spcBef>
              <a:buFontTx/>
              <a:buChar char="-"/>
            </a:pPr>
            <a:r>
              <a:rPr lang="en-GB" altLang="en-US" sz="1800" b="0" dirty="0">
                <a:solidFill>
                  <a:srgbClr val="FF0000"/>
                </a:solidFill>
              </a:rPr>
              <a:t>ATP produced</a:t>
            </a:r>
          </a:p>
          <a:p>
            <a:pPr eaLnBrk="1" hangingPunct="1">
              <a:spcBef>
                <a:spcPct val="50000"/>
              </a:spcBef>
              <a:buFontTx/>
              <a:buChar char="-"/>
            </a:pPr>
            <a:r>
              <a:rPr lang="en-GB" altLang="en-US" sz="1800" b="0" dirty="0">
                <a:solidFill>
                  <a:srgbClr val="FF0000"/>
                </a:solidFill>
              </a:rPr>
              <a:t>Energy store</a:t>
            </a:r>
          </a:p>
        </p:txBody>
      </p:sp>
    </p:spTree>
    <p:extLst>
      <p:ext uri="{BB962C8B-B14F-4D97-AF65-F5344CB8AC3E}">
        <p14:creationId xmlns:p14="http://schemas.microsoft.com/office/powerpoint/2010/main" val="176418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a:extLst>
              <a:ext uri="{FF2B5EF4-FFF2-40B4-BE49-F238E27FC236}">
                <a16:creationId xmlns:a16="http://schemas.microsoft.com/office/drawing/2014/main" id="{D0ED4267-FC71-2E44-8135-FEFE87DD56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16" t="34875" r="27280" b="34189"/>
          <a:stretch/>
        </p:blipFill>
        <p:spPr bwMode="auto">
          <a:xfrm>
            <a:off x="539750" y="404813"/>
            <a:ext cx="7962900" cy="3252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BAED0EA7-BDEC-FE4B-BC69-B15A30193C0C}"/>
              </a:ext>
            </a:extLst>
          </p:cNvPr>
          <p:cNvSpPr txBox="1">
            <a:spLocks noChangeArrowheads="1"/>
          </p:cNvSpPr>
          <p:nvPr/>
        </p:nvSpPr>
        <p:spPr bwMode="auto">
          <a:xfrm>
            <a:off x="792163" y="1377950"/>
            <a:ext cx="6978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Has ribosomes</a:t>
            </a:r>
          </a:p>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To make proteins</a:t>
            </a:r>
          </a:p>
        </p:txBody>
      </p:sp>
      <p:sp>
        <p:nvSpPr>
          <p:cNvPr id="5" name="TextBox 4">
            <a:extLst>
              <a:ext uri="{FF2B5EF4-FFF2-40B4-BE49-F238E27FC236}">
                <a16:creationId xmlns:a16="http://schemas.microsoft.com/office/drawing/2014/main" id="{48BB6F45-EB97-764E-B7B4-080DF521F790}"/>
              </a:ext>
            </a:extLst>
          </p:cNvPr>
          <p:cNvSpPr txBox="1">
            <a:spLocks noChangeArrowheads="1"/>
          </p:cNvSpPr>
          <p:nvPr/>
        </p:nvSpPr>
        <p:spPr bwMode="auto">
          <a:xfrm>
            <a:off x="827088" y="2852738"/>
            <a:ext cx="6978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Modifies/packages (into vesicles)/transports proteins to cell surface</a:t>
            </a:r>
          </a:p>
        </p:txBody>
      </p:sp>
      <p:pic>
        <p:nvPicPr>
          <p:cNvPr id="6" name="Picture 2">
            <a:extLst>
              <a:ext uri="{FF2B5EF4-FFF2-40B4-BE49-F238E27FC236}">
                <a16:creationId xmlns:a16="http://schemas.microsoft.com/office/drawing/2014/main" id="{C3D01152-11D5-47C7-8FFA-6F211DCE5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832" t="46323" r="25133" b="39168"/>
          <a:stretch>
            <a:fillRect/>
          </a:stretch>
        </p:blipFill>
        <p:spPr bwMode="auto">
          <a:xfrm>
            <a:off x="347489" y="3566564"/>
            <a:ext cx="8968062" cy="1625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32D134BC-13F7-4F0B-A9EA-9279200989DF}"/>
              </a:ext>
            </a:extLst>
          </p:cNvPr>
          <p:cNvSpPr txBox="1">
            <a:spLocks noChangeArrowheads="1"/>
          </p:cNvSpPr>
          <p:nvPr/>
        </p:nvSpPr>
        <p:spPr bwMode="auto">
          <a:xfrm>
            <a:off x="695062" y="3817150"/>
            <a:ext cx="697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Char char="-"/>
            </a:pPr>
            <a:r>
              <a:rPr lang="en-GB" altLang="en-US" sz="1800" dirty="0">
                <a:solidFill>
                  <a:srgbClr val="FF0000"/>
                </a:solidFill>
                <a:latin typeface="Calibri" panose="020F0502020204030204" pitchFamily="34" charset="0"/>
                <a:cs typeface="Calibri" panose="020F0502020204030204" pitchFamily="34" charset="0"/>
              </a:rPr>
              <a:t>Both e.g. ribosomes, nucleus, RER, SER, </a:t>
            </a:r>
            <a:r>
              <a:rPr lang="en-GB" altLang="en-US" sz="1800" dirty="0" err="1">
                <a:solidFill>
                  <a:srgbClr val="FF0000"/>
                </a:solidFill>
                <a:latin typeface="Calibri" panose="020F0502020204030204" pitchFamily="34" charset="0"/>
                <a:cs typeface="Calibri" panose="020F0502020204030204" pitchFamily="34" charset="0"/>
              </a:rPr>
              <a:t>golgi</a:t>
            </a:r>
            <a:r>
              <a:rPr lang="en-GB" altLang="en-US" sz="1800" dirty="0">
                <a:solidFill>
                  <a:srgbClr val="FF0000"/>
                </a:solidFill>
                <a:latin typeface="Calibri" panose="020F0502020204030204" pitchFamily="34" charset="0"/>
                <a:cs typeface="Calibri" panose="020F0502020204030204" pitchFamily="34" charset="0"/>
              </a:rPr>
              <a:t>, mitochondria </a:t>
            </a:r>
          </a:p>
        </p:txBody>
      </p:sp>
      <p:sp>
        <p:nvSpPr>
          <p:cNvPr id="9" name="TextBox 8">
            <a:extLst>
              <a:ext uri="{FF2B5EF4-FFF2-40B4-BE49-F238E27FC236}">
                <a16:creationId xmlns:a16="http://schemas.microsoft.com/office/drawing/2014/main" id="{63B91FAD-52B1-4D14-819D-D169377FB01E}"/>
              </a:ext>
            </a:extLst>
          </p:cNvPr>
          <p:cNvSpPr txBox="1">
            <a:spLocks noChangeArrowheads="1"/>
          </p:cNvSpPr>
          <p:nvPr/>
        </p:nvSpPr>
        <p:spPr bwMode="auto">
          <a:xfrm>
            <a:off x="827088" y="4553989"/>
            <a:ext cx="6978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solidFill>
                  <a:srgbClr val="FF0000"/>
                </a:solidFill>
                <a:latin typeface="Calibri" panose="020F0502020204030204" pitchFamily="34" charset="0"/>
                <a:cs typeface="Calibri" panose="020F0502020204030204" pitchFamily="34" charset="0"/>
              </a:rPr>
              <a:t>- Nucleus, RER, SER, mitochondria, </a:t>
            </a:r>
            <a:r>
              <a:rPr lang="en-GB" altLang="en-US" sz="1800" dirty="0" err="1">
                <a:solidFill>
                  <a:srgbClr val="FF0000"/>
                </a:solidFill>
                <a:latin typeface="Calibri" panose="020F0502020204030204" pitchFamily="34" charset="0"/>
                <a:cs typeface="Calibri" panose="020F0502020204030204" pitchFamily="34" charset="0"/>
              </a:rPr>
              <a:t>golgi</a:t>
            </a:r>
            <a:r>
              <a:rPr lang="en-GB" altLang="en-US" sz="1800" dirty="0">
                <a:solidFill>
                  <a:srgbClr val="FF0000"/>
                </a:solidFill>
                <a:latin typeface="Calibri" panose="020F0502020204030204" pitchFamily="34" charset="0"/>
                <a:cs typeface="Calibri" panose="020F0502020204030204" pitchFamily="34" charset="0"/>
              </a:rPr>
              <a:t> apparatus, lysosomes, chloroplasts, vacuole</a:t>
            </a:r>
          </a:p>
        </p:txBody>
      </p:sp>
    </p:spTree>
    <p:extLst>
      <p:ext uri="{BB962C8B-B14F-4D97-AF65-F5344CB8AC3E}">
        <p14:creationId xmlns:p14="http://schemas.microsoft.com/office/powerpoint/2010/main" val="41896414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6786FB1-20CB-464C-8CA1-3B533A2CE9F8}"/>
              </a:ext>
            </a:extLst>
          </p:cNvPr>
          <p:cNvPicPr>
            <a:picLocks noChangeAspect="1"/>
          </p:cNvPicPr>
          <p:nvPr/>
        </p:nvPicPr>
        <p:blipFill rotWithShape="1">
          <a:blip r:embed="rId2">
            <a:extLst>
              <a:ext uri="{28A0092B-C50C-407E-A947-70E740481C1C}">
                <a14:useLocalDpi xmlns:a14="http://schemas.microsoft.com/office/drawing/2010/main" val="0"/>
              </a:ext>
            </a:extLst>
          </a:blip>
          <a:srcRect t="6922"/>
          <a:stretch/>
        </p:blipFill>
        <p:spPr>
          <a:xfrm>
            <a:off x="1041400" y="496602"/>
            <a:ext cx="7061200" cy="6335997"/>
          </a:xfrm>
          <a:prstGeom prst="rect">
            <a:avLst/>
          </a:prstGeom>
        </p:spPr>
      </p:pic>
      <p:sp>
        <p:nvSpPr>
          <p:cNvPr id="2" name="Rectangle 1">
            <a:extLst>
              <a:ext uri="{FF2B5EF4-FFF2-40B4-BE49-F238E27FC236}">
                <a16:creationId xmlns:a16="http://schemas.microsoft.com/office/drawing/2014/main" id="{8884708F-29EF-2646-954E-E38D62027D9A}"/>
              </a:ext>
            </a:extLst>
          </p:cNvPr>
          <p:cNvSpPr/>
          <p:nvPr/>
        </p:nvSpPr>
        <p:spPr>
          <a:xfrm>
            <a:off x="195385" y="496602"/>
            <a:ext cx="1530513" cy="1530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C108E73-BAD8-6F4A-952F-3EE24EC95E41}"/>
              </a:ext>
            </a:extLst>
          </p:cNvPr>
          <p:cNvSpPr txBox="1"/>
          <p:nvPr/>
        </p:nvSpPr>
        <p:spPr>
          <a:xfrm>
            <a:off x="1498193" y="504254"/>
            <a:ext cx="1828800" cy="323165"/>
          </a:xfrm>
          <a:prstGeom prst="rect">
            <a:avLst/>
          </a:prstGeom>
          <a:noFill/>
        </p:spPr>
        <p:txBody>
          <a:bodyPr wrap="square" rtlCol="0">
            <a:spAutoFit/>
          </a:bodyPr>
          <a:lstStyle/>
          <a:p>
            <a:pPr algn="l"/>
            <a:r>
              <a:rPr lang="en-GB" sz="1500" dirty="0"/>
              <a:t>8.</a:t>
            </a:r>
            <a:endParaRPr lang="en-US" sz="1500" dirty="0"/>
          </a:p>
        </p:txBody>
      </p:sp>
      <p:sp>
        <p:nvSpPr>
          <p:cNvPr id="7" name="Rectangle 6">
            <a:extLst>
              <a:ext uri="{FF2B5EF4-FFF2-40B4-BE49-F238E27FC236}">
                <a16:creationId xmlns:a16="http://schemas.microsoft.com/office/drawing/2014/main" id="{79E8586F-DDAD-9D4F-87E2-FE1B8A80803D}"/>
              </a:ext>
            </a:extLst>
          </p:cNvPr>
          <p:cNvSpPr/>
          <p:nvPr/>
        </p:nvSpPr>
        <p:spPr>
          <a:xfrm>
            <a:off x="1994939" y="3383300"/>
            <a:ext cx="5677035" cy="797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0B292B3-6CF3-6E41-B3D2-8150D2B08D11}"/>
              </a:ext>
            </a:extLst>
          </p:cNvPr>
          <p:cNvSpPr/>
          <p:nvPr/>
        </p:nvSpPr>
        <p:spPr>
          <a:xfrm>
            <a:off x="1209527" y="4631052"/>
            <a:ext cx="7061200" cy="4986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6CEC033-C5E9-BF42-A1FC-FC39B4F49E2D}"/>
              </a:ext>
            </a:extLst>
          </p:cNvPr>
          <p:cNvSpPr/>
          <p:nvPr/>
        </p:nvSpPr>
        <p:spPr>
          <a:xfrm>
            <a:off x="1209527" y="5432096"/>
            <a:ext cx="7061200" cy="3126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0038457-F51A-5944-B36C-64BA83BA3E99}"/>
              </a:ext>
            </a:extLst>
          </p:cNvPr>
          <p:cNvSpPr/>
          <p:nvPr/>
        </p:nvSpPr>
        <p:spPr>
          <a:xfrm>
            <a:off x="5432424" y="1253718"/>
            <a:ext cx="1414180" cy="532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FFE68B3-6248-D54C-9F83-C6C7FCBF14F1}"/>
              </a:ext>
            </a:extLst>
          </p:cNvPr>
          <p:cNvSpPr/>
          <p:nvPr/>
        </p:nvSpPr>
        <p:spPr>
          <a:xfrm>
            <a:off x="1041400" y="6352160"/>
            <a:ext cx="7229327" cy="4804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598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piece of paper&#10;&#10;Description automatically generated">
            <a:extLst>
              <a:ext uri="{FF2B5EF4-FFF2-40B4-BE49-F238E27FC236}">
                <a16:creationId xmlns:a16="http://schemas.microsoft.com/office/drawing/2014/main" id="{EEB122DD-8436-DE4E-9452-E3DD7125C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3" y="1340768"/>
            <a:ext cx="8817589" cy="3384376"/>
          </a:xfrm>
          <a:prstGeom prst="rect">
            <a:avLst/>
          </a:prstGeom>
        </p:spPr>
      </p:pic>
      <p:sp>
        <p:nvSpPr>
          <p:cNvPr id="2" name="Rectangle 1">
            <a:extLst>
              <a:ext uri="{FF2B5EF4-FFF2-40B4-BE49-F238E27FC236}">
                <a16:creationId xmlns:a16="http://schemas.microsoft.com/office/drawing/2014/main" id="{B0DD1907-021D-384F-8D9E-51DF7A90BD6C}"/>
              </a:ext>
            </a:extLst>
          </p:cNvPr>
          <p:cNvSpPr/>
          <p:nvPr/>
        </p:nvSpPr>
        <p:spPr>
          <a:xfrm>
            <a:off x="4341527" y="3032956"/>
            <a:ext cx="3140076" cy="11818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54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6071C-EAF1-4821-A301-B69FCC23BDC7}"/>
              </a:ext>
            </a:extLst>
          </p:cNvPr>
          <p:cNvPicPr>
            <a:picLocks noChangeAspect="1"/>
          </p:cNvPicPr>
          <p:nvPr/>
        </p:nvPicPr>
        <p:blipFill rotWithShape="1">
          <a:blip r:embed="rId2"/>
          <a:srcRect l="18116" t="17198" r="19855" b="12657"/>
          <a:stretch/>
        </p:blipFill>
        <p:spPr>
          <a:xfrm>
            <a:off x="1020418" y="0"/>
            <a:ext cx="5950226" cy="5046573"/>
          </a:xfrm>
          <a:prstGeom prst="rect">
            <a:avLst/>
          </a:prstGeom>
        </p:spPr>
      </p:pic>
      <p:pic>
        <p:nvPicPr>
          <p:cNvPr id="3" name="Picture 2">
            <a:extLst>
              <a:ext uri="{FF2B5EF4-FFF2-40B4-BE49-F238E27FC236}">
                <a16:creationId xmlns:a16="http://schemas.microsoft.com/office/drawing/2014/main" id="{BB725D83-8177-4AAF-91D0-827E00C642CD}"/>
              </a:ext>
            </a:extLst>
          </p:cNvPr>
          <p:cNvPicPr>
            <a:picLocks noChangeAspect="1"/>
          </p:cNvPicPr>
          <p:nvPr/>
        </p:nvPicPr>
        <p:blipFill rotWithShape="1">
          <a:blip r:embed="rId3"/>
          <a:srcRect l="21015" t="23768" r="19420" b="46474"/>
          <a:stretch/>
        </p:blipFill>
        <p:spPr>
          <a:xfrm>
            <a:off x="1484244" y="4936337"/>
            <a:ext cx="5128591" cy="1921663"/>
          </a:xfrm>
          <a:prstGeom prst="rect">
            <a:avLst/>
          </a:prstGeom>
        </p:spPr>
      </p:pic>
      <p:pic>
        <p:nvPicPr>
          <p:cNvPr id="4" name="Picture 4">
            <a:extLst>
              <a:ext uri="{FF2B5EF4-FFF2-40B4-BE49-F238E27FC236}">
                <a16:creationId xmlns:a16="http://schemas.microsoft.com/office/drawing/2014/main" id="{4FEE2210-BD0B-0A43-B5F6-186DBAD41C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4756" y="3632201"/>
            <a:ext cx="2627244" cy="738694"/>
          </a:xfrm>
          <a:prstGeom prst="rect">
            <a:avLst/>
          </a:prstGeom>
        </p:spPr>
      </p:pic>
      <p:pic>
        <p:nvPicPr>
          <p:cNvPr id="5" name="Picture 5">
            <a:extLst>
              <a:ext uri="{FF2B5EF4-FFF2-40B4-BE49-F238E27FC236}">
                <a16:creationId xmlns:a16="http://schemas.microsoft.com/office/drawing/2014/main" id="{84637F51-0249-E147-BE0D-09FE738BFA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5693" y="4598498"/>
            <a:ext cx="1681922" cy="442582"/>
          </a:xfrm>
          <a:prstGeom prst="rect">
            <a:avLst/>
          </a:prstGeom>
        </p:spPr>
      </p:pic>
      <p:pic>
        <p:nvPicPr>
          <p:cNvPr id="6" name="Picture 6">
            <a:extLst>
              <a:ext uri="{FF2B5EF4-FFF2-40B4-BE49-F238E27FC236}">
                <a16:creationId xmlns:a16="http://schemas.microsoft.com/office/drawing/2014/main" id="{F5D994D6-32A8-8C40-A829-AC8993E829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4756" y="5495467"/>
            <a:ext cx="2995544" cy="1329311"/>
          </a:xfrm>
          <a:prstGeom prst="rect">
            <a:avLst/>
          </a:prstGeom>
        </p:spPr>
      </p:pic>
    </p:spTree>
    <p:extLst>
      <p:ext uri="{BB962C8B-B14F-4D97-AF65-F5344CB8AC3E}">
        <p14:creationId xmlns:p14="http://schemas.microsoft.com/office/powerpoint/2010/main" val="123211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C0A994-9577-9E47-8D31-B58CA888E007}"/>
              </a:ext>
            </a:extLst>
          </p:cNvPr>
          <p:cNvSpPr>
            <a:spLocks noGrp="1"/>
          </p:cNvSpPr>
          <p:nvPr>
            <p:ph idx="1"/>
          </p:nvPr>
        </p:nvSpPr>
        <p:spPr/>
        <p:txBody>
          <a:bodyPr>
            <a:normAutofit/>
          </a:bodyPr>
          <a:lstStyle/>
          <a:p>
            <a:r>
              <a:rPr lang="en-GB" sz="4000" b="1" dirty="0">
                <a:latin typeface="Calibri" panose="020F0502020204030204" pitchFamily="34" charset="0"/>
                <a:cs typeface="Calibri" panose="020F0502020204030204" pitchFamily="34" charset="0"/>
              </a:rPr>
              <a:t>Outline the interrelationship between the organelles involved in the production and secretion of proteins</a:t>
            </a:r>
          </a:p>
        </p:txBody>
      </p:sp>
    </p:spTree>
    <p:extLst>
      <p:ext uri="{BB962C8B-B14F-4D97-AF65-F5344CB8AC3E}">
        <p14:creationId xmlns:p14="http://schemas.microsoft.com/office/powerpoint/2010/main" val="3649361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43D73B-453A-4444-AAD0-BAD739C97041}"/>
              </a:ext>
            </a:extLst>
          </p:cNvPr>
          <p:cNvPicPr>
            <a:picLocks noChangeAspect="1"/>
          </p:cNvPicPr>
          <p:nvPr/>
        </p:nvPicPr>
        <p:blipFill rotWithShape="1">
          <a:blip r:embed="rId2"/>
          <a:srcRect l="21271" t="19324" r="24561" b="26956"/>
          <a:stretch/>
        </p:blipFill>
        <p:spPr>
          <a:xfrm>
            <a:off x="112643" y="112083"/>
            <a:ext cx="8918713" cy="6633834"/>
          </a:xfrm>
          <a:prstGeom prst="rect">
            <a:avLst/>
          </a:prstGeom>
        </p:spPr>
      </p:pic>
    </p:spTree>
    <p:extLst>
      <p:ext uri="{BB962C8B-B14F-4D97-AF65-F5344CB8AC3E}">
        <p14:creationId xmlns:p14="http://schemas.microsoft.com/office/powerpoint/2010/main" val="2379563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DDCEB1-69E0-415A-9662-227CC064CBCB}"/>
              </a:ext>
            </a:extLst>
          </p:cNvPr>
          <p:cNvPicPr>
            <a:picLocks noChangeAspect="1"/>
          </p:cNvPicPr>
          <p:nvPr/>
        </p:nvPicPr>
        <p:blipFill rotWithShape="1">
          <a:blip r:embed="rId2"/>
          <a:srcRect l="18406" t="23575" r="21594" b="14782"/>
          <a:stretch/>
        </p:blipFill>
        <p:spPr>
          <a:xfrm>
            <a:off x="1391478" y="0"/>
            <a:ext cx="5671932" cy="4370403"/>
          </a:xfrm>
          <a:prstGeom prst="rect">
            <a:avLst/>
          </a:prstGeom>
        </p:spPr>
      </p:pic>
      <p:pic>
        <p:nvPicPr>
          <p:cNvPr id="3" name="Picture 2">
            <a:extLst>
              <a:ext uri="{FF2B5EF4-FFF2-40B4-BE49-F238E27FC236}">
                <a16:creationId xmlns:a16="http://schemas.microsoft.com/office/drawing/2014/main" id="{8208EBAB-D217-4943-9BC4-39C549F172D1}"/>
              </a:ext>
            </a:extLst>
          </p:cNvPr>
          <p:cNvPicPr>
            <a:picLocks noChangeAspect="1"/>
          </p:cNvPicPr>
          <p:nvPr/>
        </p:nvPicPr>
        <p:blipFill rotWithShape="1">
          <a:blip r:embed="rId3"/>
          <a:srcRect l="18406" t="39227" r="21014" b="30242"/>
          <a:stretch/>
        </p:blipFill>
        <p:spPr>
          <a:xfrm>
            <a:off x="1391478" y="4370403"/>
            <a:ext cx="6581107" cy="2487597"/>
          </a:xfrm>
          <a:prstGeom prst="rect">
            <a:avLst/>
          </a:prstGeom>
        </p:spPr>
      </p:pic>
    </p:spTree>
    <p:extLst>
      <p:ext uri="{BB962C8B-B14F-4D97-AF65-F5344CB8AC3E}">
        <p14:creationId xmlns:p14="http://schemas.microsoft.com/office/powerpoint/2010/main" val="4146383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bird&#10;&#10;Description automatically generated">
            <a:extLst>
              <a:ext uri="{FF2B5EF4-FFF2-40B4-BE49-F238E27FC236}">
                <a16:creationId xmlns:a16="http://schemas.microsoft.com/office/drawing/2014/main" id="{5CB39CC4-E76D-984C-A2D3-F7998EAAE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0" y="1631950"/>
            <a:ext cx="9080500" cy="3594100"/>
          </a:xfrm>
          <a:prstGeom prst="rect">
            <a:avLst/>
          </a:prstGeom>
        </p:spPr>
      </p:pic>
    </p:spTree>
    <p:extLst>
      <p:ext uri="{BB962C8B-B14F-4D97-AF65-F5344CB8AC3E}">
        <p14:creationId xmlns:p14="http://schemas.microsoft.com/office/powerpoint/2010/main" val="1613664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519113" y="115888"/>
            <a:ext cx="8229600" cy="864840"/>
          </a:xfrm>
        </p:spPr>
        <p:txBody>
          <a:bodyPr/>
          <a:lstStyle/>
          <a:p>
            <a:r>
              <a:rPr lang="en-GB" altLang="en-US" b="1" u="sng" dirty="0">
                <a:latin typeface="Calibri" panose="020F0502020204030204" pitchFamily="34" charset="0"/>
                <a:cs typeface="Calibri" panose="020F0502020204030204" pitchFamily="34" charset="0"/>
              </a:rPr>
              <a:t>Specialised cells.</a:t>
            </a:r>
          </a:p>
        </p:txBody>
      </p:sp>
      <p:sp>
        <p:nvSpPr>
          <p:cNvPr id="5" name="Text Box 5"/>
          <p:cNvSpPr txBox="1">
            <a:spLocks noChangeArrowheads="1"/>
          </p:cNvSpPr>
          <p:nvPr/>
        </p:nvSpPr>
        <p:spPr bwMode="auto">
          <a:xfrm>
            <a:off x="168502" y="980728"/>
            <a:ext cx="8975498"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defRPr/>
            </a:pPr>
            <a:r>
              <a:rPr lang="en-GB" altLang="en-US" sz="2400" b="0" dirty="0">
                <a:latin typeface="Calibri" panose="020F0502020204030204" pitchFamily="34" charset="0"/>
                <a:cs typeface="Calibri" panose="020F0502020204030204" pitchFamily="34" charset="0"/>
              </a:rPr>
              <a:t>The cells of multicellular organisms are specialised in different ways to perform a particular role. </a:t>
            </a:r>
          </a:p>
          <a:p>
            <a:pPr eaLnBrk="1" hangingPunct="1">
              <a:spcBef>
                <a:spcPct val="50000"/>
              </a:spcBef>
              <a:defRPr/>
            </a:pPr>
            <a:r>
              <a:rPr lang="en-GB" altLang="en-US" sz="2400" b="0" dirty="0">
                <a:latin typeface="Calibri" panose="020F0502020204030204" pitchFamily="34" charset="0"/>
                <a:cs typeface="Calibri" panose="020F0502020204030204" pitchFamily="34" charset="0"/>
              </a:rPr>
              <a:t>Each specialised cell will have more or fewer of certain organelles and structures to suit the role it carries out.</a:t>
            </a:r>
          </a:p>
          <a:p>
            <a:pPr eaLnBrk="1" hangingPunct="1">
              <a:spcBef>
                <a:spcPct val="50000"/>
              </a:spcBef>
              <a:buFontTx/>
              <a:buNone/>
              <a:defRPr/>
            </a:pPr>
            <a:endParaRPr lang="en-GB" altLang="en-US" sz="2400" b="0" dirty="0">
              <a:latin typeface="Calibri" panose="020F0502020204030204" pitchFamily="34" charset="0"/>
              <a:cs typeface="Calibri" panose="020F0502020204030204" pitchFamily="34" charset="0"/>
            </a:endParaRPr>
          </a:p>
          <a:p>
            <a:pPr eaLnBrk="1" hangingPunct="1">
              <a:spcBef>
                <a:spcPct val="50000"/>
              </a:spcBef>
              <a:buFontTx/>
              <a:buNone/>
              <a:defRPr/>
            </a:pPr>
            <a:r>
              <a:rPr lang="en-GB" altLang="en-US" sz="2400" b="0" dirty="0">
                <a:latin typeface="Calibri" panose="020F0502020204030204" pitchFamily="34" charset="0"/>
                <a:cs typeface="Calibri" panose="020F0502020204030204" pitchFamily="34" charset="0"/>
              </a:rPr>
              <a:t>Q – If all cells in the body have the same set of genes, why do cells of different tissues look different?</a:t>
            </a:r>
          </a:p>
          <a:p>
            <a:pPr eaLnBrk="1" hangingPunct="1">
              <a:spcBef>
                <a:spcPct val="50000"/>
              </a:spcBef>
              <a:buFontTx/>
              <a:buNone/>
              <a:defRPr/>
            </a:pPr>
            <a:endParaRPr lang="en-GB" altLang="en-US" sz="1800" dirty="0">
              <a:latin typeface="Comic Sans MS" panose="030F0702030302020204" pitchFamily="66" charset="0"/>
            </a:endParaRPr>
          </a:p>
          <a:p>
            <a:pPr eaLnBrk="1" hangingPunct="1">
              <a:spcBef>
                <a:spcPct val="50000"/>
              </a:spcBef>
              <a:buFontTx/>
              <a:buNone/>
              <a:defRPr/>
            </a:pPr>
            <a:endParaRPr lang="en-GB" altLang="en-US" sz="1800" dirty="0">
              <a:latin typeface="Comic Sans MS" panose="030F0702030302020204" pitchFamily="66" charset="0"/>
            </a:endParaRPr>
          </a:p>
        </p:txBody>
      </p:sp>
      <p:pic>
        <p:nvPicPr>
          <p:cNvPr id="1026" name="Picture 2" descr="http://www.one-school.net/Malaysia/UniversityandCollege/SPM/revisioncard/biology/cellstructure/images/cellorganisati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042" y="4258548"/>
            <a:ext cx="4392239" cy="2427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388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185421-49D3-4530-930F-663C985FA73B}"/>
              </a:ext>
            </a:extLst>
          </p:cNvPr>
          <p:cNvPicPr>
            <a:picLocks noChangeAspect="1"/>
          </p:cNvPicPr>
          <p:nvPr/>
        </p:nvPicPr>
        <p:blipFill rotWithShape="1">
          <a:blip r:embed="rId2"/>
          <a:srcRect l="16377" t="21062" r="18116" b="47827"/>
          <a:stretch/>
        </p:blipFill>
        <p:spPr>
          <a:xfrm>
            <a:off x="1099931" y="0"/>
            <a:ext cx="5989982" cy="2133601"/>
          </a:xfrm>
          <a:prstGeom prst="rect">
            <a:avLst/>
          </a:prstGeom>
        </p:spPr>
      </p:pic>
      <p:pic>
        <p:nvPicPr>
          <p:cNvPr id="3" name="Picture 2">
            <a:extLst>
              <a:ext uri="{FF2B5EF4-FFF2-40B4-BE49-F238E27FC236}">
                <a16:creationId xmlns:a16="http://schemas.microsoft.com/office/drawing/2014/main" id="{78FB2524-FE1F-45AA-A47B-EB2BC062BF60}"/>
              </a:ext>
            </a:extLst>
          </p:cNvPr>
          <p:cNvPicPr>
            <a:picLocks noChangeAspect="1"/>
          </p:cNvPicPr>
          <p:nvPr/>
        </p:nvPicPr>
        <p:blipFill rotWithShape="1">
          <a:blip r:embed="rId3"/>
          <a:srcRect l="32464" t="32850" r="33623" b="14396"/>
          <a:stretch/>
        </p:blipFill>
        <p:spPr>
          <a:xfrm>
            <a:off x="2305877" y="2133601"/>
            <a:ext cx="3975653" cy="4638259"/>
          </a:xfrm>
          <a:prstGeom prst="rect">
            <a:avLst/>
          </a:prstGeom>
        </p:spPr>
      </p:pic>
    </p:spTree>
    <p:extLst>
      <p:ext uri="{BB962C8B-B14F-4D97-AF65-F5344CB8AC3E}">
        <p14:creationId xmlns:p14="http://schemas.microsoft.com/office/powerpoint/2010/main" val="840264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 screen with text&#10;&#10;Description automatically generated">
            <a:extLst>
              <a:ext uri="{FF2B5EF4-FFF2-40B4-BE49-F238E27FC236}">
                <a16:creationId xmlns:a16="http://schemas.microsoft.com/office/drawing/2014/main" id="{FC313F34-4A44-9C49-8AAD-3565EDFD42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0"/>
            <a:ext cx="5486400" cy="6858000"/>
          </a:xfrm>
          <a:prstGeom prst="rect">
            <a:avLst/>
          </a:prstGeom>
        </p:spPr>
      </p:pic>
    </p:spTree>
    <p:extLst>
      <p:ext uri="{BB962C8B-B14F-4D97-AF65-F5344CB8AC3E}">
        <p14:creationId xmlns:p14="http://schemas.microsoft.com/office/powerpoint/2010/main" val="4095617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287337" y="1319273"/>
            <a:ext cx="8569325"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defRPr/>
            </a:pPr>
            <a:r>
              <a:rPr lang="en-GB" altLang="en-US" sz="2400" dirty="0">
                <a:latin typeface="Calibri" panose="020F0502020204030204" pitchFamily="34" charset="0"/>
                <a:cs typeface="Calibri" panose="020F0502020204030204" pitchFamily="34" charset="0"/>
              </a:rPr>
              <a:t>How are cells organised?</a:t>
            </a:r>
          </a:p>
          <a:p>
            <a:pPr eaLnBrk="1" hangingPunct="1">
              <a:spcBef>
                <a:spcPct val="50000"/>
              </a:spcBef>
              <a:defRPr/>
            </a:pPr>
            <a:r>
              <a:rPr lang="en-GB" altLang="en-US" sz="2400" b="0" dirty="0">
                <a:latin typeface="Calibri" panose="020F0502020204030204" pitchFamily="34" charset="0"/>
                <a:cs typeface="Calibri" panose="020F0502020204030204" pitchFamily="34" charset="0"/>
              </a:rPr>
              <a:t>Have a go at the task on page 12 of your booklet.</a:t>
            </a:r>
          </a:p>
          <a:p>
            <a:pPr eaLnBrk="1" hangingPunct="1">
              <a:spcBef>
                <a:spcPct val="50000"/>
              </a:spcBef>
              <a:defRPr/>
            </a:pPr>
            <a:r>
              <a:rPr lang="en-GB" sz="2400" b="0" dirty="0">
                <a:latin typeface="Calibri" panose="020F0502020204030204" pitchFamily="34" charset="0"/>
                <a:cs typeface="Calibri" panose="020F0502020204030204" pitchFamily="34" charset="0"/>
              </a:rPr>
              <a:t>Using page 73 and 74 of the Toole and Toole text book, put the following words below in the correct order to describe how cells are organised: </a:t>
            </a:r>
          </a:p>
          <a:p>
            <a:pPr lvl="1" eaLnBrk="1" hangingPunct="1">
              <a:spcBef>
                <a:spcPct val="50000"/>
              </a:spcBef>
              <a:defRPr/>
            </a:pPr>
            <a:r>
              <a:rPr lang="en-GB" sz="2400" dirty="0">
                <a:solidFill>
                  <a:srgbClr val="7030A0"/>
                </a:solidFill>
                <a:latin typeface="Calibri" panose="020F0502020204030204" pitchFamily="34" charset="0"/>
                <a:cs typeface="Calibri" panose="020F0502020204030204" pitchFamily="34" charset="0"/>
              </a:rPr>
              <a:t>Tissue, Organ system, Cell, Organism, Organ. </a:t>
            </a:r>
          </a:p>
          <a:p>
            <a:pPr eaLnBrk="1" hangingPunct="1">
              <a:spcBef>
                <a:spcPct val="50000"/>
              </a:spcBef>
              <a:defRPr/>
            </a:pPr>
            <a:r>
              <a:rPr lang="en-GB" sz="2400" b="0" dirty="0">
                <a:latin typeface="Calibri" panose="020F0502020204030204" pitchFamily="34" charset="0"/>
                <a:cs typeface="Calibri" panose="020F0502020204030204" pitchFamily="34" charset="0"/>
              </a:rPr>
              <a:t>Give an additional example next to the definitions e.g. next to heart, you could have pancreas, leaf etc.</a:t>
            </a:r>
          </a:p>
          <a:p>
            <a:pPr eaLnBrk="1" hangingPunct="1">
              <a:spcBef>
                <a:spcPct val="50000"/>
              </a:spcBef>
              <a:defRPr/>
            </a:pPr>
            <a:r>
              <a:rPr lang="en-GB" sz="2400" b="0" dirty="0">
                <a:latin typeface="Calibri" panose="020F0502020204030204" pitchFamily="34" charset="0"/>
                <a:cs typeface="Calibri" panose="020F0502020204030204" pitchFamily="34" charset="0"/>
              </a:rPr>
              <a:t>Then have a go at the questions at the bottom of the page using the text book.</a:t>
            </a:r>
          </a:p>
        </p:txBody>
      </p:sp>
      <p:sp>
        <p:nvSpPr>
          <p:cNvPr id="2" name="TextBox 1">
            <a:extLst>
              <a:ext uri="{FF2B5EF4-FFF2-40B4-BE49-F238E27FC236}">
                <a16:creationId xmlns:a16="http://schemas.microsoft.com/office/drawing/2014/main" id="{AE063538-A5C4-4DDC-B02C-1D6D7A692F29}"/>
              </a:ext>
            </a:extLst>
          </p:cNvPr>
          <p:cNvSpPr txBox="1"/>
          <p:nvPr/>
        </p:nvSpPr>
        <p:spPr>
          <a:xfrm>
            <a:off x="287337" y="198783"/>
            <a:ext cx="4509950" cy="646331"/>
          </a:xfrm>
          <a:prstGeom prst="rect">
            <a:avLst/>
          </a:prstGeom>
          <a:noFill/>
        </p:spPr>
        <p:txBody>
          <a:bodyPr wrap="square" rtlCol="0">
            <a:spAutoFit/>
          </a:bodyPr>
          <a:lstStyle/>
          <a:p>
            <a:r>
              <a:rPr lang="en-GB" sz="3600" b="1" u="sng" dirty="0"/>
              <a:t>Organisation</a:t>
            </a:r>
            <a:r>
              <a:rPr lang="en-GB" dirty="0"/>
              <a:t> </a:t>
            </a:r>
          </a:p>
        </p:txBody>
      </p:sp>
    </p:spTree>
    <p:extLst>
      <p:ext uri="{BB962C8B-B14F-4D97-AF65-F5344CB8AC3E}">
        <p14:creationId xmlns:p14="http://schemas.microsoft.com/office/powerpoint/2010/main" val="1885562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CA4F4371-3E36-5947-9923-E5844C0D7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04664"/>
            <a:ext cx="8461013" cy="6283424"/>
          </a:xfrm>
          <a:prstGeom prst="rect">
            <a:avLst/>
          </a:prstGeom>
        </p:spPr>
      </p:pic>
      <p:sp>
        <p:nvSpPr>
          <p:cNvPr id="2" name="Rectangle 1">
            <a:extLst>
              <a:ext uri="{FF2B5EF4-FFF2-40B4-BE49-F238E27FC236}">
                <a16:creationId xmlns:a16="http://schemas.microsoft.com/office/drawing/2014/main" id="{D920F2B5-C987-B246-BA4A-97FBCA3F3476}"/>
              </a:ext>
            </a:extLst>
          </p:cNvPr>
          <p:cNvSpPr/>
          <p:nvPr/>
        </p:nvSpPr>
        <p:spPr>
          <a:xfrm>
            <a:off x="2531722" y="2146443"/>
            <a:ext cx="2040277" cy="265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517F595-A2B2-964E-B856-A0454970C798}"/>
              </a:ext>
            </a:extLst>
          </p:cNvPr>
          <p:cNvSpPr/>
          <p:nvPr/>
        </p:nvSpPr>
        <p:spPr>
          <a:xfrm>
            <a:off x="2386015" y="3106663"/>
            <a:ext cx="2040277" cy="265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43BF7F7-7FF5-F840-9C2F-4863056298AD}"/>
              </a:ext>
            </a:extLst>
          </p:cNvPr>
          <p:cNvSpPr/>
          <p:nvPr/>
        </p:nvSpPr>
        <p:spPr>
          <a:xfrm>
            <a:off x="2386014" y="4066883"/>
            <a:ext cx="2040277" cy="265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20EA149-120B-E946-8C42-58E54968F1BE}"/>
              </a:ext>
            </a:extLst>
          </p:cNvPr>
          <p:cNvSpPr/>
          <p:nvPr/>
        </p:nvSpPr>
        <p:spPr>
          <a:xfrm>
            <a:off x="2386012" y="5073202"/>
            <a:ext cx="2040277" cy="265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0DD9F98-CA32-DD4A-8C77-3E111F8E44AB}"/>
              </a:ext>
            </a:extLst>
          </p:cNvPr>
          <p:cNvSpPr/>
          <p:nvPr/>
        </p:nvSpPr>
        <p:spPr>
          <a:xfrm>
            <a:off x="2386013" y="6033422"/>
            <a:ext cx="2040277" cy="265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3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CED7A98D-16B3-B74C-97B2-8F98AE523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5532"/>
            <a:ext cx="8069300" cy="4267563"/>
          </a:xfrm>
          <a:prstGeom prst="rect">
            <a:avLst/>
          </a:prstGeom>
        </p:spPr>
      </p:pic>
      <p:pic>
        <p:nvPicPr>
          <p:cNvPr id="5" name="Picture 4" descr="A close up of a person&#10;&#10;Description automatically generated">
            <a:extLst>
              <a:ext uri="{FF2B5EF4-FFF2-40B4-BE49-F238E27FC236}">
                <a16:creationId xmlns:a16="http://schemas.microsoft.com/office/drawing/2014/main" id="{33E96C1B-1FE7-334F-9009-6E90A361F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57" y="4257726"/>
            <a:ext cx="7691010" cy="1115490"/>
          </a:xfrm>
          <a:prstGeom prst="rect">
            <a:avLst/>
          </a:prstGeom>
        </p:spPr>
      </p:pic>
      <p:sp>
        <p:nvSpPr>
          <p:cNvPr id="2" name="Rectangle 1">
            <a:extLst>
              <a:ext uri="{FF2B5EF4-FFF2-40B4-BE49-F238E27FC236}">
                <a16:creationId xmlns:a16="http://schemas.microsoft.com/office/drawing/2014/main" id="{3A32A46D-E4CA-E049-BAB9-6026FB31A521}"/>
              </a:ext>
            </a:extLst>
          </p:cNvPr>
          <p:cNvSpPr/>
          <p:nvPr/>
        </p:nvSpPr>
        <p:spPr>
          <a:xfrm>
            <a:off x="395536" y="766880"/>
            <a:ext cx="8226056" cy="5112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83F4674-5C3A-FF4E-80BD-9C3E07508F85}"/>
              </a:ext>
            </a:extLst>
          </p:cNvPr>
          <p:cNvSpPr/>
          <p:nvPr/>
        </p:nvSpPr>
        <p:spPr>
          <a:xfrm>
            <a:off x="522408" y="1562566"/>
            <a:ext cx="8226056" cy="6334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2035C6C-86D1-9E46-B0C0-C6B8C94D175F}"/>
              </a:ext>
            </a:extLst>
          </p:cNvPr>
          <p:cNvSpPr/>
          <p:nvPr/>
        </p:nvSpPr>
        <p:spPr>
          <a:xfrm>
            <a:off x="3206953" y="2792491"/>
            <a:ext cx="4856907" cy="13727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DF612C7-ABCA-F543-A0E8-168382FEFFA0}"/>
              </a:ext>
            </a:extLst>
          </p:cNvPr>
          <p:cNvSpPr/>
          <p:nvPr/>
        </p:nvSpPr>
        <p:spPr>
          <a:xfrm>
            <a:off x="458972" y="4695882"/>
            <a:ext cx="8226056" cy="803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967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A830A4-9D8E-4352-8FE7-DF13C9EDD771}"/>
              </a:ext>
            </a:extLst>
          </p:cNvPr>
          <p:cNvPicPr>
            <a:picLocks noChangeAspect="1"/>
          </p:cNvPicPr>
          <p:nvPr/>
        </p:nvPicPr>
        <p:blipFill rotWithShape="1">
          <a:blip r:embed="rId2"/>
          <a:srcRect l="21739" t="22609" r="23333" b="13043"/>
          <a:stretch/>
        </p:blipFill>
        <p:spPr>
          <a:xfrm>
            <a:off x="583095" y="0"/>
            <a:ext cx="7805351" cy="6858000"/>
          </a:xfrm>
          <a:prstGeom prst="rect">
            <a:avLst/>
          </a:prstGeom>
        </p:spPr>
      </p:pic>
    </p:spTree>
    <p:extLst>
      <p:ext uri="{BB962C8B-B14F-4D97-AF65-F5344CB8AC3E}">
        <p14:creationId xmlns:p14="http://schemas.microsoft.com/office/powerpoint/2010/main" val="2345047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0E4E95-C529-432E-BF15-E6C149C4AF85}"/>
              </a:ext>
            </a:extLst>
          </p:cNvPr>
          <p:cNvPicPr>
            <a:picLocks noChangeAspect="1"/>
          </p:cNvPicPr>
          <p:nvPr/>
        </p:nvPicPr>
        <p:blipFill rotWithShape="1">
          <a:blip r:embed="rId2"/>
          <a:srcRect l="21450" t="31982" r="23478" b="30241"/>
          <a:stretch/>
        </p:blipFill>
        <p:spPr>
          <a:xfrm>
            <a:off x="106017" y="874643"/>
            <a:ext cx="8985040" cy="4622500"/>
          </a:xfrm>
          <a:prstGeom prst="rect">
            <a:avLst/>
          </a:prstGeom>
        </p:spPr>
      </p:pic>
    </p:spTree>
    <p:extLst>
      <p:ext uri="{BB962C8B-B14F-4D97-AF65-F5344CB8AC3E}">
        <p14:creationId xmlns:p14="http://schemas.microsoft.com/office/powerpoint/2010/main" val="1776566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B9CF80-2CEA-47B7-80A6-8C1B98DE2DF5}"/>
              </a:ext>
            </a:extLst>
          </p:cNvPr>
          <p:cNvPicPr>
            <a:picLocks noChangeAspect="1"/>
          </p:cNvPicPr>
          <p:nvPr/>
        </p:nvPicPr>
        <p:blipFill rotWithShape="1">
          <a:blip r:embed="rId2"/>
          <a:srcRect l="21304" t="20483" r="23478" b="57681"/>
          <a:stretch/>
        </p:blipFill>
        <p:spPr>
          <a:xfrm>
            <a:off x="198783" y="1630016"/>
            <a:ext cx="8891738" cy="2637183"/>
          </a:xfrm>
          <a:prstGeom prst="rect">
            <a:avLst/>
          </a:prstGeom>
        </p:spPr>
      </p:pic>
      <p:sp>
        <p:nvSpPr>
          <p:cNvPr id="3" name="TextBox 2">
            <a:extLst>
              <a:ext uri="{FF2B5EF4-FFF2-40B4-BE49-F238E27FC236}">
                <a16:creationId xmlns:a16="http://schemas.microsoft.com/office/drawing/2014/main" id="{684FF612-027C-2C4E-8EDB-9D71500196C2}"/>
              </a:ext>
            </a:extLst>
          </p:cNvPr>
          <p:cNvSpPr txBox="1"/>
          <p:nvPr/>
        </p:nvSpPr>
        <p:spPr>
          <a:xfrm>
            <a:off x="1752599" y="2239434"/>
            <a:ext cx="6650567" cy="369332"/>
          </a:xfrm>
          <a:prstGeom prst="rect">
            <a:avLst/>
          </a:prstGeom>
          <a:noFill/>
        </p:spPr>
        <p:txBody>
          <a:bodyPr wrap="square" rtlCol="0">
            <a:spAutoFit/>
          </a:bodyPr>
          <a:lstStyle/>
          <a:p>
            <a:pPr algn="l"/>
            <a:r>
              <a:rPr lang="en-GB" b="1" dirty="0">
                <a:solidFill>
                  <a:srgbClr val="FF0000"/>
                </a:solidFill>
              </a:rPr>
              <a:t>Capsule, Flagellum, </a:t>
            </a:r>
            <a:r>
              <a:rPr lang="en-GB" b="1" dirty="0" err="1">
                <a:solidFill>
                  <a:srgbClr val="FF0000"/>
                </a:solidFill>
              </a:rPr>
              <a:t>Mesosome</a:t>
            </a:r>
            <a:r>
              <a:rPr lang="en-GB" b="1" dirty="0">
                <a:solidFill>
                  <a:srgbClr val="FF0000"/>
                </a:solidFill>
              </a:rPr>
              <a:t>, Plasmid, Pili</a:t>
            </a:r>
            <a:endParaRPr lang="en-US" b="1" dirty="0">
              <a:solidFill>
                <a:srgbClr val="FF0000"/>
              </a:solidFill>
            </a:endParaRPr>
          </a:p>
        </p:txBody>
      </p:sp>
      <p:sp>
        <p:nvSpPr>
          <p:cNvPr id="5" name="TextBox 4">
            <a:extLst>
              <a:ext uri="{FF2B5EF4-FFF2-40B4-BE49-F238E27FC236}">
                <a16:creationId xmlns:a16="http://schemas.microsoft.com/office/drawing/2014/main" id="{8704CD3E-762A-7E4E-886C-76B79B267057}"/>
              </a:ext>
            </a:extLst>
          </p:cNvPr>
          <p:cNvSpPr txBox="1"/>
          <p:nvPr/>
        </p:nvSpPr>
        <p:spPr>
          <a:xfrm>
            <a:off x="1752598" y="3253316"/>
            <a:ext cx="6650567" cy="369332"/>
          </a:xfrm>
          <a:prstGeom prst="rect">
            <a:avLst/>
          </a:prstGeom>
          <a:noFill/>
        </p:spPr>
        <p:txBody>
          <a:bodyPr wrap="square" rtlCol="0">
            <a:spAutoFit/>
          </a:bodyPr>
          <a:lstStyle/>
          <a:p>
            <a:pPr algn="l"/>
            <a:r>
              <a:rPr lang="en-GB" b="1" dirty="0">
                <a:solidFill>
                  <a:srgbClr val="FF0000"/>
                </a:solidFill>
              </a:rPr>
              <a:t>Cytoplasm, Plasma Membrane, Ribosomes</a:t>
            </a:r>
            <a:endParaRPr lang="en-US" b="1" dirty="0">
              <a:solidFill>
                <a:srgbClr val="FF0000"/>
              </a:solidFill>
            </a:endParaRPr>
          </a:p>
        </p:txBody>
      </p:sp>
    </p:spTree>
    <p:extLst>
      <p:ext uri="{BB962C8B-B14F-4D97-AF65-F5344CB8AC3E}">
        <p14:creationId xmlns:p14="http://schemas.microsoft.com/office/powerpoint/2010/main" val="164980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4624AA9B-D270-8945-9F8E-B90463BB2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5128" y="0"/>
            <a:ext cx="5633744" cy="6858000"/>
          </a:xfrm>
          <a:prstGeom prst="rect">
            <a:avLst/>
          </a:prstGeom>
        </p:spPr>
      </p:pic>
      <p:sp>
        <p:nvSpPr>
          <p:cNvPr id="2" name="Rectangle 1">
            <a:extLst>
              <a:ext uri="{FF2B5EF4-FFF2-40B4-BE49-F238E27FC236}">
                <a16:creationId xmlns:a16="http://schemas.microsoft.com/office/drawing/2014/main" id="{B06A4DB8-C21C-D749-90CA-0A8182DC88CE}"/>
              </a:ext>
            </a:extLst>
          </p:cNvPr>
          <p:cNvSpPr/>
          <p:nvPr/>
        </p:nvSpPr>
        <p:spPr>
          <a:xfrm>
            <a:off x="2207682" y="1138767"/>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E94B099-2660-0F4A-9546-D73BBBC5BFD8}"/>
              </a:ext>
            </a:extLst>
          </p:cNvPr>
          <p:cNvSpPr/>
          <p:nvPr/>
        </p:nvSpPr>
        <p:spPr>
          <a:xfrm>
            <a:off x="5640917" y="1138767"/>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0980FEA-2DE3-7F4B-A88F-F8CD3BC0B480}"/>
              </a:ext>
            </a:extLst>
          </p:cNvPr>
          <p:cNvSpPr/>
          <p:nvPr/>
        </p:nvSpPr>
        <p:spPr>
          <a:xfrm>
            <a:off x="2207682" y="1587501"/>
            <a:ext cx="1295401" cy="6032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6DD2CFF-B2B9-5749-BC87-6594761F9C2A}"/>
              </a:ext>
            </a:extLst>
          </p:cNvPr>
          <p:cNvSpPr/>
          <p:nvPr/>
        </p:nvSpPr>
        <p:spPr>
          <a:xfrm>
            <a:off x="5545666" y="1608668"/>
            <a:ext cx="1295401" cy="5820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B5E6C7-9A2B-B14B-80DC-E0F716EA2C7C}"/>
              </a:ext>
            </a:extLst>
          </p:cNvPr>
          <p:cNvSpPr/>
          <p:nvPr/>
        </p:nvSpPr>
        <p:spPr>
          <a:xfrm>
            <a:off x="2207682" y="2319867"/>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A52032-26B8-974A-B279-8C97857464A9}"/>
              </a:ext>
            </a:extLst>
          </p:cNvPr>
          <p:cNvSpPr/>
          <p:nvPr/>
        </p:nvSpPr>
        <p:spPr>
          <a:xfrm>
            <a:off x="5767915" y="2317751"/>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BB54B33-B948-DD45-9F91-6673A4BF5CB4}"/>
              </a:ext>
            </a:extLst>
          </p:cNvPr>
          <p:cNvSpPr/>
          <p:nvPr/>
        </p:nvSpPr>
        <p:spPr>
          <a:xfrm>
            <a:off x="2360082" y="2889249"/>
            <a:ext cx="1238253" cy="2328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4D2E18C-4562-F543-9A1D-ABB6627930B4}"/>
              </a:ext>
            </a:extLst>
          </p:cNvPr>
          <p:cNvSpPr/>
          <p:nvPr/>
        </p:nvSpPr>
        <p:spPr>
          <a:xfrm>
            <a:off x="5640917" y="2747435"/>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7ECEA8C-0999-FC4B-8F77-6FB58990D98D}"/>
              </a:ext>
            </a:extLst>
          </p:cNvPr>
          <p:cNvSpPr/>
          <p:nvPr/>
        </p:nvSpPr>
        <p:spPr>
          <a:xfrm>
            <a:off x="2302934" y="3297766"/>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2537810-04E0-4348-B56B-111537055176}"/>
              </a:ext>
            </a:extLst>
          </p:cNvPr>
          <p:cNvSpPr/>
          <p:nvPr/>
        </p:nvSpPr>
        <p:spPr>
          <a:xfrm>
            <a:off x="5767914" y="3297766"/>
            <a:ext cx="1295401" cy="321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8F7A2FB-CDB8-4949-8B9C-A7B05D91BFA7}"/>
              </a:ext>
            </a:extLst>
          </p:cNvPr>
          <p:cNvSpPr/>
          <p:nvPr/>
        </p:nvSpPr>
        <p:spPr>
          <a:xfrm>
            <a:off x="2302933" y="3754970"/>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D77790E-2450-B74F-A721-D595FD7E4F6E}"/>
              </a:ext>
            </a:extLst>
          </p:cNvPr>
          <p:cNvSpPr/>
          <p:nvPr/>
        </p:nvSpPr>
        <p:spPr>
          <a:xfrm>
            <a:off x="5640916" y="3687231"/>
            <a:ext cx="1534584" cy="461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5D04560-77D3-5549-90AE-3CC57AAF629D}"/>
              </a:ext>
            </a:extLst>
          </p:cNvPr>
          <p:cNvSpPr/>
          <p:nvPr/>
        </p:nvSpPr>
        <p:spPr>
          <a:xfrm>
            <a:off x="2302932" y="4188882"/>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C44F3BB-DE59-F245-B255-D7E70909A47B}"/>
              </a:ext>
            </a:extLst>
          </p:cNvPr>
          <p:cNvSpPr/>
          <p:nvPr/>
        </p:nvSpPr>
        <p:spPr>
          <a:xfrm>
            <a:off x="5640917" y="4202641"/>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9D04AFB-56A6-6B42-9FF7-4CFA170EF6D4}"/>
              </a:ext>
            </a:extLst>
          </p:cNvPr>
          <p:cNvSpPr/>
          <p:nvPr/>
        </p:nvSpPr>
        <p:spPr>
          <a:xfrm>
            <a:off x="2207681" y="4622794"/>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13EEE26-0F66-C945-808E-87C208D1252B}"/>
              </a:ext>
            </a:extLst>
          </p:cNvPr>
          <p:cNvSpPr/>
          <p:nvPr/>
        </p:nvSpPr>
        <p:spPr>
          <a:xfrm>
            <a:off x="5426843" y="4605811"/>
            <a:ext cx="1748657"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CACF840-341E-E743-93AE-9FDCA1891014}"/>
              </a:ext>
            </a:extLst>
          </p:cNvPr>
          <p:cNvSpPr/>
          <p:nvPr/>
        </p:nvSpPr>
        <p:spPr>
          <a:xfrm>
            <a:off x="2207681" y="5005914"/>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979CDF6-F7B6-FB4C-A361-404291D6214D}"/>
              </a:ext>
            </a:extLst>
          </p:cNvPr>
          <p:cNvSpPr/>
          <p:nvPr/>
        </p:nvSpPr>
        <p:spPr>
          <a:xfrm>
            <a:off x="5640916" y="4986864"/>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FFEC86D-DACF-1C40-B53D-48479F4E1C06}"/>
              </a:ext>
            </a:extLst>
          </p:cNvPr>
          <p:cNvSpPr/>
          <p:nvPr/>
        </p:nvSpPr>
        <p:spPr>
          <a:xfrm>
            <a:off x="2207680" y="5463118"/>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EA93E22-9E97-C548-A587-D98F8D779017}"/>
              </a:ext>
            </a:extLst>
          </p:cNvPr>
          <p:cNvSpPr/>
          <p:nvPr/>
        </p:nvSpPr>
        <p:spPr>
          <a:xfrm>
            <a:off x="5640915" y="5410655"/>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AF3466D2-A8CC-EC40-9112-10BE304757E0}"/>
              </a:ext>
            </a:extLst>
          </p:cNvPr>
          <p:cNvSpPr/>
          <p:nvPr/>
        </p:nvSpPr>
        <p:spPr>
          <a:xfrm>
            <a:off x="2302931" y="5837142"/>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7A7A376-7E92-C74E-95CF-C4823D00CCD9}"/>
              </a:ext>
            </a:extLst>
          </p:cNvPr>
          <p:cNvSpPr/>
          <p:nvPr/>
        </p:nvSpPr>
        <p:spPr>
          <a:xfrm>
            <a:off x="5653470" y="5844910"/>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D847A76-9CFA-A348-9972-2B70BCEBAC44}"/>
              </a:ext>
            </a:extLst>
          </p:cNvPr>
          <p:cNvSpPr/>
          <p:nvPr/>
        </p:nvSpPr>
        <p:spPr>
          <a:xfrm>
            <a:off x="2207680" y="6303442"/>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7138A752-41E6-B14B-A345-B08EFD223AD5}"/>
              </a:ext>
            </a:extLst>
          </p:cNvPr>
          <p:cNvSpPr/>
          <p:nvPr/>
        </p:nvSpPr>
        <p:spPr>
          <a:xfrm>
            <a:off x="5653470" y="6268701"/>
            <a:ext cx="1295401" cy="321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014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0" nodeType="clickEffect">
                                  <p:stCondLst>
                                    <p:cond delay="0"/>
                                  </p:stCondLst>
                                  <p:childTnLst>
                                    <p:animEffect transition="out" filter="blinds(horizontal)">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0" nodeType="clickEffect">
                                  <p:stCondLst>
                                    <p:cond delay="0"/>
                                  </p:stCondLst>
                                  <p:childTnLst>
                                    <p:animEffect transition="out" filter="blinds(horizontal)">
                                      <p:cBhvr>
                                        <p:cTn id="46" dur="500"/>
                                        <p:tgtEl>
                                          <p:spTgt spid="19"/>
                                        </p:tgtEl>
                                      </p:cBhvr>
                                    </p:animEffect>
                                    <p:set>
                                      <p:cBhvr>
                                        <p:cTn id="47" dur="1" fill="hold">
                                          <p:stCondLst>
                                            <p:cond delay="499"/>
                                          </p:stCondLst>
                                        </p:cTn>
                                        <p:tgtEl>
                                          <p:spTgt spid="19"/>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0" nodeType="clickEffect">
                                  <p:stCondLst>
                                    <p:cond delay="0"/>
                                  </p:stCondLst>
                                  <p:childTnLst>
                                    <p:animEffect transition="out" filter="blinds(horizontal)">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grpId="0" nodeType="clickEffect">
                                  <p:stCondLst>
                                    <p:cond delay="0"/>
                                  </p:stCondLst>
                                  <p:childTnLst>
                                    <p:animEffect transition="out" filter="blinds(horizontal)">
                                      <p:cBhvr>
                                        <p:cTn id="56" dur="500"/>
                                        <p:tgtEl>
                                          <p:spTgt spid="23"/>
                                        </p:tgtEl>
                                      </p:cBhvr>
                                    </p:animEffect>
                                    <p:set>
                                      <p:cBhvr>
                                        <p:cTn id="57" dur="1" fill="hold">
                                          <p:stCondLst>
                                            <p:cond delay="499"/>
                                          </p:stCondLst>
                                        </p:cTn>
                                        <p:tgtEl>
                                          <p:spTgt spid="23"/>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grpId="0" nodeType="clickEffect">
                                  <p:stCondLst>
                                    <p:cond delay="0"/>
                                  </p:stCondLst>
                                  <p:childTnLst>
                                    <p:animEffect transition="out" filter="blinds(horizontal)">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grpId="0" nodeType="clickEffect">
                                  <p:stCondLst>
                                    <p:cond delay="0"/>
                                  </p:stCondLst>
                                  <p:childTnLst>
                                    <p:animEffect transition="out" filter="blinds(horizontal)">
                                      <p:cBhvr>
                                        <p:cTn id="66" dur="500"/>
                                        <p:tgtEl>
                                          <p:spTgt spid="27"/>
                                        </p:tgtEl>
                                      </p:cBhvr>
                                    </p:animEffect>
                                    <p:set>
                                      <p:cBhvr>
                                        <p:cTn id="67" dur="1" fill="hold">
                                          <p:stCondLst>
                                            <p:cond delay="499"/>
                                          </p:stCondLst>
                                        </p:cTn>
                                        <p:tgtEl>
                                          <p:spTgt spid="27"/>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grpId="0" nodeType="clickEffect">
                                  <p:stCondLst>
                                    <p:cond delay="0"/>
                                  </p:stCondLst>
                                  <p:childTnLst>
                                    <p:animEffect transition="out" filter="blinds(horizontal)">
                                      <p:cBhvr>
                                        <p:cTn id="71" dur="500"/>
                                        <p:tgtEl>
                                          <p:spTgt spid="29"/>
                                        </p:tgtEl>
                                      </p:cBhvr>
                                    </p:animEffect>
                                    <p:set>
                                      <p:cBhvr>
                                        <p:cTn id="72" dur="1" fill="hold">
                                          <p:stCondLst>
                                            <p:cond delay="499"/>
                                          </p:stCondLst>
                                        </p:cTn>
                                        <p:tgtEl>
                                          <p:spTgt spid="2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3" presetClass="exit" presetSubtype="10" fill="hold" grpId="0" nodeType="clickEffect">
                                  <p:stCondLst>
                                    <p:cond delay="0"/>
                                  </p:stCondLst>
                                  <p:childTnLst>
                                    <p:animEffect transition="out" filter="blinds(horizontal)">
                                      <p:cBhvr>
                                        <p:cTn id="76" dur="500"/>
                                        <p:tgtEl>
                                          <p:spTgt spid="31"/>
                                        </p:tgtEl>
                                      </p:cBhvr>
                                    </p:animEffect>
                                    <p:set>
                                      <p:cBhvr>
                                        <p:cTn id="77" dur="1" fill="hold">
                                          <p:stCondLst>
                                            <p:cond delay="499"/>
                                          </p:stCondLst>
                                        </p:cTn>
                                        <p:tgtEl>
                                          <p:spTgt spid="3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grpId="0" nodeType="clickEffect">
                                  <p:stCondLst>
                                    <p:cond delay="0"/>
                                  </p:stCondLst>
                                  <p:childTnLst>
                                    <p:animEffect transition="out" filter="blinds(horizontal)">
                                      <p:cBhvr>
                                        <p:cTn id="81" dur="500"/>
                                        <p:tgtEl>
                                          <p:spTgt spid="33"/>
                                        </p:tgtEl>
                                      </p:cBhvr>
                                    </p:animEffect>
                                    <p:set>
                                      <p:cBhvr>
                                        <p:cTn id="82" dur="1" fill="hold">
                                          <p:stCondLst>
                                            <p:cond delay="499"/>
                                          </p:stCondLst>
                                        </p:cTn>
                                        <p:tgtEl>
                                          <p:spTgt spid="33"/>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3" presetClass="exit" presetSubtype="10" fill="hold" grpId="0" nodeType="clickEffect">
                                  <p:stCondLst>
                                    <p:cond delay="0"/>
                                  </p:stCondLst>
                                  <p:childTnLst>
                                    <p:animEffect transition="out" filter="blinds(horizontal)">
                                      <p:cBhvr>
                                        <p:cTn id="86" dur="500"/>
                                        <p:tgtEl>
                                          <p:spTgt spid="35"/>
                                        </p:tgtEl>
                                      </p:cBhvr>
                                    </p:animEffect>
                                    <p:set>
                                      <p:cBhvr>
                                        <p:cTn id="87" dur="1" fill="hold">
                                          <p:stCondLst>
                                            <p:cond delay="499"/>
                                          </p:stCondLst>
                                        </p:cTn>
                                        <p:tgtEl>
                                          <p:spTgt spid="35"/>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3" presetClass="exit" presetSubtype="10" fill="hold" grpId="0" nodeType="clickEffect">
                                  <p:stCondLst>
                                    <p:cond delay="0"/>
                                  </p:stCondLst>
                                  <p:childTnLst>
                                    <p:animEffect transition="out" filter="blinds(horizontal)">
                                      <p:cBhvr>
                                        <p:cTn id="91" dur="500"/>
                                        <p:tgtEl>
                                          <p:spTgt spid="37"/>
                                        </p:tgtEl>
                                      </p:cBhvr>
                                    </p:animEffect>
                                    <p:set>
                                      <p:cBhvr>
                                        <p:cTn id="92" dur="1" fill="hold">
                                          <p:stCondLst>
                                            <p:cond delay="499"/>
                                          </p:stCondLst>
                                        </p:cTn>
                                        <p:tgtEl>
                                          <p:spTgt spid="37"/>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3" presetClass="exit" presetSubtype="10" fill="hold" grpId="0" nodeType="clickEffect">
                                  <p:stCondLst>
                                    <p:cond delay="0"/>
                                  </p:stCondLst>
                                  <p:childTnLst>
                                    <p:animEffect transition="out" filter="blinds(horizontal)">
                                      <p:cBhvr>
                                        <p:cTn id="96" dur="500"/>
                                        <p:tgtEl>
                                          <p:spTgt spid="39"/>
                                        </p:tgtEl>
                                      </p:cBhvr>
                                    </p:animEffect>
                                    <p:set>
                                      <p:cBhvr>
                                        <p:cTn id="97" dur="1" fill="hold">
                                          <p:stCondLst>
                                            <p:cond delay="499"/>
                                          </p:stCondLst>
                                        </p:cTn>
                                        <p:tgtEl>
                                          <p:spTgt spid="39"/>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3" presetClass="exit" presetSubtype="10" fill="hold" grpId="0" nodeType="clickEffect">
                                  <p:stCondLst>
                                    <p:cond delay="0"/>
                                  </p:stCondLst>
                                  <p:childTnLst>
                                    <p:animEffect transition="out" filter="blinds(horizontal)">
                                      <p:cBhvr>
                                        <p:cTn id="101" dur="500"/>
                                        <p:tgtEl>
                                          <p:spTgt spid="41"/>
                                        </p:tgtEl>
                                      </p:cBhvr>
                                    </p:animEffect>
                                    <p:set>
                                      <p:cBhvr>
                                        <p:cTn id="102" dur="1" fill="hold">
                                          <p:stCondLst>
                                            <p:cond delay="499"/>
                                          </p:stCondLst>
                                        </p:cTn>
                                        <p:tgtEl>
                                          <p:spTgt spid="4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3" presetClass="exit" presetSubtype="10" fill="hold" grpId="0" nodeType="clickEffect">
                                  <p:stCondLst>
                                    <p:cond delay="0"/>
                                  </p:stCondLst>
                                  <p:childTnLst>
                                    <p:animEffect transition="out" filter="blinds(horizontal)">
                                      <p:cBhvr>
                                        <p:cTn id="106" dur="500"/>
                                        <p:tgtEl>
                                          <p:spTgt spid="43"/>
                                        </p:tgtEl>
                                      </p:cBhvr>
                                    </p:animEffect>
                                    <p:set>
                                      <p:cBhvr>
                                        <p:cTn id="107" dur="1" fill="hold">
                                          <p:stCondLst>
                                            <p:cond delay="499"/>
                                          </p:stCondLst>
                                        </p:cTn>
                                        <p:tgtEl>
                                          <p:spTgt spid="43"/>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3" presetClass="exit" presetSubtype="10" fill="hold" grpId="0" nodeType="clickEffect">
                                  <p:stCondLst>
                                    <p:cond delay="0"/>
                                  </p:stCondLst>
                                  <p:childTnLst>
                                    <p:animEffect transition="out" filter="blinds(horizontal)">
                                      <p:cBhvr>
                                        <p:cTn id="111" dur="500"/>
                                        <p:tgtEl>
                                          <p:spTgt spid="45"/>
                                        </p:tgtEl>
                                      </p:cBhvr>
                                    </p:animEffect>
                                    <p:set>
                                      <p:cBhvr>
                                        <p:cTn id="112" dur="1" fill="hold">
                                          <p:stCondLst>
                                            <p:cond delay="499"/>
                                          </p:stCondLst>
                                        </p:cTn>
                                        <p:tgtEl>
                                          <p:spTgt spid="45"/>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3" presetClass="exit" presetSubtype="10" fill="hold" grpId="0" nodeType="clickEffect">
                                  <p:stCondLst>
                                    <p:cond delay="0"/>
                                  </p:stCondLst>
                                  <p:childTnLst>
                                    <p:animEffect transition="out" filter="blinds(horizontal)">
                                      <p:cBhvr>
                                        <p:cTn id="116" dur="500"/>
                                        <p:tgtEl>
                                          <p:spTgt spid="47"/>
                                        </p:tgtEl>
                                      </p:cBhvr>
                                    </p:animEffect>
                                    <p:set>
                                      <p:cBhvr>
                                        <p:cTn id="117" dur="1" fill="hold">
                                          <p:stCondLst>
                                            <p:cond delay="499"/>
                                          </p:stCondLst>
                                        </p:cTn>
                                        <p:tgtEl>
                                          <p:spTgt spid="47"/>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3" presetClass="exit" presetSubtype="10" fill="hold" grpId="0" nodeType="clickEffect">
                                  <p:stCondLst>
                                    <p:cond delay="0"/>
                                  </p:stCondLst>
                                  <p:childTnLst>
                                    <p:animEffect transition="out" filter="blinds(horizontal)">
                                      <p:cBhvr>
                                        <p:cTn id="121" dur="500"/>
                                        <p:tgtEl>
                                          <p:spTgt spid="49"/>
                                        </p:tgtEl>
                                      </p:cBhvr>
                                    </p:animEffect>
                                    <p:set>
                                      <p:cBhvr>
                                        <p:cTn id="122"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9" grpId="0" animBg="1"/>
      <p:bldP spid="11" grpId="0" animBg="1"/>
      <p:bldP spid="13" grpId="0" animBg="1"/>
      <p:bldP spid="15" grpId="0" animBg="1"/>
      <p:bldP spid="17" grpId="0" animBg="1"/>
      <p:bldP spid="19" grpId="0" animBg="1"/>
      <p:bldP spid="21" grpId="0" animBg="1"/>
      <p:bldP spid="23" grpId="0" animBg="1"/>
      <p:bldP spid="25" grpId="0" animBg="1"/>
      <p:bldP spid="27" grpId="0" animBg="1"/>
      <p:bldP spid="29" grpId="0" animBg="1"/>
      <p:bldP spid="31" grpId="0" animBg="1"/>
      <p:bldP spid="33" grpId="0" animBg="1"/>
      <p:bldP spid="35" grpId="0" animBg="1"/>
      <p:bldP spid="37" grpId="0" animBg="1"/>
      <p:bldP spid="39" grpId="0" animBg="1"/>
      <p:bldP spid="41" grpId="0" animBg="1"/>
      <p:bldP spid="43" grpId="0" animBg="1"/>
      <p:bldP spid="45" grpId="0" animBg="1"/>
      <p:bldP spid="47" grpId="0" animBg="1"/>
      <p:bldP spid="4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FEF5689-8CAE-564B-9B06-958BB2058A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5545" y="0"/>
            <a:ext cx="6072909" cy="6858000"/>
          </a:xfrm>
          <a:prstGeom prst="rect">
            <a:avLst/>
          </a:prstGeom>
        </p:spPr>
      </p:pic>
      <p:sp>
        <p:nvSpPr>
          <p:cNvPr id="2" name="Rectangle 1">
            <a:extLst>
              <a:ext uri="{FF2B5EF4-FFF2-40B4-BE49-F238E27FC236}">
                <a16:creationId xmlns:a16="http://schemas.microsoft.com/office/drawing/2014/main" id="{24309865-7E72-1C44-96A4-FD6F5C41CCF2}"/>
              </a:ext>
            </a:extLst>
          </p:cNvPr>
          <p:cNvSpPr/>
          <p:nvPr/>
        </p:nvSpPr>
        <p:spPr>
          <a:xfrm>
            <a:off x="2218266" y="3128434"/>
            <a:ext cx="2078567" cy="639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ED319CB-5161-634F-B605-70FDE3674424}"/>
              </a:ext>
            </a:extLst>
          </p:cNvPr>
          <p:cNvSpPr/>
          <p:nvPr/>
        </p:nvSpPr>
        <p:spPr>
          <a:xfrm>
            <a:off x="1535545" y="4233335"/>
            <a:ext cx="6072899" cy="639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0F43A13-962E-3A40-A845-5542D554777A}"/>
              </a:ext>
            </a:extLst>
          </p:cNvPr>
          <p:cNvSpPr/>
          <p:nvPr/>
        </p:nvSpPr>
        <p:spPr>
          <a:xfrm>
            <a:off x="2846915" y="5831417"/>
            <a:ext cx="2132781" cy="719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24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creenshot&#10;&#10;Description automatically generated">
            <a:extLst>
              <a:ext uri="{FF2B5EF4-FFF2-40B4-BE49-F238E27FC236}">
                <a16:creationId xmlns:a16="http://schemas.microsoft.com/office/drawing/2014/main" id="{0D7144A2-8A47-0A4E-9FB5-499A09FC8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8513" y="0"/>
            <a:ext cx="5446974" cy="6858000"/>
          </a:xfrm>
          <a:prstGeom prst="rect">
            <a:avLst/>
          </a:prstGeom>
        </p:spPr>
      </p:pic>
      <p:sp>
        <p:nvSpPr>
          <p:cNvPr id="2" name="Rectangle 1">
            <a:extLst>
              <a:ext uri="{FF2B5EF4-FFF2-40B4-BE49-F238E27FC236}">
                <a16:creationId xmlns:a16="http://schemas.microsoft.com/office/drawing/2014/main" id="{D2A230C2-2599-8E44-A94E-600932682A74}"/>
              </a:ext>
            </a:extLst>
          </p:cNvPr>
          <p:cNvSpPr/>
          <p:nvPr/>
        </p:nvSpPr>
        <p:spPr>
          <a:xfrm>
            <a:off x="2239433" y="3001434"/>
            <a:ext cx="3020484" cy="10308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167B47C-9C2C-B74D-915C-8E1E4BC52BA6}"/>
              </a:ext>
            </a:extLst>
          </p:cNvPr>
          <p:cNvSpPr/>
          <p:nvPr/>
        </p:nvSpPr>
        <p:spPr>
          <a:xfrm>
            <a:off x="1848513" y="4805891"/>
            <a:ext cx="5446974" cy="68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54A66DF-5D26-AE47-8183-1A948B57CD90}"/>
              </a:ext>
            </a:extLst>
          </p:cNvPr>
          <p:cNvSpPr/>
          <p:nvPr/>
        </p:nvSpPr>
        <p:spPr>
          <a:xfrm>
            <a:off x="1848513" y="6171141"/>
            <a:ext cx="5446974" cy="68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530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DF54DD2E-4DF1-9F46-B60D-107C24782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965" y="0"/>
            <a:ext cx="5610069" cy="6858000"/>
          </a:xfrm>
          <a:prstGeom prst="rect">
            <a:avLst/>
          </a:prstGeom>
        </p:spPr>
      </p:pic>
      <p:sp>
        <p:nvSpPr>
          <p:cNvPr id="2" name="Rectangle 1">
            <a:extLst>
              <a:ext uri="{FF2B5EF4-FFF2-40B4-BE49-F238E27FC236}">
                <a16:creationId xmlns:a16="http://schemas.microsoft.com/office/drawing/2014/main" id="{AA67288E-3A2F-F145-BCAB-419360A20146}"/>
              </a:ext>
            </a:extLst>
          </p:cNvPr>
          <p:cNvSpPr/>
          <p:nvPr/>
        </p:nvSpPr>
        <p:spPr>
          <a:xfrm>
            <a:off x="3693700" y="1450974"/>
            <a:ext cx="4355904" cy="4222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DC1A213-D16A-514F-878B-35EABA35D25F}"/>
              </a:ext>
            </a:extLst>
          </p:cNvPr>
          <p:cNvSpPr/>
          <p:nvPr/>
        </p:nvSpPr>
        <p:spPr>
          <a:xfrm>
            <a:off x="3561810" y="2039832"/>
            <a:ext cx="543113" cy="1389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81AE8C-35BC-3E40-92DA-00AC49DAE9DC}"/>
              </a:ext>
            </a:extLst>
          </p:cNvPr>
          <p:cNvSpPr/>
          <p:nvPr/>
        </p:nvSpPr>
        <p:spPr>
          <a:xfrm>
            <a:off x="2283525" y="2262279"/>
            <a:ext cx="1496103" cy="5274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7B4FE19-4C8F-2949-B7E3-DE1DBDEFD020}"/>
              </a:ext>
            </a:extLst>
          </p:cNvPr>
          <p:cNvSpPr/>
          <p:nvPr/>
        </p:nvSpPr>
        <p:spPr>
          <a:xfrm>
            <a:off x="5686855" y="2526002"/>
            <a:ext cx="1496103" cy="5274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393DEF3-D605-6145-9A16-CD28AC685697}"/>
              </a:ext>
            </a:extLst>
          </p:cNvPr>
          <p:cNvSpPr/>
          <p:nvPr/>
        </p:nvSpPr>
        <p:spPr>
          <a:xfrm>
            <a:off x="2728396" y="3762759"/>
            <a:ext cx="1496103" cy="3055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9E1A2BC-3C42-2445-9463-6BB1417CA9D8}"/>
              </a:ext>
            </a:extLst>
          </p:cNvPr>
          <p:cNvSpPr/>
          <p:nvPr/>
        </p:nvSpPr>
        <p:spPr>
          <a:xfrm>
            <a:off x="3932027" y="5652266"/>
            <a:ext cx="1496103" cy="8747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69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0" grpId="0" animBg="1"/>
      <p:bldP spid="12" grpId="0" animBg="1"/>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E396C3F-36EB-CB44-905B-FD1F2708FD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115" y="464228"/>
            <a:ext cx="8043045" cy="5929544"/>
          </a:xfrm>
          <a:prstGeom prst="rect">
            <a:avLst/>
          </a:prstGeom>
        </p:spPr>
      </p:pic>
      <p:sp>
        <p:nvSpPr>
          <p:cNvPr id="3" name="Rectangle 2">
            <a:extLst>
              <a:ext uri="{FF2B5EF4-FFF2-40B4-BE49-F238E27FC236}">
                <a16:creationId xmlns:a16="http://schemas.microsoft.com/office/drawing/2014/main" id="{A4024DA2-2DA6-DE40-A244-B27B6B363423}"/>
              </a:ext>
            </a:extLst>
          </p:cNvPr>
          <p:cNvSpPr/>
          <p:nvPr/>
        </p:nvSpPr>
        <p:spPr>
          <a:xfrm>
            <a:off x="3742267" y="4271433"/>
            <a:ext cx="829733"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12C251B-969C-194C-BEC2-B2F399B388DC}"/>
              </a:ext>
            </a:extLst>
          </p:cNvPr>
          <p:cNvSpPr/>
          <p:nvPr/>
        </p:nvSpPr>
        <p:spPr>
          <a:xfrm>
            <a:off x="4870637" y="4271433"/>
            <a:ext cx="1415863"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8EE5426-B838-C649-A0D5-F395A5B8BE46}"/>
              </a:ext>
            </a:extLst>
          </p:cNvPr>
          <p:cNvSpPr/>
          <p:nvPr/>
        </p:nvSpPr>
        <p:spPr>
          <a:xfrm>
            <a:off x="2567516" y="2149094"/>
            <a:ext cx="6324643" cy="9835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885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63C25C-4F28-4634-8430-A091712011EF}"/>
              </a:ext>
            </a:extLst>
          </p:cNvPr>
          <p:cNvPicPr>
            <a:picLocks noChangeAspect="1"/>
          </p:cNvPicPr>
          <p:nvPr/>
        </p:nvPicPr>
        <p:blipFill rotWithShape="1">
          <a:blip r:embed="rId2"/>
          <a:srcRect l="22899" t="24156" r="22464" b="37391"/>
          <a:stretch/>
        </p:blipFill>
        <p:spPr>
          <a:xfrm>
            <a:off x="291548" y="854764"/>
            <a:ext cx="8852452" cy="4672777"/>
          </a:xfrm>
          <a:prstGeom prst="rect">
            <a:avLst/>
          </a:prstGeom>
        </p:spPr>
      </p:pic>
    </p:spTree>
    <p:extLst>
      <p:ext uri="{BB962C8B-B14F-4D97-AF65-F5344CB8AC3E}">
        <p14:creationId xmlns:p14="http://schemas.microsoft.com/office/powerpoint/2010/main" val="11382204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BA211B-2331-430B-BC42-D093788DC18B}"/>
              </a:ext>
            </a:extLst>
          </p:cNvPr>
          <p:cNvPicPr>
            <a:picLocks noChangeAspect="1"/>
          </p:cNvPicPr>
          <p:nvPr/>
        </p:nvPicPr>
        <p:blipFill rotWithShape="1">
          <a:blip r:embed="rId2"/>
          <a:srcRect l="21594" t="31497" r="22753" b="30048"/>
          <a:stretch/>
        </p:blipFill>
        <p:spPr>
          <a:xfrm>
            <a:off x="59536" y="208722"/>
            <a:ext cx="9084464" cy="4707835"/>
          </a:xfrm>
          <a:prstGeom prst="rect">
            <a:avLst/>
          </a:prstGeom>
        </p:spPr>
      </p:pic>
      <p:pic>
        <p:nvPicPr>
          <p:cNvPr id="3" name="Picture 2">
            <a:extLst>
              <a:ext uri="{FF2B5EF4-FFF2-40B4-BE49-F238E27FC236}">
                <a16:creationId xmlns:a16="http://schemas.microsoft.com/office/drawing/2014/main" id="{032DF688-679D-4949-87BE-A1DC1171CE45}"/>
              </a:ext>
            </a:extLst>
          </p:cNvPr>
          <p:cNvPicPr>
            <a:picLocks noChangeAspect="1"/>
          </p:cNvPicPr>
          <p:nvPr/>
        </p:nvPicPr>
        <p:blipFill rotWithShape="1">
          <a:blip r:embed="rId3"/>
          <a:srcRect l="13768" t="25894" r="16812" b="58067"/>
          <a:stretch/>
        </p:blipFill>
        <p:spPr>
          <a:xfrm>
            <a:off x="166627" y="5165035"/>
            <a:ext cx="8565680" cy="1484243"/>
          </a:xfrm>
          <a:prstGeom prst="rect">
            <a:avLst/>
          </a:prstGeom>
        </p:spPr>
      </p:pic>
    </p:spTree>
    <p:extLst>
      <p:ext uri="{BB962C8B-B14F-4D97-AF65-F5344CB8AC3E}">
        <p14:creationId xmlns:p14="http://schemas.microsoft.com/office/powerpoint/2010/main" val="1419864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2CEA98-403F-43B1-837F-538A7E3632C9}"/>
              </a:ext>
            </a:extLst>
          </p:cNvPr>
          <p:cNvPicPr>
            <a:picLocks noChangeAspect="1"/>
          </p:cNvPicPr>
          <p:nvPr/>
        </p:nvPicPr>
        <p:blipFill rotWithShape="1">
          <a:blip r:embed="rId2"/>
          <a:srcRect l="12898" t="23768" r="20580" b="26184"/>
          <a:stretch/>
        </p:blipFill>
        <p:spPr>
          <a:xfrm>
            <a:off x="106016" y="954155"/>
            <a:ext cx="8994951" cy="5075583"/>
          </a:xfrm>
          <a:prstGeom prst="rect">
            <a:avLst/>
          </a:prstGeom>
        </p:spPr>
      </p:pic>
    </p:spTree>
    <p:extLst>
      <p:ext uri="{BB962C8B-B14F-4D97-AF65-F5344CB8AC3E}">
        <p14:creationId xmlns:p14="http://schemas.microsoft.com/office/powerpoint/2010/main" val="3557933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creenshot, bird&#10;&#10;Description automatically generated">
            <a:extLst>
              <a:ext uri="{FF2B5EF4-FFF2-40B4-BE49-F238E27FC236}">
                <a16:creationId xmlns:a16="http://schemas.microsoft.com/office/drawing/2014/main" id="{69856882-D7A9-D047-84E2-2C0DDF341C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6672"/>
            <a:ext cx="8616901" cy="5116840"/>
          </a:xfrm>
          <a:prstGeom prst="rect">
            <a:avLst/>
          </a:prstGeom>
        </p:spPr>
      </p:pic>
      <p:sp>
        <p:nvSpPr>
          <p:cNvPr id="2" name="Rectangle 1">
            <a:extLst>
              <a:ext uri="{FF2B5EF4-FFF2-40B4-BE49-F238E27FC236}">
                <a16:creationId xmlns:a16="http://schemas.microsoft.com/office/drawing/2014/main" id="{0879C0D2-5CB3-1B41-8716-8023934135CE}"/>
              </a:ext>
            </a:extLst>
          </p:cNvPr>
          <p:cNvSpPr/>
          <p:nvPr/>
        </p:nvSpPr>
        <p:spPr>
          <a:xfrm>
            <a:off x="1144058" y="4419600"/>
            <a:ext cx="6539442" cy="16869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169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482C9183-034A-A74B-966F-25B3401E66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6712"/>
            <a:ext cx="8302690" cy="4824536"/>
          </a:xfrm>
          <a:prstGeom prst="rect">
            <a:avLst/>
          </a:prstGeom>
        </p:spPr>
      </p:pic>
      <p:sp>
        <p:nvSpPr>
          <p:cNvPr id="2" name="Rectangle 1">
            <a:extLst>
              <a:ext uri="{FF2B5EF4-FFF2-40B4-BE49-F238E27FC236}">
                <a16:creationId xmlns:a16="http://schemas.microsoft.com/office/drawing/2014/main" id="{98B02A2E-453B-B945-87FA-36F54606E313}"/>
              </a:ext>
            </a:extLst>
          </p:cNvPr>
          <p:cNvSpPr/>
          <p:nvPr/>
        </p:nvSpPr>
        <p:spPr>
          <a:xfrm>
            <a:off x="1011766" y="4567767"/>
            <a:ext cx="7401984"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454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43E8B3-E32C-4EBE-BC6E-AFB2FBEFF3D0}"/>
              </a:ext>
            </a:extLst>
          </p:cNvPr>
          <p:cNvPicPr>
            <a:picLocks noChangeAspect="1"/>
          </p:cNvPicPr>
          <p:nvPr/>
        </p:nvPicPr>
        <p:blipFill rotWithShape="1">
          <a:blip r:embed="rId2"/>
          <a:srcRect l="19565" t="20483" r="22899" b="19034"/>
          <a:stretch/>
        </p:blipFill>
        <p:spPr>
          <a:xfrm>
            <a:off x="238538" y="198783"/>
            <a:ext cx="8446357" cy="6659217"/>
          </a:xfrm>
          <a:prstGeom prst="rect">
            <a:avLst/>
          </a:prstGeom>
        </p:spPr>
      </p:pic>
    </p:spTree>
    <p:extLst>
      <p:ext uri="{BB962C8B-B14F-4D97-AF65-F5344CB8AC3E}">
        <p14:creationId xmlns:p14="http://schemas.microsoft.com/office/powerpoint/2010/main" val="2395207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BA3FD5-58E5-45F6-988B-F1A719D06E07}"/>
              </a:ext>
            </a:extLst>
          </p:cNvPr>
          <p:cNvPicPr>
            <a:picLocks noChangeAspect="1"/>
          </p:cNvPicPr>
          <p:nvPr/>
        </p:nvPicPr>
        <p:blipFill rotWithShape="1">
          <a:blip r:embed="rId2"/>
          <a:srcRect l="21739" t="26474" r="30145" b="34922"/>
          <a:stretch/>
        </p:blipFill>
        <p:spPr>
          <a:xfrm>
            <a:off x="450574" y="884144"/>
            <a:ext cx="8242852" cy="4960065"/>
          </a:xfrm>
          <a:prstGeom prst="rect">
            <a:avLst/>
          </a:prstGeom>
        </p:spPr>
      </p:pic>
    </p:spTree>
    <p:extLst>
      <p:ext uri="{BB962C8B-B14F-4D97-AF65-F5344CB8AC3E}">
        <p14:creationId xmlns:p14="http://schemas.microsoft.com/office/powerpoint/2010/main" val="21373830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6B4CFF-AB5C-490B-B84D-99897D521D34}"/>
              </a:ext>
            </a:extLst>
          </p:cNvPr>
          <p:cNvPicPr>
            <a:picLocks noChangeAspect="1"/>
          </p:cNvPicPr>
          <p:nvPr/>
        </p:nvPicPr>
        <p:blipFill rotWithShape="1">
          <a:blip r:embed="rId2"/>
          <a:srcRect l="21304" t="33430" r="27971" b="17101"/>
          <a:stretch/>
        </p:blipFill>
        <p:spPr>
          <a:xfrm>
            <a:off x="404191" y="380545"/>
            <a:ext cx="8335617" cy="6096910"/>
          </a:xfrm>
          <a:prstGeom prst="rect">
            <a:avLst/>
          </a:prstGeom>
        </p:spPr>
      </p:pic>
    </p:spTree>
    <p:extLst>
      <p:ext uri="{BB962C8B-B14F-4D97-AF65-F5344CB8AC3E}">
        <p14:creationId xmlns:p14="http://schemas.microsoft.com/office/powerpoint/2010/main" val="2495801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CA00EC-C5C7-4334-B236-444CFACAB33F}"/>
              </a:ext>
            </a:extLst>
          </p:cNvPr>
          <p:cNvPicPr>
            <a:picLocks noChangeAspect="1"/>
          </p:cNvPicPr>
          <p:nvPr/>
        </p:nvPicPr>
        <p:blipFill rotWithShape="1">
          <a:blip r:embed="rId2"/>
          <a:srcRect l="21015" t="21642" r="27536" b="35073"/>
          <a:stretch/>
        </p:blipFill>
        <p:spPr>
          <a:xfrm>
            <a:off x="212033" y="577579"/>
            <a:ext cx="9037983" cy="5702841"/>
          </a:xfrm>
          <a:prstGeom prst="rect">
            <a:avLst/>
          </a:prstGeom>
        </p:spPr>
      </p:pic>
      <p:pic>
        <p:nvPicPr>
          <p:cNvPr id="3" name="Picture 2">
            <a:extLst>
              <a:ext uri="{FF2B5EF4-FFF2-40B4-BE49-F238E27FC236}">
                <a16:creationId xmlns:a16="http://schemas.microsoft.com/office/drawing/2014/main" id="{853C1513-DBFE-449B-9157-3E110006AB5B}"/>
              </a:ext>
            </a:extLst>
          </p:cNvPr>
          <p:cNvPicPr>
            <a:picLocks noChangeAspect="1"/>
          </p:cNvPicPr>
          <p:nvPr/>
        </p:nvPicPr>
        <p:blipFill rotWithShape="1">
          <a:blip r:embed="rId3"/>
          <a:srcRect l="20870" t="27246" r="41739" b="67923"/>
          <a:stretch/>
        </p:blipFill>
        <p:spPr>
          <a:xfrm>
            <a:off x="2067340" y="6160038"/>
            <a:ext cx="6040480" cy="585317"/>
          </a:xfrm>
          <a:prstGeom prst="rect">
            <a:avLst/>
          </a:prstGeom>
        </p:spPr>
      </p:pic>
    </p:spTree>
    <p:extLst>
      <p:ext uri="{BB962C8B-B14F-4D97-AF65-F5344CB8AC3E}">
        <p14:creationId xmlns:p14="http://schemas.microsoft.com/office/powerpoint/2010/main" val="10583767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651493-536B-40E5-A13D-9465F905B1D2}"/>
              </a:ext>
            </a:extLst>
          </p:cNvPr>
          <p:cNvPicPr>
            <a:picLocks noChangeAspect="1"/>
          </p:cNvPicPr>
          <p:nvPr/>
        </p:nvPicPr>
        <p:blipFill rotWithShape="1">
          <a:blip r:embed="rId2"/>
          <a:srcRect l="21884" t="32464" r="28986" b="14203"/>
          <a:stretch/>
        </p:blipFill>
        <p:spPr>
          <a:xfrm>
            <a:off x="622851" y="300078"/>
            <a:ext cx="7686262" cy="6257843"/>
          </a:xfrm>
          <a:prstGeom prst="rect">
            <a:avLst/>
          </a:prstGeom>
        </p:spPr>
      </p:pic>
    </p:spTree>
    <p:extLst>
      <p:ext uri="{BB962C8B-B14F-4D97-AF65-F5344CB8AC3E}">
        <p14:creationId xmlns:p14="http://schemas.microsoft.com/office/powerpoint/2010/main" val="39676030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0F5C571-8108-F345-AB1B-B413FECE7F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484" y="0"/>
            <a:ext cx="7159469" cy="6858000"/>
          </a:xfrm>
          <a:prstGeom prst="rect">
            <a:avLst/>
          </a:prstGeom>
        </p:spPr>
      </p:pic>
      <p:pic>
        <p:nvPicPr>
          <p:cNvPr id="3" name="Picture 3">
            <a:extLst>
              <a:ext uri="{FF2B5EF4-FFF2-40B4-BE49-F238E27FC236}">
                <a16:creationId xmlns:a16="http://schemas.microsoft.com/office/drawing/2014/main" id="{B5F16C7D-ED85-9145-B395-7B1162D67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2764" y="2724019"/>
            <a:ext cx="6989508" cy="3939913"/>
          </a:xfrm>
          <a:prstGeom prst="rect">
            <a:avLst/>
          </a:prstGeom>
        </p:spPr>
      </p:pic>
    </p:spTree>
    <p:extLst>
      <p:ext uri="{BB962C8B-B14F-4D97-AF65-F5344CB8AC3E}">
        <p14:creationId xmlns:p14="http://schemas.microsoft.com/office/powerpoint/2010/main" val="33910788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7EDE2FE-15B3-E54E-84A2-16C8B526E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278" y="498011"/>
            <a:ext cx="8601443" cy="6088359"/>
          </a:xfrm>
          <a:prstGeom prst="rect">
            <a:avLst/>
          </a:prstGeom>
        </p:spPr>
      </p:pic>
    </p:spTree>
    <p:extLst>
      <p:ext uri="{BB962C8B-B14F-4D97-AF65-F5344CB8AC3E}">
        <p14:creationId xmlns:p14="http://schemas.microsoft.com/office/powerpoint/2010/main" val="22183359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824A616D-609E-A143-89CD-2A7A7D734C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830"/>
            <a:ext cx="9144000" cy="6642340"/>
          </a:xfrm>
          <a:prstGeom prst="rect">
            <a:avLst/>
          </a:prstGeom>
        </p:spPr>
      </p:pic>
      <p:sp>
        <p:nvSpPr>
          <p:cNvPr id="2" name="Rectangle 1">
            <a:extLst>
              <a:ext uri="{FF2B5EF4-FFF2-40B4-BE49-F238E27FC236}">
                <a16:creationId xmlns:a16="http://schemas.microsoft.com/office/drawing/2014/main" id="{A2C2417A-2C5F-724E-8233-6CA0BDEAF28C}"/>
              </a:ext>
            </a:extLst>
          </p:cNvPr>
          <p:cNvSpPr/>
          <p:nvPr/>
        </p:nvSpPr>
        <p:spPr>
          <a:xfrm>
            <a:off x="133350" y="5338352"/>
            <a:ext cx="9010650" cy="14118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49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text&#10;&#10;Description automatically generated">
            <a:extLst>
              <a:ext uri="{FF2B5EF4-FFF2-40B4-BE49-F238E27FC236}">
                <a16:creationId xmlns:a16="http://schemas.microsoft.com/office/drawing/2014/main" id="{5544F1A0-5D23-E94D-8B63-6BBC83C1D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76672"/>
            <a:ext cx="8280920" cy="5897482"/>
          </a:xfrm>
          <a:prstGeom prst="rect">
            <a:avLst/>
          </a:prstGeom>
        </p:spPr>
      </p:pic>
      <p:sp>
        <p:nvSpPr>
          <p:cNvPr id="2" name="Rectangle 1">
            <a:extLst>
              <a:ext uri="{FF2B5EF4-FFF2-40B4-BE49-F238E27FC236}">
                <a16:creationId xmlns:a16="http://schemas.microsoft.com/office/drawing/2014/main" id="{F9EE43D5-2625-D74E-A386-E351D6CF30B6}"/>
              </a:ext>
            </a:extLst>
          </p:cNvPr>
          <p:cNvSpPr/>
          <p:nvPr/>
        </p:nvSpPr>
        <p:spPr>
          <a:xfrm>
            <a:off x="611560" y="4218517"/>
            <a:ext cx="3357190" cy="311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976D11B-9E7B-4948-9F3E-FD2D9F76132B}"/>
              </a:ext>
            </a:extLst>
          </p:cNvPr>
          <p:cNvSpPr/>
          <p:nvPr/>
        </p:nvSpPr>
        <p:spPr>
          <a:xfrm>
            <a:off x="5081960" y="4218517"/>
            <a:ext cx="3357190" cy="311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5D487E7-13C0-DF41-B770-7EEC4C30A2F7}"/>
              </a:ext>
            </a:extLst>
          </p:cNvPr>
          <p:cNvSpPr/>
          <p:nvPr/>
        </p:nvSpPr>
        <p:spPr>
          <a:xfrm>
            <a:off x="1025722" y="5066255"/>
            <a:ext cx="7413428" cy="13150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710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C56E0227-AB8C-B54B-AC5F-985971CD8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844824"/>
            <a:ext cx="8900921" cy="2808312"/>
          </a:xfrm>
          <a:prstGeom prst="rect">
            <a:avLst/>
          </a:prstGeom>
        </p:spPr>
      </p:pic>
      <p:sp>
        <p:nvSpPr>
          <p:cNvPr id="2" name="Rectangle 1">
            <a:extLst>
              <a:ext uri="{FF2B5EF4-FFF2-40B4-BE49-F238E27FC236}">
                <a16:creationId xmlns:a16="http://schemas.microsoft.com/office/drawing/2014/main" id="{2311DE14-C710-ED46-964B-900647EF8D13}"/>
              </a:ext>
            </a:extLst>
          </p:cNvPr>
          <p:cNvSpPr/>
          <p:nvPr/>
        </p:nvSpPr>
        <p:spPr>
          <a:xfrm flipV="1">
            <a:off x="359833" y="2772833"/>
            <a:ext cx="4212167" cy="14393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D97363A-E777-AC41-A66C-25889179E965}"/>
              </a:ext>
            </a:extLst>
          </p:cNvPr>
          <p:cNvSpPr/>
          <p:nvPr/>
        </p:nvSpPr>
        <p:spPr>
          <a:xfrm>
            <a:off x="4781392" y="2772832"/>
            <a:ext cx="4119527" cy="17991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0BADD8-EBBE-EA4F-BEF6-50C36A1A4BCD}"/>
              </a:ext>
            </a:extLst>
          </p:cNvPr>
          <p:cNvSpPr/>
          <p:nvPr/>
        </p:nvSpPr>
        <p:spPr>
          <a:xfrm>
            <a:off x="2621659" y="4409016"/>
            <a:ext cx="1828800"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064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FBE115E9-5DDA-E64E-9773-E3561AE075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969" y="0"/>
            <a:ext cx="8015844" cy="6858000"/>
          </a:xfrm>
          <a:prstGeom prst="rect">
            <a:avLst/>
          </a:prstGeom>
        </p:spPr>
      </p:pic>
      <p:sp>
        <p:nvSpPr>
          <p:cNvPr id="2" name="Rectangle 1">
            <a:extLst>
              <a:ext uri="{FF2B5EF4-FFF2-40B4-BE49-F238E27FC236}">
                <a16:creationId xmlns:a16="http://schemas.microsoft.com/office/drawing/2014/main" id="{C86E8327-4761-8149-AC94-3E7EF8435221}"/>
              </a:ext>
            </a:extLst>
          </p:cNvPr>
          <p:cNvSpPr/>
          <p:nvPr/>
        </p:nvSpPr>
        <p:spPr>
          <a:xfrm>
            <a:off x="2892295" y="3985682"/>
            <a:ext cx="554538" cy="472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B65E12F-2969-E341-96E9-58C2905FF6A9}"/>
              </a:ext>
            </a:extLst>
          </p:cNvPr>
          <p:cNvSpPr/>
          <p:nvPr/>
        </p:nvSpPr>
        <p:spPr>
          <a:xfrm>
            <a:off x="4474533" y="3985682"/>
            <a:ext cx="614166" cy="472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793346-8E89-FA4C-B4E4-9A93E7028662}"/>
              </a:ext>
            </a:extLst>
          </p:cNvPr>
          <p:cNvSpPr/>
          <p:nvPr/>
        </p:nvSpPr>
        <p:spPr>
          <a:xfrm>
            <a:off x="6049564" y="3985682"/>
            <a:ext cx="686321" cy="472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DC0555-1736-F644-BF26-F5892594CE0C}"/>
              </a:ext>
            </a:extLst>
          </p:cNvPr>
          <p:cNvSpPr/>
          <p:nvPr/>
        </p:nvSpPr>
        <p:spPr>
          <a:xfrm>
            <a:off x="2892295" y="5075845"/>
            <a:ext cx="554538" cy="472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051EF2-EC72-A24B-8CB1-219E79D3CF4D}"/>
              </a:ext>
            </a:extLst>
          </p:cNvPr>
          <p:cNvSpPr/>
          <p:nvPr/>
        </p:nvSpPr>
        <p:spPr>
          <a:xfrm>
            <a:off x="4534161" y="5075845"/>
            <a:ext cx="554538" cy="472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FDE5392-B0C5-4542-884C-54AFCCC47F0B}"/>
              </a:ext>
            </a:extLst>
          </p:cNvPr>
          <p:cNvSpPr/>
          <p:nvPr/>
        </p:nvSpPr>
        <p:spPr>
          <a:xfrm>
            <a:off x="6247575" y="4972266"/>
            <a:ext cx="554538" cy="4723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3A0340B-2C1D-8A41-913F-AFAE9934C65D}"/>
              </a:ext>
            </a:extLst>
          </p:cNvPr>
          <p:cNvSpPr/>
          <p:nvPr/>
        </p:nvSpPr>
        <p:spPr>
          <a:xfrm flipH="1" flipV="1">
            <a:off x="3169564" y="5997241"/>
            <a:ext cx="463046" cy="653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ED81CB9-8712-3E46-8BFD-026958D09210}"/>
              </a:ext>
            </a:extLst>
          </p:cNvPr>
          <p:cNvSpPr/>
          <p:nvPr/>
        </p:nvSpPr>
        <p:spPr>
          <a:xfrm flipH="1" flipV="1">
            <a:off x="4572000" y="5997241"/>
            <a:ext cx="554538" cy="6531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E099C8F-2623-1546-8F0E-FF71F004D6C6}"/>
              </a:ext>
            </a:extLst>
          </p:cNvPr>
          <p:cNvSpPr/>
          <p:nvPr/>
        </p:nvSpPr>
        <p:spPr>
          <a:xfrm flipH="1" flipV="1">
            <a:off x="6137589" y="6042641"/>
            <a:ext cx="554538" cy="6077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440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0" nodeType="clickEffect">
                                  <p:stCondLst>
                                    <p:cond delay="0"/>
                                  </p:stCondLst>
                                  <p:childTnLst>
                                    <p:animEffect transition="out" filter="blinds(horizontal)">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0" nodeType="clickEffect">
                                  <p:stCondLst>
                                    <p:cond delay="0"/>
                                  </p:stCondLst>
                                  <p:childTnLst>
                                    <p:animEffect transition="out" filter="blinds(horizontal)">
                                      <p:cBhvr>
                                        <p:cTn id="46" dur="500"/>
                                        <p:tgtEl>
                                          <p:spTgt spid="19"/>
                                        </p:tgtEl>
                                      </p:cBhvr>
                                    </p:animEffect>
                                    <p:set>
                                      <p:cBhvr>
                                        <p:cTn id="47"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9" grpId="0" animBg="1"/>
      <p:bldP spid="11" grpId="0" animBg="1"/>
      <p:bldP spid="13" grpId="0" animBg="1"/>
      <p:bldP spid="15" grpId="0" animBg="1"/>
      <p:bldP spid="17" grpId="0" animBg="1"/>
      <p:bldP spid="1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89F757-AE5C-4064-AC8D-42A831BD5FDE}"/>
              </a:ext>
            </a:extLst>
          </p:cNvPr>
          <p:cNvPicPr>
            <a:picLocks noChangeAspect="1"/>
          </p:cNvPicPr>
          <p:nvPr/>
        </p:nvPicPr>
        <p:blipFill rotWithShape="1">
          <a:blip r:embed="rId2"/>
          <a:srcRect l="20579" t="16424" r="23478" b="17875"/>
          <a:stretch/>
        </p:blipFill>
        <p:spPr>
          <a:xfrm>
            <a:off x="993914" y="0"/>
            <a:ext cx="6042991" cy="5322842"/>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FE4DEC0C-096A-457A-BD53-5841909B5FFE}"/>
              </a:ext>
            </a:extLst>
          </p:cNvPr>
          <p:cNvPicPr/>
          <p:nvPr/>
        </p:nvPicPr>
        <p:blipFill rotWithShape="1">
          <a:blip r:embed="rId3">
            <a:extLst>
              <a:ext uri="{28A0092B-C50C-407E-A947-70E740481C1C}">
                <a14:useLocalDpi xmlns:a14="http://schemas.microsoft.com/office/drawing/2010/main" val="0"/>
              </a:ext>
            </a:extLst>
          </a:blip>
          <a:srcRect l="11365" t="37442" r="34082" b="36675"/>
          <a:stretch/>
        </p:blipFill>
        <p:spPr bwMode="auto">
          <a:xfrm>
            <a:off x="2373393" y="5148470"/>
            <a:ext cx="2755197" cy="17095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960364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device&#10;&#10;Description automatically generated">
            <a:extLst>
              <a:ext uri="{FF2B5EF4-FFF2-40B4-BE49-F238E27FC236}">
                <a16:creationId xmlns:a16="http://schemas.microsoft.com/office/drawing/2014/main" id="{5D6F085A-A8E6-4488-BDF8-44F074996080}"/>
              </a:ext>
            </a:extLst>
          </p:cNvPr>
          <p:cNvPicPr>
            <a:picLocks noChangeAspect="1"/>
          </p:cNvPicPr>
          <p:nvPr/>
        </p:nvPicPr>
        <p:blipFill rotWithShape="1">
          <a:blip r:embed="rId2">
            <a:extLst>
              <a:ext uri="{28A0092B-C50C-407E-A947-70E740481C1C}">
                <a14:useLocalDpi xmlns:a14="http://schemas.microsoft.com/office/drawing/2010/main" val="0"/>
              </a:ext>
            </a:extLst>
          </a:blip>
          <a:srcRect l="4855" t="10436" r="65666" b="38331"/>
          <a:stretch/>
        </p:blipFill>
        <p:spPr>
          <a:xfrm>
            <a:off x="1656522" y="636105"/>
            <a:ext cx="5353878" cy="5188292"/>
          </a:xfrm>
          <a:prstGeom prst="rect">
            <a:avLst/>
          </a:prstGeom>
        </p:spPr>
      </p:pic>
    </p:spTree>
    <p:extLst>
      <p:ext uri="{BB962C8B-B14F-4D97-AF65-F5344CB8AC3E}">
        <p14:creationId xmlns:p14="http://schemas.microsoft.com/office/powerpoint/2010/main" val="17792793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0E603BE7-B4B2-1047-A8AE-16D5BED476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4703"/>
            <a:ext cx="8820472" cy="5526853"/>
          </a:xfrm>
          <a:prstGeom prst="rect">
            <a:avLst/>
          </a:prstGeom>
        </p:spPr>
      </p:pic>
      <p:sp>
        <p:nvSpPr>
          <p:cNvPr id="2" name="Rectangle 1">
            <a:extLst>
              <a:ext uri="{FF2B5EF4-FFF2-40B4-BE49-F238E27FC236}">
                <a16:creationId xmlns:a16="http://schemas.microsoft.com/office/drawing/2014/main" id="{38213EFF-FBC9-464C-9D45-A1E68A9418B9}"/>
              </a:ext>
            </a:extLst>
          </p:cNvPr>
          <p:cNvSpPr/>
          <p:nvPr/>
        </p:nvSpPr>
        <p:spPr>
          <a:xfrm>
            <a:off x="2760149" y="1410206"/>
            <a:ext cx="1828800" cy="3200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BC7A208-01C9-2B45-B8C5-C7689541D99C}"/>
              </a:ext>
            </a:extLst>
          </p:cNvPr>
          <p:cNvSpPr/>
          <p:nvPr/>
        </p:nvSpPr>
        <p:spPr>
          <a:xfrm>
            <a:off x="4113105" y="2215712"/>
            <a:ext cx="747970" cy="12132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50EAB26-3100-DE4D-836D-1196E62136F6}"/>
              </a:ext>
            </a:extLst>
          </p:cNvPr>
          <p:cNvSpPr/>
          <p:nvPr/>
        </p:nvSpPr>
        <p:spPr>
          <a:xfrm>
            <a:off x="570287" y="2537658"/>
            <a:ext cx="618499" cy="10169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1A44849-055B-3E43-A465-188F209F6142}"/>
              </a:ext>
            </a:extLst>
          </p:cNvPr>
          <p:cNvSpPr/>
          <p:nvPr/>
        </p:nvSpPr>
        <p:spPr>
          <a:xfrm>
            <a:off x="274386" y="3751856"/>
            <a:ext cx="914400" cy="10169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FD85055-D267-704E-B0E0-D0DAC4571E10}"/>
              </a:ext>
            </a:extLst>
          </p:cNvPr>
          <p:cNvSpPr/>
          <p:nvPr/>
        </p:nvSpPr>
        <p:spPr>
          <a:xfrm>
            <a:off x="4090229" y="4100316"/>
            <a:ext cx="914400" cy="1549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271623-159C-E845-B73C-7FD8EB89268D}"/>
              </a:ext>
            </a:extLst>
          </p:cNvPr>
          <p:cNvSpPr/>
          <p:nvPr/>
        </p:nvSpPr>
        <p:spPr>
          <a:xfrm>
            <a:off x="113087" y="4966054"/>
            <a:ext cx="1240482" cy="1024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82579-B681-6848-91E0-62C308CB49DC}"/>
              </a:ext>
            </a:extLst>
          </p:cNvPr>
          <p:cNvSpPr/>
          <p:nvPr/>
        </p:nvSpPr>
        <p:spPr>
          <a:xfrm>
            <a:off x="6779611" y="1844167"/>
            <a:ext cx="1671362" cy="41468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67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9" grpId="0" animBg="1"/>
      <p:bldP spid="11" grpId="0" animBg="1"/>
      <p:bldP spid="13" grpId="0" animBg="1"/>
      <p:bldP spid="1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F975F8-511F-4DCC-9861-4271F487CE64}"/>
              </a:ext>
            </a:extLst>
          </p:cNvPr>
          <p:cNvPicPr>
            <a:picLocks noChangeAspect="1"/>
          </p:cNvPicPr>
          <p:nvPr/>
        </p:nvPicPr>
        <p:blipFill rotWithShape="1">
          <a:blip r:embed="rId2"/>
          <a:srcRect l="20724" t="19324" r="30580" b="25025"/>
          <a:stretch/>
        </p:blipFill>
        <p:spPr>
          <a:xfrm>
            <a:off x="331304" y="190262"/>
            <a:ext cx="7779027" cy="6667738"/>
          </a:xfrm>
          <a:prstGeom prst="rect">
            <a:avLst/>
          </a:prstGeom>
        </p:spPr>
      </p:pic>
    </p:spTree>
    <p:extLst>
      <p:ext uri="{BB962C8B-B14F-4D97-AF65-F5344CB8AC3E}">
        <p14:creationId xmlns:p14="http://schemas.microsoft.com/office/powerpoint/2010/main" val="9499965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white background&#10;&#10;Description automatically generated">
            <a:extLst>
              <a:ext uri="{FF2B5EF4-FFF2-40B4-BE49-F238E27FC236}">
                <a16:creationId xmlns:a16="http://schemas.microsoft.com/office/drawing/2014/main" id="{673790A1-5125-524A-9668-9CE5A4C3DC7C}"/>
              </a:ext>
            </a:extLst>
          </p:cNvPr>
          <p:cNvPicPr>
            <a:picLocks noChangeAspect="1"/>
          </p:cNvPicPr>
          <p:nvPr/>
        </p:nvPicPr>
        <p:blipFill rotWithShape="1">
          <a:blip r:embed="rId2">
            <a:extLst>
              <a:ext uri="{28A0092B-C50C-407E-A947-70E740481C1C}">
                <a14:useLocalDpi xmlns:a14="http://schemas.microsoft.com/office/drawing/2010/main" val="0"/>
              </a:ext>
            </a:extLst>
          </a:blip>
          <a:srcRect l="40684" t="66800"/>
          <a:stretch/>
        </p:blipFill>
        <p:spPr>
          <a:xfrm>
            <a:off x="827584" y="2708920"/>
            <a:ext cx="7560840" cy="3643988"/>
          </a:xfrm>
          <a:prstGeom prst="rect">
            <a:avLst/>
          </a:prstGeom>
        </p:spPr>
      </p:pic>
      <p:pic>
        <p:nvPicPr>
          <p:cNvPr id="4" name="Picture 3" descr="A close up of text on a white background&#10;&#10;Description automatically generated">
            <a:extLst>
              <a:ext uri="{FF2B5EF4-FFF2-40B4-BE49-F238E27FC236}">
                <a16:creationId xmlns:a16="http://schemas.microsoft.com/office/drawing/2014/main" id="{20F9033B-D9DA-E44B-AE06-BE74A09AC013}"/>
              </a:ext>
            </a:extLst>
          </p:cNvPr>
          <p:cNvPicPr>
            <a:picLocks noChangeAspect="1"/>
          </p:cNvPicPr>
          <p:nvPr/>
        </p:nvPicPr>
        <p:blipFill rotWithShape="1">
          <a:blip r:embed="rId2">
            <a:extLst>
              <a:ext uri="{28A0092B-C50C-407E-A947-70E740481C1C}">
                <a14:useLocalDpi xmlns:a14="http://schemas.microsoft.com/office/drawing/2010/main" val="0"/>
              </a:ext>
            </a:extLst>
          </a:blip>
          <a:srcRect t="66800" r="58411" b="4308"/>
          <a:stretch/>
        </p:blipFill>
        <p:spPr>
          <a:xfrm>
            <a:off x="1763688" y="-4740"/>
            <a:ext cx="4536503" cy="2713660"/>
          </a:xfrm>
          <a:prstGeom prst="rect">
            <a:avLst/>
          </a:prstGeom>
        </p:spPr>
      </p:pic>
    </p:spTree>
    <p:extLst>
      <p:ext uri="{BB962C8B-B14F-4D97-AF65-F5344CB8AC3E}">
        <p14:creationId xmlns:p14="http://schemas.microsoft.com/office/powerpoint/2010/main" val="13015443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3483F6-5AB0-425A-AC88-DD37A60AF6DB}"/>
              </a:ext>
            </a:extLst>
          </p:cNvPr>
          <p:cNvPicPr>
            <a:picLocks noChangeAspect="1"/>
          </p:cNvPicPr>
          <p:nvPr/>
        </p:nvPicPr>
        <p:blipFill rotWithShape="1">
          <a:blip r:embed="rId2"/>
          <a:srcRect l="20435" t="17584" r="22753" b="13237"/>
          <a:stretch/>
        </p:blipFill>
        <p:spPr>
          <a:xfrm>
            <a:off x="675860" y="-1"/>
            <a:ext cx="7226361" cy="6599583"/>
          </a:xfrm>
          <a:prstGeom prst="rect">
            <a:avLst/>
          </a:prstGeom>
        </p:spPr>
      </p:pic>
      <p:pic>
        <p:nvPicPr>
          <p:cNvPr id="4" name="Picture 4">
            <a:extLst>
              <a:ext uri="{FF2B5EF4-FFF2-40B4-BE49-F238E27FC236}">
                <a16:creationId xmlns:a16="http://schemas.microsoft.com/office/drawing/2014/main" id="{3A5B8087-EC47-8442-AF21-EAAF34D82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2590" y="3183373"/>
            <a:ext cx="3822700" cy="762000"/>
          </a:xfrm>
          <a:prstGeom prst="rect">
            <a:avLst/>
          </a:prstGeom>
        </p:spPr>
      </p:pic>
      <p:pic>
        <p:nvPicPr>
          <p:cNvPr id="5" name="Picture 5">
            <a:extLst>
              <a:ext uri="{FF2B5EF4-FFF2-40B4-BE49-F238E27FC236}">
                <a16:creationId xmlns:a16="http://schemas.microsoft.com/office/drawing/2014/main" id="{6DCBF7A1-BA65-F14C-9C8D-539E51C722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167" y="4754146"/>
            <a:ext cx="6096000" cy="694042"/>
          </a:xfrm>
          <a:prstGeom prst="rect">
            <a:avLst/>
          </a:prstGeom>
        </p:spPr>
      </p:pic>
      <p:pic>
        <p:nvPicPr>
          <p:cNvPr id="3" name="Picture 5">
            <a:extLst>
              <a:ext uri="{FF2B5EF4-FFF2-40B4-BE49-F238E27FC236}">
                <a16:creationId xmlns:a16="http://schemas.microsoft.com/office/drawing/2014/main" id="{F05B7FAD-C343-E040-8575-431E51FED0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2497" y="5869893"/>
            <a:ext cx="4132793" cy="988107"/>
          </a:xfrm>
          <a:prstGeom prst="rect">
            <a:avLst/>
          </a:prstGeom>
        </p:spPr>
      </p:pic>
    </p:spTree>
    <p:extLst>
      <p:ext uri="{BB962C8B-B14F-4D97-AF65-F5344CB8AC3E}">
        <p14:creationId xmlns:p14="http://schemas.microsoft.com/office/powerpoint/2010/main" val="247174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B9DA81-FCE2-4498-BD05-782F7703F2F7}"/>
              </a:ext>
            </a:extLst>
          </p:cNvPr>
          <p:cNvPicPr>
            <a:picLocks noChangeAspect="1"/>
          </p:cNvPicPr>
          <p:nvPr/>
        </p:nvPicPr>
        <p:blipFill rotWithShape="1">
          <a:blip r:embed="rId2"/>
          <a:srcRect l="21594" t="30145" r="26667" b="34299"/>
          <a:stretch/>
        </p:blipFill>
        <p:spPr>
          <a:xfrm>
            <a:off x="1179443" y="0"/>
            <a:ext cx="6170901" cy="3180522"/>
          </a:xfrm>
          <a:prstGeom prst="rect">
            <a:avLst/>
          </a:prstGeom>
        </p:spPr>
      </p:pic>
      <p:pic>
        <p:nvPicPr>
          <p:cNvPr id="5" name="Picture 4" descr="A picture containing screenshot&#10;&#10;Description automatically generated">
            <a:extLst>
              <a:ext uri="{FF2B5EF4-FFF2-40B4-BE49-F238E27FC236}">
                <a16:creationId xmlns:a16="http://schemas.microsoft.com/office/drawing/2014/main" id="{E1ABD0A1-40BD-BA4F-9284-D7E44FA2EF30}"/>
              </a:ext>
            </a:extLst>
          </p:cNvPr>
          <p:cNvPicPr>
            <a:picLocks noChangeAspect="1"/>
          </p:cNvPicPr>
          <p:nvPr/>
        </p:nvPicPr>
        <p:blipFill rotWithShape="1">
          <a:blip r:embed="rId3">
            <a:extLst>
              <a:ext uri="{28A0092B-C50C-407E-A947-70E740481C1C}">
                <a14:useLocalDpi xmlns:a14="http://schemas.microsoft.com/office/drawing/2010/main" val="0"/>
              </a:ext>
            </a:extLst>
          </a:blip>
          <a:srcRect l="47791" t="50769"/>
          <a:stretch/>
        </p:blipFill>
        <p:spPr>
          <a:xfrm>
            <a:off x="837862" y="2710655"/>
            <a:ext cx="7267306" cy="3906823"/>
          </a:xfrm>
          <a:prstGeom prst="rect">
            <a:avLst/>
          </a:prstGeom>
        </p:spPr>
      </p:pic>
    </p:spTree>
    <p:extLst>
      <p:ext uri="{BB962C8B-B14F-4D97-AF65-F5344CB8AC3E}">
        <p14:creationId xmlns:p14="http://schemas.microsoft.com/office/powerpoint/2010/main" val="303980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B80E9768-9EF9-A246-9B81-FE739D106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19" y="620688"/>
            <a:ext cx="8752995" cy="5688632"/>
          </a:xfrm>
          <a:prstGeom prst="rect">
            <a:avLst/>
          </a:prstGeom>
        </p:spPr>
      </p:pic>
      <p:sp>
        <p:nvSpPr>
          <p:cNvPr id="4" name="Rectangle 3">
            <a:extLst>
              <a:ext uri="{FF2B5EF4-FFF2-40B4-BE49-F238E27FC236}">
                <a16:creationId xmlns:a16="http://schemas.microsoft.com/office/drawing/2014/main" id="{1B2C7154-AFAB-464D-BC2A-F65A300D6BC4}"/>
              </a:ext>
            </a:extLst>
          </p:cNvPr>
          <p:cNvSpPr/>
          <p:nvPr/>
        </p:nvSpPr>
        <p:spPr bwMode="auto">
          <a:xfrm>
            <a:off x="8028384" y="5445224"/>
            <a:ext cx="1115616" cy="1080120"/>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a:ln>
                <a:noFill/>
              </a:ln>
              <a:solidFill>
                <a:schemeClr val="tx1"/>
              </a:solidFill>
              <a:effectLst/>
              <a:latin typeface="Times New Roman" pitchFamily="18" charset="0"/>
            </a:endParaRPr>
          </a:p>
        </p:txBody>
      </p:sp>
      <p:sp>
        <p:nvSpPr>
          <p:cNvPr id="2" name="Rectangle 1">
            <a:extLst>
              <a:ext uri="{FF2B5EF4-FFF2-40B4-BE49-F238E27FC236}">
                <a16:creationId xmlns:a16="http://schemas.microsoft.com/office/drawing/2014/main" id="{962DF26E-3ADE-CB4A-A12B-52D8411EE8E9}"/>
              </a:ext>
            </a:extLst>
          </p:cNvPr>
          <p:cNvSpPr/>
          <p:nvPr/>
        </p:nvSpPr>
        <p:spPr>
          <a:xfrm>
            <a:off x="5297202" y="1206337"/>
            <a:ext cx="2731182" cy="747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88F88F8-2511-C44F-B8BA-754D28173B8D}"/>
              </a:ext>
            </a:extLst>
          </p:cNvPr>
          <p:cNvSpPr/>
          <p:nvPr/>
        </p:nvSpPr>
        <p:spPr>
          <a:xfrm>
            <a:off x="5297202" y="2539495"/>
            <a:ext cx="2731182" cy="747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1DC381D-71CD-2840-8E9C-F30108B08634}"/>
              </a:ext>
            </a:extLst>
          </p:cNvPr>
          <p:cNvSpPr/>
          <p:nvPr/>
        </p:nvSpPr>
        <p:spPr>
          <a:xfrm>
            <a:off x="5297202" y="3872653"/>
            <a:ext cx="2731182" cy="747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A127B6F-0166-704F-B55B-A508196FDC41}"/>
              </a:ext>
            </a:extLst>
          </p:cNvPr>
          <p:cNvSpPr/>
          <p:nvPr/>
        </p:nvSpPr>
        <p:spPr>
          <a:xfrm>
            <a:off x="4977484" y="5266394"/>
            <a:ext cx="2731182" cy="747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3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1BE3D-F624-4A56-840E-4BD4B1F0F017}"/>
              </a:ext>
            </a:extLst>
          </p:cNvPr>
          <p:cNvPicPr>
            <a:picLocks noChangeAspect="1"/>
          </p:cNvPicPr>
          <p:nvPr/>
        </p:nvPicPr>
        <p:blipFill rotWithShape="1">
          <a:blip r:embed="rId2"/>
          <a:srcRect l="20145" t="26667" r="22464" b="42415"/>
          <a:stretch/>
        </p:blipFill>
        <p:spPr>
          <a:xfrm>
            <a:off x="119269" y="0"/>
            <a:ext cx="8888563" cy="3591339"/>
          </a:xfrm>
          <a:prstGeom prst="rect">
            <a:avLst/>
          </a:prstGeom>
        </p:spPr>
      </p:pic>
      <p:pic>
        <p:nvPicPr>
          <p:cNvPr id="3" name="Picture 2">
            <a:extLst>
              <a:ext uri="{FF2B5EF4-FFF2-40B4-BE49-F238E27FC236}">
                <a16:creationId xmlns:a16="http://schemas.microsoft.com/office/drawing/2014/main" id="{EAC1DA46-E5F1-4E40-AC65-B9CA75B85798}"/>
              </a:ext>
            </a:extLst>
          </p:cNvPr>
          <p:cNvPicPr>
            <a:picLocks noChangeAspect="1"/>
          </p:cNvPicPr>
          <p:nvPr/>
        </p:nvPicPr>
        <p:blipFill rotWithShape="1">
          <a:blip r:embed="rId3"/>
          <a:srcRect l="26812" t="54299" r="24927" b="27730"/>
          <a:stretch/>
        </p:blipFill>
        <p:spPr>
          <a:xfrm>
            <a:off x="752170" y="4028661"/>
            <a:ext cx="7639660" cy="2133600"/>
          </a:xfrm>
          <a:prstGeom prst="rect">
            <a:avLst/>
          </a:prstGeom>
        </p:spPr>
      </p:pic>
      <p:pic>
        <p:nvPicPr>
          <p:cNvPr id="4" name="Picture 4">
            <a:extLst>
              <a:ext uri="{FF2B5EF4-FFF2-40B4-BE49-F238E27FC236}">
                <a16:creationId xmlns:a16="http://schemas.microsoft.com/office/drawing/2014/main" id="{0B3DCD47-021E-ED4A-8073-AAD3A40BAE52}"/>
              </a:ext>
            </a:extLst>
          </p:cNvPr>
          <p:cNvPicPr>
            <a:picLocks noChangeAspect="1"/>
          </p:cNvPicPr>
          <p:nvPr/>
        </p:nvPicPr>
        <p:blipFill rotWithShape="1">
          <a:blip r:embed="rId4">
            <a:extLst>
              <a:ext uri="{28A0092B-C50C-407E-A947-70E740481C1C}">
                <a14:useLocalDpi xmlns:a14="http://schemas.microsoft.com/office/drawing/2010/main" val="0"/>
              </a:ext>
            </a:extLst>
          </a:blip>
          <a:srcRect r="6372"/>
          <a:stretch/>
        </p:blipFill>
        <p:spPr>
          <a:xfrm>
            <a:off x="119269" y="1110140"/>
            <a:ext cx="9024731" cy="5090696"/>
          </a:xfrm>
          <a:prstGeom prst="rect">
            <a:avLst/>
          </a:prstGeom>
        </p:spPr>
      </p:pic>
      <p:sp>
        <p:nvSpPr>
          <p:cNvPr id="5" name="TextBox 4">
            <a:extLst>
              <a:ext uri="{FF2B5EF4-FFF2-40B4-BE49-F238E27FC236}">
                <a16:creationId xmlns:a16="http://schemas.microsoft.com/office/drawing/2014/main" id="{014E8B2B-D57E-8A4D-A7DB-F5586A707F19}"/>
              </a:ext>
            </a:extLst>
          </p:cNvPr>
          <p:cNvSpPr txBox="1"/>
          <p:nvPr/>
        </p:nvSpPr>
        <p:spPr>
          <a:xfrm>
            <a:off x="4572000" y="4910795"/>
            <a:ext cx="1828800" cy="369332"/>
          </a:xfrm>
          <a:prstGeom prst="rect">
            <a:avLst/>
          </a:prstGeom>
          <a:noFill/>
        </p:spPr>
        <p:txBody>
          <a:bodyPr wrap="square" rtlCol="0">
            <a:spAutoFit/>
          </a:bodyPr>
          <a:lstStyle/>
          <a:p>
            <a:pPr algn="l"/>
            <a:r>
              <a:rPr lang="en-GB" b="1" dirty="0">
                <a:solidFill>
                  <a:srgbClr val="FF0000"/>
                </a:solidFill>
              </a:rPr>
              <a:t>100um</a:t>
            </a:r>
            <a:endParaRPr lang="en-US" b="1" dirty="0">
              <a:solidFill>
                <a:srgbClr val="FF0000"/>
              </a:solidFill>
            </a:endParaRPr>
          </a:p>
        </p:txBody>
      </p:sp>
      <p:cxnSp>
        <p:nvCxnSpPr>
          <p:cNvPr id="6" name="Straight Arrow Connector 5">
            <a:extLst>
              <a:ext uri="{FF2B5EF4-FFF2-40B4-BE49-F238E27FC236}">
                <a16:creationId xmlns:a16="http://schemas.microsoft.com/office/drawing/2014/main" id="{DC852523-DE62-EB49-A5A0-F72E6A283A46}"/>
              </a:ext>
            </a:extLst>
          </p:cNvPr>
          <p:cNvCxnSpPr>
            <a:cxnSpLocks/>
          </p:cNvCxnSpPr>
          <p:nvPr/>
        </p:nvCxnSpPr>
        <p:spPr>
          <a:xfrm>
            <a:off x="4705513" y="4910795"/>
            <a:ext cx="431474"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174DC13-085B-CB49-BB22-8CE3B6094C0F}"/>
              </a:ext>
            </a:extLst>
          </p:cNvPr>
          <p:cNvCxnSpPr>
            <a:cxnSpLocks/>
          </p:cNvCxnSpPr>
          <p:nvPr/>
        </p:nvCxnSpPr>
        <p:spPr>
          <a:xfrm>
            <a:off x="4705513" y="3575159"/>
            <a:ext cx="406380" cy="434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827CCB3-C374-9F4E-AC74-6C5FD61F859E}"/>
              </a:ext>
            </a:extLst>
          </p:cNvPr>
          <p:cNvSpPr txBox="1"/>
          <p:nvPr/>
        </p:nvSpPr>
        <p:spPr>
          <a:xfrm>
            <a:off x="4539127" y="2392218"/>
            <a:ext cx="1828800" cy="369332"/>
          </a:xfrm>
          <a:prstGeom prst="rect">
            <a:avLst/>
          </a:prstGeom>
          <a:noFill/>
        </p:spPr>
        <p:txBody>
          <a:bodyPr wrap="square" rtlCol="0">
            <a:spAutoFit/>
          </a:bodyPr>
          <a:lstStyle/>
          <a:p>
            <a:pPr algn="l"/>
            <a:r>
              <a:rPr lang="en-GB" b="1" dirty="0">
                <a:solidFill>
                  <a:schemeClr val="accent1"/>
                </a:solidFill>
              </a:rPr>
              <a:t>10 epu</a:t>
            </a:r>
            <a:endParaRPr lang="en-US" b="1" dirty="0">
              <a:solidFill>
                <a:schemeClr val="accent1"/>
              </a:solidFill>
            </a:endParaRPr>
          </a:p>
        </p:txBody>
      </p:sp>
      <p:cxnSp>
        <p:nvCxnSpPr>
          <p:cNvPr id="19" name="Straight Arrow Connector 18">
            <a:extLst>
              <a:ext uri="{FF2B5EF4-FFF2-40B4-BE49-F238E27FC236}">
                <a16:creationId xmlns:a16="http://schemas.microsoft.com/office/drawing/2014/main" id="{4FE71D72-A015-A046-8A8C-1338F6A15B1A}"/>
              </a:ext>
            </a:extLst>
          </p:cNvPr>
          <p:cNvCxnSpPr>
            <a:cxnSpLocks/>
          </p:cNvCxnSpPr>
          <p:nvPr/>
        </p:nvCxnSpPr>
        <p:spPr>
          <a:xfrm>
            <a:off x="5111893" y="2726001"/>
            <a:ext cx="0" cy="2148020"/>
          </a:xfrm>
          <a:prstGeom prst="straightConnector1">
            <a:avLst/>
          </a:prstGeom>
          <a:ln>
            <a:solidFill>
              <a:srgbClr val="DD0CF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56BE5B3-905A-8948-B7DA-4AA7E5F99A31}"/>
              </a:ext>
            </a:extLst>
          </p:cNvPr>
          <p:cNvSpPr txBox="1"/>
          <p:nvPr/>
        </p:nvSpPr>
        <p:spPr>
          <a:xfrm>
            <a:off x="229414" y="5211721"/>
            <a:ext cx="1828800" cy="369332"/>
          </a:xfrm>
          <a:prstGeom prst="rect">
            <a:avLst/>
          </a:prstGeom>
          <a:noFill/>
        </p:spPr>
        <p:txBody>
          <a:bodyPr wrap="square" rtlCol="0">
            <a:spAutoFit/>
          </a:bodyPr>
          <a:lstStyle/>
          <a:p>
            <a:pPr algn="l"/>
            <a:r>
              <a:rPr lang="en-GB" b="1" dirty="0">
                <a:solidFill>
                  <a:srgbClr val="0070C0"/>
                </a:solidFill>
              </a:rPr>
              <a:t>10</a:t>
            </a:r>
            <a:endParaRPr lang="en-US" b="1" dirty="0">
              <a:solidFill>
                <a:srgbClr val="0070C0"/>
              </a:solidFill>
            </a:endParaRPr>
          </a:p>
        </p:txBody>
      </p:sp>
      <p:sp>
        <p:nvSpPr>
          <p:cNvPr id="16" name="TextBox 15">
            <a:extLst>
              <a:ext uri="{FF2B5EF4-FFF2-40B4-BE49-F238E27FC236}">
                <a16:creationId xmlns:a16="http://schemas.microsoft.com/office/drawing/2014/main" id="{1C9DEB59-01D2-604D-8659-4510330EB71D}"/>
              </a:ext>
            </a:extLst>
          </p:cNvPr>
          <p:cNvSpPr txBox="1"/>
          <p:nvPr/>
        </p:nvSpPr>
        <p:spPr>
          <a:xfrm>
            <a:off x="1626170" y="5704522"/>
            <a:ext cx="4571186" cy="369332"/>
          </a:xfrm>
          <a:prstGeom prst="rect">
            <a:avLst/>
          </a:prstGeom>
          <a:noFill/>
        </p:spPr>
        <p:txBody>
          <a:bodyPr wrap="square">
            <a:spAutoFit/>
          </a:bodyPr>
          <a:lstStyle/>
          <a:p>
            <a:r>
              <a:rPr lang="en-GB" b="1" dirty="0">
                <a:solidFill>
                  <a:srgbClr val="FF0000"/>
                </a:solidFill>
              </a:rPr>
              <a:t>10</a:t>
            </a:r>
            <a:endParaRPr lang="en-US" dirty="0">
              <a:solidFill>
                <a:srgbClr val="FF0000"/>
              </a:solidFill>
            </a:endParaRPr>
          </a:p>
        </p:txBody>
      </p:sp>
    </p:spTree>
    <p:extLst>
      <p:ext uri="{BB962C8B-B14F-4D97-AF65-F5344CB8AC3E}">
        <p14:creationId xmlns:p14="http://schemas.microsoft.com/office/powerpoint/2010/main" val="180637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11" grpId="0"/>
      <p:bldP spid="1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D0AC68-070F-4154-A8CD-BE313F6EE13E}"/>
              </a:ext>
            </a:extLst>
          </p:cNvPr>
          <p:cNvPicPr>
            <a:picLocks noChangeAspect="1"/>
          </p:cNvPicPr>
          <p:nvPr/>
        </p:nvPicPr>
        <p:blipFill rotWithShape="1">
          <a:blip r:embed="rId2"/>
          <a:srcRect l="8260" t="24155" r="17682" b="27729"/>
          <a:stretch/>
        </p:blipFill>
        <p:spPr>
          <a:xfrm>
            <a:off x="0" y="1285461"/>
            <a:ext cx="8757187" cy="4267200"/>
          </a:xfrm>
          <a:prstGeom prst="rect">
            <a:avLst/>
          </a:prstGeom>
        </p:spPr>
      </p:pic>
      <p:sp>
        <p:nvSpPr>
          <p:cNvPr id="3" name="TextBox 2">
            <a:extLst>
              <a:ext uri="{FF2B5EF4-FFF2-40B4-BE49-F238E27FC236}">
                <a16:creationId xmlns:a16="http://schemas.microsoft.com/office/drawing/2014/main" id="{5215706B-BF7D-4F4F-B7AB-B25700CD8475}"/>
              </a:ext>
            </a:extLst>
          </p:cNvPr>
          <p:cNvSpPr txBox="1"/>
          <p:nvPr/>
        </p:nvSpPr>
        <p:spPr>
          <a:xfrm>
            <a:off x="4572000" y="2022701"/>
            <a:ext cx="490330" cy="369332"/>
          </a:xfrm>
          <a:prstGeom prst="rect">
            <a:avLst/>
          </a:prstGeom>
          <a:noFill/>
        </p:spPr>
        <p:txBody>
          <a:bodyPr wrap="square" rtlCol="0">
            <a:spAutoFit/>
          </a:bodyPr>
          <a:lstStyle/>
          <a:p>
            <a:r>
              <a:rPr lang="en-GB" b="1" dirty="0">
                <a:solidFill>
                  <a:srgbClr val="FF0000"/>
                </a:solidFill>
              </a:rPr>
              <a:t>16</a:t>
            </a:r>
          </a:p>
        </p:txBody>
      </p:sp>
      <p:sp>
        <p:nvSpPr>
          <p:cNvPr id="4" name="TextBox 3">
            <a:extLst>
              <a:ext uri="{FF2B5EF4-FFF2-40B4-BE49-F238E27FC236}">
                <a16:creationId xmlns:a16="http://schemas.microsoft.com/office/drawing/2014/main" id="{CCBD2261-5044-4575-AA58-CFAB664EA97E}"/>
              </a:ext>
            </a:extLst>
          </p:cNvPr>
          <p:cNvSpPr txBox="1"/>
          <p:nvPr/>
        </p:nvSpPr>
        <p:spPr>
          <a:xfrm>
            <a:off x="1985211" y="4693711"/>
            <a:ext cx="662783" cy="369332"/>
          </a:xfrm>
          <a:prstGeom prst="rect">
            <a:avLst/>
          </a:prstGeom>
          <a:noFill/>
        </p:spPr>
        <p:txBody>
          <a:bodyPr wrap="square" rtlCol="0">
            <a:spAutoFit/>
          </a:bodyPr>
          <a:lstStyle/>
          <a:p>
            <a:r>
              <a:rPr lang="en-GB" b="1" dirty="0">
                <a:solidFill>
                  <a:srgbClr val="FF0000"/>
                </a:solidFill>
              </a:rPr>
              <a:t>160</a:t>
            </a:r>
          </a:p>
        </p:txBody>
      </p:sp>
      <p:pic>
        <p:nvPicPr>
          <p:cNvPr id="5" name="Picture 5">
            <a:extLst>
              <a:ext uri="{FF2B5EF4-FFF2-40B4-BE49-F238E27FC236}">
                <a16:creationId xmlns:a16="http://schemas.microsoft.com/office/drawing/2014/main" id="{B5A08FC3-C09A-BE42-929D-E1987B7BC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308" y="1305339"/>
            <a:ext cx="8583856" cy="4267200"/>
          </a:xfrm>
          <a:prstGeom prst="rect">
            <a:avLst/>
          </a:prstGeom>
        </p:spPr>
      </p:pic>
      <p:pic>
        <p:nvPicPr>
          <p:cNvPr id="10" name="Picture 10">
            <a:extLst>
              <a:ext uri="{FF2B5EF4-FFF2-40B4-BE49-F238E27FC236}">
                <a16:creationId xmlns:a16="http://schemas.microsoft.com/office/drawing/2014/main" id="{AFA65F2E-3A0B-8346-82CC-C483D9B578DC}"/>
              </a:ext>
            </a:extLst>
          </p:cNvPr>
          <p:cNvPicPr>
            <a:picLocks noChangeAspect="1"/>
          </p:cNvPicPr>
          <p:nvPr/>
        </p:nvPicPr>
        <p:blipFill rotWithShape="1">
          <a:blip r:embed="rId4">
            <a:extLst>
              <a:ext uri="{28A0092B-C50C-407E-A947-70E740481C1C}">
                <a14:useLocalDpi xmlns:a14="http://schemas.microsoft.com/office/drawing/2010/main" val="0"/>
              </a:ext>
            </a:extLst>
          </a:blip>
          <a:srcRect l="42040" t="46512" r="31785" b="17180"/>
          <a:stretch/>
        </p:blipFill>
        <p:spPr>
          <a:xfrm>
            <a:off x="1033910" y="3129001"/>
            <a:ext cx="3736731" cy="1480891"/>
          </a:xfrm>
          <a:prstGeom prst="rect">
            <a:avLst/>
          </a:prstGeom>
        </p:spPr>
      </p:pic>
      <p:sp>
        <p:nvSpPr>
          <p:cNvPr id="11" name="TextBox 10">
            <a:extLst>
              <a:ext uri="{FF2B5EF4-FFF2-40B4-BE49-F238E27FC236}">
                <a16:creationId xmlns:a16="http://schemas.microsoft.com/office/drawing/2014/main" id="{993BB4B2-4697-C049-B811-50B15B2A365B}"/>
              </a:ext>
            </a:extLst>
          </p:cNvPr>
          <p:cNvSpPr txBox="1"/>
          <p:nvPr/>
        </p:nvSpPr>
        <p:spPr>
          <a:xfrm>
            <a:off x="3776147" y="2602341"/>
            <a:ext cx="1828800" cy="369332"/>
          </a:xfrm>
          <a:prstGeom prst="rect">
            <a:avLst/>
          </a:prstGeom>
          <a:noFill/>
        </p:spPr>
        <p:txBody>
          <a:bodyPr wrap="square" rtlCol="0">
            <a:spAutoFit/>
          </a:bodyPr>
          <a:lstStyle/>
          <a:p>
            <a:pPr algn="l"/>
            <a:r>
              <a:rPr lang="en-GB" b="1" dirty="0">
                <a:solidFill>
                  <a:srgbClr val="FF0000"/>
                </a:solidFill>
              </a:rPr>
              <a:t>29</a:t>
            </a:r>
            <a:endParaRPr lang="en-US" b="1" dirty="0">
              <a:solidFill>
                <a:srgbClr val="FF0000"/>
              </a:solidFill>
            </a:endParaRPr>
          </a:p>
        </p:txBody>
      </p:sp>
      <p:sp>
        <p:nvSpPr>
          <p:cNvPr id="12" name="TextBox 11">
            <a:extLst>
              <a:ext uri="{FF2B5EF4-FFF2-40B4-BE49-F238E27FC236}">
                <a16:creationId xmlns:a16="http://schemas.microsoft.com/office/drawing/2014/main" id="{B22C772A-6460-7743-B30B-52F6DA47EF5F}"/>
              </a:ext>
            </a:extLst>
          </p:cNvPr>
          <p:cNvSpPr txBox="1"/>
          <p:nvPr/>
        </p:nvSpPr>
        <p:spPr>
          <a:xfrm>
            <a:off x="4476897" y="4609892"/>
            <a:ext cx="1828800" cy="1828800"/>
          </a:xfrm>
          <a:prstGeom prst="rect">
            <a:avLst/>
          </a:prstGeom>
          <a:noFill/>
        </p:spPr>
        <p:txBody>
          <a:bodyPr wrap="square" rtlCol="0">
            <a:spAutoFit/>
          </a:bodyPr>
          <a:lstStyle/>
          <a:p>
            <a:pPr algn="l"/>
            <a:endParaRPr lang="en-US" dirty="0"/>
          </a:p>
        </p:txBody>
      </p:sp>
      <p:sp>
        <p:nvSpPr>
          <p:cNvPr id="13" name="Rectangle 12">
            <a:extLst>
              <a:ext uri="{FF2B5EF4-FFF2-40B4-BE49-F238E27FC236}">
                <a16:creationId xmlns:a16="http://schemas.microsoft.com/office/drawing/2014/main" id="{C9115F7C-5320-4141-A76C-A88F81786149}"/>
              </a:ext>
            </a:extLst>
          </p:cNvPr>
          <p:cNvSpPr/>
          <p:nvPr/>
        </p:nvSpPr>
        <p:spPr>
          <a:xfrm>
            <a:off x="2205404" y="3300725"/>
            <a:ext cx="1434359" cy="2080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282E073-50ED-A445-A477-1B9CFE6FA425}"/>
              </a:ext>
            </a:extLst>
          </p:cNvPr>
          <p:cNvSpPr txBox="1"/>
          <p:nvPr/>
        </p:nvSpPr>
        <p:spPr>
          <a:xfrm>
            <a:off x="2607232" y="3089533"/>
            <a:ext cx="1828800" cy="369332"/>
          </a:xfrm>
          <a:prstGeom prst="rect">
            <a:avLst/>
          </a:prstGeom>
          <a:noFill/>
        </p:spPr>
        <p:txBody>
          <a:bodyPr wrap="square" rtlCol="0">
            <a:spAutoFit/>
          </a:bodyPr>
          <a:lstStyle/>
          <a:p>
            <a:pPr algn="l"/>
            <a:r>
              <a:rPr lang="en-GB" b="1" dirty="0">
                <a:solidFill>
                  <a:srgbClr val="FF0000"/>
                </a:solidFill>
              </a:rPr>
              <a:t>29 epu</a:t>
            </a:r>
            <a:endParaRPr lang="en-US" b="1" dirty="0">
              <a:solidFill>
                <a:srgbClr val="FF0000"/>
              </a:solidFill>
            </a:endParaRPr>
          </a:p>
        </p:txBody>
      </p:sp>
      <p:sp>
        <p:nvSpPr>
          <p:cNvPr id="7" name="TextBox 6">
            <a:extLst>
              <a:ext uri="{FF2B5EF4-FFF2-40B4-BE49-F238E27FC236}">
                <a16:creationId xmlns:a16="http://schemas.microsoft.com/office/drawing/2014/main" id="{89E3EC1F-3324-234C-85F7-DC725F3FCFDE}"/>
              </a:ext>
            </a:extLst>
          </p:cNvPr>
          <p:cNvSpPr txBox="1"/>
          <p:nvPr/>
        </p:nvSpPr>
        <p:spPr>
          <a:xfrm>
            <a:off x="1175193" y="4783128"/>
            <a:ext cx="1828800" cy="646331"/>
          </a:xfrm>
          <a:prstGeom prst="rect">
            <a:avLst/>
          </a:prstGeom>
          <a:noFill/>
        </p:spPr>
        <p:txBody>
          <a:bodyPr wrap="square" rtlCol="0">
            <a:spAutoFit/>
          </a:bodyPr>
          <a:lstStyle/>
          <a:p>
            <a:pPr algn="l"/>
            <a:r>
              <a:rPr lang="en-GB" dirty="0">
                <a:solidFill>
                  <a:srgbClr val="FF0000"/>
                </a:solidFill>
              </a:rPr>
              <a:t>29 epu x 10um </a:t>
            </a:r>
          </a:p>
          <a:p>
            <a:pPr algn="l"/>
            <a:r>
              <a:rPr lang="en-GB" b="1" dirty="0">
                <a:solidFill>
                  <a:srgbClr val="FF0000"/>
                </a:solidFill>
              </a:rPr>
              <a:t>= 290 um</a:t>
            </a:r>
            <a:endParaRPr lang="en-US" b="1" dirty="0">
              <a:solidFill>
                <a:srgbClr val="FF0000"/>
              </a:solidFill>
            </a:endParaRPr>
          </a:p>
        </p:txBody>
      </p:sp>
      <p:cxnSp>
        <p:nvCxnSpPr>
          <p:cNvPr id="8" name="Straight Arrow Connector 7">
            <a:extLst>
              <a:ext uri="{FF2B5EF4-FFF2-40B4-BE49-F238E27FC236}">
                <a16:creationId xmlns:a16="http://schemas.microsoft.com/office/drawing/2014/main" id="{F671113C-549C-B94C-BEAF-D6632EBBDC68}"/>
              </a:ext>
            </a:extLst>
          </p:cNvPr>
          <p:cNvCxnSpPr>
            <a:cxnSpLocks/>
          </p:cNvCxnSpPr>
          <p:nvPr/>
        </p:nvCxnSpPr>
        <p:spPr>
          <a:xfrm>
            <a:off x="2469231" y="3017420"/>
            <a:ext cx="1" cy="1170513"/>
          </a:xfrm>
          <a:prstGeom prst="straightConnector1">
            <a:avLst/>
          </a:prstGeom>
          <a:ln>
            <a:solidFill>
              <a:srgbClr val="DD0CF2"/>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D2D915E-60BA-4344-B604-2B637502E50B}"/>
              </a:ext>
            </a:extLst>
          </p:cNvPr>
          <p:cNvCxnSpPr>
            <a:cxnSpLocks/>
          </p:cNvCxnSpPr>
          <p:nvPr/>
        </p:nvCxnSpPr>
        <p:spPr>
          <a:xfrm>
            <a:off x="3521632" y="3017420"/>
            <a:ext cx="0" cy="1193259"/>
          </a:xfrm>
          <a:prstGeom prst="straightConnector1">
            <a:avLst/>
          </a:prstGeom>
          <a:ln>
            <a:solidFill>
              <a:srgbClr val="DD0CF2"/>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3B6D346-0F60-8C44-ADF7-238C40516F90}"/>
              </a:ext>
            </a:extLst>
          </p:cNvPr>
          <p:cNvCxnSpPr>
            <a:cxnSpLocks/>
          </p:cNvCxnSpPr>
          <p:nvPr/>
        </p:nvCxnSpPr>
        <p:spPr>
          <a:xfrm>
            <a:off x="2507716" y="3429186"/>
            <a:ext cx="992554"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23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8F05350D-5C8F-F84C-B6BF-AF9CB5C0EC80}"/>
              </a:ext>
            </a:extLst>
          </p:cNvPr>
          <p:cNvPicPr>
            <a:picLocks noChangeAspect="1"/>
          </p:cNvPicPr>
          <p:nvPr/>
        </p:nvPicPr>
        <p:blipFill rotWithShape="1">
          <a:blip r:embed="rId2">
            <a:extLst>
              <a:ext uri="{28A0092B-C50C-407E-A947-70E740481C1C}">
                <a14:useLocalDpi xmlns:a14="http://schemas.microsoft.com/office/drawing/2010/main" val="0"/>
              </a:ext>
            </a:extLst>
          </a:blip>
          <a:srcRect b="37850"/>
          <a:stretch/>
        </p:blipFill>
        <p:spPr>
          <a:xfrm>
            <a:off x="107937" y="504744"/>
            <a:ext cx="5307207" cy="2640948"/>
          </a:xfrm>
          <a:prstGeom prst="rect">
            <a:avLst/>
          </a:prstGeom>
        </p:spPr>
      </p:pic>
      <p:pic>
        <p:nvPicPr>
          <p:cNvPr id="6" name="Picture 2">
            <a:extLst>
              <a:ext uri="{FF2B5EF4-FFF2-40B4-BE49-F238E27FC236}">
                <a16:creationId xmlns:a16="http://schemas.microsoft.com/office/drawing/2014/main" id="{8BA861E2-4964-3547-87A1-1A13DC110BE8}"/>
              </a:ext>
            </a:extLst>
          </p:cNvPr>
          <p:cNvPicPr>
            <a:picLocks noChangeAspect="1"/>
          </p:cNvPicPr>
          <p:nvPr/>
        </p:nvPicPr>
        <p:blipFill rotWithShape="1">
          <a:blip r:embed="rId3">
            <a:extLst>
              <a:ext uri="{28A0092B-C50C-407E-A947-70E740481C1C}">
                <a14:useLocalDpi xmlns:a14="http://schemas.microsoft.com/office/drawing/2010/main" val="0"/>
              </a:ext>
            </a:extLst>
          </a:blip>
          <a:srcRect b="57246"/>
          <a:stretch/>
        </p:blipFill>
        <p:spPr>
          <a:xfrm>
            <a:off x="0" y="4151925"/>
            <a:ext cx="5307208" cy="1059948"/>
          </a:xfrm>
          <a:prstGeom prst="rect">
            <a:avLst/>
          </a:prstGeom>
        </p:spPr>
      </p:pic>
      <p:pic>
        <p:nvPicPr>
          <p:cNvPr id="7" name="Picture 7">
            <a:extLst>
              <a:ext uri="{FF2B5EF4-FFF2-40B4-BE49-F238E27FC236}">
                <a16:creationId xmlns:a16="http://schemas.microsoft.com/office/drawing/2014/main" id="{4C9EFAB6-841C-0241-A907-BD42814B823A}"/>
              </a:ext>
            </a:extLst>
          </p:cNvPr>
          <p:cNvPicPr>
            <a:picLocks noChangeAspect="1"/>
          </p:cNvPicPr>
          <p:nvPr/>
        </p:nvPicPr>
        <p:blipFill rotWithShape="1">
          <a:blip r:embed="rId2">
            <a:extLst>
              <a:ext uri="{28A0092B-C50C-407E-A947-70E740481C1C}">
                <a14:useLocalDpi xmlns:a14="http://schemas.microsoft.com/office/drawing/2010/main" val="0"/>
              </a:ext>
            </a:extLst>
          </a:blip>
          <a:srcRect l="28574" t="60977" r="31696"/>
          <a:stretch/>
        </p:blipFill>
        <p:spPr>
          <a:xfrm>
            <a:off x="5307208" y="316531"/>
            <a:ext cx="3836791" cy="3017374"/>
          </a:xfrm>
          <a:prstGeom prst="rect">
            <a:avLst/>
          </a:prstGeom>
        </p:spPr>
      </p:pic>
      <p:pic>
        <p:nvPicPr>
          <p:cNvPr id="8" name="Picture 8">
            <a:extLst>
              <a:ext uri="{FF2B5EF4-FFF2-40B4-BE49-F238E27FC236}">
                <a16:creationId xmlns:a16="http://schemas.microsoft.com/office/drawing/2014/main" id="{BBD887E2-0125-BB48-A4FD-6E367D233B73}"/>
              </a:ext>
            </a:extLst>
          </p:cNvPr>
          <p:cNvPicPr>
            <a:picLocks noChangeAspect="1"/>
          </p:cNvPicPr>
          <p:nvPr/>
        </p:nvPicPr>
        <p:blipFill rotWithShape="1">
          <a:blip r:embed="rId3">
            <a:extLst>
              <a:ext uri="{28A0092B-C50C-407E-A947-70E740481C1C}">
                <a14:useLocalDpi xmlns:a14="http://schemas.microsoft.com/office/drawing/2010/main" val="0"/>
              </a:ext>
            </a:extLst>
          </a:blip>
          <a:srcRect l="32827" t="42510" r="28578"/>
          <a:stretch/>
        </p:blipFill>
        <p:spPr>
          <a:xfrm>
            <a:off x="5359816" y="4029809"/>
            <a:ext cx="3784183" cy="2633158"/>
          </a:xfrm>
          <a:prstGeom prst="rect">
            <a:avLst/>
          </a:prstGeom>
        </p:spPr>
      </p:pic>
      <p:sp>
        <p:nvSpPr>
          <p:cNvPr id="2" name="TextBox 1">
            <a:extLst>
              <a:ext uri="{FF2B5EF4-FFF2-40B4-BE49-F238E27FC236}">
                <a16:creationId xmlns:a16="http://schemas.microsoft.com/office/drawing/2014/main" id="{1D68832B-AD22-BF47-A889-01BAEF0599E7}"/>
              </a:ext>
            </a:extLst>
          </p:cNvPr>
          <p:cNvSpPr txBox="1"/>
          <p:nvPr/>
        </p:nvSpPr>
        <p:spPr>
          <a:xfrm>
            <a:off x="2333869" y="41306"/>
            <a:ext cx="4797670" cy="369332"/>
          </a:xfrm>
          <a:prstGeom prst="rect">
            <a:avLst/>
          </a:prstGeom>
          <a:noFill/>
        </p:spPr>
        <p:txBody>
          <a:bodyPr wrap="square" rtlCol="0">
            <a:spAutoFit/>
          </a:bodyPr>
          <a:lstStyle/>
          <a:p>
            <a:pPr algn="l"/>
            <a:r>
              <a:rPr lang="en-GB" b="1" dirty="0">
                <a:solidFill>
                  <a:srgbClr val="7030A0"/>
                </a:solidFill>
              </a:rPr>
              <a:t>Measuring Under the Microscope </a:t>
            </a:r>
            <a:endParaRPr lang="en-US" b="1" dirty="0">
              <a:solidFill>
                <a:srgbClr val="7030A0"/>
              </a:solidFill>
            </a:endParaRPr>
          </a:p>
        </p:txBody>
      </p:sp>
    </p:spTree>
    <p:extLst>
      <p:ext uri="{BB962C8B-B14F-4D97-AF65-F5344CB8AC3E}">
        <p14:creationId xmlns:p14="http://schemas.microsoft.com/office/powerpoint/2010/main" val="29564524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40041D-A556-498C-BDB3-D9F470FD02CC}"/>
              </a:ext>
            </a:extLst>
          </p:cNvPr>
          <p:cNvPicPr>
            <a:picLocks noChangeAspect="1"/>
          </p:cNvPicPr>
          <p:nvPr/>
        </p:nvPicPr>
        <p:blipFill rotWithShape="1">
          <a:blip r:embed="rId2"/>
          <a:srcRect l="6842" t="36617" r="6842" b="27363"/>
          <a:stretch/>
        </p:blipFill>
        <p:spPr>
          <a:xfrm>
            <a:off x="36959" y="2565779"/>
            <a:ext cx="9070081" cy="2838734"/>
          </a:xfrm>
          <a:prstGeom prst="rect">
            <a:avLst/>
          </a:prstGeom>
        </p:spPr>
      </p:pic>
      <p:pic>
        <p:nvPicPr>
          <p:cNvPr id="4" name="Picture 3">
            <a:extLst>
              <a:ext uri="{FF2B5EF4-FFF2-40B4-BE49-F238E27FC236}">
                <a16:creationId xmlns:a16="http://schemas.microsoft.com/office/drawing/2014/main" id="{44B8F583-8813-4D45-A820-A43C5E2DE382}"/>
              </a:ext>
            </a:extLst>
          </p:cNvPr>
          <p:cNvPicPr>
            <a:picLocks noChangeAspect="1"/>
          </p:cNvPicPr>
          <p:nvPr/>
        </p:nvPicPr>
        <p:blipFill rotWithShape="1">
          <a:blip r:embed="rId3"/>
          <a:srcRect l="5373" t="20100" r="7015" b="57811"/>
          <a:stretch/>
        </p:blipFill>
        <p:spPr>
          <a:xfrm>
            <a:off x="136476" y="177421"/>
            <a:ext cx="8444279" cy="1596788"/>
          </a:xfrm>
          <a:prstGeom prst="rect">
            <a:avLst/>
          </a:prstGeom>
        </p:spPr>
      </p:pic>
      <p:sp>
        <p:nvSpPr>
          <p:cNvPr id="5" name="TextBox 4">
            <a:extLst>
              <a:ext uri="{FF2B5EF4-FFF2-40B4-BE49-F238E27FC236}">
                <a16:creationId xmlns:a16="http://schemas.microsoft.com/office/drawing/2014/main" id="{F64EC7BB-9D8C-473F-A0DA-5BF1B5F8A03D}"/>
              </a:ext>
            </a:extLst>
          </p:cNvPr>
          <p:cNvSpPr txBox="1"/>
          <p:nvPr/>
        </p:nvSpPr>
        <p:spPr>
          <a:xfrm>
            <a:off x="1105469" y="2866030"/>
            <a:ext cx="1023582" cy="338554"/>
          </a:xfrm>
          <a:prstGeom prst="rect">
            <a:avLst/>
          </a:prstGeom>
          <a:noFill/>
        </p:spPr>
        <p:txBody>
          <a:bodyPr wrap="square" rtlCol="0">
            <a:spAutoFit/>
          </a:bodyPr>
          <a:lstStyle/>
          <a:p>
            <a:r>
              <a:rPr lang="en-GB" sz="1600" b="1" dirty="0">
                <a:solidFill>
                  <a:srgbClr val="FF0000"/>
                </a:solidFill>
              </a:rPr>
              <a:t>enzyme</a:t>
            </a:r>
          </a:p>
        </p:txBody>
      </p:sp>
      <p:sp>
        <p:nvSpPr>
          <p:cNvPr id="6" name="TextBox 5">
            <a:extLst>
              <a:ext uri="{FF2B5EF4-FFF2-40B4-BE49-F238E27FC236}">
                <a16:creationId xmlns:a16="http://schemas.microsoft.com/office/drawing/2014/main" id="{2F2DD8C5-CDD8-4134-B465-1D5C50497872}"/>
              </a:ext>
            </a:extLst>
          </p:cNvPr>
          <p:cNvSpPr txBox="1"/>
          <p:nvPr/>
        </p:nvSpPr>
        <p:spPr>
          <a:xfrm>
            <a:off x="784747" y="3766781"/>
            <a:ext cx="1023582" cy="338554"/>
          </a:xfrm>
          <a:prstGeom prst="rect">
            <a:avLst/>
          </a:prstGeom>
          <a:noFill/>
        </p:spPr>
        <p:txBody>
          <a:bodyPr wrap="square" rtlCol="0">
            <a:spAutoFit/>
          </a:bodyPr>
          <a:lstStyle/>
          <a:p>
            <a:r>
              <a:rPr lang="en-GB" sz="1600" b="1" dirty="0">
                <a:solidFill>
                  <a:srgbClr val="FF0000"/>
                </a:solidFill>
              </a:rPr>
              <a:t>pH</a:t>
            </a:r>
          </a:p>
        </p:txBody>
      </p:sp>
      <p:sp>
        <p:nvSpPr>
          <p:cNvPr id="7" name="TextBox 6">
            <a:extLst>
              <a:ext uri="{FF2B5EF4-FFF2-40B4-BE49-F238E27FC236}">
                <a16:creationId xmlns:a16="http://schemas.microsoft.com/office/drawing/2014/main" id="{B2F51E7F-6EE9-48AE-8ACA-E1EE5D28A4B9}"/>
              </a:ext>
            </a:extLst>
          </p:cNvPr>
          <p:cNvSpPr txBox="1"/>
          <p:nvPr/>
        </p:nvSpPr>
        <p:spPr>
          <a:xfrm>
            <a:off x="4819933" y="3095950"/>
            <a:ext cx="2265529" cy="338554"/>
          </a:xfrm>
          <a:prstGeom prst="rect">
            <a:avLst/>
          </a:prstGeom>
          <a:noFill/>
        </p:spPr>
        <p:txBody>
          <a:bodyPr wrap="square" rtlCol="0">
            <a:spAutoFit/>
          </a:bodyPr>
          <a:lstStyle/>
          <a:p>
            <a:r>
              <a:rPr lang="en-GB" sz="1600" b="1" dirty="0">
                <a:solidFill>
                  <a:srgbClr val="FF0000"/>
                </a:solidFill>
              </a:rPr>
              <a:t>separate organelles</a:t>
            </a:r>
          </a:p>
        </p:txBody>
      </p:sp>
      <p:sp>
        <p:nvSpPr>
          <p:cNvPr id="8" name="TextBox 7">
            <a:extLst>
              <a:ext uri="{FF2B5EF4-FFF2-40B4-BE49-F238E27FC236}">
                <a16:creationId xmlns:a16="http://schemas.microsoft.com/office/drawing/2014/main" id="{6FDD1A5B-CFEF-40E6-B0BC-5F294FCD1F37}"/>
              </a:ext>
            </a:extLst>
          </p:cNvPr>
          <p:cNvSpPr txBox="1"/>
          <p:nvPr/>
        </p:nvSpPr>
        <p:spPr>
          <a:xfrm>
            <a:off x="7085463" y="3420083"/>
            <a:ext cx="1273790" cy="338554"/>
          </a:xfrm>
          <a:prstGeom prst="rect">
            <a:avLst/>
          </a:prstGeom>
          <a:noFill/>
        </p:spPr>
        <p:txBody>
          <a:bodyPr wrap="square" rtlCol="0">
            <a:spAutoFit/>
          </a:bodyPr>
          <a:lstStyle/>
          <a:p>
            <a:r>
              <a:rPr lang="en-GB" sz="1600" b="1" dirty="0">
                <a:solidFill>
                  <a:srgbClr val="FF0000"/>
                </a:solidFill>
              </a:rPr>
              <a:t>homogenate</a:t>
            </a:r>
          </a:p>
        </p:txBody>
      </p:sp>
      <p:pic>
        <p:nvPicPr>
          <p:cNvPr id="2" name="Picture 1">
            <a:extLst>
              <a:ext uri="{FF2B5EF4-FFF2-40B4-BE49-F238E27FC236}">
                <a16:creationId xmlns:a16="http://schemas.microsoft.com/office/drawing/2014/main" id="{E7B291A3-EE1D-42CC-AE79-A494953775DF}"/>
              </a:ext>
            </a:extLst>
          </p:cNvPr>
          <p:cNvPicPr>
            <a:picLocks noChangeAspect="1"/>
          </p:cNvPicPr>
          <p:nvPr/>
        </p:nvPicPr>
        <p:blipFill rotWithShape="1">
          <a:blip r:embed="rId4"/>
          <a:srcRect l="13333" t="24155" r="14203" b="64018"/>
          <a:stretch/>
        </p:blipFill>
        <p:spPr>
          <a:xfrm>
            <a:off x="136476" y="755771"/>
            <a:ext cx="8504407" cy="1041001"/>
          </a:xfrm>
          <a:prstGeom prst="rect">
            <a:avLst/>
          </a:prstGeom>
        </p:spPr>
      </p:pic>
    </p:spTree>
    <p:extLst>
      <p:ext uri="{BB962C8B-B14F-4D97-AF65-F5344CB8AC3E}">
        <p14:creationId xmlns:p14="http://schemas.microsoft.com/office/powerpoint/2010/main" val="348368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604E9B-0229-47D0-90A1-4B8FAE84F9EC}"/>
              </a:ext>
            </a:extLst>
          </p:cNvPr>
          <p:cNvPicPr>
            <a:picLocks noChangeAspect="1"/>
          </p:cNvPicPr>
          <p:nvPr/>
        </p:nvPicPr>
        <p:blipFill rotWithShape="1">
          <a:blip r:embed="rId2"/>
          <a:srcRect l="7612" t="40398" r="7910" b="33731"/>
          <a:stretch/>
        </p:blipFill>
        <p:spPr>
          <a:xfrm>
            <a:off x="112115" y="2251881"/>
            <a:ext cx="9031885" cy="2074460"/>
          </a:xfrm>
          <a:prstGeom prst="rect">
            <a:avLst/>
          </a:prstGeom>
        </p:spPr>
      </p:pic>
      <p:sp>
        <p:nvSpPr>
          <p:cNvPr id="4" name="TextBox 3">
            <a:extLst>
              <a:ext uri="{FF2B5EF4-FFF2-40B4-BE49-F238E27FC236}">
                <a16:creationId xmlns:a16="http://schemas.microsoft.com/office/drawing/2014/main" id="{F5791BC9-B8D1-4A24-9C34-0B93FB1C232D}"/>
              </a:ext>
            </a:extLst>
          </p:cNvPr>
          <p:cNvSpPr txBox="1"/>
          <p:nvPr/>
        </p:nvSpPr>
        <p:spPr>
          <a:xfrm>
            <a:off x="477673" y="2238234"/>
            <a:ext cx="1023582" cy="338554"/>
          </a:xfrm>
          <a:prstGeom prst="rect">
            <a:avLst/>
          </a:prstGeom>
          <a:noFill/>
        </p:spPr>
        <p:txBody>
          <a:bodyPr wrap="square" rtlCol="0">
            <a:spAutoFit/>
          </a:bodyPr>
          <a:lstStyle/>
          <a:p>
            <a:r>
              <a:rPr lang="en-GB" sz="1600" b="1" dirty="0">
                <a:solidFill>
                  <a:srgbClr val="FF0000"/>
                </a:solidFill>
              </a:rPr>
              <a:t>filter</a:t>
            </a:r>
          </a:p>
        </p:txBody>
      </p:sp>
      <p:sp>
        <p:nvSpPr>
          <p:cNvPr id="5" name="TextBox 4">
            <a:extLst>
              <a:ext uri="{FF2B5EF4-FFF2-40B4-BE49-F238E27FC236}">
                <a16:creationId xmlns:a16="http://schemas.microsoft.com/office/drawing/2014/main" id="{5FB4B6E9-959A-44B5-9B89-05BCE23DD07E}"/>
              </a:ext>
            </a:extLst>
          </p:cNvPr>
          <p:cNvSpPr txBox="1"/>
          <p:nvPr/>
        </p:nvSpPr>
        <p:spPr>
          <a:xfrm>
            <a:off x="4628057" y="2415880"/>
            <a:ext cx="1166884" cy="338554"/>
          </a:xfrm>
          <a:prstGeom prst="rect">
            <a:avLst/>
          </a:prstGeom>
          <a:noFill/>
        </p:spPr>
        <p:txBody>
          <a:bodyPr wrap="square" rtlCol="0">
            <a:spAutoFit/>
          </a:bodyPr>
          <a:lstStyle/>
          <a:p>
            <a:r>
              <a:rPr lang="en-GB" sz="1600" b="1" dirty="0">
                <a:solidFill>
                  <a:srgbClr val="FF0000"/>
                </a:solidFill>
              </a:rPr>
              <a:t>centrifuge</a:t>
            </a:r>
          </a:p>
        </p:txBody>
      </p:sp>
    </p:spTree>
    <p:extLst>
      <p:ext uri="{BB962C8B-B14F-4D97-AF65-F5344CB8AC3E}">
        <p14:creationId xmlns:p14="http://schemas.microsoft.com/office/powerpoint/2010/main" val="84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4173F7-506D-427D-B6FC-96E38DEE9F64}"/>
              </a:ext>
            </a:extLst>
          </p:cNvPr>
          <p:cNvPicPr>
            <a:picLocks noChangeAspect="1"/>
          </p:cNvPicPr>
          <p:nvPr/>
        </p:nvPicPr>
        <p:blipFill rotWithShape="1">
          <a:blip r:embed="rId2"/>
          <a:srcRect l="7612" t="34428" r="7910" b="13433"/>
          <a:stretch/>
        </p:blipFill>
        <p:spPr>
          <a:xfrm>
            <a:off x="0" y="1364776"/>
            <a:ext cx="9139832" cy="4230806"/>
          </a:xfrm>
          <a:prstGeom prst="rect">
            <a:avLst/>
          </a:prstGeom>
        </p:spPr>
      </p:pic>
      <p:sp>
        <p:nvSpPr>
          <p:cNvPr id="4" name="TextBox 3">
            <a:extLst>
              <a:ext uri="{FF2B5EF4-FFF2-40B4-BE49-F238E27FC236}">
                <a16:creationId xmlns:a16="http://schemas.microsoft.com/office/drawing/2014/main" id="{C52D924C-11CA-4F0F-BC7F-655A47C03219}"/>
              </a:ext>
            </a:extLst>
          </p:cNvPr>
          <p:cNvSpPr txBox="1"/>
          <p:nvPr/>
        </p:nvSpPr>
        <p:spPr>
          <a:xfrm>
            <a:off x="2129051" y="1262418"/>
            <a:ext cx="1023582" cy="338554"/>
          </a:xfrm>
          <a:prstGeom prst="rect">
            <a:avLst/>
          </a:prstGeom>
          <a:noFill/>
        </p:spPr>
        <p:txBody>
          <a:bodyPr wrap="square" rtlCol="0">
            <a:spAutoFit/>
          </a:bodyPr>
          <a:lstStyle/>
          <a:p>
            <a:r>
              <a:rPr lang="en-GB" sz="1600" b="1" dirty="0">
                <a:solidFill>
                  <a:srgbClr val="FF0000"/>
                </a:solidFill>
              </a:rPr>
              <a:t>heaviest</a:t>
            </a:r>
          </a:p>
        </p:txBody>
      </p:sp>
      <p:sp>
        <p:nvSpPr>
          <p:cNvPr id="5" name="TextBox 4">
            <a:extLst>
              <a:ext uri="{FF2B5EF4-FFF2-40B4-BE49-F238E27FC236}">
                <a16:creationId xmlns:a16="http://schemas.microsoft.com/office/drawing/2014/main" id="{FFD711D0-215B-469E-8613-13CACD280DAC}"/>
              </a:ext>
            </a:extLst>
          </p:cNvPr>
          <p:cNvSpPr txBox="1"/>
          <p:nvPr/>
        </p:nvSpPr>
        <p:spPr>
          <a:xfrm>
            <a:off x="1214650" y="2156346"/>
            <a:ext cx="1310185" cy="338554"/>
          </a:xfrm>
          <a:prstGeom prst="rect">
            <a:avLst/>
          </a:prstGeom>
          <a:noFill/>
        </p:spPr>
        <p:txBody>
          <a:bodyPr wrap="square" rtlCol="0">
            <a:spAutoFit/>
          </a:bodyPr>
          <a:lstStyle/>
          <a:p>
            <a:r>
              <a:rPr lang="en-GB" sz="1600" b="1" dirty="0" err="1">
                <a:solidFill>
                  <a:srgbClr val="FF0000"/>
                </a:solidFill>
              </a:rPr>
              <a:t>supernatent</a:t>
            </a:r>
            <a:endParaRPr lang="en-GB" sz="1600" b="1" dirty="0">
              <a:solidFill>
                <a:srgbClr val="FF0000"/>
              </a:solidFill>
            </a:endParaRPr>
          </a:p>
        </p:txBody>
      </p:sp>
      <p:sp>
        <p:nvSpPr>
          <p:cNvPr id="6" name="TextBox 5">
            <a:extLst>
              <a:ext uri="{FF2B5EF4-FFF2-40B4-BE49-F238E27FC236}">
                <a16:creationId xmlns:a16="http://schemas.microsoft.com/office/drawing/2014/main" id="{1CF21BAB-C331-47F6-B822-6C9B11354EA7}"/>
              </a:ext>
            </a:extLst>
          </p:cNvPr>
          <p:cNvSpPr txBox="1"/>
          <p:nvPr/>
        </p:nvSpPr>
        <p:spPr>
          <a:xfrm>
            <a:off x="7697338" y="1262418"/>
            <a:ext cx="1023582" cy="338554"/>
          </a:xfrm>
          <a:prstGeom prst="rect">
            <a:avLst/>
          </a:prstGeom>
          <a:noFill/>
        </p:spPr>
        <p:txBody>
          <a:bodyPr wrap="square" rtlCol="0">
            <a:spAutoFit/>
          </a:bodyPr>
          <a:lstStyle/>
          <a:p>
            <a:r>
              <a:rPr lang="en-GB" sz="1600" b="1" dirty="0">
                <a:solidFill>
                  <a:srgbClr val="FF0000"/>
                </a:solidFill>
              </a:rPr>
              <a:t>lower</a:t>
            </a:r>
          </a:p>
        </p:txBody>
      </p:sp>
      <p:sp>
        <p:nvSpPr>
          <p:cNvPr id="7" name="TextBox 6">
            <a:extLst>
              <a:ext uri="{FF2B5EF4-FFF2-40B4-BE49-F238E27FC236}">
                <a16:creationId xmlns:a16="http://schemas.microsoft.com/office/drawing/2014/main" id="{E28A3F44-7FD3-4DAD-848F-BAC325E64727}"/>
              </a:ext>
            </a:extLst>
          </p:cNvPr>
          <p:cNvSpPr txBox="1"/>
          <p:nvPr/>
        </p:nvSpPr>
        <p:spPr>
          <a:xfrm>
            <a:off x="6714701" y="1600972"/>
            <a:ext cx="1419364" cy="338554"/>
          </a:xfrm>
          <a:prstGeom prst="rect">
            <a:avLst/>
          </a:prstGeom>
          <a:noFill/>
        </p:spPr>
        <p:txBody>
          <a:bodyPr wrap="square" rtlCol="0">
            <a:spAutoFit/>
          </a:bodyPr>
          <a:lstStyle/>
          <a:p>
            <a:r>
              <a:rPr lang="en-GB" sz="1600" b="1" dirty="0">
                <a:solidFill>
                  <a:srgbClr val="FF0000"/>
                </a:solidFill>
              </a:rPr>
              <a:t>mitochondria</a:t>
            </a:r>
          </a:p>
        </p:txBody>
      </p:sp>
    </p:spTree>
    <p:extLst>
      <p:ext uri="{BB962C8B-B14F-4D97-AF65-F5344CB8AC3E}">
        <p14:creationId xmlns:p14="http://schemas.microsoft.com/office/powerpoint/2010/main" val="427730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B3CE336F-7BC0-EB49-B83D-E7CD0F6A24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959" y="318828"/>
            <a:ext cx="8732082" cy="6220344"/>
          </a:xfrm>
          <a:prstGeom prst="rect">
            <a:avLst/>
          </a:prstGeom>
        </p:spPr>
      </p:pic>
      <p:sp>
        <p:nvSpPr>
          <p:cNvPr id="2" name="Rectangle 1">
            <a:extLst>
              <a:ext uri="{FF2B5EF4-FFF2-40B4-BE49-F238E27FC236}">
                <a16:creationId xmlns:a16="http://schemas.microsoft.com/office/drawing/2014/main" id="{274AFD1B-52BC-344D-88A2-CD92E9C7D4DE}"/>
              </a:ext>
            </a:extLst>
          </p:cNvPr>
          <p:cNvSpPr/>
          <p:nvPr/>
        </p:nvSpPr>
        <p:spPr>
          <a:xfrm>
            <a:off x="491161" y="1600200"/>
            <a:ext cx="8270411" cy="7971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68D31C7-11BF-4747-BDCD-3A1ED9ED89D8}"/>
              </a:ext>
            </a:extLst>
          </p:cNvPr>
          <p:cNvSpPr/>
          <p:nvPr/>
        </p:nvSpPr>
        <p:spPr>
          <a:xfrm>
            <a:off x="5128517" y="2550087"/>
            <a:ext cx="3361205" cy="674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BD25ECD-3CF5-AC49-83E1-277397A65386}"/>
              </a:ext>
            </a:extLst>
          </p:cNvPr>
          <p:cNvSpPr/>
          <p:nvPr/>
        </p:nvSpPr>
        <p:spPr>
          <a:xfrm>
            <a:off x="219311" y="3935859"/>
            <a:ext cx="8270411" cy="24712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067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 on a white background&#10;&#10;Description automatically generated">
            <a:extLst>
              <a:ext uri="{FF2B5EF4-FFF2-40B4-BE49-F238E27FC236}">
                <a16:creationId xmlns:a16="http://schemas.microsoft.com/office/drawing/2014/main" id="{22C98ADF-8D4B-804D-BF0A-A99CC1086D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0"/>
            <a:ext cx="8749430" cy="6597352"/>
          </a:xfrm>
          <a:prstGeom prst="rect">
            <a:avLst/>
          </a:prstGeom>
        </p:spPr>
      </p:pic>
      <p:sp>
        <p:nvSpPr>
          <p:cNvPr id="2" name="Rectangle 1">
            <a:extLst>
              <a:ext uri="{FF2B5EF4-FFF2-40B4-BE49-F238E27FC236}">
                <a16:creationId xmlns:a16="http://schemas.microsoft.com/office/drawing/2014/main" id="{3639CF58-FEDF-1944-9ECC-F532C1AD69EA}"/>
              </a:ext>
            </a:extLst>
          </p:cNvPr>
          <p:cNvSpPr/>
          <p:nvPr/>
        </p:nvSpPr>
        <p:spPr>
          <a:xfrm>
            <a:off x="548239" y="387279"/>
            <a:ext cx="8270411" cy="14106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7440CF7-C279-6548-995D-2A92F57DA8CC}"/>
              </a:ext>
            </a:extLst>
          </p:cNvPr>
          <p:cNvSpPr/>
          <p:nvPr/>
        </p:nvSpPr>
        <p:spPr>
          <a:xfrm>
            <a:off x="4457560" y="1555394"/>
            <a:ext cx="4138201" cy="4280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6FCDDBB-D57D-A44D-B854-C34580E5ACEC}"/>
              </a:ext>
            </a:extLst>
          </p:cNvPr>
          <p:cNvSpPr/>
          <p:nvPr/>
        </p:nvSpPr>
        <p:spPr>
          <a:xfrm>
            <a:off x="5116961" y="2560080"/>
            <a:ext cx="3159444" cy="279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2C13846-210E-5C4B-A76D-AE941CA09FC4}"/>
              </a:ext>
            </a:extLst>
          </p:cNvPr>
          <p:cNvSpPr/>
          <p:nvPr/>
        </p:nvSpPr>
        <p:spPr>
          <a:xfrm>
            <a:off x="325350" y="3766763"/>
            <a:ext cx="8270411" cy="279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66ABEA-9FA9-0143-AB70-C7D5D6E9DE89}"/>
              </a:ext>
            </a:extLst>
          </p:cNvPr>
          <p:cNvSpPr/>
          <p:nvPr/>
        </p:nvSpPr>
        <p:spPr>
          <a:xfrm>
            <a:off x="2432694" y="4808449"/>
            <a:ext cx="5368533" cy="17666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977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0" grpId="0" animBg="1"/>
      <p:bldP spid="1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40621D-9361-4677-A5D6-AF836322EEA0}"/>
              </a:ext>
            </a:extLst>
          </p:cNvPr>
          <p:cNvPicPr>
            <a:picLocks noChangeAspect="1"/>
          </p:cNvPicPr>
          <p:nvPr/>
        </p:nvPicPr>
        <p:blipFill rotWithShape="1">
          <a:blip r:embed="rId2"/>
          <a:srcRect l="22096" t="29179" r="20951" b="13043"/>
          <a:stretch/>
        </p:blipFill>
        <p:spPr>
          <a:xfrm>
            <a:off x="0" y="985479"/>
            <a:ext cx="5897651" cy="4487273"/>
          </a:xfrm>
          <a:prstGeom prst="rect">
            <a:avLst/>
          </a:prstGeom>
        </p:spPr>
      </p:pic>
      <p:pic>
        <p:nvPicPr>
          <p:cNvPr id="3" name="Picture 2">
            <a:extLst>
              <a:ext uri="{FF2B5EF4-FFF2-40B4-BE49-F238E27FC236}">
                <a16:creationId xmlns:a16="http://schemas.microsoft.com/office/drawing/2014/main" id="{F4EC815B-4530-44B1-BA52-6611A1067F07}"/>
              </a:ext>
            </a:extLst>
          </p:cNvPr>
          <p:cNvPicPr>
            <a:picLocks noChangeAspect="1"/>
          </p:cNvPicPr>
          <p:nvPr/>
        </p:nvPicPr>
        <p:blipFill rotWithShape="1">
          <a:blip r:embed="rId3"/>
          <a:srcRect l="20579" t="47149" r="18695" b="18261"/>
          <a:stretch/>
        </p:blipFill>
        <p:spPr>
          <a:xfrm>
            <a:off x="4392997" y="985479"/>
            <a:ext cx="4751003" cy="2029666"/>
          </a:xfrm>
          <a:prstGeom prst="rect">
            <a:avLst/>
          </a:prstGeom>
        </p:spPr>
      </p:pic>
      <p:pic>
        <p:nvPicPr>
          <p:cNvPr id="4" name="Picture 4">
            <a:extLst>
              <a:ext uri="{FF2B5EF4-FFF2-40B4-BE49-F238E27FC236}">
                <a16:creationId xmlns:a16="http://schemas.microsoft.com/office/drawing/2014/main" id="{2468FAB6-EC47-044D-B3FB-70D23FC7519A}"/>
              </a:ext>
            </a:extLst>
          </p:cNvPr>
          <p:cNvPicPr>
            <a:picLocks noChangeAspect="1"/>
          </p:cNvPicPr>
          <p:nvPr/>
        </p:nvPicPr>
        <p:blipFill rotWithShape="1">
          <a:blip r:embed="rId4">
            <a:extLst>
              <a:ext uri="{28A0092B-C50C-407E-A947-70E740481C1C}">
                <a14:useLocalDpi xmlns:a14="http://schemas.microsoft.com/office/drawing/2010/main" val="0"/>
              </a:ext>
            </a:extLst>
          </a:blip>
          <a:srcRect r="48583" b="61810"/>
          <a:stretch/>
        </p:blipFill>
        <p:spPr>
          <a:xfrm>
            <a:off x="550566" y="2969940"/>
            <a:ext cx="4145288" cy="861372"/>
          </a:xfrm>
          <a:prstGeom prst="rect">
            <a:avLst/>
          </a:prstGeom>
        </p:spPr>
      </p:pic>
      <p:pic>
        <p:nvPicPr>
          <p:cNvPr id="6" name="Picture 6">
            <a:extLst>
              <a:ext uri="{FF2B5EF4-FFF2-40B4-BE49-F238E27FC236}">
                <a16:creationId xmlns:a16="http://schemas.microsoft.com/office/drawing/2014/main" id="{197DF99D-2E29-CD40-AF63-FB82C08480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35513" y="1437623"/>
            <a:ext cx="5564405" cy="1409486"/>
          </a:xfrm>
          <a:prstGeom prst="rect">
            <a:avLst/>
          </a:prstGeom>
        </p:spPr>
      </p:pic>
      <p:pic>
        <p:nvPicPr>
          <p:cNvPr id="8" name="Picture 4">
            <a:extLst>
              <a:ext uri="{FF2B5EF4-FFF2-40B4-BE49-F238E27FC236}">
                <a16:creationId xmlns:a16="http://schemas.microsoft.com/office/drawing/2014/main" id="{085545A2-3BD2-DB43-B2CB-0A90505CF396}"/>
              </a:ext>
            </a:extLst>
          </p:cNvPr>
          <p:cNvPicPr>
            <a:picLocks noChangeAspect="1"/>
          </p:cNvPicPr>
          <p:nvPr/>
        </p:nvPicPr>
        <p:blipFill rotWithShape="1">
          <a:blip r:embed="rId4">
            <a:extLst>
              <a:ext uri="{28A0092B-C50C-407E-A947-70E740481C1C}">
                <a14:useLocalDpi xmlns:a14="http://schemas.microsoft.com/office/drawing/2010/main" val="0"/>
              </a:ext>
            </a:extLst>
          </a:blip>
          <a:srcRect t="54731" r="49735"/>
          <a:stretch/>
        </p:blipFill>
        <p:spPr>
          <a:xfrm>
            <a:off x="550566" y="4275931"/>
            <a:ext cx="4586513" cy="1290798"/>
          </a:xfrm>
          <a:prstGeom prst="rect">
            <a:avLst/>
          </a:prstGeom>
        </p:spPr>
      </p:pic>
    </p:spTree>
    <p:extLst>
      <p:ext uri="{BB962C8B-B14F-4D97-AF65-F5344CB8AC3E}">
        <p14:creationId xmlns:p14="http://schemas.microsoft.com/office/powerpoint/2010/main" val="195778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TotalTime>
  <Words>693</Words>
  <Application>Microsoft Office PowerPoint</Application>
  <PresentationFormat>On-screen Show (4:3)</PresentationFormat>
  <Paragraphs>113</Paragraphs>
  <Slides>74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Arial</vt:lpstr>
      <vt:lpstr>Calibri</vt:lpstr>
      <vt:lpstr>Calibri Light</vt:lpstr>
      <vt:lpstr>Comic Sans MS</vt:lpstr>
      <vt:lpstr>Times New Roman</vt:lpstr>
      <vt:lpstr>Office Theme</vt:lpstr>
      <vt:lpstr>Cell Structure and Microscopy</vt:lpstr>
      <vt:lpstr>PowerPoint Presentation</vt:lpstr>
      <vt:lpstr>Learning Objectives</vt:lpstr>
      <vt:lpstr>Starter</vt:lpstr>
      <vt:lpstr>PowerPoint Presentation</vt:lpstr>
      <vt:lpstr>PowerPoint Presentation</vt:lpstr>
      <vt:lpstr>Eukaryotic?</vt:lpstr>
      <vt:lpstr>Revision sheet for organelles!</vt:lpstr>
      <vt:lpstr>PowerPoint Presentation</vt:lpstr>
      <vt:lpstr>PowerPoint Presentation</vt:lpstr>
      <vt:lpstr>Check so far - Which is the odd one out? Why?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Specialised cells.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Gareth Roberts</dc:creator>
  <cp:lastModifiedBy>Gareth Roberts</cp:lastModifiedBy>
  <cp:revision>50</cp:revision>
  <dcterms:created xsi:type="dcterms:W3CDTF">2020-08-25T10:10:02Z</dcterms:created>
  <dcterms:modified xsi:type="dcterms:W3CDTF">2020-10-29T16:40:55Z</dcterms:modified>
</cp:coreProperties>
</file>