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0" r:id="rId5"/>
    <p:sldId id="256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2C39A-B534-408E-B3A5-6F2C2103C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E680C-09A8-4878-A8F3-816959C76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26E48-37C8-4CE3-B337-CB965618D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51E4C-BDEA-4334-9DEC-254EC5567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AE585-B251-4813-91E6-D7D081DF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15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277A-3BD8-4BF3-AD8B-A44F7A71D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D7113-1DA7-44CA-8D80-CA3A01F9D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502EF-5B5C-4050-9398-653F049C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075E3-8C5B-41F3-A696-BA41B8FCD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CC4D6-17A6-490A-BFB2-0B477F97C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49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B217-5AF5-4D28-8D34-DD29E7133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53C97-1361-4675-B256-1E22976B8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1ED5C-8E7C-44B3-872B-4A6CA17DD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DB497-2BBD-42A9-9C4F-BC8ADB97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97569-D4BD-4F0A-BB70-7ECDB9060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07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468C-ED95-4305-8B5C-CB153321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EC744-86AC-474B-AEA0-872C29253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CED71-C261-4886-A77D-FEA2CA7B5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9A0F3-83D9-475F-828B-7B0A45C84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74BFA-393A-406C-88CC-41666070E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34E5D-1A37-4315-89EE-61307A0CD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3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A519C-41A5-48F9-828E-B30B3C183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1FFA5-C073-4CCB-BE2F-12C8C68E3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5D6E6F-9EAE-4B69-8EF1-AE1EBA769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DE699-2AC3-44E1-A638-C9C7C9CB8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6E1A08-9769-4690-9E3D-A0972463B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AC1B67-68B0-47FF-9697-753A29B38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44C517-F4C1-4452-A3CF-F6001C76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4143FD-45FB-4995-A2F4-7AFAB619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11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A6619-7282-4227-A9CF-03F83C090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0CF482-650C-44B5-AFD1-05C2BC10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7ECA6-BE3E-45D7-A25D-3789F460F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B8FBA-0D51-450E-85A3-4B33CE02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93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D4AE3-D82E-4248-B21B-BE496A874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960BF-15C9-45F8-A9D8-A5AE76FF4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94F74-7C75-41A7-AE69-A9DAA03E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81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E72F-81EA-4BFE-B8C5-813DA8A9D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E127-B3C0-4A26-AA6F-57B1D85C4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4C442-A916-442E-98FC-43BD5714C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63A1A-02BF-4993-8784-9EC21BAC8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8C709-DC43-4619-858F-E9A4052D8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B1034-8BC3-4A6D-9A00-FDF0C302F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62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DEE3-7A16-474A-985D-72A119087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59C1B6-976F-46E6-92B0-AC02F4BC29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A2E08-7B5B-4AA6-BD57-41F155DCF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8BBB4-96F0-448A-9406-CA401D5D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7DCE7-8344-4F66-9605-2CF355D0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84BBF-DF71-49CC-9F16-AEF1B1AC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58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2A660-96E4-4383-AD73-6AE4FB78A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5826D-A40C-4D9B-8A95-967F31D06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9C45B-E493-4612-818C-B9477F467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A4A25-5251-4A0E-B4A4-A815D2A5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C25F4-A970-40FD-89E0-D3D98BD2E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34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A48356-F235-4F66-A267-B56CAD55F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A59246-0D5E-4282-AE5A-CB585F3DE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09AD0-B588-4B92-8318-A94F5E48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5E30F-B884-4CF3-BEAA-1F23493E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632BA-EDF3-47CF-9EB0-28E227F62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8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8CA0C9-7928-4F93-90FA-87BA42BDC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B3EB2-6277-4D87-B09F-AC79A7E71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49BB1-FA78-4C1B-8CB7-31D460FA6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2E395-3F13-40DB-82B9-25BDF026A576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559FD-A540-4A96-B398-D0B5E8E6B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0BE2B-AB04-487E-9938-1FD4A41DA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F765B-176F-4EAE-9DD8-49EE1E13A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90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AB3A145-0557-476C-8B2E-615F9E0EA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1833562"/>
            <a:ext cx="5338299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678F92-C76A-4AE4-9848-6D14437026BB}"/>
              </a:ext>
            </a:extLst>
          </p:cNvPr>
          <p:cNvSpPr/>
          <p:nvPr/>
        </p:nvSpPr>
        <p:spPr>
          <a:xfrm>
            <a:off x="939800" y="401935"/>
            <a:ext cx="10756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The microscope used to produce the images in this activity is a standard compound microscope, as shown below and works in the same way as the one you used in class.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98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90BDAF-18E7-4EE7-9614-F55B551E6C1B}"/>
              </a:ext>
            </a:extLst>
          </p:cNvPr>
          <p:cNvSpPr/>
          <p:nvPr/>
        </p:nvSpPr>
        <p:spPr>
          <a:xfrm>
            <a:off x="393700" y="352336"/>
            <a:ext cx="1140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An eyepiece graticule can be calibrated using a stage </a:t>
            </a:r>
            <a:r>
              <a:rPr lang="en-GB" dirty="0" err="1">
                <a:latin typeface="Arial" panose="020B0604020202020204" pitchFamily="34" charset="0"/>
                <a:ea typeface="Times New Roman" panose="02020603050405020304" pitchFamily="18" charset="0"/>
              </a:rPr>
              <a:t>micrometer</a:t>
            </a: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pPr lvl="0">
              <a:spcAft>
                <a:spcPts val="0"/>
              </a:spcAft>
            </a:pPr>
            <a:endParaRPr lang="en-GB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Figure 1.1 shows the field of view using the x10 objective lens and Figure 1.2 shows the field of view using a x4 objective lens.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07D02A7-408D-42FD-8E99-46DF1E1B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139949"/>
            <a:ext cx="5518066" cy="368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372D74C3-C1D8-4837-A66F-70AE52E9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65350"/>
            <a:ext cx="5518066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2FFB59-50FB-4CA3-AD50-FD98BADC322B}"/>
              </a:ext>
            </a:extLst>
          </p:cNvPr>
          <p:cNvSpPr txBox="1"/>
          <p:nvPr/>
        </p:nvSpPr>
        <p:spPr>
          <a:xfrm>
            <a:off x="2317666" y="5994400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Fig 1.1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AFF957-34D0-4447-9631-7EA55594506D}"/>
              </a:ext>
            </a:extLst>
          </p:cNvPr>
          <p:cNvSpPr txBox="1"/>
          <p:nvPr/>
        </p:nvSpPr>
        <p:spPr>
          <a:xfrm>
            <a:off x="8855033" y="5994400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Fig 1.2</a:t>
            </a:r>
          </a:p>
        </p:txBody>
      </p:sp>
    </p:spTree>
    <p:extLst>
      <p:ext uri="{BB962C8B-B14F-4D97-AF65-F5344CB8AC3E}">
        <p14:creationId xmlns:p14="http://schemas.microsoft.com/office/powerpoint/2010/main" val="2317752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95CDC8-9D3F-48F4-A533-F8122386D0B5}"/>
              </a:ext>
            </a:extLst>
          </p:cNvPr>
          <p:cNvSpPr/>
          <p:nvPr/>
        </p:nvSpPr>
        <p:spPr>
          <a:xfrm>
            <a:off x="381000" y="302042"/>
            <a:ext cx="110363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lphaLcParenR"/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Clearly show the eyepiece graticule calibration using a x4 objective lens.			[3]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marL="228600">
              <a:spcAft>
                <a:spcPts val="0"/>
              </a:spcAft>
            </a:pP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lphaLcParenR"/>
            </a:pPr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Clearly show the eyepiece graticule calibration using a x 10 objective lens.			 [3]</a:t>
            </a:r>
            <a:endParaRPr lang="en-GB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37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2B46B8-2EF5-4E0A-BCD3-DBD4909DD503}"/>
              </a:ext>
            </a:extLst>
          </p:cNvPr>
          <p:cNvSpPr txBox="1"/>
          <p:nvPr/>
        </p:nvSpPr>
        <p:spPr>
          <a:xfrm>
            <a:off x="495300" y="546100"/>
            <a:ext cx="11176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Three microscope slides labelled slide A, slide B and slide C were observed using the </a:t>
            </a:r>
            <a:r>
              <a:rPr lang="en-GB" sz="2400" b="1" dirty="0"/>
              <a:t>x4</a:t>
            </a:r>
            <a:r>
              <a:rPr lang="en-GB" sz="2400" dirty="0"/>
              <a:t> objective lens. The microscope slides contain various images or words – as shown on the following PowerPoint slides</a:t>
            </a:r>
          </a:p>
          <a:p>
            <a:endParaRPr lang="en-GB" sz="2400" dirty="0"/>
          </a:p>
          <a:p>
            <a:r>
              <a:rPr lang="en-GB" sz="2400" dirty="0"/>
              <a:t>Using your calibration calculations from question 1, measure the size of the image using the eyepiece graticule scale at the top of the following PowerPoint slides – </a:t>
            </a:r>
            <a:r>
              <a:rPr lang="en-GB" sz="2400" dirty="0">
                <a:solidFill>
                  <a:srgbClr val="0070C0"/>
                </a:solidFill>
              </a:rPr>
              <a:t>you can drag the scale to overlay the image for improved accuracy of measurement </a:t>
            </a:r>
            <a:r>
              <a:rPr lang="en-GB" sz="2400" dirty="0">
                <a:solidFill>
                  <a:srgbClr val="FF0000"/>
                </a:solidFill>
              </a:rPr>
              <a:t>BUT DO NOT CHANGE THE IMAGE OR SCALE SIZE!!</a:t>
            </a:r>
          </a:p>
          <a:p>
            <a:endParaRPr lang="en-GB" sz="2400" dirty="0"/>
          </a:p>
          <a:p>
            <a:r>
              <a:rPr lang="en-GB" sz="2400" dirty="0"/>
              <a:t>You need to choose</a:t>
            </a:r>
            <a:r>
              <a:rPr lang="en-GB" sz="2400" b="1" dirty="0"/>
              <a:t> three</a:t>
            </a:r>
            <a:r>
              <a:rPr lang="en-GB" sz="2400" dirty="0"/>
              <a:t> images to measure. On your answer sheet you must: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State which slide was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Draw the image you are measuring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Clearly show what part of the image you have measured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Include a magnification statement</a:t>
            </a:r>
          </a:p>
        </p:txBody>
      </p:sp>
    </p:spTree>
    <p:extLst>
      <p:ext uri="{BB962C8B-B14F-4D97-AF65-F5344CB8AC3E}">
        <p14:creationId xmlns:p14="http://schemas.microsoft.com/office/powerpoint/2010/main" val="260479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39FFF0F-847C-43F8-861C-C39E93F85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619" y="2950708"/>
            <a:ext cx="2856138" cy="29415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ED774D-29BC-4891-A38A-9D1B7AF8F1D6}"/>
              </a:ext>
            </a:extLst>
          </p:cNvPr>
          <p:cNvSpPr txBox="1"/>
          <p:nvPr/>
        </p:nvSpPr>
        <p:spPr>
          <a:xfrm>
            <a:off x="1767643" y="5892286"/>
            <a:ext cx="9519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Slide A </a:t>
            </a:r>
            <a:r>
              <a:rPr lang="en-GB" sz="4000" dirty="0"/>
              <a:t>as viewed using a x 4 objective lens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7DB327-DAF4-44F7-A0CD-F4E928BAC8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4331" y="159404"/>
            <a:ext cx="8656713" cy="2641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75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786C2-213D-4E81-A7D2-14906873A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65" y="2597659"/>
            <a:ext cx="3188231" cy="35976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C1C127-5CB2-4CC8-8D60-6FA0F85FD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2728986"/>
            <a:ext cx="5267324" cy="29234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2AD90C-9136-43D9-A472-2B48D938FA5C}"/>
              </a:ext>
            </a:extLst>
          </p:cNvPr>
          <p:cNvSpPr/>
          <p:nvPr/>
        </p:nvSpPr>
        <p:spPr>
          <a:xfrm>
            <a:off x="1029381" y="6130079"/>
            <a:ext cx="105847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0070C0"/>
                </a:solidFill>
              </a:rPr>
              <a:t>Slide B </a:t>
            </a:r>
            <a:r>
              <a:rPr lang="en-GB" sz="4000" dirty="0"/>
              <a:t>images as viewed using a x 4 objective lens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7DB327-DAF4-44F7-A0CD-F4E928BAC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3402" y="87955"/>
            <a:ext cx="8656713" cy="2641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241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9A5E11-1E63-48D8-8B44-9C1AFA0BC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19" y="2004610"/>
            <a:ext cx="3672566" cy="4816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230489-00BA-4406-9354-2B9C5B7EB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955" y="2462045"/>
            <a:ext cx="4496176" cy="37254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ECD380-B258-4BC1-8CE9-AA7F90DE1040}"/>
              </a:ext>
            </a:extLst>
          </p:cNvPr>
          <p:cNvSpPr/>
          <p:nvPr/>
        </p:nvSpPr>
        <p:spPr>
          <a:xfrm>
            <a:off x="1740581" y="6187448"/>
            <a:ext cx="105847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0070C0"/>
                </a:solidFill>
              </a:rPr>
              <a:t>Slide B </a:t>
            </a:r>
            <a:r>
              <a:rPr lang="en-GB" sz="4000" dirty="0"/>
              <a:t>images as viewed using a x 4 objective lens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7DB327-DAF4-44F7-A0CD-F4E928BAC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1118" y="-329430"/>
            <a:ext cx="8656713" cy="2641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161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BED774D-29BC-4891-A38A-9D1B7AF8F1D6}"/>
              </a:ext>
            </a:extLst>
          </p:cNvPr>
          <p:cNvSpPr txBox="1"/>
          <p:nvPr/>
        </p:nvSpPr>
        <p:spPr>
          <a:xfrm>
            <a:off x="904801" y="6049167"/>
            <a:ext cx="1128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Slide C </a:t>
            </a:r>
            <a:r>
              <a:rPr lang="en-GB" sz="4000" dirty="0"/>
              <a:t>images as viewed using a x 4 objective lens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A500A-5501-4C73-BFAD-CD36AD8D0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312" y="2900022"/>
            <a:ext cx="3381812" cy="12666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7FA70D-EFCA-4892-B13A-8ABB8F43F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400" y="2900022"/>
            <a:ext cx="3977884" cy="1175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09426-F51E-4F54-9CC5-9CCA00891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12" y="4467255"/>
            <a:ext cx="3868023" cy="10298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1600BE-A569-4724-9AA0-296448AD0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275" y="4348850"/>
            <a:ext cx="4792513" cy="12666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7DB327-DAF4-44F7-A0CD-F4E928BAC81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5469" y="170488"/>
            <a:ext cx="8656713" cy="26410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7334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258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Lyndsay Smith</dc:creator>
  <cp:lastModifiedBy>Kim Edgell</cp:lastModifiedBy>
  <cp:revision>23</cp:revision>
  <dcterms:created xsi:type="dcterms:W3CDTF">2020-09-08T13:32:25Z</dcterms:created>
  <dcterms:modified xsi:type="dcterms:W3CDTF">2020-09-10T08:48:19Z</dcterms:modified>
</cp:coreProperties>
</file>