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60" r:id="rId1"/>
  </p:sldMasterIdLst>
  <p:sldIdLst>
    <p:sldId id="290" r:id="rId2"/>
    <p:sldId id="291" r:id="rId3"/>
    <p:sldId id="292" r:id="rId4"/>
    <p:sldId id="293" r:id="rId5"/>
    <p:sldId id="294" r:id="rId6"/>
    <p:sldId id="295" r:id="rId7"/>
    <p:sldId id="296" r:id="rId8"/>
    <p:sldId id="256" r:id="rId9"/>
    <p:sldId id="302" r:id="rId10"/>
    <p:sldId id="303" r:id="rId11"/>
    <p:sldId id="304" r:id="rId12"/>
    <p:sldId id="287" r:id="rId13"/>
    <p:sldId id="257" r:id="rId14"/>
    <p:sldId id="288" r:id="rId15"/>
    <p:sldId id="289" r:id="rId16"/>
    <p:sldId id="298" r:id="rId17"/>
    <p:sldId id="258" r:id="rId18"/>
    <p:sldId id="299" r:id="rId19"/>
    <p:sldId id="260" r:id="rId20"/>
    <p:sldId id="300" r:id="rId21"/>
    <p:sldId id="261" r:id="rId22"/>
    <p:sldId id="263" r:id="rId23"/>
    <p:sldId id="301" r:id="rId24"/>
    <p:sldId id="264" r:id="rId25"/>
    <p:sldId id="308" r:id="rId26"/>
    <p:sldId id="265" r:id="rId27"/>
    <p:sldId id="266" r:id="rId28"/>
    <p:sldId id="305" r:id="rId29"/>
    <p:sldId id="306" r:id="rId30"/>
    <p:sldId id="307" r:id="rId31"/>
    <p:sldId id="312" r:id="rId32"/>
    <p:sldId id="309" r:id="rId33"/>
    <p:sldId id="310" r:id="rId34"/>
    <p:sldId id="311" r:id="rId35"/>
    <p:sldId id="316" r:id="rId36"/>
    <p:sldId id="268" r:id="rId37"/>
    <p:sldId id="313" r:id="rId38"/>
    <p:sldId id="318" r:id="rId39"/>
    <p:sldId id="314" r:id="rId40"/>
    <p:sldId id="321" r:id="rId41"/>
    <p:sldId id="317" r:id="rId42"/>
    <p:sldId id="315" r:id="rId43"/>
    <p:sldId id="275" r:id="rId44"/>
    <p:sldId id="319" r:id="rId45"/>
    <p:sldId id="276" r:id="rId46"/>
    <p:sldId id="277" r:id="rId47"/>
    <p:sldId id="320" r:id="rId48"/>
    <p:sldId id="322" r:id="rId49"/>
    <p:sldId id="323" r:id="rId50"/>
    <p:sldId id="278" r:id="rId51"/>
    <p:sldId id="324" r:id="rId52"/>
    <p:sldId id="325" r:id="rId53"/>
    <p:sldId id="326" r:id="rId54"/>
    <p:sldId id="327" r:id="rId55"/>
    <p:sldId id="329" r:id="rId56"/>
    <p:sldId id="328" r:id="rId57"/>
    <p:sldId id="330" r:id="rId58"/>
    <p:sldId id="285" r:id="rId59"/>
    <p:sldId id="331" r:id="rId60"/>
    <p:sldId id="332" r:id="rId61"/>
    <p:sldId id="333" r:id="rId62"/>
    <p:sldId id="334"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31"/>
    <p:restoredTop sz="95100"/>
  </p:normalViewPr>
  <p:slideViewPr>
    <p:cSldViewPr snapToGrid="0" snapToObjects="1">
      <p:cViewPr varScale="1">
        <p:scale>
          <a:sx n="131" d="100"/>
          <a:sy n="131" d="100"/>
        </p:scale>
        <p:origin x="76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E1C09FB9-9800-5B4B-A9B0-754CE2067722}"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281246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1C09FB9-9800-5B4B-A9B0-754CE2067722}"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3565356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1C09FB9-9800-5B4B-A9B0-754CE2067722}"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563927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1C09FB9-9800-5B4B-A9B0-754CE2067722}"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2774414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1C09FB9-9800-5B4B-A9B0-754CE2067722}" type="datetimeFigureOut">
              <a:rPr lang="en-GB" smtClean="0"/>
              <a:t>27/03/2020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406858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1C09FB9-9800-5B4B-A9B0-754CE2067722}" type="datetimeFigureOut">
              <a:rPr lang="en-GB" smtClean="0"/>
              <a:t>27/03/2020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2452677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C09FB9-9800-5B4B-A9B0-754CE2067722}" type="datetimeFigureOut">
              <a:rPr lang="en-GB" smtClean="0"/>
              <a:t>27/03/2020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2631605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1C09FB9-9800-5B4B-A9B0-754CE2067722}"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154640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1C09FB9-9800-5B4B-A9B0-754CE2067722}"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3096410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1C09FB9-9800-5B4B-A9B0-754CE2067722}"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848347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1C09FB9-9800-5B4B-A9B0-754CE2067722}"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61BD7F-1529-5F4D-82B9-DD47F00AFA02}" type="slidenum">
              <a:rPr lang="en-GB" smtClean="0"/>
              <a:t>‹#›</a:t>
            </a:fld>
            <a:endParaRPr lang="en-GB"/>
          </a:p>
        </p:txBody>
      </p:sp>
    </p:spTree>
    <p:extLst>
      <p:ext uri="{BB962C8B-B14F-4D97-AF65-F5344CB8AC3E}">
        <p14:creationId xmlns:p14="http://schemas.microsoft.com/office/powerpoint/2010/main" val="305692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C09FB9-9800-5B4B-A9B0-754CE2067722}" type="datetimeFigureOut">
              <a:rPr lang="en-GB" smtClean="0"/>
              <a:t>27/03/2020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61BD7F-1529-5F4D-82B9-DD47F00AFA02}" type="slidenum">
              <a:rPr lang="en-GB" smtClean="0"/>
              <a:t>‹#›</a:t>
            </a:fld>
            <a:endParaRPr lang="en-GB"/>
          </a:p>
        </p:txBody>
      </p:sp>
    </p:spTree>
    <p:extLst>
      <p:ext uri="{BB962C8B-B14F-4D97-AF65-F5344CB8AC3E}">
        <p14:creationId xmlns:p14="http://schemas.microsoft.com/office/powerpoint/2010/main" val="834281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hyperlink" Target="https://www.youtube.com/watch?v=L3dkJVExfdE" TargetMode="Externa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file:///G:\var\folders\k2\1tc3k6fn4wlc_2mny5hf8yfc0000gn\T\com.microsoft.Word\WebArchiveCopyPasteTempFiles\happyfacespiders.jpg" TargetMode="External"/><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youtube.com/watch?v=80lMLgzCzo0" TargetMode="External"/><Relationship Id="rId1" Type="http://schemas.openxmlformats.org/officeDocument/2006/relationships/slideLayout" Target="../slideLayouts/slideLayout7.xml"/><Relationship Id="rId6" Type="http://schemas.openxmlformats.org/officeDocument/2006/relationships/hyperlink" Target="https://www.youtube.com/watch?v=v3HlwwJG85c" TargetMode="External"/><Relationship Id="rId5" Type="http://schemas.openxmlformats.org/officeDocument/2006/relationships/hyperlink" Target="https://www.youtube.com/watch?v=Cp13MneGIt8" TargetMode="External"/><Relationship Id="rId4" Type="http://schemas.openxmlformats.org/officeDocument/2006/relationships/hyperlink" Target="https://www.youtube.com/watch?v=nWfyw51DQfU"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DVouQRAKxYo" TargetMode="External"/><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7.xml"/><Relationship Id="rId4" Type="http://schemas.openxmlformats.org/officeDocument/2006/relationships/image" Target="../media/image70.emf"/></Relationships>
</file>

<file path=ppt/slides/_rels/slide52.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78.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8962" y="2985595"/>
            <a:ext cx="6266793" cy="1131079"/>
          </a:xfrm>
          <a:prstGeom prst="rect">
            <a:avLst/>
          </a:prstGeom>
          <a:noFill/>
        </p:spPr>
        <p:txBody>
          <a:bodyPr wrap="square" rtlCol="0">
            <a:spAutoFit/>
          </a:bodyPr>
          <a:lstStyle/>
          <a:p>
            <a:r>
              <a:rPr lang="en-GB" sz="2250" dirty="0"/>
              <a:t>In 3 minutes draw and label a DNA molecule</a:t>
            </a:r>
          </a:p>
          <a:p>
            <a:endParaRPr lang="en-GB" sz="2250" dirty="0"/>
          </a:p>
          <a:p>
            <a:r>
              <a:rPr lang="en-GB" sz="2250" dirty="0"/>
              <a:t>0-7: Ok, 8-10: Good, 11-12: Excellent  </a:t>
            </a:r>
          </a:p>
        </p:txBody>
      </p:sp>
      <p:sp>
        <p:nvSpPr>
          <p:cNvPr id="2" name="TextBox 1">
            <a:extLst>
              <a:ext uri="{FF2B5EF4-FFF2-40B4-BE49-F238E27FC236}">
                <a16:creationId xmlns:a16="http://schemas.microsoft.com/office/drawing/2014/main" id="{958AD8B1-AED5-4C50-A0DC-9D5A5549D234}"/>
              </a:ext>
            </a:extLst>
          </p:cNvPr>
          <p:cNvSpPr txBox="1"/>
          <p:nvPr/>
        </p:nvSpPr>
        <p:spPr>
          <a:xfrm>
            <a:off x="331304" y="278296"/>
            <a:ext cx="8507896" cy="954107"/>
          </a:xfrm>
          <a:prstGeom prst="rect">
            <a:avLst/>
          </a:prstGeom>
          <a:solidFill>
            <a:srgbClr val="FFFF00"/>
          </a:solidFill>
        </p:spPr>
        <p:txBody>
          <a:bodyPr wrap="square" rtlCol="0">
            <a:spAutoFit/>
          </a:bodyPr>
          <a:lstStyle/>
          <a:p>
            <a:r>
              <a:rPr lang="en-GB" sz="2800" b="1" dirty="0"/>
              <a:t>Recap activities. </a:t>
            </a:r>
          </a:p>
          <a:p>
            <a:r>
              <a:rPr lang="en-GB" sz="2800" b="1" dirty="0"/>
              <a:t>Test yourself under timed conditions on paper. </a:t>
            </a:r>
          </a:p>
        </p:txBody>
      </p:sp>
    </p:spTree>
    <p:extLst>
      <p:ext uri="{BB962C8B-B14F-4D97-AF65-F5344CB8AC3E}">
        <p14:creationId xmlns:p14="http://schemas.microsoft.com/office/powerpoint/2010/main" val="1181774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1011" y="1117381"/>
            <a:ext cx="3369879" cy="300082"/>
          </a:xfrm>
          <a:prstGeom prst="rect">
            <a:avLst/>
          </a:prstGeom>
          <a:noFill/>
          <a:ln>
            <a:solidFill>
              <a:schemeClr val="tx1"/>
            </a:solidFill>
          </a:ln>
        </p:spPr>
        <p:txBody>
          <a:bodyPr wrap="square" rtlCol="0">
            <a:spAutoFit/>
          </a:bodyPr>
          <a:lstStyle/>
          <a:p>
            <a:r>
              <a:rPr lang="en-GB" sz="1350" dirty="0"/>
              <a:t>In 3 minutes draw and label a DNA molecule </a:t>
            </a:r>
          </a:p>
        </p:txBody>
      </p:sp>
      <p:pic>
        <p:nvPicPr>
          <p:cNvPr id="2" name="Picture 1"/>
          <p:cNvPicPr>
            <a:picLocks noChangeAspect="1"/>
          </p:cNvPicPr>
          <p:nvPr/>
        </p:nvPicPr>
        <p:blipFill>
          <a:blip r:embed="rId2"/>
          <a:stretch>
            <a:fillRect/>
          </a:stretch>
        </p:blipFill>
        <p:spPr>
          <a:xfrm>
            <a:off x="2002344" y="1740365"/>
            <a:ext cx="4075263" cy="3974887"/>
          </a:xfrm>
          <a:prstGeom prst="rect">
            <a:avLst/>
          </a:prstGeom>
        </p:spPr>
      </p:pic>
      <p:sp>
        <p:nvSpPr>
          <p:cNvPr id="3" name="Rectangle 2"/>
          <p:cNvSpPr/>
          <p:nvPr/>
        </p:nvSpPr>
        <p:spPr>
          <a:xfrm>
            <a:off x="2849617" y="1791357"/>
            <a:ext cx="1016876" cy="626679"/>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5" name="TextBox 4"/>
          <p:cNvSpPr txBox="1"/>
          <p:nvPr/>
        </p:nvSpPr>
        <p:spPr>
          <a:xfrm>
            <a:off x="957755" y="1740364"/>
            <a:ext cx="1329210" cy="300082"/>
          </a:xfrm>
          <a:prstGeom prst="rect">
            <a:avLst/>
          </a:prstGeom>
          <a:noFill/>
        </p:spPr>
        <p:txBody>
          <a:bodyPr wrap="none" rtlCol="0">
            <a:spAutoFit/>
          </a:bodyPr>
          <a:lstStyle/>
          <a:p>
            <a:r>
              <a:rPr lang="en-GB" sz="1350" dirty="0"/>
              <a:t>DNA nucleotide </a:t>
            </a:r>
          </a:p>
        </p:txBody>
      </p:sp>
      <p:cxnSp>
        <p:nvCxnSpPr>
          <p:cNvPr id="7" name="Straight Arrow Connector 6"/>
          <p:cNvCxnSpPr/>
          <p:nvPr/>
        </p:nvCxnSpPr>
        <p:spPr>
          <a:xfrm>
            <a:off x="2128345" y="1885951"/>
            <a:ext cx="922283" cy="21283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 name="TextBox 7"/>
          <p:cNvSpPr txBox="1"/>
          <p:nvPr/>
        </p:nvSpPr>
        <p:spPr>
          <a:xfrm>
            <a:off x="906299" y="2827825"/>
            <a:ext cx="1383840" cy="300082"/>
          </a:xfrm>
          <a:prstGeom prst="rect">
            <a:avLst/>
          </a:prstGeom>
          <a:noFill/>
        </p:spPr>
        <p:txBody>
          <a:bodyPr wrap="none" rtlCol="0">
            <a:spAutoFit/>
          </a:bodyPr>
          <a:lstStyle/>
          <a:p>
            <a:r>
              <a:rPr lang="en-GB" sz="1350" dirty="0"/>
              <a:t>Phosphate group</a:t>
            </a:r>
          </a:p>
        </p:txBody>
      </p:sp>
      <p:sp>
        <p:nvSpPr>
          <p:cNvPr id="9" name="TextBox 8"/>
          <p:cNvSpPr txBox="1"/>
          <p:nvPr/>
        </p:nvSpPr>
        <p:spPr>
          <a:xfrm>
            <a:off x="906299" y="3265498"/>
            <a:ext cx="1514967" cy="300082"/>
          </a:xfrm>
          <a:prstGeom prst="rect">
            <a:avLst/>
          </a:prstGeom>
          <a:noFill/>
        </p:spPr>
        <p:txBody>
          <a:bodyPr wrap="none" rtlCol="0">
            <a:spAutoFit/>
          </a:bodyPr>
          <a:lstStyle/>
          <a:p>
            <a:r>
              <a:rPr lang="en-GB" sz="1350" dirty="0"/>
              <a:t>Deoxyribose sugar </a:t>
            </a:r>
          </a:p>
        </p:txBody>
      </p:sp>
      <p:cxnSp>
        <p:nvCxnSpPr>
          <p:cNvPr id="11" name="Straight Arrow Connector 10"/>
          <p:cNvCxnSpPr/>
          <p:nvPr/>
        </p:nvCxnSpPr>
        <p:spPr>
          <a:xfrm>
            <a:off x="2243204" y="2966324"/>
            <a:ext cx="606414" cy="1385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43204" y="3450809"/>
            <a:ext cx="10084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906299" y="3749983"/>
            <a:ext cx="1727781" cy="300082"/>
          </a:xfrm>
          <a:prstGeom prst="rect">
            <a:avLst/>
          </a:prstGeom>
          <a:noFill/>
        </p:spPr>
        <p:txBody>
          <a:bodyPr wrap="none" rtlCol="0">
            <a:spAutoFit/>
          </a:bodyPr>
          <a:lstStyle/>
          <a:p>
            <a:r>
              <a:rPr lang="en-GB" sz="1350" dirty="0"/>
              <a:t>Phosphodiester bond </a:t>
            </a:r>
          </a:p>
        </p:txBody>
      </p:sp>
      <p:cxnSp>
        <p:nvCxnSpPr>
          <p:cNvPr id="16" name="Straight Arrow Connector 15"/>
          <p:cNvCxnSpPr/>
          <p:nvPr/>
        </p:nvCxnSpPr>
        <p:spPr>
          <a:xfrm>
            <a:off x="2546411" y="3969904"/>
            <a:ext cx="504217" cy="1676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209506" y="4594117"/>
            <a:ext cx="828240" cy="300082"/>
          </a:xfrm>
          <a:prstGeom prst="rect">
            <a:avLst/>
          </a:prstGeom>
          <a:noFill/>
        </p:spPr>
        <p:txBody>
          <a:bodyPr wrap="none" rtlCol="0">
            <a:spAutoFit/>
          </a:bodyPr>
          <a:lstStyle/>
          <a:p>
            <a:r>
              <a:rPr lang="en-GB" sz="1350" dirty="0"/>
              <a:t>Cytosine </a:t>
            </a:r>
          </a:p>
        </p:txBody>
      </p:sp>
      <p:cxnSp>
        <p:nvCxnSpPr>
          <p:cNvPr id="19" name="Straight Arrow Connector 18"/>
          <p:cNvCxnSpPr>
            <a:stCxn id="17" idx="3"/>
          </p:cNvCxnSpPr>
          <p:nvPr/>
        </p:nvCxnSpPr>
        <p:spPr>
          <a:xfrm flipV="1">
            <a:off x="2037746" y="4640975"/>
            <a:ext cx="1533144" cy="103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78845" y="5102736"/>
            <a:ext cx="809837" cy="300082"/>
          </a:xfrm>
          <a:prstGeom prst="rect">
            <a:avLst/>
          </a:prstGeom>
          <a:noFill/>
        </p:spPr>
        <p:txBody>
          <a:bodyPr wrap="none" rtlCol="0">
            <a:spAutoFit/>
          </a:bodyPr>
          <a:lstStyle/>
          <a:p>
            <a:r>
              <a:rPr lang="en-GB" sz="1350" dirty="0"/>
              <a:t>Adenine </a:t>
            </a:r>
          </a:p>
        </p:txBody>
      </p:sp>
      <p:cxnSp>
        <p:nvCxnSpPr>
          <p:cNvPr id="22" name="Straight Arrow Connector 21"/>
          <p:cNvCxnSpPr/>
          <p:nvPr/>
        </p:nvCxnSpPr>
        <p:spPr>
          <a:xfrm>
            <a:off x="1747297" y="5244006"/>
            <a:ext cx="1930010" cy="118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567781" y="5117329"/>
            <a:ext cx="830677" cy="300082"/>
          </a:xfrm>
          <a:prstGeom prst="rect">
            <a:avLst/>
          </a:prstGeom>
          <a:noFill/>
        </p:spPr>
        <p:txBody>
          <a:bodyPr wrap="none" rtlCol="0">
            <a:spAutoFit/>
          </a:bodyPr>
          <a:lstStyle/>
          <a:p>
            <a:r>
              <a:rPr lang="en-GB" sz="1350" dirty="0"/>
              <a:t>Thymine </a:t>
            </a:r>
          </a:p>
        </p:txBody>
      </p:sp>
      <p:cxnSp>
        <p:nvCxnSpPr>
          <p:cNvPr id="25" name="Straight Arrow Connector 24"/>
          <p:cNvCxnSpPr>
            <a:stCxn id="23" idx="1"/>
          </p:cNvCxnSpPr>
          <p:nvPr/>
        </p:nvCxnSpPr>
        <p:spPr>
          <a:xfrm flipH="1" flipV="1">
            <a:off x="4485211" y="5255830"/>
            <a:ext cx="1082570" cy="11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419903" y="4594117"/>
            <a:ext cx="777777" cy="300082"/>
          </a:xfrm>
          <a:prstGeom prst="rect">
            <a:avLst/>
          </a:prstGeom>
          <a:noFill/>
        </p:spPr>
        <p:txBody>
          <a:bodyPr wrap="none" rtlCol="0">
            <a:spAutoFit/>
          </a:bodyPr>
          <a:lstStyle/>
          <a:p>
            <a:r>
              <a:rPr lang="en-GB" sz="1350" dirty="0"/>
              <a:t>Guanine</a:t>
            </a:r>
          </a:p>
        </p:txBody>
      </p:sp>
      <p:cxnSp>
        <p:nvCxnSpPr>
          <p:cNvPr id="28" name="Straight Arrow Connector 27"/>
          <p:cNvCxnSpPr>
            <a:stCxn id="26" idx="1"/>
          </p:cNvCxnSpPr>
          <p:nvPr/>
        </p:nvCxnSpPr>
        <p:spPr>
          <a:xfrm flipH="1" flipV="1">
            <a:off x="4458643" y="4640975"/>
            <a:ext cx="961260" cy="1031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4230877" y="1378987"/>
            <a:ext cx="2130455" cy="300082"/>
          </a:xfrm>
          <a:prstGeom prst="rect">
            <a:avLst/>
          </a:prstGeom>
          <a:noFill/>
        </p:spPr>
        <p:txBody>
          <a:bodyPr wrap="none" rtlCol="0">
            <a:spAutoFit/>
          </a:bodyPr>
          <a:lstStyle/>
          <a:p>
            <a:r>
              <a:rPr lang="en-GB" sz="1350" dirty="0"/>
              <a:t>Sugar phosphate backbone </a:t>
            </a:r>
          </a:p>
        </p:txBody>
      </p:sp>
      <p:cxnSp>
        <p:nvCxnSpPr>
          <p:cNvPr id="31" name="Straight Arrow Connector 30"/>
          <p:cNvCxnSpPr/>
          <p:nvPr/>
        </p:nvCxnSpPr>
        <p:spPr>
          <a:xfrm>
            <a:off x="4939273" y="1601865"/>
            <a:ext cx="0" cy="3707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6964417" y="3763156"/>
            <a:ext cx="1726498" cy="507831"/>
          </a:xfrm>
          <a:prstGeom prst="rect">
            <a:avLst/>
          </a:prstGeom>
          <a:noFill/>
        </p:spPr>
        <p:txBody>
          <a:bodyPr wrap="none" rtlCol="0">
            <a:spAutoFit/>
          </a:bodyPr>
          <a:lstStyle/>
          <a:p>
            <a:r>
              <a:rPr lang="en-GB" sz="1350" dirty="0"/>
              <a:t>Anti-parallel chains</a:t>
            </a:r>
          </a:p>
          <a:p>
            <a:r>
              <a:rPr lang="en-GB" sz="1350" dirty="0"/>
              <a:t>Polynucleotide chain  </a:t>
            </a:r>
          </a:p>
        </p:txBody>
      </p:sp>
      <p:sp>
        <p:nvSpPr>
          <p:cNvPr id="33" name="TextBox 32"/>
          <p:cNvSpPr txBox="1"/>
          <p:nvPr/>
        </p:nvSpPr>
        <p:spPr>
          <a:xfrm>
            <a:off x="5484464" y="3117355"/>
            <a:ext cx="1377428" cy="300082"/>
          </a:xfrm>
          <a:prstGeom prst="rect">
            <a:avLst/>
          </a:prstGeom>
          <a:noFill/>
        </p:spPr>
        <p:txBody>
          <a:bodyPr wrap="none" rtlCol="0">
            <a:spAutoFit/>
          </a:bodyPr>
          <a:lstStyle/>
          <a:p>
            <a:r>
              <a:rPr lang="en-GB" sz="1350" dirty="0"/>
              <a:t>Hydrogen bonds </a:t>
            </a:r>
          </a:p>
        </p:txBody>
      </p:sp>
      <p:cxnSp>
        <p:nvCxnSpPr>
          <p:cNvPr id="35" name="Straight Arrow Connector 34"/>
          <p:cNvCxnSpPr>
            <a:stCxn id="33" idx="1"/>
          </p:cNvCxnSpPr>
          <p:nvPr/>
        </p:nvCxnSpPr>
        <p:spPr>
          <a:xfrm flipH="1" flipV="1">
            <a:off x="3866496" y="2827826"/>
            <a:ext cx="1617968" cy="439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329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8962" y="2985595"/>
            <a:ext cx="6266793" cy="1131079"/>
          </a:xfrm>
          <a:prstGeom prst="rect">
            <a:avLst/>
          </a:prstGeom>
          <a:noFill/>
        </p:spPr>
        <p:txBody>
          <a:bodyPr wrap="square" rtlCol="0">
            <a:spAutoFit/>
          </a:bodyPr>
          <a:lstStyle/>
          <a:p>
            <a:r>
              <a:rPr lang="en-GB" sz="2250" dirty="0"/>
              <a:t>In 5 minutes draw and label the process of transcription AND translation. </a:t>
            </a:r>
          </a:p>
          <a:p>
            <a:endParaRPr lang="en-GB" sz="2250" dirty="0"/>
          </a:p>
        </p:txBody>
      </p:sp>
      <p:cxnSp>
        <p:nvCxnSpPr>
          <p:cNvPr id="3" name="Straight Arrow Connector 2"/>
          <p:cNvCxnSpPr/>
          <p:nvPr/>
        </p:nvCxnSpPr>
        <p:spPr>
          <a:xfrm flipH="1">
            <a:off x="1761797" y="3706868"/>
            <a:ext cx="567559" cy="650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19252" y="4451788"/>
            <a:ext cx="2956034" cy="300082"/>
          </a:xfrm>
          <a:prstGeom prst="rect">
            <a:avLst/>
          </a:prstGeom>
          <a:noFill/>
        </p:spPr>
        <p:txBody>
          <a:bodyPr wrap="square" rtlCol="0">
            <a:spAutoFit/>
          </a:bodyPr>
          <a:lstStyle/>
          <a:p>
            <a:r>
              <a:rPr lang="en-GB" sz="1350" dirty="0"/>
              <a:t>0-7: Ok, 8-11: Good 12-15: Excellent </a:t>
            </a:r>
          </a:p>
        </p:txBody>
      </p:sp>
      <p:sp>
        <p:nvSpPr>
          <p:cNvPr id="6" name="TextBox 5"/>
          <p:cNvSpPr txBox="1"/>
          <p:nvPr/>
        </p:nvSpPr>
        <p:spPr>
          <a:xfrm>
            <a:off x="4974022" y="4451788"/>
            <a:ext cx="2956034" cy="300082"/>
          </a:xfrm>
          <a:prstGeom prst="rect">
            <a:avLst/>
          </a:prstGeom>
          <a:noFill/>
        </p:spPr>
        <p:txBody>
          <a:bodyPr wrap="square" rtlCol="0">
            <a:spAutoFit/>
          </a:bodyPr>
          <a:lstStyle/>
          <a:p>
            <a:r>
              <a:rPr lang="en-GB" sz="1350" dirty="0"/>
              <a:t>0-7: Ok, 8-11: Good 12-14: Excellent </a:t>
            </a:r>
          </a:p>
        </p:txBody>
      </p:sp>
      <p:cxnSp>
        <p:nvCxnSpPr>
          <p:cNvPr id="8" name="Straight Arrow Connector 7"/>
          <p:cNvCxnSpPr/>
          <p:nvPr/>
        </p:nvCxnSpPr>
        <p:spPr>
          <a:xfrm>
            <a:off x="4954314" y="3539593"/>
            <a:ext cx="910459" cy="9121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63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26709"/>
          <a:stretch/>
        </p:blipFill>
        <p:spPr>
          <a:xfrm>
            <a:off x="571418" y="4221020"/>
            <a:ext cx="4115045" cy="1673313"/>
          </a:xfrm>
          <a:prstGeom prst="rect">
            <a:avLst/>
          </a:prstGeom>
        </p:spPr>
      </p:pic>
      <p:sp>
        <p:nvSpPr>
          <p:cNvPr id="3" name="TextBox 2"/>
          <p:cNvSpPr txBox="1"/>
          <p:nvPr/>
        </p:nvSpPr>
        <p:spPr>
          <a:xfrm>
            <a:off x="0" y="862353"/>
            <a:ext cx="3657764" cy="3554819"/>
          </a:xfrm>
          <a:prstGeom prst="rect">
            <a:avLst/>
          </a:prstGeom>
          <a:noFill/>
        </p:spPr>
        <p:txBody>
          <a:bodyPr wrap="square" rtlCol="0">
            <a:spAutoFit/>
          </a:bodyPr>
          <a:lstStyle/>
          <a:p>
            <a:pPr marL="257175" indent="-257175">
              <a:buAutoNum type="arabicPeriod"/>
            </a:pPr>
            <a:r>
              <a:rPr lang="en-GB" sz="1500" dirty="0"/>
              <a:t>GENE unzipped</a:t>
            </a:r>
          </a:p>
          <a:p>
            <a:pPr marL="257175" indent="-257175">
              <a:buAutoNum type="arabicPeriod"/>
            </a:pPr>
            <a:r>
              <a:rPr lang="en-GB" sz="1500" dirty="0"/>
              <a:t>DNA Helicase</a:t>
            </a:r>
          </a:p>
          <a:p>
            <a:pPr marL="257175" indent="-257175">
              <a:buAutoNum type="arabicPeriod"/>
            </a:pPr>
            <a:r>
              <a:rPr lang="en-GB" sz="1500" dirty="0"/>
              <a:t>Breaks H bonds </a:t>
            </a:r>
          </a:p>
          <a:p>
            <a:pPr marL="257175" indent="-257175">
              <a:buAutoNum type="arabicPeriod"/>
            </a:pPr>
            <a:r>
              <a:rPr lang="en-GB" sz="1500" dirty="0"/>
              <a:t>RNA </a:t>
            </a:r>
            <a:r>
              <a:rPr lang="en-GB" sz="1500" dirty="0" err="1"/>
              <a:t>nucletides</a:t>
            </a:r>
            <a:endParaRPr lang="en-GB" sz="1500" dirty="0"/>
          </a:p>
          <a:p>
            <a:pPr marL="257175" indent="-257175">
              <a:buAutoNum type="arabicPeriod"/>
            </a:pPr>
            <a:r>
              <a:rPr lang="en-GB" sz="1500" dirty="0"/>
              <a:t>Complementary base pair</a:t>
            </a:r>
          </a:p>
          <a:p>
            <a:pPr marL="257175" indent="-257175">
              <a:buAutoNum type="arabicPeriod"/>
            </a:pPr>
            <a:r>
              <a:rPr lang="en-GB" sz="1500" dirty="0"/>
              <a:t>A-U, C-G</a:t>
            </a:r>
          </a:p>
          <a:p>
            <a:pPr marL="257175" indent="-257175">
              <a:buAutoNum type="arabicPeriod"/>
            </a:pPr>
            <a:r>
              <a:rPr lang="en-GB" sz="1500" dirty="0"/>
              <a:t>Triplets into codons </a:t>
            </a:r>
          </a:p>
          <a:p>
            <a:pPr marL="257175" indent="-257175">
              <a:buAutoNum type="arabicPeriod"/>
            </a:pPr>
            <a:r>
              <a:rPr lang="en-GB" sz="1500" dirty="0"/>
              <a:t>RNA polymerase </a:t>
            </a:r>
          </a:p>
          <a:p>
            <a:pPr marL="257175" indent="-257175">
              <a:buAutoNum type="arabicPeriod"/>
            </a:pPr>
            <a:r>
              <a:rPr lang="en-GB" sz="1500" dirty="0"/>
              <a:t>Phosphodiester bond </a:t>
            </a:r>
          </a:p>
          <a:p>
            <a:pPr marL="257175" indent="-257175">
              <a:buAutoNum type="arabicPeriod"/>
            </a:pPr>
            <a:r>
              <a:rPr lang="en-GB" sz="1500" dirty="0"/>
              <a:t>mRNA </a:t>
            </a:r>
          </a:p>
          <a:p>
            <a:pPr marL="257175" indent="-257175">
              <a:buAutoNum type="arabicPeriod"/>
            </a:pPr>
            <a:r>
              <a:rPr lang="en-GB" sz="1500" dirty="0"/>
              <a:t>Leaves nucleus </a:t>
            </a:r>
          </a:p>
          <a:p>
            <a:pPr marL="257175" indent="-257175">
              <a:buAutoNum type="arabicPeriod"/>
            </a:pPr>
            <a:r>
              <a:rPr lang="en-GB" sz="1500" dirty="0"/>
              <a:t>To ribosomes</a:t>
            </a:r>
          </a:p>
          <a:p>
            <a:pPr marL="257175" indent="-257175">
              <a:buAutoNum type="arabicPeriod"/>
            </a:pPr>
            <a:r>
              <a:rPr lang="en-GB" sz="1500" dirty="0"/>
              <a:t>Pre-mRNA spliced to mRNA </a:t>
            </a:r>
          </a:p>
          <a:p>
            <a:pPr marL="257175" indent="-257175">
              <a:buAutoNum type="arabicPeriod"/>
            </a:pPr>
            <a:r>
              <a:rPr lang="en-GB" sz="1500" dirty="0"/>
              <a:t>Eukaryotes only </a:t>
            </a:r>
          </a:p>
          <a:p>
            <a:pPr marL="257175" indent="-257175">
              <a:buAutoNum type="arabicPeriod"/>
            </a:pPr>
            <a:r>
              <a:rPr lang="en-GB" sz="1500" dirty="0"/>
              <a:t>Intron removed </a:t>
            </a:r>
          </a:p>
        </p:txBody>
      </p:sp>
      <p:pic>
        <p:nvPicPr>
          <p:cNvPr id="4" name="Picture 3"/>
          <p:cNvPicPr>
            <a:picLocks noChangeAspect="1"/>
          </p:cNvPicPr>
          <p:nvPr/>
        </p:nvPicPr>
        <p:blipFill>
          <a:blip r:embed="rId3"/>
          <a:stretch>
            <a:fillRect/>
          </a:stretch>
        </p:blipFill>
        <p:spPr>
          <a:xfrm>
            <a:off x="7053591" y="4544694"/>
            <a:ext cx="2090410" cy="1456056"/>
          </a:xfrm>
          <a:prstGeom prst="rect">
            <a:avLst/>
          </a:prstGeom>
        </p:spPr>
      </p:pic>
      <p:sp>
        <p:nvSpPr>
          <p:cNvPr id="5" name="TextBox 4"/>
          <p:cNvSpPr txBox="1"/>
          <p:nvPr/>
        </p:nvSpPr>
        <p:spPr>
          <a:xfrm>
            <a:off x="4102976" y="857250"/>
            <a:ext cx="4683180" cy="3970318"/>
          </a:xfrm>
          <a:prstGeom prst="rect">
            <a:avLst/>
          </a:prstGeom>
          <a:noFill/>
        </p:spPr>
        <p:txBody>
          <a:bodyPr wrap="square" rtlCol="0">
            <a:spAutoFit/>
          </a:bodyPr>
          <a:lstStyle/>
          <a:p>
            <a:pPr marL="257175" indent="-257175">
              <a:buAutoNum type="arabicPeriod"/>
            </a:pPr>
            <a:r>
              <a:rPr lang="en-GB" dirty="0"/>
              <a:t>mRNA bind to ribosome</a:t>
            </a:r>
          </a:p>
          <a:p>
            <a:pPr marL="257175" indent="-257175">
              <a:buAutoNum type="arabicPeriod"/>
            </a:pPr>
            <a:r>
              <a:rPr lang="en-GB" dirty="0"/>
              <a:t>At start codon </a:t>
            </a:r>
          </a:p>
          <a:p>
            <a:pPr marL="257175" indent="-257175">
              <a:buAutoNum type="arabicPeriod"/>
            </a:pPr>
            <a:r>
              <a:rPr lang="en-GB" dirty="0"/>
              <a:t>Exposes codon </a:t>
            </a:r>
          </a:p>
          <a:p>
            <a:pPr marL="257175" indent="-257175">
              <a:buAutoNum type="arabicPeriod"/>
            </a:pPr>
            <a:r>
              <a:rPr lang="en-GB" dirty="0"/>
              <a:t>Three (codons exposed)</a:t>
            </a:r>
          </a:p>
          <a:p>
            <a:pPr marL="257175" indent="-257175">
              <a:buAutoNum type="arabicPeriod"/>
            </a:pPr>
            <a:r>
              <a:rPr lang="en-GB" dirty="0"/>
              <a:t>Complementary anticodon </a:t>
            </a:r>
          </a:p>
          <a:p>
            <a:pPr marL="257175" indent="-257175">
              <a:buAutoNum type="arabicPeriod"/>
            </a:pPr>
            <a:r>
              <a:rPr lang="en-GB" dirty="0"/>
              <a:t>On </a:t>
            </a:r>
            <a:r>
              <a:rPr lang="en-GB" dirty="0" err="1"/>
              <a:t>tRNA</a:t>
            </a:r>
            <a:endParaRPr lang="en-GB" dirty="0"/>
          </a:p>
          <a:p>
            <a:pPr marL="257175" indent="-257175">
              <a:buAutoNum type="arabicPeriod"/>
            </a:pPr>
            <a:r>
              <a:rPr lang="en-GB" dirty="0"/>
              <a:t>Specific amino-acid attached ( to the </a:t>
            </a:r>
            <a:r>
              <a:rPr lang="en-GB" dirty="0" err="1"/>
              <a:t>tRNA</a:t>
            </a:r>
            <a:r>
              <a:rPr lang="en-GB" dirty="0"/>
              <a:t>)</a:t>
            </a:r>
          </a:p>
          <a:p>
            <a:pPr marL="257175" indent="-257175">
              <a:buAutoNum type="arabicPeriod"/>
            </a:pPr>
            <a:r>
              <a:rPr lang="en-GB" dirty="0"/>
              <a:t>Peptide bonds between amino-acids </a:t>
            </a:r>
          </a:p>
          <a:p>
            <a:pPr marL="257175" indent="-257175">
              <a:buAutoNum type="arabicPeriod"/>
            </a:pPr>
            <a:r>
              <a:rPr lang="en-GB" dirty="0"/>
              <a:t>Condensation reaction </a:t>
            </a:r>
          </a:p>
          <a:p>
            <a:pPr marL="257175" indent="-257175">
              <a:buAutoNum type="arabicPeriod"/>
            </a:pPr>
            <a:r>
              <a:rPr lang="en-GB" dirty="0" err="1"/>
              <a:t>tRNA</a:t>
            </a:r>
            <a:r>
              <a:rPr lang="en-GB" dirty="0"/>
              <a:t> is released </a:t>
            </a:r>
          </a:p>
          <a:p>
            <a:pPr marL="257175" indent="-257175">
              <a:buAutoNum type="arabicPeriod"/>
            </a:pPr>
            <a:r>
              <a:rPr lang="en-GB" dirty="0"/>
              <a:t>Attaches to new </a:t>
            </a:r>
            <a:r>
              <a:rPr lang="en-GB" dirty="0" err="1"/>
              <a:t>amimo</a:t>
            </a:r>
            <a:r>
              <a:rPr lang="en-GB" dirty="0"/>
              <a:t>-acid </a:t>
            </a:r>
          </a:p>
          <a:p>
            <a:pPr marL="257175" indent="-257175">
              <a:buAutoNum type="arabicPeriod"/>
            </a:pPr>
            <a:r>
              <a:rPr lang="en-GB" dirty="0"/>
              <a:t>Ribosomes moves along 1 codon </a:t>
            </a:r>
          </a:p>
          <a:p>
            <a:pPr marL="257175" indent="-257175">
              <a:buAutoNum type="arabicPeriod"/>
            </a:pPr>
            <a:r>
              <a:rPr lang="en-GB" dirty="0"/>
              <a:t>Till stop codon </a:t>
            </a:r>
          </a:p>
          <a:p>
            <a:pPr marL="257175" indent="-257175">
              <a:buAutoNum type="arabicPeriod"/>
            </a:pPr>
            <a:r>
              <a:rPr lang="en-GB" dirty="0"/>
              <a:t>Polypeptide chain formed </a:t>
            </a:r>
          </a:p>
        </p:txBody>
      </p:sp>
    </p:spTree>
    <p:extLst>
      <p:ext uri="{BB962C8B-B14F-4D97-AF65-F5344CB8AC3E}">
        <p14:creationId xmlns:p14="http://schemas.microsoft.com/office/powerpoint/2010/main" val="1637985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8962" y="2985595"/>
            <a:ext cx="6266793" cy="1823576"/>
          </a:xfrm>
          <a:prstGeom prst="rect">
            <a:avLst/>
          </a:prstGeom>
          <a:noFill/>
        </p:spPr>
        <p:txBody>
          <a:bodyPr wrap="square" rtlCol="0">
            <a:spAutoFit/>
          </a:bodyPr>
          <a:lstStyle/>
          <a:p>
            <a:r>
              <a:rPr lang="en-GB" sz="2250" dirty="0"/>
              <a:t>In 4 minutes draw and label the process of DNA semi-conservative replication </a:t>
            </a:r>
          </a:p>
          <a:p>
            <a:endParaRPr lang="en-GB" sz="2250" dirty="0"/>
          </a:p>
          <a:p>
            <a:r>
              <a:rPr lang="en-GB" sz="2250" dirty="0"/>
              <a:t>0-5: Ok, 6-7: good, 8-10: Excellent </a:t>
            </a:r>
          </a:p>
          <a:p>
            <a:endParaRPr lang="en-GB" sz="2250" dirty="0"/>
          </a:p>
        </p:txBody>
      </p:sp>
    </p:spTree>
    <p:extLst>
      <p:ext uri="{BB962C8B-B14F-4D97-AF65-F5344CB8AC3E}">
        <p14:creationId xmlns:p14="http://schemas.microsoft.com/office/powerpoint/2010/main" val="3894448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96978" y="2356488"/>
            <a:ext cx="4464844" cy="2421731"/>
          </a:xfrm>
          <a:prstGeom prst="rect">
            <a:avLst/>
          </a:prstGeom>
        </p:spPr>
      </p:pic>
      <p:sp>
        <p:nvSpPr>
          <p:cNvPr id="3" name="TextBox 2"/>
          <p:cNvSpPr txBox="1"/>
          <p:nvPr/>
        </p:nvSpPr>
        <p:spPr>
          <a:xfrm>
            <a:off x="224660" y="1732236"/>
            <a:ext cx="4032031" cy="3970318"/>
          </a:xfrm>
          <a:prstGeom prst="rect">
            <a:avLst/>
          </a:prstGeom>
          <a:noFill/>
        </p:spPr>
        <p:txBody>
          <a:bodyPr wrap="square" rtlCol="0">
            <a:spAutoFit/>
          </a:bodyPr>
          <a:lstStyle/>
          <a:p>
            <a:pPr marL="257175" indent="-257175">
              <a:buAutoNum type="arabicPeriod"/>
            </a:pPr>
            <a:r>
              <a:rPr lang="en-GB" dirty="0"/>
              <a:t>DNA molecule unzipped</a:t>
            </a:r>
          </a:p>
          <a:p>
            <a:pPr marL="257175" indent="-257175">
              <a:buAutoNum type="arabicPeriod"/>
            </a:pPr>
            <a:r>
              <a:rPr lang="en-GB" dirty="0"/>
              <a:t>DNA helicase  </a:t>
            </a:r>
          </a:p>
          <a:p>
            <a:pPr marL="257175" indent="-257175">
              <a:buAutoNum type="arabicPeriod"/>
            </a:pPr>
            <a:r>
              <a:rPr lang="en-GB" dirty="0"/>
              <a:t>Exposes DNA </a:t>
            </a:r>
          </a:p>
          <a:p>
            <a:pPr marL="257175" indent="-257175">
              <a:buAutoNum type="arabicPeriod"/>
            </a:pPr>
            <a:r>
              <a:rPr lang="en-GB" dirty="0"/>
              <a:t>DNA nucleotides complementary base pair </a:t>
            </a:r>
          </a:p>
          <a:p>
            <a:pPr marL="257175" indent="-257175">
              <a:buAutoNum type="arabicPeriod"/>
            </a:pPr>
            <a:r>
              <a:rPr lang="en-GB" dirty="0"/>
              <a:t>Adenine-Thymine, Cytosine-Guanine</a:t>
            </a:r>
          </a:p>
          <a:p>
            <a:pPr marL="257175" indent="-257175">
              <a:buAutoNum type="arabicPeriod"/>
            </a:pPr>
            <a:r>
              <a:rPr lang="en-GB" dirty="0"/>
              <a:t>DNA polymerase </a:t>
            </a:r>
          </a:p>
          <a:p>
            <a:pPr marL="257175" indent="-257175">
              <a:buAutoNum type="arabicPeriod"/>
            </a:pPr>
            <a:r>
              <a:rPr lang="en-GB" dirty="0"/>
              <a:t>Phosphodiester bond between nucleotides</a:t>
            </a:r>
          </a:p>
          <a:p>
            <a:pPr marL="257175" indent="-257175">
              <a:buAutoNum type="arabicPeriod"/>
            </a:pPr>
            <a:r>
              <a:rPr lang="en-GB" dirty="0"/>
              <a:t>Hydrogen bonds </a:t>
            </a:r>
          </a:p>
          <a:p>
            <a:pPr marL="257175" indent="-257175">
              <a:buAutoNum type="arabicPeriod"/>
            </a:pPr>
            <a:r>
              <a:rPr lang="en-GB" dirty="0"/>
              <a:t>New DNA strand formed </a:t>
            </a:r>
          </a:p>
          <a:p>
            <a:pPr marL="257175" indent="-257175">
              <a:buAutoNum type="arabicPeriod"/>
            </a:pPr>
            <a:r>
              <a:rPr lang="en-GB" dirty="0"/>
              <a:t>DNA molecule has 1 new strand 1 old strand </a:t>
            </a:r>
          </a:p>
          <a:p>
            <a:endParaRPr lang="en-GB" dirty="0"/>
          </a:p>
        </p:txBody>
      </p:sp>
    </p:spTree>
    <p:extLst>
      <p:ext uri="{BB962C8B-B14F-4D97-AF65-F5344CB8AC3E}">
        <p14:creationId xmlns:p14="http://schemas.microsoft.com/office/powerpoint/2010/main" val="4095852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091" y="1052778"/>
            <a:ext cx="7342790" cy="4193649"/>
          </a:xfrm>
          <a:prstGeom prst="rect">
            <a:avLst/>
          </a:prstGeom>
          <a:noFill/>
        </p:spPr>
        <p:txBody>
          <a:bodyPr wrap="square" rtlCol="0">
            <a:spAutoFit/>
          </a:bodyPr>
          <a:lstStyle/>
          <a:p>
            <a:r>
              <a:rPr lang="en-GB" sz="2250" dirty="0"/>
              <a:t>Reflect and set yourself a target by answering the questions below? </a:t>
            </a:r>
          </a:p>
          <a:p>
            <a:endParaRPr lang="en-GB" sz="2250" dirty="0"/>
          </a:p>
          <a:p>
            <a:pPr marL="342900" indent="-342900">
              <a:lnSpc>
                <a:spcPct val="150000"/>
              </a:lnSpc>
              <a:buFont typeface="Wingdings" panose="05000000000000000000" pitchFamily="2" charset="2"/>
              <a:buChar char="ü"/>
            </a:pPr>
            <a:r>
              <a:rPr lang="en-GB" sz="2250" dirty="0"/>
              <a:t>Which diagram did you feel the most confident with?</a:t>
            </a:r>
          </a:p>
          <a:p>
            <a:pPr marL="342900" indent="-342900">
              <a:lnSpc>
                <a:spcPct val="150000"/>
              </a:lnSpc>
              <a:buFont typeface="Wingdings" panose="05000000000000000000" pitchFamily="2" charset="2"/>
              <a:buChar char="ü"/>
            </a:pPr>
            <a:r>
              <a:rPr lang="en-GB" sz="2250" dirty="0"/>
              <a:t>Which diagram did you feel least confident with? </a:t>
            </a:r>
          </a:p>
          <a:p>
            <a:pPr marL="342900" indent="-342900">
              <a:lnSpc>
                <a:spcPct val="150000"/>
              </a:lnSpc>
              <a:buFont typeface="Wingdings" panose="05000000000000000000" pitchFamily="2" charset="2"/>
              <a:buChar char="ü"/>
            </a:pPr>
            <a:r>
              <a:rPr lang="en-GB" sz="2250" dirty="0"/>
              <a:t>Which do you need to focus on? </a:t>
            </a:r>
          </a:p>
          <a:p>
            <a:pPr marL="342900" indent="-342900">
              <a:lnSpc>
                <a:spcPct val="150000"/>
              </a:lnSpc>
              <a:buFont typeface="Wingdings" panose="05000000000000000000" pitchFamily="2" charset="2"/>
              <a:buChar char="ü"/>
            </a:pPr>
            <a:r>
              <a:rPr lang="en-GB" sz="2250" dirty="0"/>
              <a:t>What are you going to do about? </a:t>
            </a:r>
          </a:p>
          <a:p>
            <a:pPr marL="342900" indent="-342900">
              <a:lnSpc>
                <a:spcPct val="150000"/>
              </a:lnSpc>
              <a:buFont typeface="Wingdings" panose="05000000000000000000" pitchFamily="2" charset="2"/>
              <a:buChar char="ü"/>
            </a:pPr>
            <a:r>
              <a:rPr lang="en-GB" sz="2250" dirty="0"/>
              <a:t>When will you do this? </a:t>
            </a:r>
          </a:p>
          <a:p>
            <a:pPr marL="342900" indent="-342900">
              <a:lnSpc>
                <a:spcPct val="150000"/>
              </a:lnSpc>
              <a:buFont typeface="Wingdings" panose="05000000000000000000" pitchFamily="2" charset="2"/>
              <a:buChar char="ü"/>
            </a:pPr>
            <a:r>
              <a:rPr lang="en-GB" sz="2250" dirty="0"/>
              <a:t>How will you know you have achieved this target? </a:t>
            </a:r>
          </a:p>
        </p:txBody>
      </p:sp>
      <p:pic>
        <p:nvPicPr>
          <p:cNvPr id="3" name="Picture 2"/>
          <p:cNvPicPr>
            <a:picLocks noChangeAspect="1"/>
          </p:cNvPicPr>
          <p:nvPr/>
        </p:nvPicPr>
        <p:blipFill>
          <a:blip r:embed="rId2"/>
          <a:stretch>
            <a:fillRect/>
          </a:stretch>
        </p:blipFill>
        <p:spPr>
          <a:xfrm>
            <a:off x="5486400" y="3699469"/>
            <a:ext cx="2418554" cy="1589538"/>
          </a:xfrm>
          <a:prstGeom prst="rect">
            <a:avLst/>
          </a:prstGeom>
        </p:spPr>
      </p:pic>
    </p:spTree>
    <p:extLst>
      <p:ext uri="{BB962C8B-B14F-4D97-AF65-F5344CB8AC3E}">
        <p14:creationId xmlns:p14="http://schemas.microsoft.com/office/powerpoint/2010/main" val="915870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ell phone&#10;&#10;Description automatically generated">
            <a:extLst>
              <a:ext uri="{FF2B5EF4-FFF2-40B4-BE49-F238E27FC236}">
                <a16:creationId xmlns:a16="http://schemas.microsoft.com/office/drawing/2014/main" id="{940768CF-CCC5-264C-81AD-992E19AEF3A0}"/>
              </a:ext>
            </a:extLst>
          </p:cNvPr>
          <p:cNvPicPr>
            <a:picLocks noChangeAspect="1"/>
          </p:cNvPicPr>
          <p:nvPr/>
        </p:nvPicPr>
        <p:blipFill>
          <a:blip r:embed="rId2"/>
          <a:stretch>
            <a:fillRect/>
          </a:stretch>
        </p:blipFill>
        <p:spPr>
          <a:xfrm>
            <a:off x="0" y="2470478"/>
            <a:ext cx="5000625" cy="4387522"/>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4AB0FBC9-B54E-3842-AAB0-2B045497BD72}"/>
              </a:ext>
            </a:extLst>
          </p:cNvPr>
          <p:cNvPicPr>
            <a:picLocks noChangeAspect="1"/>
          </p:cNvPicPr>
          <p:nvPr/>
        </p:nvPicPr>
        <p:blipFill>
          <a:blip r:embed="rId3"/>
          <a:stretch>
            <a:fillRect/>
          </a:stretch>
        </p:blipFill>
        <p:spPr>
          <a:xfrm>
            <a:off x="1565275" y="0"/>
            <a:ext cx="5727700" cy="825500"/>
          </a:xfrm>
          <a:prstGeom prst="rect">
            <a:avLst/>
          </a:prstGeom>
        </p:spPr>
      </p:pic>
      <p:pic>
        <p:nvPicPr>
          <p:cNvPr id="8" name="Picture 7" descr="A picture containing text, map&#10;&#10;Description automatically generated">
            <a:extLst>
              <a:ext uri="{FF2B5EF4-FFF2-40B4-BE49-F238E27FC236}">
                <a16:creationId xmlns:a16="http://schemas.microsoft.com/office/drawing/2014/main" id="{A4E7B110-1D6D-F848-BA33-867904A6C455}"/>
              </a:ext>
            </a:extLst>
          </p:cNvPr>
          <p:cNvPicPr>
            <a:picLocks noChangeAspect="1"/>
          </p:cNvPicPr>
          <p:nvPr/>
        </p:nvPicPr>
        <p:blipFill>
          <a:blip r:embed="rId4"/>
          <a:stretch>
            <a:fillRect/>
          </a:stretch>
        </p:blipFill>
        <p:spPr>
          <a:xfrm>
            <a:off x="3280966" y="720889"/>
            <a:ext cx="2296318" cy="1519237"/>
          </a:xfrm>
          <a:prstGeom prst="rect">
            <a:avLst/>
          </a:prstGeom>
        </p:spPr>
      </p:pic>
      <p:sp>
        <p:nvSpPr>
          <p:cNvPr id="2" name="TextBox 1">
            <a:extLst>
              <a:ext uri="{FF2B5EF4-FFF2-40B4-BE49-F238E27FC236}">
                <a16:creationId xmlns:a16="http://schemas.microsoft.com/office/drawing/2014/main" id="{6407EF70-27FE-4140-9099-F095DB94329C}"/>
              </a:ext>
            </a:extLst>
          </p:cNvPr>
          <p:cNvSpPr txBox="1"/>
          <p:nvPr/>
        </p:nvSpPr>
        <p:spPr>
          <a:xfrm>
            <a:off x="5261112" y="3402496"/>
            <a:ext cx="3710609" cy="2308324"/>
          </a:xfrm>
          <a:prstGeom prst="rect">
            <a:avLst/>
          </a:prstGeom>
          <a:solidFill>
            <a:srgbClr val="FFFF00"/>
          </a:solidFill>
        </p:spPr>
        <p:txBody>
          <a:bodyPr wrap="square" rtlCol="0">
            <a:spAutoFit/>
          </a:bodyPr>
          <a:lstStyle/>
          <a:p>
            <a:r>
              <a:rPr lang="en-GB" dirty="0"/>
              <a:t>Go onto Connect and download the student booklet. Complete this on your computer as you go through the lessons. </a:t>
            </a:r>
          </a:p>
          <a:p>
            <a:r>
              <a:rPr lang="en-GB" dirty="0"/>
              <a:t>Type your answers in a different colour so when you print the completed booklet you can clearly see your answers. </a:t>
            </a:r>
          </a:p>
        </p:txBody>
      </p:sp>
    </p:spTree>
    <p:extLst>
      <p:ext uri="{BB962C8B-B14F-4D97-AF65-F5344CB8AC3E}">
        <p14:creationId xmlns:p14="http://schemas.microsoft.com/office/powerpoint/2010/main" val="108508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BCDBB796-C440-46DF-88C7-A24CA63EB202}"/>
              </a:ext>
            </a:extLst>
          </p:cNvPr>
          <p:cNvSpPr>
            <a:spLocks noGrp="1"/>
          </p:cNvSpPr>
          <p:nvPr>
            <p:ph type="title"/>
          </p:nvPr>
        </p:nvSpPr>
        <p:spPr>
          <a:xfrm>
            <a:off x="0" y="274638"/>
            <a:ext cx="8686800" cy="1143000"/>
          </a:xfrm>
        </p:spPr>
        <p:txBody>
          <a:bodyPr/>
          <a:lstStyle/>
          <a:p>
            <a:r>
              <a:rPr lang="en-GB" altLang="en-US" sz="3600" b="1"/>
              <a:t>Starter</a:t>
            </a:r>
            <a:r>
              <a:rPr lang="en-GB" altLang="en-US" sz="3600"/>
              <a:t> – Come up with your own system to sort these objects into groups</a:t>
            </a:r>
          </a:p>
        </p:txBody>
      </p:sp>
      <p:sp>
        <p:nvSpPr>
          <p:cNvPr id="4" name="Oval 3">
            <a:extLst>
              <a:ext uri="{FF2B5EF4-FFF2-40B4-BE49-F238E27FC236}">
                <a16:creationId xmlns:a16="http://schemas.microsoft.com/office/drawing/2014/main" id="{645E6881-6062-4087-B0DC-CD089E652B84}"/>
              </a:ext>
            </a:extLst>
          </p:cNvPr>
          <p:cNvSpPr/>
          <p:nvPr/>
        </p:nvSpPr>
        <p:spPr>
          <a:xfrm>
            <a:off x="434975" y="2024063"/>
            <a:ext cx="719138" cy="7921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Oval 4">
            <a:extLst>
              <a:ext uri="{FF2B5EF4-FFF2-40B4-BE49-F238E27FC236}">
                <a16:creationId xmlns:a16="http://schemas.microsoft.com/office/drawing/2014/main" id="{88BC39D1-EF9F-47F6-939F-0487BE5674E7}"/>
              </a:ext>
            </a:extLst>
          </p:cNvPr>
          <p:cNvSpPr/>
          <p:nvPr/>
        </p:nvSpPr>
        <p:spPr>
          <a:xfrm>
            <a:off x="8424863" y="2060575"/>
            <a:ext cx="360362" cy="360363"/>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Right Triangle 5">
            <a:extLst>
              <a:ext uri="{FF2B5EF4-FFF2-40B4-BE49-F238E27FC236}">
                <a16:creationId xmlns:a16="http://schemas.microsoft.com/office/drawing/2014/main" id="{5E37C51C-F14D-4A67-9CFC-70B00FD65B0D}"/>
              </a:ext>
            </a:extLst>
          </p:cNvPr>
          <p:cNvSpPr/>
          <p:nvPr/>
        </p:nvSpPr>
        <p:spPr>
          <a:xfrm>
            <a:off x="1042988" y="4149725"/>
            <a:ext cx="649287" cy="1008063"/>
          </a:xfrm>
          <a:prstGeom prst="rtTriangl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Isosceles Triangle 6">
            <a:extLst>
              <a:ext uri="{FF2B5EF4-FFF2-40B4-BE49-F238E27FC236}">
                <a16:creationId xmlns:a16="http://schemas.microsoft.com/office/drawing/2014/main" id="{822D07F7-42A3-4A0A-9CC9-FDF981B1F72F}"/>
              </a:ext>
            </a:extLst>
          </p:cNvPr>
          <p:cNvSpPr/>
          <p:nvPr/>
        </p:nvSpPr>
        <p:spPr>
          <a:xfrm>
            <a:off x="7019925" y="2420938"/>
            <a:ext cx="792163" cy="863600"/>
          </a:xfrm>
          <a:prstGeom prs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 name="Rectangle 7">
            <a:extLst>
              <a:ext uri="{FF2B5EF4-FFF2-40B4-BE49-F238E27FC236}">
                <a16:creationId xmlns:a16="http://schemas.microsoft.com/office/drawing/2014/main" id="{C21FF03E-9C95-4753-AA11-49355EC7C056}"/>
              </a:ext>
            </a:extLst>
          </p:cNvPr>
          <p:cNvSpPr/>
          <p:nvPr/>
        </p:nvSpPr>
        <p:spPr>
          <a:xfrm>
            <a:off x="1692275" y="2684463"/>
            <a:ext cx="1008063" cy="935037"/>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Rectangle 8">
            <a:extLst>
              <a:ext uri="{FF2B5EF4-FFF2-40B4-BE49-F238E27FC236}">
                <a16:creationId xmlns:a16="http://schemas.microsoft.com/office/drawing/2014/main" id="{DAE24926-9A8A-44F5-9101-14F6259A5081}"/>
              </a:ext>
            </a:extLst>
          </p:cNvPr>
          <p:cNvSpPr/>
          <p:nvPr/>
        </p:nvSpPr>
        <p:spPr>
          <a:xfrm>
            <a:off x="5651500" y="5373688"/>
            <a:ext cx="2016125" cy="57626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0" name="Oval 9">
            <a:extLst>
              <a:ext uri="{FF2B5EF4-FFF2-40B4-BE49-F238E27FC236}">
                <a16:creationId xmlns:a16="http://schemas.microsoft.com/office/drawing/2014/main" id="{64806AD6-8EC2-4A5D-8880-C718EB80014C}"/>
              </a:ext>
            </a:extLst>
          </p:cNvPr>
          <p:cNvSpPr/>
          <p:nvPr/>
        </p:nvSpPr>
        <p:spPr>
          <a:xfrm>
            <a:off x="795338" y="5337175"/>
            <a:ext cx="1366837" cy="1223963"/>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Rectangle 10">
            <a:extLst>
              <a:ext uri="{FF2B5EF4-FFF2-40B4-BE49-F238E27FC236}">
                <a16:creationId xmlns:a16="http://schemas.microsoft.com/office/drawing/2014/main" id="{D845C20C-485D-4980-898A-C42768D527AA}"/>
              </a:ext>
            </a:extLst>
          </p:cNvPr>
          <p:cNvSpPr/>
          <p:nvPr/>
        </p:nvSpPr>
        <p:spPr>
          <a:xfrm>
            <a:off x="7596188" y="3716338"/>
            <a:ext cx="1008062" cy="93662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2" name="Right Triangle 11">
            <a:extLst>
              <a:ext uri="{FF2B5EF4-FFF2-40B4-BE49-F238E27FC236}">
                <a16:creationId xmlns:a16="http://schemas.microsoft.com/office/drawing/2014/main" id="{3056B7B9-45D7-4F1C-A68A-CFCCE30EF00F}"/>
              </a:ext>
            </a:extLst>
          </p:cNvPr>
          <p:cNvSpPr/>
          <p:nvPr/>
        </p:nvSpPr>
        <p:spPr>
          <a:xfrm>
            <a:off x="5003800" y="2314575"/>
            <a:ext cx="1584325" cy="393700"/>
          </a:xfrm>
          <a:prstGeom prst="rtTriangl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3084" name="Picture 12">
            <a:extLst>
              <a:ext uri="{FF2B5EF4-FFF2-40B4-BE49-F238E27FC236}">
                <a16:creationId xmlns:a16="http://schemas.microsoft.com/office/drawing/2014/main" id="{2578AF41-8B85-46CE-AF39-A5CE276F58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888" y="3709988"/>
            <a:ext cx="1516062" cy="137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5" name="Picture 14">
            <a:extLst>
              <a:ext uri="{FF2B5EF4-FFF2-40B4-BE49-F238E27FC236}">
                <a16:creationId xmlns:a16="http://schemas.microsoft.com/office/drawing/2014/main" id="{F8E135B6-45E9-4348-8DD9-AB075C6F2D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49638" y="4533900"/>
            <a:ext cx="2022475" cy="206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6" name="Picture 15">
            <a:extLst>
              <a:ext uri="{FF2B5EF4-FFF2-40B4-BE49-F238E27FC236}">
                <a16:creationId xmlns:a16="http://schemas.microsoft.com/office/drawing/2014/main" id="{FA4EA728-107E-4755-9592-84DD7367AA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38688" y="2967038"/>
            <a:ext cx="1849437"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16">
            <a:extLst>
              <a:ext uri="{FF2B5EF4-FFF2-40B4-BE49-F238E27FC236}">
                <a16:creationId xmlns:a16="http://schemas.microsoft.com/office/drawing/2014/main" id="{45DEFC25-544D-4271-83DD-48CEB7F0909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59138" y="2058988"/>
            <a:ext cx="1160462"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56F8E93F-DF4F-4EE0-A087-EFF273F20BA4}"/>
              </a:ext>
            </a:extLst>
          </p:cNvPr>
          <p:cNvSpPr>
            <a:spLocks noGrp="1"/>
          </p:cNvSpPr>
          <p:nvPr>
            <p:ph type="title"/>
          </p:nvPr>
        </p:nvSpPr>
        <p:spPr>
          <a:xfrm>
            <a:off x="521494" y="230981"/>
            <a:ext cx="7886700" cy="1325563"/>
          </a:xfrm>
          <a:solidFill>
            <a:srgbClr val="FFFFFF"/>
          </a:solidFill>
        </p:spPr>
        <p:txBody>
          <a:bodyPr>
            <a:normAutofit fontScale="90000"/>
          </a:bodyPr>
          <a:lstStyle/>
          <a:p>
            <a:r>
              <a:rPr lang="en-GB" altLang="en-US" dirty="0"/>
              <a:t>Test your system</a:t>
            </a:r>
            <a:br>
              <a:rPr lang="en-GB" altLang="en-US" dirty="0"/>
            </a:br>
            <a:r>
              <a:rPr lang="en-GB" altLang="en-US" dirty="0"/>
              <a:t>Which category would you place these objects into ?</a:t>
            </a:r>
          </a:p>
        </p:txBody>
      </p:sp>
      <p:pic>
        <p:nvPicPr>
          <p:cNvPr id="4099" name="Content Placeholder 3">
            <a:extLst>
              <a:ext uri="{FF2B5EF4-FFF2-40B4-BE49-F238E27FC236}">
                <a16:creationId xmlns:a16="http://schemas.microsoft.com/office/drawing/2014/main" id="{394FE97E-9B0D-4AD3-8B6A-2A24A7F35E0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55650" y="1989138"/>
            <a:ext cx="1150938" cy="1736725"/>
          </a:xfrm>
        </p:spPr>
      </p:pic>
      <p:sp>
        <p:nvSpPr>
          <p:cNvPr id="5" name="Pie 4">
            <a:extLst>
              <a:ext uri="{FF2B5EF4-FFF2-40B4-BE49-F238E27FC236}">
                <a16:creationId xmlns:a16="http://schemas.microsoft.com/office/drawing/2014/main" id="{BD4BDE9C-65A5-4204-8B95-26EF96F36B59}"/>
              </a:ext>
            </a:extLst>
          </p:cNvPr>
          <p:cNvSpPr/>
          <p:nvPr/>
        </p:nvSpPr>
        <p:spPr>
          <a:xfrm>
            <a:off x="3033713" y="3519488"/>
            <a:ext cx="1152525" cy="1081087"/>
          </a:xfrm>
          <a:prstGeom prst="pi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6" name="Smiley Face 5">
            <a:extLst>
              <a:ext uri="{FF2B5EF4-FFF2-40B4-BE49-F238E27FC236}">
                <a16:creationId xmlns:a16="http://schemas.microsoft.com/office/drawing/2014/main" id="{82817B32-520A-423A-BC98-3DDE97D44206}"/>
              </a:ext>
            </a:extLst>
          </p:cNvPr>
          <p:cNvSpPr/>
          <p:nvPr/>
        </p:nvSpPr>
        <p:spPr>
          <a:xfrm>
            <a:off x="7867650" y="3905250"/>
            <a:ext cx="1081088" cy="1081088"/>
          </a:xfrm>
          <a:prstGeom prst="smileyFac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4102" name="Picture 6">
            <a:extLst>
              <a:ext uri="{FF2B5EF4-FFF2-40B4-BE49-F238E27FC236}">
                <a16:creationId xmlns:a16="http://schemas.microsoft.com/office/drawing/2014/main" id="{F5BE571E-3521-4D99-88E6-7F44436FB5A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2950" y="1520825"/>
            <a:ext cx="2203450" cy="220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a:extLst>
              <a:ext uri="{FF2B5EF4-FFF2-40B4-BE49-F238E27FC236}">
                <a16:creationId xmlns:a16="http://schemas.microsoft.com/office/drawing/2014/main" id="{3156AB8D-FA33-4CD0-9360-182394F687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375" y="4652963"/>
            <a:ext cx="1989138"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a:extLst>
              <a:ext uri="{FF2B5EF4-FFF2-40B4-BE49-F238E27FC236}">
                <a16:creationId xmlns:a16="http://schemas.microsoft.com/office/drawing/2014/main" id="{3F953A87-9936-4703-944B-D4D9E98411A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14775" y="4575175"/>
            <a:ext cx="2219325"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1">
            <a:extLst>
              <a:ext uri="{FF2B5EF4-FFF2-40B4-BE49-F238E27FC236}">
                <a16:creationId xmlns:a16="http://schemas.microsoft.com/office/drawing/2014/main" id="{24754394-AE17-4185-8532-1D57C924A8D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1773238"/>
            <a:ext cx="1443037"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ight Arrow 12">
            <a:extLst>
              <a:ext uri="{FF2B5EF4-FFF2-40B4-BE49-F238E27FC236}">
                <a16:creationId xmlns:a16="http://schemas.microsoft.com/office/drawing/2014/main" id="{666FD7C1-A609-4CC4-86A4-20A60DE2E1BD}"/>
              </a:ext>
            </a:extLst>
          </p:cNvPr>
          <p:cNvSpPr/>
          <p:nvPr/>
        </p:nvSpPr>
        <p:spPr>
          <a:xfrm>
            <a:off x="4932363" y="3725863"/>
            <a:ext cx="1655762" cy="8747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4107" name="Picture 14">
            <a:extLst>
              <a:ext uri="{FF2B5EF4-FFF2-40B4-BE49-F238E27FC236}">
                <a16:creationId xmlns:a16="http://schemas.microsoft.com/office/drawing/2014/main" id="{E2EC0A27-1B5C-4FD2-8233-9CC75D21054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30325" y="3519488"/>
            <a:ext cx="1560513"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5">
            <a:extLst>
              <a:ext uri="{FF2B5EF4-FFF2-40B4-BE49-F238E27FC236}">
                <a16:creationId xmlns:a16="http://schemas.microsoft.com/office/drawing/2014/main" id="{51CE2030-61D0-45D4-BF2E-1379F7F0026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402388" y="5378450"/>
            <a:ext cx="2284412"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6">
            <a:extLst>
              <a:ext uri="{FF2B5EF4-FFF2-40B4-BE49-F238E27FC236}">
                <a16:creationId xmlns:a16="http://schemas.microsoft.com/office/drawing/2014/main" id="{0E92850B-66B9-4AD4-A7CF-D04F42C9583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294313" y="2084388"/>
            <a:ext cx="2195512"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7">
            <a:extLst>
              <a:ext uri="{FF2B5EF4-FFF2-40B4-BE49-F238E27FC236}">
                <a16:creationId xmlns:a16="http://schemas.microsoft.com/office/drawing/2014/main" id="{880D39C2-1122-4D66-95E7-85E0D81546A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195513" y="5062538"/>
            <a:ext cx="1760537"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D32A15-B7F2-47FF-A160-3D6387488CAE}"/>
              </a:ext>
            </a:extLst>
          </p:cNvPr>
          <p:cNvSpPr txBox="1"/>
          <p:nvPr/>
        </p:nvSpPr>
        <p:spPr>
          <a:xfrm>
            <a:off x="238539" y="384313"/>
            <a:ext cx="8666922" cy="2246769"/>
          </a:xfrm>
          <a:prstGeom prst="rect">
            <a:avLst/>
          </a:prstGeom>
          <a:noFill/>
        </p:spPr>
        <p:txBody>
          <a:bodyPr wrap="square" rtlCol="0">
            <a:spAutoFit/>
          </a:bodyPr>
          <a:lstStyle/>
          <a:p>
            <a:r>
              <a:rPr lang="en-GB" sz="2800" dirty="0"/>
              <a:t>How good was your grouping system? Did the new objects fit into the system neatly?</a:t>
            </a:r>
          </a:p>
          <a:p>
            <a:endParaRPr lang="en-GB" sz="2800" dirty="0"/>
          </a:p>
          <a:p>
            <a:r>
              <a:rPr lang="en-GB" sz="2800" dirty="0"/>
              <a:t>This is the issue scientists have had with grouping organisms.</a:t>
            </a:r>
          </a:p>
        </p:txBody>
      </p:sp>
      <p:pic>
        <p:nvPicPr>
          <p:cNvPr id="3" name="Picture 2">
            <a:extLst>
              <a:ext uri="{FF2B5EF4-FFF2-40B4-BE49-F238E27FC236}">
                <a16:creationId xmlns:a16="http://schemas.microsoft.com/office/drawing/2014/main" id="{EE5C480C-3EF1-4311-851E-FF95536EE9C1}"/>
              </a:ext>
            </a:extLst>
          </p:cNvPr>
          <p:cNvPicPr>
            <a:picLocks noChangeAspect="1"/>
          </p:cNvPicPr>
          <p:nvPr/>
        </p:nvPicPr>
        <p:blipFill>
          <a:blip r:embed="rId2"/>
          <a:stretch>
            <a:fillRect/>
          </a:stretch>
        </p:blipFill>
        <p:spPr>
          <a:xfrm>
            <a:off x="1895061" y="2631082"/>
            <a:ext cx="7248939" cy="4077528"/>
          </a:xfrm>
          <a:prstGeom prst="rect">
            <a:avLst/>
          </a:prstGeom>
        </p:spPr>
      </p:pic>
    </p:spTree>
    <p:extLst>
      <p:ext uri="{BB962C8B-B14F-4D97-AF65-F5344CB8AC3E}">
        <p14:creationId xmlns:p14="http://schemas.microsoft.com/office/powerpoint/2010/main" val="467653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1C10D6-5DC3-4D40-B007-4FD78CE8A839}"/>
              </a:ext>
            </a:extLst>
          </p:cNvPr>
          <p:cNvPicPr>
            <a:picLocks noChangeAspect="1"/>
          </p:cNvPicPr>
          <p:nvPr/>
        </p:nvPicPr>
        <p:blipFill>
          <a:blip r:embed="rId2"/>
          <a:stretch>
            <a:fillRect/>
          </a:stretch>
        </p:blipFill>
        <p:spPr>
          <a:xfrm>
            <a:off x="213408" y="169960"/>
            <a:ext cx="8674081" cy="717936"/>
          </a:xfrm>
          <a:prstGeom prst="rect">
            <a:avLst/>
          </a:prstGeom>
        </p:spPr>
      </p:pic>
      <p:pic>
        <p:nvPicPr>
          <p:cNvPr id="3" name="Picture 2">
            <a:extLst>
              <a:ext uri="{FF2B5EF4-FFF2-40B4-BE49-F238E27FC236}">
                <a16:creationId xmlns:a16="http://schemas.microsoft.com/office/drawing/2014/main" id="{45998CD8-C3FE-49B9-BC30-9ABF45BAD920}"/>
              </a:ext>
            </a:extLst>
          </p:cNvPr>
          <p:cNvPicPr>
            <a:picLocks noChangeAspect="1"/>
          </p:cNvPicPr>
          <p:nvPr/>
        </p:nvPicPr>
        <p:blipFill>
          <a:blip r:embed="rId3"/>
          <a:stretch>
            <a:fillRect/>
          </a:stretch>
        </p:blipFill>
        <p:spPr>
          <a:xfrm>
            <a:off x="213409" y="1136134"/>
            <a:ext cx="3377930" cy="1962368"/>
          </a:xfrm>
          <a:prstGeom prst="rect">
            <a:avLst/>
          </a:prstGeom>
        </p:spPr>
      </p:pic>
      <p:pic>
        <p:nvPicPr>
          <p:cNvPr id="4" name="Picture 3">
            <a:extLst>
              <a:ext uri="{FF2B5EF4-FFF2-40B4-BE49-F238E27FC236}">
                <a16:creationId xmlns:a16="http://schemas.microsoft.com/office/drawing/2014/main" id="{AF884F99-C026-46A5-AFF0-B6DE895B5FBB}"/>
              </a:ext>
            </a:extLst>
          </p:cNvPr>
          <p:cNvPicPr>
            <a:picLocks noChangeAspect="1"/>
          </p:cNvPicPr>
          <p:nvPr/>
        </p:nvPicPr>
        <p:blipFill>
          <a:blip r:embed="rId4"/>
          <a:stretch>
            <a:fillRect/>
          </a:stretch>
        </p:blipFill>
        <p:spPr>
          <a:xfrm>
            <a:off x="3591339" y="924623"/>
            <a:ext cx="5552661" cy="2619180"/>
          </a:xfrm>
          <a:prstGeom prst="rect">
            <a:avLst/>
          </a:prstGeom>
        </p:spPr>
      </p:pic>
      <p:sp>
        <p:nvSpPr>
          <p:cNvPr id="5" name="Rectangle 4">
            <a:extLst>
              <a:ext uri="{FF2B5EF4-FFF2-40B4-BE49-F238E27FC236}">
                <a16:creationId xmlns:a16="http://schemas.microsoft.com/office/drawing/2014/main" id="{52E2663B-F8D3-4404-A360-06122BA723F5}"/>
              </a:ext>
            </a:extLst>
          </p:cNvPr>
          <p:cNvSpPr/>
          <p:nvPr/>
        </p:nvSpPr>
        <p:spPr>
          <a:xfrm>
            <a:off x="576469" y="4305804"/>
            <a:ext cx="8050696" cy="923330"/>
          </a:xfrm>
          <a:prstGeom prst="rect">
            <a:avLst/>
          </a:prstGeom>
        </p:spPr>
        <p:txBody>
          <a:bodyPr wrap="square">
            <a:spAutoFit/>
          </a:bodyPr>
          <a:lstStyle/>
          <a:p>
            <a:r>
              <a:rPr lang="en-GB" b="1" dirty="0">
                <a:hlinkClick r:id="rId5">
                  <a:extLst>
                    <a:ext uri="{A12FA001-AC4F-418D-AE19-62706E023703}">
                      <ahyp:hlinkClr xmlns:ahyp="http://schemas.microsoft.com/office/drawing/2018/hyperlinkcolor" val="tx"/>
                    </a:ext>
                  </a:extLst>
                </a:hlinkClick>
              </a:rPr>
              <a:t>Watch the video link below to explain what a species is, and issues with the definition. </a:t>
            </a:r>
          </a:p>
          <a:p>
            <a:r>
              <a:rPr lang="en-GB" dirty="0">
                <a:hlinkClick r:id="rId5">
                  <a:extLst>
                    <a:ext uri="{A12FA001-AC4F-418D-AE19-62706E023703}">
                      <ahyp:hlinkClr xmlns:ahyp="http://schemas.microsoft.com/office/drawing/2018/hyperlinkcolor" val="tx"/>
                    </a:ext>
                  </a:extLst>
                </a:hlinkClick>
              </a:rPr>
              <a:t>https://www.youtube.com/watch?v=L3dkJVExfdE</a:t>
            </a:r>
            <a:endParaRPr lang="en-GB" dirty="0"/>
          </a:p>
        </p:txBody>
      </p:sp>
    </p:spTree>
    <p:extLst>
      <p:ext uri="{BB962C8B-B14F-4D97-AF65-F5344CB8AC3E}">
        <p14:creationId xmlns:p14="http://schemas.microsoft.com/office/powerpoint/2010/main" val="4080668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481CD599-8194-EA4E-92F4-D713C8DB3EC8}"/>
              </a:ext>
            </a:extLst>
          </p:cNvPr>
          <p:cNvPicPr>
            <a:picLocks noChangeAspect="1"/>
          </p:cNvPicPr>
          <p:nvPr/>
        </p:nvPicPr>
        <p:blipFill rotWithShape="1">
          <a:blip r:embed="rId2"/>
          <a:srcRect t="10053" b="66812"/>
          <a:stretch/>
        </p:blipFill>
        <p:spPr>
          <a:xfrm>
            <a:off x="0" y="622057"/>
            <a:ext cx="7938052" cy="1802297"/>
          </a:xfrm>
          <a:prstGeom prst="rect">
            <a:avLst/>
          </a:prstGeom>
        </p:spPr>
      </p:pic>
      <p:sp>
        <p:nvSpPr>
          <p:cNvPr id="2" name="TextBox 1">
            <a:extLst>
              <a:ext uri="{FF2B5EF4-FFF2-40B4-BE49-F238E27FC236}">
                <a16:creationId xmlns:a16="http://schemas.microsoft.com/office/drawing/2014/main" id="{3F3A5C3E-34B3-425E-9DF1-BE2AC49EBEFE}"/>
              </a:ext>
            </a:extLst>
          </p:cNvPr>
          <p:cNvSpPr txBox="1"/>
          <p:nvPr/>
        </p:nvSpPr>
        <p:spPr>
          <a:xfrm>
            <a:off x="6599584" y="646042"/>
            <a:ext cx="2292626" cy="1754326"/>
          </a:xfrm>
          <a:prstGeom prst="rect">
            <a:avLst/>
          </a:prstGeom>
          <a:solidFill>
            <a:srgbClr val="FFFF00"/>
          </a:solidFill>
        </p:spPr>
        <p:txBody>
          <a:bodyPr wrap="square" rtlCol="0">
            <a:spAutoFit/>
          </a:bodyPr>
          <a:lstStyle/>
          <a:p>
            <a:r>
              <a:rPr lang="en-GB" b="1" dirty="0"/>
              <a:t>Remember! </a:t>
            </a:r>
          </a:p>
          <a:p>
            <a:r>
              <a:rPr lang="en-GB" b="1" dirty="0"/>
              <a:t>The green tick means this is mark scheme perfect so you will need to learn these. </a:t>
            </a:r>
          </a:p>
          <a:p>
            <a:r>
              <a:rPr lang="en-GB" b="1" dirty="0"/>
              <a:t>AO1 skill.</a:t>
            </a:r>
          </a:p>
        </p:txBody>
      </p:sp>
      <p:sp>
        <p:nvSpPr>
          <p:cNvPr id="5" name="TextBox 4">
            <a:extLst>
              <a:ext uri="{FF2B5EF4-FFF2-40B4-BE49-F238E27FC236}">
                <a16:creationId xmlns:a16="http://schemas.microsoft.com/office/drawing/2014/main" id="{028FE408-AD3B-4490-993F-EB5FAB918351}"/>
              </a:ext>
            </a:extLst>
          </p:cNvPr>
          <p:cNvSpPr txBox="1"/>
          <p:nvPr/>
        </p:nvSpPr>
        <p:spPr>
          <a:xfrm>
            <a:off x="165653" y="185530"/>
            <a:ext cx="8713304" cy="369332"/>
          </a:xfrm>
          <a:prstGeom prst="rect">
            <a:avLst/>
          </a:prstGeom>
          <a:noFill/>
        </p:spPr>
        <p:txBody>
          <a:bodyPr wrap="square" rtlCol="0">
            <a:spAutoFit/>
          </a:bodyPr>
          <a:lstStyle/>
          <a:p>
            <a:r>
              <a:rPr lang="en-GB" dirty="0"/>
              <a:t>Theses are key definitions we will be using in this booklet. </a:t>
            </a:r>
          </a:p>
        </p:txBody>
      </p:sp>
      <p:pic>
        <p:nvPicPr>
          <p:cNvPr id="7" name="Picture 6">
            <a:extLst>
              <a:ext uri="{FF2B5EF4-FFF2-40B4-BE49-F238E27FC236}">
                <a16:creationId xmlns:a16="http://schemas.microsoft.com/office/drawing/2014/main" id="{CCB96095-FC1D-4002-9FA3-D771F01579AC}"/>
              </a:ext>
            </a:extLst>
          </p:cNvPr>
          <p:cNvPicPr>
            <a:picLocks noChangeAspect="1"/>
          </p:cNvPicPr>
          <p:nvPr/>
        </p:nvPicPr>
        <p:blipFill>
          <a:blip r:embed="rId3"/>
          <a:stretch>
            <a:fillRect/>
          </a:stretch>
        </p:blipFill>
        <p:spPr>
          <a:xfrm>
            <a:off x="2048080" y="4226168"/>
            <a:ext cx="4067175" cy="2009775"/>
          </a:xfrm>
          <a:prstGeom prst="rect">
            <a:avLst/>
          </a:prstGeom>
        </p:spPr>
      </p:pic>
      <p:sp>
        <p:nvSpPr>
          <p:cNvPr id="8" name="TextBox 7">
            <a:extLst>
              <a:ext uri="{FF2B5EF4-FFF2-40B4-BE49-F238E27FC236}">
                <a16:creationId xmlns:a16="http://schemas.microsoft.com/office/drawing/2014/main" id="{F063AB8C-56D2-4F82-A83E-B48907EB7EFB}"/>
              </a:ext>
            </a:extLst>
          </p:cNvPr>
          <p:cNvSpPr txBox="1"/>
          <p:nvPr/>
        </p:nvSpPr>
        <p:spPr>
          <a:xfrm>
            <a:off x="0" y="4213709"/>
            <a:ext cx="1417982" cy="2585323"/>
          </a:xfrm>
          <a:prstGeom prst="rect">
            <a:avLst/>
          </a:prstGeom>
          <a:solidFill>
            <a:srgbClr val="92D050"/>
          </a:solidFill>
        </p:spPr>
        <p:txBody>
          <a:bodyPr wrap="square" rtlCol="0">
            <a:spAutoFit/>
          </a:bodyPr>
          <a:lstStyle/>
          <a:p>
            <a:r>
              <a:rPr lang="en-GB" dirty="0"/>
              <a:t>Classification is used to separate animals by their physical or biochemical features into groups (taxa)</a:t>
            </a:r>
          </a:p>
        </p:txBody>
      </p:sp>
      <p:sp>
        <p:nvSpPr>
          <p:cNvPr id="9" name="Left Brace 8">
            <a:extLst>
              <a:ext uri="{FF2B5EF4-FFF2-40B4-BE49-F238E27FC236}">
                <a16:creationId xmlns:a16="http://schemas.microsoft.com/office/drawing/2014/main" id="{E06CEAF7-520A-4F93-9FA5-9DFD14FE2F96}"/>
              </a:ext>
            </a:extLst>
          </p:cNvPr>
          <p:cNvSpPr/>
          <p:nvPr/>
        </p:nvSpPr>
        <p:spPr>
          <a:xfrm>
            <a:off x="1583635" y="4226168"/>
            <a:ext cx="841513" cy="2496905"/>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solidFill>
                <a:schemeClr val="accent6"/>
              </a:solidFill>
            </a:endParaRPr>
          </a:p>
        </p:txBody>
      </p:sp>
      <p:sp>
        <p:nvSpPr>
          <p:cNvPr id="10" name="TextBox 9">
            <a:extLst>
              <a:ext uri="{FF2B5EF4-FFF2-40B4-BE49-F238E27FC236}">
                <a16:creationId xmlns:a16="http://schemas.microsoft.com/office/drawing/2014/main" id="{F080F8BC-5533-4AF8-9CE9-BA98314996D9}"/>
              </a:ext>
            </a:extLst>
          </p:cNvPr>
          <p:cNvSpPr txBox="1"/>
          <p:nvPr/>
        </p:nvSpPr>
        <p:spPr>
          <a:xfrm>
            <a:off x="1417982" y="2631783"/>
            <a:ext cx="4611756" cy="923330"/>
          </a:xfrm>
          <a:prstGeom prst="rect">
            <a:avLst/>
          </a:prstGeom>
          <a:solidFill>
            <a:srgbClr val="FFFF00"/>
          </a:solidFill>
        </p:spPr>
        <p:txBody>
          <a:bodyPr wrap="square" rtlCol="0">
            <a:spAutoFit/>
          </a:bodyPr>
          <a:lstStyle/>
          <a:p>
            <a:r>
              <a:rPr lang="en-GB" dirty="0"/>
              <a:t>Organisms are grouped into “Taxa” or “Taxon”</a:t>
            </a:r>
          </a:p>
          <a:p>
            <a:r>
              <a:rPr lang="en-GB" dirty="0"/>
              <a:t>The study of these groups and how they are related is called taxonomy</a:t>
            </a:r>
          </a:p>
        </p:txBody>
      </p:sp>
      <p:cxnSp>
        <p:nvCxnSpPr>
          <p:cNvPr id="12" name="Straight Arrow Connector 11">
            <a:extLst>
              <a:ext uri="{FF2B5EF4-FFF2-40B4-BE49-F238E27FC236}">
                <a16:creationId xmlns:a16="http://schemas.microsoft.com/office/drawing/2014/main" id="{60675408-DB86-432E-9C48-9426AA33775B}"/>
              </a:ext>
            </a:extLst>
          </p:cNvPr>
          <p:cNvCxnSpPr/>
          <p:nvPr/>
        </p:nvCxnSpPr>
        <p:spPr>
          <a:xfrm flipV="1">
            <a:off x="4088293" y="3555113"/>
            <a:ext cx="0" cy="104339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0162C330-167A-4826-B673-10B25E63FE3E}"/>
              </a:ext>
            </a:extLst>
          </p:cNvPr>
          <p:cNvSpPr txBox="1"/>
          <p:nvPr/>
        </p:nvSpPr>
        <p:spPr>
          <a:xfrm>
            <a:off x="6665220" y="2626383"/>
            <a:ext cx="2411897" cy="2585323"/>
          </a:xfrm>
          <a:prstGeom prst="rect">
            <a:avLst/>
          </a:prstGeom>
          <a:solidFill>
            <a:srgbClr val="7030A0"/>
          </a:solidFill>
        </p:spPr>
        <p:txBody>
          <a:bodyPr wrap="square" rtlCol="0">
            <a:spAutoFit/>
          </a:bodyPr>
          <a:lstStyle/>
          <a:p>
            <a:r>
              <a:rPr lang="en-GB" dirty="0"/>
              <a:t>Each “Taxa” contains different species.</a:t>
            </a:r>
          </a:p>
          <a:p>
            <a:r>
              <a:rPr lang="en-GB" dirty="0"/>
              <a:t>Each Taxa becomes more and more specific till the combination of features can only apply to 1 group of organisms.</a:t>
            </a:r>
          </a:p>
          <a:p>
            <a:r>
              <a:rPr lang="en-GB" dirty="0"/>
              <a:t>This is a Species. </a:t>
            </a:r>
          </a:p>
        </p:txBody>
      </p:sp>
      <p:cxnSp>
        <p:nvCxnSpPr>
          <p:cNvPr id="15" name="Straight Arrow Connector 14">
            <a:extLst>
              <a:ext uri="{FF2B5EF4-FFF2-40B4-BE49-F238E27FC236}">
                <a16:creationId xmlns:a16="http://schemas.microsoft.com/office/drawing/2014/main" id="{AAEEB3A0-2C4A-40A1-A81A-87BE9351055F}"/>
              </a:ext>
            </a:extLst>
          </p:cNvPr>
          <p:cNvCxnSpPr>
            <a:stCxn id="10" idx="3"/>
          </p:cNvCxnSpPr>
          <p:nvPr/>
        </p:nvCxnSpPr>
        <p:spPr>
          <a:xfrm>
            <a:off x="6029738" y="3093448"/>
            <a:ext cx="635482"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809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A2EAE8-50C0-44FC-A483-FC7C11E1A537}"/>
              </a:ext>
            </a:extLst>
          </p:cNvPr>
          <p:cNvPicPr>
            <a:picLocks noChangeAspect="1"/>
          </p:cNvPicPr>
          <p:nvPr/>
        </p:nvPicPr>
        <p:blipFill>
          <a:blip r:embed="rId2"/>
          <a:stretch>
            <a:fillRect/>
          </a:stretch>
        </p:blipFill>
        <p:spPr>
          <a:xfrm>
            <a:off x="147147" y="156707"/>
            <a:ext cx="8353848" cy="691431"/>
          </a:xfrm>
          <a:prstGeom prst="rect">
            <a:avLst/>
          </a:prstGeom>
        </p:spPr>
      </p:pic>
      <p:pic>
        <p:nvPicPr>
          <p:cNvPr id="3" name="Picture 2">
            <a:extLst>
              <a:ext uri="{FF2B5EF4-FFF2-40B4-BE49-F238E27FC236}">
                <a16:creationId xmlns:a16="http://schemas.microsoft.com/office/drawing/2014/main" id="{B8A057AA-29E7-47D9-BE16-399CEA17E493}"/>
              </a:ext>
            </a:extLst>
          </p:cNvPr>
          <p:cNvPicPr>
            <a:picLocks noChangeAspect="1"/>
          </p:cNvPicPr>
          <p:nvPr/>
        </p:nvPicPr>
        <p:blipFill rotWithShape="1">
          <a:blip r:embed="rId3"/>
          <a:srcRect b="13919"/>
          <a:stretch/>
        </p:blipFill>
        <p:spPr>
          <a:xfrm>
            <a:off x="147147" y="944632"/>
            <a:ext cx="4106801" cy="1987597"/>
          </a:xfrm>
          <a:prstGeom prst="rect">
            <a:avLst/>
          </a:prstGeom>
        </p:spPr>
      </p:pic>
      <p:pic>
        <p:nvPicPr>
          <p:cNvPr id="4" name="Picture 3">
            <a:extLst>
              <a:ext uri="{FF2B5EF4-FFF2-40B4-BE49-F238E27FC236}">
                <a16:creationId xmlns:a16="http://schemas.microsoft.com/office/drawing/2014/main" id="{E6FCF6D2-8BC9-4641-B708-37B7FF6B4929}"/>
              </a:ext>
            </a:extLst>
          </p:cNvPr>
          <p:cNvPicPr>
            <a:picLocks noChangeAspect="1"/>
          </p:cNvPicPr>
          <p:nvPr/>
        </p:nvPicPr>
        <p:blipFill>
          <a:blip r:embed="rId4"/>
          <a:stretch>
            <a:fillRect/>
          </a:stretch>
        </p:blipFill>
        <p:spPr>
          <a:xfrm>
            <a:off x="4765948" y="3177208"/>
            <a:ext cx="3838575" cy="2676525"/>
          </a:xfrm>
          <a:prstGeom prst="rect">
            <a:avLst/>
          </a:prstGeom>
        </p:spPr>
      </p:pic>
    </p:spTree>
    <p:extLst>
      <p:ext uri="{BB962C8B-B14F-4D97-AF65-F5344CB8AC3E}">
        <p14:creationId xmlns:p14="http://schemas.microsoft.com/office/powerpoint/2010/main" val="3469371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2A55A3-30A2-42ED-9AF5-35042845F3C1}"/>
              </a:ext>
            </a:extLst>
          </p:cNvPr>
          <p:cNvSpPr>
            <a:spLocks noChangeArrowheads="1"/>
          </p:cNvSpPr>
          <p:nvPr/>
        </p:nvSpPr>
        <p:spPr bwMode="auto">
          <a:xfrm>
            <a:off x="0" y="-101320"/>
            <a:ext cx="8925636" cy="181588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871663" algn="l"/>
              </a:tabLst>
              <a:defRPr>
                <a:solidFill>
                  <a:schemeClr val="tx1"/>
                </a:solidFill>
                <a:latin typeface="Arial" panose="020B0604020202020204" pitchFamily="34" charset="0"/>
              </a:defRPr>
            </a:lvl1pPr>
            <a:lvl2pPr eaLnBrk="0" fontAlgn="base" hangingPunct="0">
              <a:spcBef>
                <a:spcPct val="0"/>
              </a:spcBef>
              <a:spcAft>
                <a:spcPct val="0"/>
              </a:spcAft>
              <a:tabLst>
                <a:tab pos="1871663" algn="l"/>
              </a:tabLst>
              <a:defRPr>
                <a:solidFill>
                  <a:schemeClr val="tx1"/>
                </a:solidFill>
                <a:latin typeface="Arial" panose="020B0604020202020204" pitchFamily="34" charset="0"/>
              </a:defRPr>
            </a:lvl2pPr>
            <a:lvl3pPr eaLnBrk="0" fontAlgn="base" hangingPunct="0">
              <a:spcBef>
                <a:spcPct val="0"/>
              </a:spcBef>
              <a:spcAft>
                <a:spcPct val="0"/>
              </a:spcAft>
              <a:tabLst>
                <a:tab pos="1871663" algn="l"/>
              </a:tabLst>
              <a:defRPr>
                <a:solidFill>
                  <a:schemeClr val="tx1"/>
                </a:solidFill>
                <a:latin typeface="Arial" panose="020B0604020202020204" pitchFamily="34" charset="0"/>
              </a:defRPr>
            </a:lvl3pPr>
            <a:lvl4pPr eaLnBrk="0" fontAlgn="base" hangingPunct="0">
              <a:spcBef>
                <a:spcPct val="0"/>
              </a:spcBef>
              <a:spcAft>
                <a:spcPct val="0"/>
              </a:spcAft>
              <a:tabLst>
                <a:tab pos="1871663" algn="l"/>
              </a:tabLst>
              <a:defRPr>
                <a:solidFill>
                  <a:schemeClr val="tx1"/>
                </a:solidFill>
                <a:latin typeface="Arial" panose="020B0604020202020204" pitchFamily="34" charset="0"/>
              </a:defRPr>
            </a:lvl4pPr>
            <a:lvl5pPr eaLnBrk="0" fontAlgn="base" hangingPunct="0">
              <a:spcBef>
                <a:spcPct val="0"/>
              </a:spcBef>
              <a:spcAft>
                <a:spcPct val="0"/>
              </a:spcAft>
              <a:tabLst>
                <a:tab pos="1871663" algn="l"/>
              </a:tabLst>
              <a:defRPr>
                <a:solidFill>
                  <a:schemeClr val="tx1"/>
                </a:solidFill>
                <a:latin typeface="Arial" panose="020B0604020202020204" pitchFamily="34" charset="0"/>
              </a:defRPr>
            </a:lvl5pPr>
            <a:lvl6pPr eaLnBrk="0" fontAlgn="base" hangingPunct="0">
              <a:spcBef>
                <a:spcPct val="0"/>
              </a:spcBef>
              <a:spcAft>
                <a:spcPct val="0"/>
              </a:spcAft>
              <a:tabLst>
                <a:tab pos="1871663" algn="l"/>
              </a:tabLst>
              <a:defRPr>
                <a:solidFill>
                  <a:schemeClr val="tx1"/>
                </a:solidFill>
                <a:latin typeface="Arial" panose="020B0604020202020204" pitchFamily="34" charset="0"/>
              </a:defRPr>
            </a:lvl6pPr>
            <a:lvl7pPr eaLnBrk="0" fontAlgn="base" hangingPunct="0">
              <a:spcBef>
                <a:spcPct val="0"/>
              </a:spcBef>
              <a:spcAft>
                <a:spcPct val="0"/>
              </a:spcAft>
              <a:tabLst>
                <a:tab pos="1871663" algn="l"/>
              </a:tabLst>
              <a:defRPr>
                <a:solidFill>
                  <a:schemeClr val="tx1"/>
                </a:solidFill>
                <a:latin typeface="Arial" panose="020B0604020202020204" pitchFamily="34" charset="0"/>
              </a:defRPr>
            </a:lvl7pPr>
            <a:lvl8pPr eaLnBrk="0" fontAlgn="base" hangingPunct="0">
              <a:spcBef>
                <a:spcPct val="0"/>
              </a:spcBef>
              <a:spcAft>
                <a:spcPct val="0"/>
              </a:spcAft>
              <a:tabLst>
                <a:tab pos="1871663" algn="l"/>
              </a:tabLst>
              <a:defRPr>
                <a:solidFill>
                  <a:schemeClr val="tx1"/>
                </a:solidFill>
                <a:latin typeface="Arial" panose="020B0604020202020204" pitchFamily="34" charset="0"/>
              </a:defRPr>
            </a:lvl8pPr>
            <a:lvl9pPr eaLnBrk="0" fontAlgn="base" hangingPunct="0">
              <a:spcBef>
                <a:spcPct val="0"/>
              </a:spcBef>
              <a:spcAft>
                <a:spcPct val="0"/>
              </a:spcAft>
              <a:tabLst>
                <a:tab pos="1871663"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tab pos="1871663" algn="l"/>
              </a:tabLst>
            </a:pPr>
            <a:r>
              <a:rPr kumimoji="0" lang="en-GB" altLang="en-US" sz="3600" b="1" i="0" u="sng"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Species</a:t>
            </a:r>
          </a:p>
          <a:p>
            <a:pPr marL="0" marR="0" lvl="0" indent="0" algn="ctr" defTabSz="914400" rtl="0" eaLnBrk="0" fontAlgn="base" latinLnBrk="0" hangingPunct="0">
              <a:lnSpc>
                <a:spcPct val="100000"/>
              </a:lnSpc>
              <a:spcBef>
                <a:spcPct val="0"/>
              </a:spcBef>
              <a:spcAft>
                <a:spcPct val="0"/>
              </a:spcAft>
              <a:buClrTx/>
              <a:buSzTx/>
              <a:buFontTx/>
              <a:buNone/>
              <a:tabLst>
                <a:tab pos="1871663" algn="l"/>
              </a:tabLst>
            </a:pP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871663" algn="l"/>
              </a:tabLst>
            </a:pP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These </a:t>
            </a:r>
            <a:r>
              <a:rPr kumimoji="0" lang="en-GB" altLang="en-US" sz="2000" b="1"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“Happy face spiders”</a:t>
            </a: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2000" b="0" i="1"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look</a:t>
            </a: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different, but since </a:t>
            </a:r>
            <a:r>
              <a:rPr kumimoji="0" lang="en-GB" altLang="en-US" sz="2000" b="1"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they can interbreed</a:t>
            </a: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they are </a:t>
            </a:r>
            <a:r>
              <a:rPr kumimoji="0" lang="en-GB" altLang="en-US" sz="2000" b="1"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considered the same species</a:t>
            </a: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2000" b="0" i="1" u="none" strike="noStrike" cap="none" normalizeH="0" baseline="0" dirty="0" err="1">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Theridion</a:t>
            </a:r>
            <a:r>
              <a:rPr kumimoji="0" lang="en-GB" altLang="en-US" sz="2000" b="0" i="1"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r>
              <a:rPr kumimoji="0" lang="en-GB" altLang="en-US" sz="2000" b="0" i="1" u="none" strike="noStrike" cap="none" normalizeH="0" baseline="0" dirty="0" err="1">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grallator</a:t>
            </a:r>
            <a:r>
              <a:rPr kumimoji="0" lang="en-GB" altLang="en-US" sz="2000" b="0"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1871663" algn="l"/>
              </a:tabLst>
            </a:pPr>
            <a:endParaRPr kumimoji="0" lang="en-GB" altLang="en-US" sz="1600" b="0" i="0" u="none" strike="noStrike" cap="none" normalizeH="0" baseline="0" dirty="0">
              <a:ln>
                <a:noFill/>
              </a:ln>
              <a:solidFill>
                <a:schemeClr val="tx1"/>
              </a:solidFill>
              <a:effectLst/>
              <a:latin typeface="Arial" panose="020B0604020202020204" pitchFamily="34" charset="0"/>
            </a:endParaRPr>
          </a:p>
        </p:txBody>
      </p:sp>
      <p:pic>
        <p:nvPicPr>
          <p:cNvPr id="3073" name="Picture 9" descr="happy face spiders">
            <a:extLst>
              <a:ext uri="{FF2B5EF4-FFF2-40B4-BE49-F238E27FC236}">
                <a16:creationId xmlns:a16="http://schemas.microsoft.com/office/drawing/2014/main" id="{550AF663-0AB2-4B6A-ADA3-7DE4277BAFE2}"/>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218364" y="1472652"/>
            <a:ext cx="4353636" cy="159262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B056EAD-5560-4681-A4C8-311070F85B41}"/>
              </a:ext>
            </a:extLst>
          </p:cNvPr>
          <p:cNvSpPr>
            <a:spLocks noChangeArrowheads="1"/>
          </p:cNvSpPr>
          <p:nvPr/>
        </p:nvSpPr>
        <p:spPr bwMode="auto">
          <a:xfrm>
            <a:off x="218364" y="5110186"/>
            <a:ext cx="9024730"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Scenario: An </a:t>
            </a:r>
            <a:r>
              <a:rPr kumimoji="0" lang="en-GB" altLang="en-US" sz="20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organism is discovered by Taxonomists in Asia. They suspect from observing the characteristics of the organism that it is an example of a Species already classified in Europe. To be certain they would need to mate this individual with the European Species to determine if they are capable of producing fertile offspring.</a:t>
            </a:r>
            <a:r>
              <a:rPr kumimoji="0" lang="en-GB" altLang="en-US" sz="2000" b="0" i="0" u="none" strike="noStrike" cap="none" normalizeH="0" baseline="0" dirty="0">
                <a:ln>
                  <a:noFill/>
                </a:ln>
                <a:solidFill>
                  <a:schemeClr val="tx1"/>
                </a:solidFill>
                <a:effectLst/>
              </a:rPr>
              <a:t> </a:t>
            </a:r>
            <a:r>
              <a:rPr kumimoji="0" lang="en-GB" altLang="en-US" sz="2000" b="1" i="0" u="sng" strike="noStrike" cap="none" normalizeH="0" baseline="0" dirty="0">
                <a:ln>
                  <a:noFill/>
                </a:ln>
                <a:solidFill>
                  <a:schemeClr val="tx1"/>
                </a:solidFill>
                <a:effectLst/>
              </a:rPr>
              <a:t>This may cause reclassification of the spiders</a:t>
            </a:r>
            <a:endParaRPr kumimoji="0" lang="en-GB" altLang="en-US" sz="2000" b="1" i="0" u="sng" strike="noStrike" cap="none" normalizeH="0" baseline="0" dirty="0">
              <a:ln>
                <a:noFill/>
              </a:ln>
              <a:solidFill>
                <a:schemeClr val="tx1"/>
              </a:solidFill>
              <a:effectLst/>
              <a:latin typeface="Arial" panose="020B0604020202020204" pitchFamily="34" charset="0"/>
            </a:endParaRPr>
          </a:p>
        </p:txBody>
      </p:sp>
      <p:pic>
        <p:nvPicPr>
          <p:cNvPr id="2" name="Picture 1">
            <a:extLst>
              <a:ext uri="{FF2B5EF4-FFF2-40B4-BE49-F238E27FC236}">
                <a16:creationId xmlns:a16="http://schemas.microsoft.com/office/drawing/2014/main" id="{611825B2-8E6D-4CD0-996C-20666C1CA0D9}"/>
              </a:ext>
            </a:extLst>
          </p:cNvPr>
          <p:cNvPicPr>
            <a:picLocks noChangeAspect="1"/>
          </p:cNvPicPr>
          <p:nvPr/>
        </p:nvPicPr>
        <p:blipFill>
          <a:blip r:embed="rId4"/>
          <a:stretch>
            <a:fillRect/>
          </a:stretch>
        </p:blipFill>
        <p:spPr>
          <a:xfrm>
            <a:off x="4572000" y="1526458"/>
            <a:ext cx="4379429" cy="3524152"/>
          </a:xfrm>
          <a:prstGeom prst="rect">
            <a:avLst/>
          </a:prstGeom>
        </p:spPr>
      </p:pic>
    </p:spTree>
    <p:extLst>
      <p:ext uri="{BB962C8B-B14F-4D97-AF65-F5344CB8AC3E}">
        <p14:creationId xmlns:p14="http://schemas.microsoft.com/office/powerpoint/2010/main" val="1162460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5878532"/>
          </a:xfrm>
          <a:prstGeom prst="rect">
            <a:avLst/>
          </a:prstGeom>
          <a:noFill/>
        </p:spPr>
        <p:txBody>
          <a:bodyPr wrap="square" rtlCol="0">
            <a:spAutoFit/>
          </a:bodyPr>
          <a:lstStyle/>
          <a:p>
            <a:pPr algn="ctr"/>
            <a:r>
              <a:rPr lang="en-GB" sz="3200" dirty="0"/>
              <a:t>Apply this knowledge to the exam questions.</a:t>
            </a:r>
          </a:p>
          <a:p>
            <a:pPr algn="ctr"/>
            <a:endParaRPr lang="en-GB" sz="3200" dirty="0"/>
          </a:p>
          <a:p>
            <a:pPr algn="ctr"/>
            <a:r>
              <a:rPr lang="en-GB" sz="2400" dirty="0"/>
              <a:t>The Question is worth 5 marks. Can you complete the exam question in 8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2381897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DBAC8E-AB86-446D-86F1-584D685195F6}"/>
              </a:ext>
            </a:extLst>
          </p:cNvPr>
          <p:cNvPicPr>
            <a:picLocks noChangeAspect="1"/>
          </p:cNvPicPr>
          <p:nvPr/>
        </p:nvPicPr>
        <p:blipFill>
          <a:blip r:embed="rId2"/>
          <a:stretch>
            <a:fillRect/>
          </a:stretch>
        </p:blipFill>
        <p:spPr>
          <a:xfrm>
            <a:off x="-286356" y="0"/>
            <a:ext cx="6234676" cy="6858000"/>
          </a:xfrm>
          <a:prstGeom prst="rect">
            <a:avLst/>
          </a:prstGeom>
        </p:spPr>
      </p:pic>
      <p:sp>
        <p:nvSpPr>
          <p:cNvPr id="4" name="Rectangle 3">
            <a:extLst>
              <a:ext uri="{FF2B5EF4-FFF2-40B4-BE49-F238E27FC236}">
                <a16:creationId xmlns:a16="http://schemas.microsoft.com/office/drawing/2014/main" id="{9A24CE67-182A-4E15-8602-B66253687AFB}"/>
              </a:ext>
            </a:extLst>
          </p:cNvPr>
          <p:cNvSpPr/>
          <p:nvPr/>
        </p:nvSpPr>
        <p:spPr>
          <a:xfrm>
            <a:off x="4414723" y="3706715"/>
            <a:ext cx="4572000" cy="2862322"/>
          </a:xfrm>
          <a:prstGeom prst="rect">
            <a:avLst/>
          </a:prstGeom>
        </p:spPr>
        <p:txBody>
          <a:bodyPr>
            <a:spAutoFit/>
          </a:bodyPr>
          <a:lstStyle/>
          <a:p>
            <a:pPr marL="1080135" marR="360045" indent="-720090">
              <a:spcBef>
                <a:spcPts val="1200"/>
              </a:spcBef>
            </a:pPr>
            <a:r>
              <a:rPr lang="en-GB" sz="1400" dirty="0">
                <a:solidFill>
                  <a:srgbClr val="7030A0"/>
                </a:solidFill>
                <a:latin typeface="Arial" panose="020B0604020202020204" pitchFamily="34" charset="0"/>
              </a:rPr>
              <a:t>(c)     1.      (No) SDs of means of body sizes / sizes of parts of bodies overlap;</a:t>
            </a:r>
          </a:p>
          <a:p>
            <a:pPr>
              <a:spcBef>
                <a:spcPts val="1200"/>
              </a:spcBef>
            </a:pPr>
            <a:r>
              <a:rPr lang="en-GB" sz="1400" dirty="0">
                <a:solidFill>
                  <a:srgbClr val="7030A0"/>
                </a:solidFill>
                <a:latin typeface="Arial" panose="020B0604020202020204" pitchFamily="34" charset="0"/>
              </a:rPr>
              <a:t>2.      Calculation of correct head and body: tail ratios;</a:t>
            </a:r>
          </a:p>
          <a:p>
            <a:pPr>
              <a:spcBef>
                <a:spcPts val="1200"/>
              </a:spcBef>
            </a:pPr>
            <a:r>
              <a:rPr lang="en-GB" sz="1400" dirty="0">
                <a:solidFill>
                  <a:srgbClr val="7030A0"/>
                </a:solidFill>
                <a:latin typeface="Arial" panose="020B0604020202020204" pitchFamily="34" charset="0"/>
              </a:rPr>
              <a:t>3.      Almost identical, so same body shape / proportions;</a:t>
            </a:r>
          </a:p>
          <a:p>
            <a:pPr algn="r">
              <a:spcAft>
                <a:spcPts val="0"/>
              </a:spcAft>
            </a:pPr>
            <a:r>
              <a:rPr lang="en-GB" sz="1050" b="1" dirty="0">
                <a:solidFill>
                  <a:srgbClr val="7030A0"/>
                </a:solidFill>
                <a:latin typeface="Times New Roman" panose="02020603050405020304" pitchFamily="18" charset="0"/>
              </a:rPr>
              <a:t>3</a:t>
            </a:r>
          </a:p>
          <a:p>
            <a:pPr algn="r">
              <a:spcAft>
                <a:spcPts val="0"/>
              </a:spcAft>
            </a:pPr>
            <a:endParaRPr lang="en-GB" sz="1050" b="1" dirty="0">
              <a:solidFill>
                <a:srgbClr val="7030A0"/>
              </a:solidFill>
              <a:latin typeface="Times New Roman" panose="02020603050405020304" pitchFamily="18" charset="0"/>
            </a:endParaRPr>
          </a:p>
          <a:p>
            <a:pPr algn="r">
              <a:spcAft>
                <a:spcPts val="0"/>
              </a:spcAft>
            </a:pPr>
            <a:endParaRPr lang="en-GB" sz="1050" b="1" dirty="0">
              <a:solidFill>
                <a:srgbClr val="7030A0"/>
              </a:solidFill>
              <a:latin typeface="Times New Roman" panose="02020603050405020304" pitchFamily="18" charset="0"/>
            </a:endParaRPr>
          </a:p>
          <a:p>
            <a:pPr marL="1080135" marR="360045" indent="-720090">
              <a:spcBef>
                <a:spcPts val="1200"/>
              </a:spcBef>
            </a:pPr>
            <a:r>
              <a:rPr lang="en-GB" sz="1400" dirty="0">
                <a:solidFill>
                  <a:srgbClr val="7030A0"/>
                </a:solidFill>
                <a:latin typeface="Arial" panose="020B0604020202020204" pitchFamily="34" charset="0"/>
              </a:rPr>
              <a:t>(d)     1.      Breed the two mice together;</a:t>
            </a:r>
          </a:p>
          <a:p>
            <a:pPr>
              <a:spcBef>
                <a:spcPts val="1200"/>
              </a:spcBef>
            </a:pPr>
            <a:r>
              <a:rPr lang="en-GB" sz="1400" dirty="0">
                <a:solidFill>
                  <a:srgbClr val="7030A0"/>
                </a:solidFill>
                <a:latin typeface="Arial" panose="020B0604020202020204" pitchFamily="34" charset="0"/>
              </a:rPr>
              <a:t>2.      (Same species) produce fertile offspring.</a:t>
            </a:r>
          </a:p>
          <a:p>
            <a:pPr algn="r">
              <a:spcAft>
                <a:spcPts val="0"/>
              </a:spcAft>
            </a:pPr>
            <a:r>
              <a:rPr lang="en-GB" sz="1050" b="1" dirty="0">
                <a:solidFill>
                  <a:srgbClr val="7030A0"/>
                </a:solidFill>
                <a:latin typeface="Times New Roman" panose="02020603050405020304" pitchFamily="18" charset="0"/>
              </a:rPr>
              <a:t>2</a:t>
            </a:r>
            <a:endParaRPr lang="en-GB" sz="105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86685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66C625-1568-49CB-A635-1792310453BB}"/>
              </a:ext>
            </a:extLst>
          </p:cNvPr>
          <p:cNvSpPr/>
          <p:nvPr/>
        </p:nvSpPr>
        <p:spPr>
          <a:xfrm>
            <a:off x="240335" y="2200887"/>
            <a:ext cx="6465264" cy="369332"/>
          </a:xfrm>
          <a:prstGeom prst="rect">
            <a:avLst/>
          </a:prstGeom>
        </p:spPr>
        <p:txBody>
          <a:bodyPr wrap="square">
            <a:spAutoFit/>
          </a:bodyPr>
          <a:lstStyle/>
          <a:p>
            <a:r>
              <a:rPr lang="en-GB" dirty="0">
                <a:hlinkClick r:id="rId2"/>
              </a:rPr>
              <a:t>https://www.youtube.com/watch?v=80lMLgzCzo0</a:t>
            </a:r>
            <a:endParaRPr lang="en-GB" dirty="0"/>
          </a:p>
        </p:txBody>
      </p:sp>
      <p:pic>
        <p:nvPicPr>
          <p:cNvPr id="3" name="Picture 2">
            <a:extLst>
              <a:ext uri="{FF2B5EF4-FFF2-40B4-BE49-F238E27FC236}">
                <a16:creationId xmlns:a16="http://schemas.microsoft.com/office/drawing/2014/main" id="{F8DE60E7-3313-4F52-BA54-D15A16012763}"/>
              </a:ext>
            </a:extLst>
          </p:cNvPr>
          <p:cNvPicPr>
            <a:picLocks noChangeAspect="1"/>
          </p:cNvPicPr>
          <p:nvPr/>
        </p:nvPicPr>
        <p:blipFill>
          <a:blip r:embed="rId3"/>
          <a:stretch>
            <a:fillRect/>
          </a:stretch>
        </p:blipFill>
        <p:spPr>
          <a:xfrm>
            <a:off x="107814" y="202030"/>
            <a:ext cx="8958019" cy="1189447"/>
          </a:xfrm>
          <a:prstGeom prst="rect">
            <a:avLst/>
          </a:prstGeom>
        </p:spPr>
      </p:pic>
      <p:sp>
        <p:nvSpPr>
          <p:cNvPr id="4" name="TextBox 3">
            <a:extLst>
              <a:ext uri="{FF2B5EF4-FFF2-40B4-BE49-F238E27FC236}">
                <a16:creationId xmlns:a16="http://schemas.microsoft.com/office/drawing/2014/main" id="{A29520CC-14AC-42C1-B4ED-88A47DC505B3}"/>
              </a:ext>
            </a:extLst>
          </p:cNvPr>
          <p:cNvSpPr txBox="1"/>
          <p:nvPr/>
        </p:nvSpPr>
        <p:spPr>
          <a:xfrm>
            <a:off x="240335" y="1524000"/>
            <a:ext cx="8360326" cy="4801314"/>
          </a:xfrm>
          <a:prstGeom prst="rect">
            <a:avLst/>
          </a:prstGeom>
          <a:noFill/>
        </p:spPr>
        <p:txBody>
          <a:bodyPr wrap="square" rtlCol="0">
            <a:spAutoFit/>
          </a:bodyPr>
          <a:lstStyle/>
          <a:p>
            <a:r>
              <a:rPr lang="en-GB" dirty="0"/>
              <a:t>Watch the video to understand the importance of courtship behaviours.</a:t>
            </a:r>
          </a:p>
          <a:p>
            <a:r>
              <a:rPr lang="en-GB" b="1" dirty="0"/>
              <a:t>Courtship: </a:t>
            </a:r>
            <a:r>
              <a:rPr lang="en-GB" dirty="0"/>
              <a:t>2 minutes</a:t>
            </a:r>
          </a:p>
          <a:p>
            <a:endParaRPr lang="en-GB" dirty="0"/>
          </a:p>
          <a:p>
            <a:endParaRPr lang="en-GB" dirty="0"/>
          </a:p>
          <a:p>
            <a:r>
              <a:rPr lang="en-GB" dirty="0"/>
              <a:t>This is what you need to know for your exam. You DO NOT need to know any specific examples, the example will be given in your exam. </a:t>
            </a:r>
          </a:p>
          <a:p>
            <a:endParaRPr lang="en-GB" dirty="0"/>
          </a:p>
          <a:p>
            <a:r>
              <a:rPr lang="en-GB" dirty="0"/>
              <a:t>Here are some beautiful examples of courtship behaviours </a:t>
            </a:r>
          </a:p>
          <a:p>
            <a:r>
              <a:rPr lang="en-GB" dirty="0"/>
              <a:t>Birds of paradise: 3 minutes</a:t>
            </a:r>
          </a:p>
          <a:p>
            <a:r>
              <a:rPr lang="en-GB" dirty="0">
                <a:hlinkClick r:id="rId4"/>
              </a:rPr>
              <a:t>https://www.youtube.com/watch?v=nWfyw51DQfU</a:t>
            </a:r>
            <a:endParaRPr lang="en-GB" dirty="0"/>
          </a:p>
          <a:p>
            <a:endParaRPr lang="en-GB" dirty="0"/>
          </a:p>
          <a:p>
            <a:r>
              <a:rPr lang="en-GB" dirty="0"/>
              <a:t>Hooded Seal: 2 minutes</a:t>
            </a:r>
          </a:p>
          <a:p>
            <a:r>
              <a:rPr lang="en-GB" dirty="0">
                <a:hlinkClick r:id="rId5"/>
              </a:rPr>
              <a:t>https://www.youtube.com/watch?v=Cp13MneGIt8</a:t>
            </a:r>
            <a:endParaRPr lang="en-GB" dirty="0"/>
          </a:p>
          <a:p>
            <a:endParaRPr lang="en-GB" dirty="0"/>
          </a:p>
          <a:p>
            <a:r>
              <a:rPr lang="en-GB" dirty="0"/>
              <a:t>Peacock spider: 3 minutes</a:t>
            </a:r>
          </a:p>
          <a:p>
            <a:r>
              <a:rPr lang="en-GB" dirty="0">
                <a:hlinkClick r:id="rId6"/>
              </a:rPr>
              <a:t>https://www.youtube.com/watch?v=v3HlwwJG85c</a:t>
            </a:r>
            <a:endParaRPr lang="en-GB" dirty="0"/>
          </a:p>
          <a:p>
            <a:endParaRPr lang="en-GB" dirty="0"/>
          </a:p>
        </p:txBody>
      </p:sp>
    </p:spTree>
    <p:extLst>
      <p:ext uri="{BB962C8B-B14F-4D97-AF65-F5344CB8AC3E}">
        <p14:creationId xmlns:p14="http://schemas.microsoft.com/office/powerpoint/2010/main" val="1253063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BD495-8C4D-4B8F-AE0E-40B148B09B7E}"/>
              </a:ext>
            </a:extLst>
          </p:cNvPr>
          <p:cNvSpPr/>
          <p:nvPr/>
        </p:nvSpPr>
        <p:spPr>
          <a:xfrm>
            <a:off x="0" y="0"/>
            <a:ext cx="9144000" cy="6340197"/>
          </a:xfrm>
          <a:prstGeom prst="rect">
            <a:avLst/>
          </a:prstGeom>
        </p:spPr>
        <p:txBody>
          <a:bodyPr wrap="square">
            <a:spAutoFit/>
          </a:bodyPr>
          <a:lstStyle/>
          <a:p>
            <a:pPr algn="ctr"/>
            <a:r>
              <a:rPr lang="en-GB" sz="2800" b="1" u="sng" dirty="0"/>
              <a:t>Courtship behaviour</a:t>
            </a:r>
          </a:p>
          <a:p>
            <a:r>
              <a:rPr lang="en-GB" dirty="0"/>
              <a:t>Members of the </a:t>
            </a:r>
            <a:r>
              <a:rPr lang="en-GB" b="1" dirty="0"/>
              <a:t>same species </a:t>
            </a:r>
            <a:r>
              <a:rPr lang="en-GB" dirty="0"/>
              <a:t>have the </a:t>
            </a:r>
            <a:r>
              <a:rPr lang="en-GB" b="1" dirty="0"/>
              <a:t>same genes </a:t>
            </a:r>
            <a:r>
              <a:rPr lang="en-GB" dirty="0"/>
              <a:t>and will share many of the </a:t>
            </a:r>
            <a:r>
              <a:rPr lang="en-GB" b="1" dirty="0"/>
              <a:t>same alleles </a:t>
            </a:r>
            <a:r>
              <a:rPr lang="en-GB" dirty="0"/>
              <a:t>of these genes, therefore they </a:t>
            </a:r>
            <a:r>
              <a:rPr lang="en-GB" b="1" dirty="0"/>
              <a:t>resemble one another physically and biochemically</a:t>
            </a:r>
            <a:r>
              <a:rPr lang="en-GB" dirty="0"/>
              <a:t>.</a:t>
            </a:r>
          </a:p>
          <a:p>
            <a:endParaRPr lang="en-GB" dirty="0"/>
          </a:p>
          <a:p>
            <a:r>
              <a:rPr lang="en-GB" dirty="0"/>
              <a:t>This helps them to </a:t>
            </a:r>
            <a:r>
              <a:rPr lang="en-GB" b="1" dirty="0"/>
              <a:t>distinguish members of their own species from those of other species</a:t>
            </a:r>
            <a:r>
              <a:rPr lang="en-GB" dirty="0"/>
              <a:t>. The same is true of behaviour. </a:t>
            </a:r>
          </a:p>
          <a:p>
            <a:r>
              <a:rPr lang="en-GB" dirty="0"/>
              <a:t>The </a:t>
            </a:r>
            <a:r>
              <a:rPr lang="en-GB" b="1" dirty="0"/>
              <a:t>behaviour</a:t>
            </a:r>
            <a:r>
              <a:rPr lang="en-GB" dirty="0"/>
              <a:t> of members of the </a:t>
            </a:r>
            <a:r>
              <a:rPr lang="en-GB" b="1" dirty="0"/>
              <a:t>same species </a:t>
            </a:r>
            <a:r>
              <a:rPr lang="en-GB" dirty="0"/>
              <a:t>is </a:t>
            </a:r>
            <a:r>
              <a:rPr lang="en-GB" b="1" dirty="0"/>
              <a:t>more alike </a:t>
            </a:r>
            <a:r>
              <a:rPr lang="en-GB" dirty="0"/>
              <a:t>than that of </a:t>
            </a:r>
            <a:r>
              <a:rPr lang="en-GB" b="1" dirty="0"/>
              <a:t>members of different species</a:t>
            </a:r>
            <a:r>
              <a:rPr lang="en-GB" dirty="0"/>
              <a:t>. </a:t>
            </a:r>
          </a:p>
          <a:p>
            <a:r>
              <a:rPr lang="en-GB" b="1" dirty="0"/>
              <a:t>Courtship</a:t>
            </a:r>
            <a:r>
              <a:rPr lang="en-GB" dirty="0"/>
              <a:t> ensures mating is </a:t>
            </a:r>
            <a:r>
              <a:rPr lang="en-GB" b="1" dirty="0"/>
              <a:t>successful and the offspring have the maximum chance of survival</a:t>
            </a:r>
            <a:r>
              <a:rPr lang="en-GB" dirty="0"/>
              <a:t>.</a:t>
            </a:r>
          </a:p>
          <a:p>
            <a:endParaRPr lang="en-GB" dirty="0"/>
          </a:p>
          <a:p>
            <a:r>
              <a:rPr lang="en-GB" b="1" dirty="0"/>
              <a:t>Courtship behaviour </a:t>
            </a:r>
            <a:r>
              <a:rPr lang="en-GB" dirty="0"/>
              <a:t>helps to achieve this by enabling individuals to:</a:t>
            </a:r>
          </a:p>
          <a:p>
            <a:r>
              <a:rPr lang="en-GB" dirty="0"/>
              <a:t>1.	Recognise members of their own species</a:t>
            </a:r>
          </a:p>
          <a:p>
            <a:r>
              <a:rPr lang="en-GB" dirty="0"/>
              <a:t>2.	Recognise opposite gender</a:t>
            </a:r>
          </a:p>
          <a:p>
            <a:r>
              <a:rPr lang="en-GB" dirty="0"/>
              <a:t>3.	Identify a mate capable of breeding – both partners need to be sexually mature, fertile and receptive to mating.</a:t>
            </a:r>
          </a:p>
          <a:p>
            <a:r>
              <a:rPr lang="en-GB" dirty="0"/>
              <a:t>4.	Form a pair bond</a:t>
            </a:r>
          </a:p>
          <a:p>
            <a:r>
              <a:rPr lang="en-GB" dirty="0"/>
              <a:t>5.	Synchronise mating (similar to number 3)</a:t>
            </a:r>
          </a:p>
          <a:p>
            <a:r>
              <a:rPr lang="en-GB" dirty="0"/>
              <a:t>6.	Stimulates release of gametes.</a:t>
            </a:r>
          </a:p>
          <a:p>
            <a:endParaRPr lang="en-GB" dirty="0"/>
          </a:p>
          <a:p>
            <a:endParaRPr lang="en-GB" dirty="0"/>
          </a:p>
          <a:p>
            <a:r>
              <a:rPr lang="en-GB" dirty="0"/>
              <a:t>There is usually </a:t>
            </a:r>
            <a:r>
              <a:rPr lang="en-GB" b="1" dirty="0"/>
              <a:t>a chain of acti</a:t>
            </a:r>
            <a:r>
              <a:rPr lang="en-GB" dirty="0"/>
              <a:t>ons that is the </a:t>
            </a:r>
            <a:r>
              <a:rPr lang="en-GB" b="1" dirty="0"/>
              <a:t>same for all members </a:t>
            </a:r>
            <a:r>
              <a:rPr lang="en-GB" dirty="0"/>
              <a:t>of that species, acting as a </a:t>
            </a:r>
            <a:r>
              <a:rPr lang="en-GB" b="1" dirty="0"/>
              <a:t>stimulus</a:t>
            </a:r>
            <a:r>
              <a:rPr lang="en-GB" dirty="0"/>
              <a:t> so they can recognise they are of the </a:t>
            </a:r>
            <a:r>
              <a:rPr lang="en-GB" b="1" dirty="0"/>
              <a:t>same species and may be prepared to mate</a:t>
            </a:r>
            <a:r>
              <a:rPr lang="en-GB" dirty="0"/>
              <a:t>. </a:t>
            </a:r>
          </a:p>
        </p:txBody>
      </p:sp>
      <p:pic>
        <p:nvPicPr>
          <p:cNvPr id="7" name="Picture 6">
            <a:extLst>
              <a:ext uri="{FF2B5EF4-FFF2-40B4-BE49-F238E27FC236}">
                <a16:creationId xmlns:a16="http://schemas.microsoft.com/office/drawing/2014/main" id="{C262A6F5-FF94-4F82-BDD9-027691830299}"/>
              </a:ext>
            </a:extLst>
          </p:cNvPr>
          <p:cNvPicPr>
            <a:picLocks noChangeAspect="1"/>
          </p:cNvPicPr>
          <p:nvPr/>
        </p:nvPicPr>
        <p:blipFill>
          <a:blip r:embed="rId2"/>
          <a:stretch>
            <a:fillRect/>
          </a:stretch>
        </p:blipFill>
        <p:spPr>
          <a:xfrm>
            <a:off x="6451276" y="2671093"/>
            <a:ext cx="572375" cy="572375"/>
          </a:xfrm>
          <a:prstGeom prst="rect">
            <a:avLst/>
          </a:prstGeom>
        </p:spPr>
      </p:pic>
    </p:spTree>
    <p:extLst>
      <p:ext uri="{BB962C8B-B14F-4D97-AF65-F5344CB8AC3E}">
        <p14:creationId xmlns:p14="http://schemas.microsoft.com/office/powerpoint/2010/main" val="155522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5878532"/>
          </a:xfrm>
          <a:prstGeom prst="rect">
            <a:avLst/>
          </a:prstGeom>
          <a:noFill/>
        </p:spPr>
        <p:txBody>
          <a:bodyPr wrap="square" rtlCol="0">
            <a:spAutoFit/>
          </a:bodyPr>
          <a:lstStyle/>
          <a:p>
            <a:pPr algn="ctr"/>
            <a:r>
              <a:rPr lang="en-GB" sz="3200" dirty="0"/>
              <a:t>Apply this knowledge to the exam questions.</a:t>
            </a:r>
          </a:p>
          <a:p>
            <a:pPr algn="ctr"/>
            <a:endParaRPr lang="en-GB" sz="3200" dirty="0"/>
          </a:p>
          <a:p>
            <a:pPr algn="ctr"/>
            <a:r>
              <a:rPr lang="en-GB" sz="2400" dirty="0"/>
              <a:t>The Question is worth 14 marks. Can you complete the exam question in 18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3579446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FB4902-9984-4E83-B3C9-1D9B9D43E1B9}"/>
              </a:ext>
            </a:extLst>
          </p:cNvPr>
          <p:cNvPicPr>
            <a:picLocks noChangeAspect="1"/>
          </p:cNvPicPr>
          <p:nvPr/>
        </p:nvPicPr>
        <p:blipFill>
          <a:blip r:embed="rId2"/>
          <a:stretch>
            <a:fillRect/>
          </a:stretch>
        </p:blipFill>
        <p:spPr>
          <a:xfrm>
            <a:off x="0" y="-119269"/>
            <a:ext cx="5314122" cy="6858000"/>
          </a:xfrm>
          <a:prstGeom prst="rect">
            <a:avLst/>
          </a:prstGeom>
        </p:spPr>
      </p:pic>
      <p:sp>
        <p:nvSpPr>
          <p:cNvPr id="2" name="Rectangle 1">
            <a:extLst>
              <a:ext uri="{FF2B5EF4-FFF2-40B4-BE49-F238E27FC236}">
                <a16:creationId xmlns:a16="http://schemas.microsoft.com/office/drawing/2014/main" id="{173D4C6B-82AF-4998-9BF8-457238010D47}"/>
              </a:ext>
            </a:extLst>
          </p:cNvPr>
          <p:cNvSpPr/>
          <p:nvPr/>
        </p:nvSpPr>
        <p:spPr>
          <a:xfrm>
            <a:off x="2286000" y="2793602"/>
            <a:ext cx="6858000" cy="3947234"/>
          </a:xfrm>
          <a:prstGeom prst="rect">
            <a:avLst/>
          </a:prstGeom>
        </p:spPr>
        <p:txBody>
          <a:bodyPr wrap="square">
            <a:spAutoFit/>
          </a:bodyPr>
          <a:lstStyle/>
          <a:p>
            <a:pPr marL="720090" marR="360045" indent="-360045">
              <a:spcBef>
                <a:spcPts val="1200"/>
              </a:spcBef>
            </a:pPr>
            <a:r>
              <a:rPr lang="en-GB" dirty="0">
                <a:solidFill>
                  <a:srgbClr val="7030A0"/>
                </a:solidFill>
                <a:latin typeface="Arial" panose="020B0604020202020204" pitchFamily="34" charset="0"/>
              </a:rPr>
              <a:t>(a)     Recognition of same species;</a:t>
            </a:r>
          </a:p>
          <a:p>
            <a:pPr>
              <a:spcBef>
                <a:spcPts val="1200"/>
              </a:spcBef>
            </a:pPr>
            <a:r>
              <a:rPr lang="en-GB" dirty="0">
                <a:solidFill>
                  <a:srgbClr val="7030A0"/>
                </a:solidFill>
                <a:latin typeface="Arial" panose="020B0604020202020204" pitchFamily="34" charset="0"/>
              </a:rPr>
              <a:t>Stimulates release of gametes;</a:t>
            </a:r>
          </a:p>
          <a:p>
            <a:pPr>
              <a:spcBef>
                <a:spcPts val="1200"/>
              </a:spcBef>
            </a:pPr>
            <a:r>
              <a:rPr lang="en-GB" dirty="0">
                <a:solidFill>
                  <a:srgbClr val="7030A0"/>
                </a:solidFill>
                <a:latin typeface="Arial" panose="020B0604020202020204" pitchFamily="34" charset="0"/>
              </a:rPr>
              <a:t>Recognition of mate / opposite gender;</a:t>
            </a:r>
          </a:p>
          <a:p>
            <a:pPr>
              <a:spcBef>
                <a:spcPts val="1200"/>
              </a:spcBef>
            </a:pPr>
            <a:r>
              <a:rPr lang="en-GB" dirty="0">
                <a:solidFill>
                  <a:srgbClr val="7030A0"/>
                </a:solidFill>
                <a:latin typeface="Arial" panose="020B0604020202020204" pitchFamily="34" charset="0"/>
              </a:rPr>
              <a:t>Indication of sexual maturity / fertility;</a:t>
            </a:r>
          </a:p>
          <a:p>
            <a:pPr algn="r">
              <a:spcAft>
                <a:spcPts val="0"/>
              </a:spcAft>
            </a:pPr>
            <a:r>
              <a:rPr lang="en-GB" sz="1200" b="1" dirty="0">
                <a:solidFill>
                  <a:srgbClr val="7030A0"/>
                </a:solidFill>
                <a:latin typeface="Times New Roman" panose="02020603050405020304" pitchFamily="18" charset="0"/>
              </a:rPr>
              <a:t>2 max</a:t>
            </a:r>
          </a:p>
          <a:p>
            <a:pPr marL="1080135" indent="-720090">
              <a:spcBef>
                <a:spcPts val="1200"/>
              </a:spcBef>
            </a:pPr>
            <a:r>
              <a:rPr lang="en-GB" dirty="0">
                <a:solidFill>
                  <a:srgbClr val="7030A0"/>
                </a:solidFill>
                <a:latin typeface="Arial" panose="020B0604020202020204" pitchFamily="34" charset="0"/>
              </a:rPr>
              <a:t>(b)     (</a:t>
            </a:r>
            <a:r>
              <a:rPr lang="en-GB" dirty="0" err="1">
                <a:solidFill>
                  <a:srgbClr val="7030A0"/>
                </a:solidFill>
                <a:latin typeface="Arial" panose="020B0604020202020204" pitchFamily="34" charset="0"/>
              </a:rPr>
              <a:t>i</a:t>
            </a:r>
            <a:r>
              <a:rPr lang="en-GB" dirty="0">
                <a:solidFill>
                  <a:srgbClr val="7030A0"/>
                </a:solidFill>
                <a:latin typeface="Arial" panose="020B0604020202020204" pitchFamily="34" charset="0"/>
              </a:rPr>
              <a:t>)      Internal fertilisation / fertilisation occurs in pouch / limited area;</a:t>
            </a:r>
          </a:p>
          <a:p>
            <a:pPr marL="1440180" marR="1080135">
              <a:spcBef>
                <a:spcPts val="300"/>
              </a:spcBef>
            </a:pPr>
            <a:r>
              <a:rPr lang="en-GB" b="1" i="1" dirty="0">
                <a:solidFill>
                  <a:srgbClr val="7030A0"/>
                </a:solidFill>
                <a:latin typeface="Arial" panose="020B0604020202020204" pitchFamily="34" charset="0"/>
              </a:rPr>
              <a:t>Q </a:t>
            </a:r>
            <a:r>
              <a:rPr lang="en-GB" i="1" dirty="0">
                <a:solidFill>
                  <a:srgbClr val="7030A0"/>
                </a:solidFill>
                <a:latin typeface="Arial" panose="020B0604020202020204" pitchFamily="34" charset="0"/>
              </a:rPr>
              <a:t>The term fertilisation is not required in the answer but must be implied.</a:t>
            </a:r>
          </a:p>
          <a:p>
            <a:pPr algn="r">
              <a:spcAft>
                <a:spcPts val="0"/>
              </a:spcAft>
            </a:pPr>
            <a:r>
              <a:rPr lang="en-GB" sz="1200" b="1" dirty="0">
                <a:solidFill>
                  <a:srgbClr val="7030A0"/>
                </a:solidFill>
                <a:latin typeface="Times New Roman" panose="02020603050405020304" pitchFamily="18" charset="0"/>
              </a:rPr>
              <a:t>1</a:t>
            </a:r>
          </a:p>
          <a:p>
            <a:pPr>
              <a:spcBef>
                <a:spcPts val="1200"/>
              </a:spcBef>
            </a:pPr>
            <a:r>
              <a:rPr lang="en-GB" dirty="0">
                <a:solidFill>
                  <a:srgbClr val="7030A0"/>
                </a:solidFill>
                <a:latin typeface="Arial" panose="020B0604020202020204" pitchFamily="34" charset="0"/>
              </a:rPr>
              <a:t>(ii)     Protection from predators (developing in pouch);</a:t>
            </a:r>
          </a:p>
          <a:p>
            <a:pPr algn="r">
              <a:spcAft>
                <a:spcPts val="0"/>
              </a:spcAft>
            </a:pPr>
            <a:r>
              <a:rPr lang="en-GB" sz="1200" b="1" dirty="0">
                <a:solidFill>
                  <a:srgbClr val="7030A0"/>
                </a:solidFill>
                <a:latin typeface="Times New Roman" panose="02020603050405020304" pitchFamily="18" charset="0"/>
              </a:rPr>
              <a:t>1</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404589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8BF3DAA0-7505-4E4A-9310-5DAC2D8F71CA}"/>
              </a:ext>
            </a:extLst>
          </p:cNvPr>
          <p:cNvPicPr>
            <a:picLocks noChangeAspect="1"/>
          </p:cNvPicPr>
          <p:nvPr/>
        </p:nvPicPr>
        <p:blipFill>
          <a:blip r:embed="rId2"/>
          <a:stretch>
            <a:fillRect/>
          </a:stretch>
        </p:blipFill>
        <p:spPr>
          <a:xfrm>
            <a:off x="1759323" y="0"/>
            <a:ext cx="5625353" cy="6858000"/>
          </a:xfrm>
          <a:prstGeom prst="rect">
            <a:avLst/>
          </a:prstGeom>
        </p:spPr>
      </p:pic>
    </p:spTree>
    <p:extLst>
      <p:ext uri="{BB962C8B-B14F-4D97-AF65-F5344CB8AC3E}">
        <p14:creationId xmlns:p14="http://schemas.microsoft.com/office/powerpoint/2010/main" val="115334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8BF3DAA0-7505-4E4A-9310-5DAC2D8F71CA}"/>
              </a:ext>
            </a:extLst>
          </p:cNvPr>
          <p:cNvPicPr>
            <a:picLocks noChangeAspect="1"/>
          </p:cNvPicPr>
          <p:nvPr/>
        </p:nvPicPr>
        <p:blipFill rotWithShape="1">
          <a:blip r:embed="rId2"/>
          <a:srcRect b="50000"/>
          <a:stretch/>
        </p:blipFill>
        <p:spPr>
          <a:xfrm>
            <a:off x="0" y="-1"/>
            <a:ext cx="9348413" cy="5698435"/>
          </a:xfrm>
          <a:prstGeom prst="rect">
            <a:avLst/>
          </a:prstGeom>
        </p:spPr>
      </p:pic>
      <p:sp>
        <p:nvSpPr>
          <p:cNvPr id="4" name="Rectangle 3">
            <a:extLst>
              <a:ext uri="{FF2B5EF4-FFF2-40B4-BE49-F238E27FC236}">
                <a16:creationId xmlns:a16="http://schemas.microsoft.com/office/drawing/2014/main" id="{E2DCD4E3-D22A-4F9F-BF9E-503C3448719A}"/>
              </a:ext>
            </a:extLst>
          </p:cNvPr>
          <p:cNvSpPr/>
          <p:nvPr/>
        </p:nvSpPr>
        <p:spPr>
          <a:xfrm>
            <a:off x="6732104" y="132522"/>
            <a:ext cx="1404731" cy="31805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DBB92F1-5673-4FDD-91C3-5F005D2A1FD1}"/>
              </a:ext>
            </a:extLst>
          </p:cNvPr>
          <p:cNvSpPr/>
          <p:nvPr/>
        </p:nvSpPr>
        <p:spPr>
          <a:xfrm>
            <a:off x="1848679" y="424070"/>
            <a:ext cx="881269" cy="22528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A749346-725D-4243-8F37-B9A019D8C55D}"/>
              </a:ext>
            </a:extLst>
          </p:cNvPr>
          <p:cNvSpPr/>
          <p:nvPr/>
        </p:nvSpPr>
        <p:spPr>
          <a:xfrm>
            <a:off x="3438939" y="417444"/>
            <a:ext cx="1265583" cy="23191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B70B769-2379-4EEC-81F5-A43B71DA85C7}"/>
              </a:ext>
            </a:extLst>
          </p:cNvPr>
          <p:cNvSpPr/>
          <p:nvPr/>
        </p:nvSpPr>
        <p:spPr>
          <a:xfrm>
            <a:off x="5850835" y="417444"/>
            <a:ext cx="881269" cy="23191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15B8F17-CC71-419B-8C1E-8AD58A551C9E}"/>
              </a:ext>
            </a:extLst>
          </p:cNvPr>
          <p:cNvSpPr/>
          <p:nvPr/>
        </p:nvSpPr>
        <p:spPr>
          <a:xfrm>
            <a:off x="1586947" y="649357"/>
            <a:ext cx="1143001" cy="231913"/>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D0B3E52-879C-4D68-8EFE-25149867F4A7}"/>
              </a:ext>
            </a:extLst>
          </p:cNvPr>
          <p:cNvSpPr/>
          <p:nvPr/>
        </p:nvSpPr>
        <p:spPr>
          <a:xfrm>
            <a:off x="2789581" y="1046924"/>
            <a:ext cx="1143001" cy="31805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E9D4F87-AAA1-4A23-BB0C-6EEC156403C6}"/>
              </a:ext>
            </a:extLst>
          </p:cNvPr>
          <p:cNvSpPr/>
          <p:nvPr/>
        </p:nvSpPr>
        <p:spPr>
          <a:xfrm>
            <a:off x="5589103" y="1517374"/>
            <a:ext cx="1404731" cy="31805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3ECF330-B565-4C92-9F76-4325157F87D0}"/>
              </a:ext>
            </a:extLst>
          </p:cNvPr>
          <p:cNvSpPr/>
          <p:nvPr/>
        </p:nvSpPr>
        <p:spPr>
          <a:xfrm>
            <a:off x="5479773" y="2203174"/>
            <a:ext cx="1663149" cy="69905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F825B61-A7C1-4420-8284-82BADA97A991}"/>
              </a:ext>
            </a:extLst>
          </p:cNvPr>
          <p:cNvSpPr/>
          <p:nvPr/>
        </p:nvSpPr>
        <p:spPr>
          <a:xfrm>
            <a:off x="5479773" y="3332923"/>
            <a:ext cx="1663149" cy="62285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5137D0B-708B-4530-A194-19FE9A6A1356}"/>
              </a:ext>
            </a:extLst>
          </p:cNvPr>
          <p:cNvSpPr/>
          <p:nvPr/>
        </p:nvSpPr>
        <p:spPr>
          <a:xfrm>
            <a:off x="5479773" y="4316895"/>
            <a:ext cx="1663149" cy="788505"/>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DC597FC-CBB7-4C52-B774-9DC052677F04}"/>
              </a:ext>
            </a:extLst>
          </p:cNvPr>
          <p:cNvSpPr txBox="1"/>
          <p:nvPr/>
        </p:nvSpPr>
        <p:spPr>
          <a:xfrm>
            <a:off x="7374835" y="2839567"/>
            <a:ext cx="1524000" cy="1477328"/>
          </a:xfrm>
          <a:prstGeom prst="rect">
            <a:avLst/>
          </a:prstGeom>
          <a:solidFill>
            <a:srgbClr val="92D050"/>
          </a:solidFill>
        </p:spPr>
        <p:txBody>
          <a:bodyPr wrap="square" rtlCol="0">
            <a:spAutoFit/>
          </a:bodyPr>
          <a:lstStyle/>
          <a:p>
            <a:r>
              <a:rPr lang="en-GB" dirty="0"/>
              <a:t>Are these all the same? Can you see any differences?</a:t>
            </a:r>
          </a:p>
        </p:txBody>
      </p:sp>
    </p:spTree>
    <p:extLst>
      <p:ext uri="{BB962C8B-B14F-4D97-AF65-F5344CB8AC3E}">
        <p14:creationId xmlns:p14="http://schemas.microsoft.com/office/powerpoint/2010/main" val="704978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5622B2ED-82EA-9F4A-BC08-FA602C29FE01}"/>
              </a:ext>
            </a:extLst>
          </p:cNvPr>
          <p:cNvPicPr>
            <a:picLocks noChangeAspect="1"/>
          </p:cNvPicPr>
          <p:nvPr/>
        </p:nvPicPr>
        <p:blipFill>
          <a:blip r:embed="rId2"/>
          <a:stretch>
            <a:fillRect/>
          </a:stretch>
        </p:blipFill>
        <p:spPr>
          <a:xfrm>
            <a:off x="0" y="895894"/>
            <a:ext cx="8520892" cy="4250872"/>
          </a:xfrm>
          <a:prstGeom prst="rect">
            <a:avLst/>
          </a:prstGeom>
        </p:spPr>
      </p:pic>
    </p:spTree>
    <p:extLst>
      <p:ext uri="{BB962C8B-B14F-4D97-AF65-F5344CB8AC3E}">
        <p14:creationId xmlns:p14="http://schemas.microsoft.com/office/powerpoint/2010/main" val="4055491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5761DF-8CD6-4E20-9B46-039FFC83040F}"/>
              </a:ext>
            </a:extLst>
          </p:cNvPr>
          <p:cNvPicPr>
            <a:picLocks noChangeAspect="1"/>
          </p:cNvPicPr>
          <p:nvPr/>
        </p:nvPicPr>
        <p:blipFill>
          <a:blip r:embed="rId2"/>
          <a:stretch>
            <a:fillRect/>
          </a:stretch>
        </p:blipFill>
        <p:spPr>
          <a:xfrm>
            <a:off x="-105432" y="0"/>
            <a:ext cx="4965744" cy="6858000"/>
          </a:xfrm>
          <a:prstGeom prst="rect">
            <a:avLst/>
          </a:prstGeom>
        </p:spPr>
      </p:pic>
      <p:sp>
        <p:nvSpPr>
          <p:cNvPr id="3" name="Rectangle 2">
            <a:extLst>
              <a:ext uri="{FF2B5EF4-FFF2-40B4-BE49-F238E27FC236}">
                <a16:creationId xmlns:a16="http://schemas.microsoft.com/office/drawing/2014/main" id="{84D611EA-21E4-495D-A8D9-226ECE18A709}"/>
              </a:ext>
            </a:extLst>
          </p:cNvPr>
          <p:cNvSpPr/>
          <p:nvPr/>
        </p:nvSpPr>
        <p:spPr>
          <a:xfrm>
            <a:off x="3888029" y="3201393"/>
            <a:ext cx="4572000" cy="3500958"/>
          </a:xfrm>
          <a:prstGeom prst="rect">
            <a:avLst/>
          </a:prstGeom>
          <a:solidFill>
            <a:schemeClr val="bg1"/>
          </a:solidFill>
        </p:spPr>
        <p:txBody>
          <a:bodyPr>
            <a:spAutoFit/>
          </a:bodyPr>
          <a:lstStyle/>
          <a:p>
            <a:pPr marL="720090" marR="360045" indent="-360045">
              <a:spcBef>
                <a:spcPts val="1200"/>
              </a:spcBef>
            </a:pPr>
            <a:r>
              <a:rPr lang="en-GB" sz="1100" dirty="0">
                <a:solidFill>
                  <a:srgbClr val="7030A0"/>
                </a:solidFill>
                <a:latin typeface="Arial" panose="020B0604020202020204" pitchFamily="34" charset="0"/>
              </a:rPr>
              <a:t>(a)     principle of sequential multiplication (0.9×0.6×0.75×0.67);</a:t>
            </a:r>
            <a:br>
              <a:rPr lang="en-GB" sz="1100" dirty="0">
                <a:solidFill>
                  <a:srgbClr val="7030A0"/>
                </a:solidFill>
                <a:latin typeface="Arial" panose="020B0604020202020204" pitchFamily="34" charset="0"/>
              </a:rPr>
            </a:br>
            <a:r>
              <a:rPr lang="en-GB" sz="1100" dirty="0">
                <a:solidFill>
                  <a:srgbClr val="7030A0"/>
                </a:solidFill>
                <a:latin typeface="Arial" panose="020B0604020202020204" pitchFamily="34" charset="0"/>
              </a:rPr>
              <a:t>0.27;</a:t>
            </a:r>
          </a:p>
          <a:p>
            <a:pPr marL="1440180" marR="1080135">
              <a:spcBef>
                <a:spcPts val="300"/>
              </a:spcBef>
            </a:pPr>
            <a:r>
              <a:rPr lang="en-GB" sz="1100" i="1" dirty="0">
                <a:solidFill>
                  <a:srgbClr val="7030A0"/>
                </a:solidFill>
                <a:latin typeface="Arial" panose="020B0604020202020204" pitchFamily="34" charset="0"/>
              </a:rPr>
              <a:t>(correct answer 2 marks)</a:t>
            </a:r>
          </a:p>
          <a:p>
            <a:pPr algn="r">
              <a:spcAft>
                <a:spcPts val="0"/>
              </a:spcAft>
            </a:pPr>
            <a:r>
              <a:rPr lang="en-GB" sz="900" b="1" dirty="0">
                <a:solidFill>
                  <a:srgbClr val="7030A0"/>
                </a:solidFill>
                <a:latin typeface="Times New Roman" panose="02020603050405020304" pitchFamily="18" charset="0"/>
              </a:rPr>
              <a:t>2</a:t>
            </a:r>
          </a:p>
          <a:p>
            <a:pPr marL="1080135" marR="360045" indent="-720090">
              <a:spcBef>
                <a:spcPts val="1200"/>
              </a:spcBef>
            </a:pPr>
            <a:r>
              <a:rPr lang="en-GB" sz="1100" dirty="0">
                <a:solidFill>
                  <a:srgbClr val="7030A0"/>
                </a:solidFill>
                <a:latin typeface="Arial" panose="020B0604020202020204" pitchFamily="34" charset="0"/>
              </a:rPr>
              <a:t>(b)     (</a:t>
            </a:r>
            <a:r>
              <a:rPr lang="en-GB" sz="1100" dirty="0" err="1">
                <a:solidFill>
                  <a:srgbClr val="7030A0"/>
                </a:solidFill>
                <a:latin typeface="Arial" panose="020B0604020202020204" pitchFamily="34" charset="0"/>
              </a:rPr>
              <a:t>i</a:t>
            </a:r>
            <a:r>
              <a:rPr lang="en-GB" sz="1100" dirty="0">
                <a:solidFill>
                  <a:srgbClr val="7030A0"/>
                </a:solidFill>
                <a:latin typeface="Arial" panose="020B0604020202020204" pitchFamily="34" charset="0"/>
              </a:rPr>
              <a:t>)      similar sequence / actions / sign stimuli;</a:t>
            </a:r>
          </a:p>
          <a:p>
            <a:pPr algn="r">
              <a:spcAft>
                <a:spcPts val="0"/>
              </a:spcAft>
            </a:pPr>
            <a:r>
              <a:rPr lang="en-GB" sz="900" b="1" dirty="0">
                <a:solidFill>
                  <a:srgbClr val="7030A0"/>
                </a:solidFill>
                <a:latin typeface="Times New Roman" panose="02020603050405020304" pitchFamily="18" charset="0"/>
              </a:rPr>
              <a:t>1</a:t>
            </a:r>
          </a:p>
          <a:p>
            <a:pPr algn="r">
              <a:spcAft>
                <a:spcPts val="0"/>
              </a:spcAft>
            </a:pPr>
            <a:endParaRPr lang="en-GB" sz="900" b="1" dirty="0">
              <a:solidFill>
                <a:srgbClr val="7030A0"/>
              </a:solidFill>
              <a:latin typeface="Times New Roman" panose="02020603050405020304" pitchFamily="18" charset="0"/>
            </a:endParaRPr>
          </a:p>
          <a:p>
            <a:pPr>
              <a:spcBef>
                <a:spcPts val="1200"/>
              </a:spcBef>
            </a:pPr>
            <a:r>
              <a:rPr lang="en-GB" sz="1100" dirty="0">
                <a:solidFill>
                  <a:srgbClr val="7030A0"/>
                </a:solidFill>
                <a:latin typeface="Arial" panose="020B0604020202020204" pitchFamily="34" charset="0"/>
              </a:rPr>
              <a:t>(ii)     additional action in sequence(species A) / scissor wings blocks</a:t>
            </a:r>
            <a:br>
              <a:rPr lang="en-GB" sz="1100" dirty="0">
                <a:solidFill>
                  <a:srgbClr val="7030A0"/>
                </a:solidFill>
                <a:latin typeface="Arial" panose="020B0604020202020204" pitchFamily="34" charset="0"/>
              </a:rPr>
            </a:br>
            <a:r>
              <a:rPr lang="en-GB" sz="1100" dirty="0">
                <a:solidFill>
                  <a:srgbClr val="7030A0"/>
                </a:solidFill>
                <a:latin typeface="Arial" panose="020B0604020202020204" pitchFamily="34" charset="0"/>
              </a:rPr>
              <a:t>sequence in B;</a:t>
            </a:r>
          </a:p>
          <a:p>
            <a:pPr algn="r">
              <a:spcAft>
                <a:spcPts val="0"/>
              </a:spcAft>
            </a:pPr>
            <a:r>
              <a:rPr lang="en-GB" sz="900" b="1" dirty="0">
                <a:solidFill>
                  <a:srgbClr val="7030A0"/>
                </a:solidFill>
                <a:latin typeface="Times New Roman" panose="02020603050405020304" pitchFamily="18" charset="0"/>
              </a:rPr>
              <a:t>1</a:t>
            </a:r>
          </a:p>
          <a:p>
            <a:pPr algn="r">
              <a:spcAft>
                <a:spcPts val="0"/>
              </a:spcAft>
            </a:pPr>
            <a:endParaRPr lang="en-GB" sz="900" b="1" dirty="0">
              <a:solidFill>
                <a:srgbClr val="7030A0"/>
              </a:solidFill>
              <a:latin typeface="Times New Roman" panose="02020603050405020304" pitchFamily="18" charset="0"/>
            </a:endParaRPr>
          </a:p>
          <a:p>
            <a:pPr algn="r">
              <a:spcAft>
                <a:spcPts val="0"/>
              </a:spcAft>
            </a:pPr>
            <a:endParaRPr lang="en-GB" sz="900" b="1" dirty="0">
              <a:solidFill>
                <a:srgbClr val="7030A0"/>
              </a:solidFill>
              <a:latin typeface="Times New Roman" panose="02020603050405020304" pitchFamily="18" charset="0"/>
            </a:endParaRPr>
          </a:p>
          <a:p>
            <a:pPr algn="r">
              <a:spcAft>
                <a:spcPts val="0"/>
              </a:spcAft>
            </a:pPr>
            <a:endParaRPr lang="en-GB" sz="900" b="1" dirty="0">
              <a:solidFill>
                <a:srgbClr val="7030A0"/>
              </a:solidFill>
              <a:latin typeface="Times New Roman" panose="02020603050405020304" pitchFamily="18" charset="0"/>
            </a:endParaRPr>
          </a:p>
          <a:p>
            <a:pPr algn="r">
              <a:spcAft>
                <a:spcPts val="0"/>
              </a:spcAft>
            </a:pPr>
            <a:endParaRPr lang="en-GB" sz="900" b="1" dirty="0">
              <a:solidFill>
                <a:srgbClr val="7030A0"/>
              </a:solidFill>
              <a:latin typeface="Times New Roman" panose="02020603050405020304" pitchFamily="18" charset="0"/>
            </a:endParaRPr>
          </a:p>
          <a:p>
            <a:pPr algn="r">
              <a:spcAft>
                <a:spcPts val="0"/>
              </a:spcAft>
            </a:pPr>
            <a:endParaRPr lang="en-GB" sz="900" b="1" dirty="0">
              <a:solidFill>
                <a:srgbClr val="7030A0"/>
              </a:solidFill>
              <a:latin typeface="Times New Roman" panose="02020603050405020304" pitchFamily="18" charset="0"/>
            </a:endParaRPr>
          </a:p>
          <a:p>
            <a:pPr>
              <a:spcBef>
                <a:spcPts val="1200"/>
              </a:spcBef>
            </a:pPr>
            <a:r>
              <a:rPr lang="en-GB" sz="1100" dirty="0">
                <a:solidFill>
                  <a:srgbClr val="7030A0"/>
                </a:solidFill>
                <a:latin typeface="Arial" panose="020B0604020202020204" pitchFamily="34" charset="0"/>
              </a:rPr>
              <a:t>(c)     (acts as) sign stimulus;</a:t>
            </a:r>
            <a:br>
              <a:rPr lang="en-GB" sz="1100" dirty="0">
                <a:solidFill>
                  <a:srgbClr val="7030A0"/>
                </a:solidFill>
                <a:latin typeface="Arial" panose="020B0604020202020204" pitchFamily="34" charset="0"/>
              </a:rPr>
            </a:br>
            <a:r>
              <a:rPr lang="en-GB" sz="1100" dirty="0">
                <a:solidFill>
                  <a:srgbClr val="7030A0"/>
                </a:solidFill>
                <a:latin typeface="Arial" panose="020B0604020202020204" pitchFamily="34" charset="0"/>
              </a:rPr>
              <a:t>responds only to species-specific sound;</a:t>
            </a:r>
          </a:p>
          <a:p>
            <a:pPr algn="r">
              <a:spcAft>
                <a:spcPts val="0"/>
              </a:spcAft>
            </a:pPr>
            <a:r>
              <a:rPr lang="en-GB" sz="900" b="1" dirty="0">
                <a:solidFill>
                  <a:srgbClr val="7030A0"/>
                </a:solidFill>
                <a:latin typeface="Times New Roman" panose="02020603050405020304" pitchFamily="18" charset="0"/>
              </a:rPr>
              <a:t>2</a:t>
            </a:r>
            <a:endParaRPr lang="en-GB" sz="9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321780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animEffect transition="in" filter="fade">
                                      <p:cBhvr>
                                        <p:cTn id="31" dur="500"/>
                                        <p:tgtEl>
                                          <p:spTgt spid="3">
                                            <p:txEl>
                                              <p:pRg st="13" end="13"/>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4" end="14"/>
                                            </p:txEl>
                                          </p:spTgt>
                                        </p:tgtEl>
                                        <p:attrNameLst>
                                          <p:attrName>style.visibility</p:attrName>
                                        </p:attrNameLst>
                                      </p:cBhvr>
                                      <p:to>
                                        <p:strVal val="visible"/>
                                      </p:to>
                                    </p:set>
                                    <p:animEffect transition="in" filter="fade">
                                      <p:cBhvr>
                                        <p:cTn id="34"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4586616-A1A6-42A9-86BD-0BF362C182B3}"/>
              </a:ext>
            </a:extLst>
          </p:cNvPr>
          <p:cNvPicPr>
            <a:picLocks noChangeAspect="1"/>
          </p:cNvPicPr>
          <p:nvPr/>
        </p:nvPicPr>
        <p:blipFill>
          <a:blip r:embed="rId2"/>
          <a:stretch>
            <a:fillRect/>
          </a:stretch>
        </p:blipFill>
        <p:spPr>
          <a:xfrm>
            <a:off x="160399" y="205567"/>
            <a:ext cx="7020905" cy="695422"/>
          </a:xfrm>
          <a:prstGeom prst="rect">
            <a:avLst/>
          </a:prstGeom>
        </p:spPr>
      </p:pic>
      <p:sp>
        <p:nvSpPr>
          <p:cNvPr id="4" name="TextBox 3">
            <a:extLst>
              <a:ext uri="{FF2B5EF4-FFF2-40B4-BE49-F238E27FC236}">
                <a16:creationId xmlns:a16="http://schemas.microsoft.com/office/drawing/2014/main" id="{3BBBEE66-2B21-4BD4-8290-C722B910A93C}"/>
              </a:ext>
            </a:extLst>
          </p:cNvPr>
          <p:cNvSpPr txBox="1"/>
          <p:nvPr/>
        </p:nvSpPr>
        <p:spPr>
          <a:xfrm>
            <a:off x="278296" y="1179443"/>
            <a:ext cx="8574156" cy="4801314"/>
          </a:xfrm>
          <a:prstGeom prst="rect">
            <a:avLst/>
          </a:prstGeom>
          <a:noFill/>
        </p:spPr>
        <p:txBody>
          <a:bodyPr wrap="square" rtlCol="0">
            <a:spAutoFit/>
          </a:bodyPr>
          <a:lstStyle/>
          <a:p>
            <a:r>
              <a:rPr lang="en-GB" dirty="0"/>
              <a:t>We will look more closely at how we carry out taxonomy but first we are going to look at how we identify species by their scientific name. </a:t>
            </a:r>
          </a:p>
          <a:p>
            <a:endParaRPr lang="en-GB" dirty="0"/>
          </a:p>
          <a:p>
            <a:r>
              <a:rPr lang="en-GB" dirty="0"/>
              <a:t>Before you click on the link download the PDF document which can be found in the “Lesson 1” folder in the “on-line learning” tab, complete the document while watching the video. Then continue in your booklet. </a:t>
            </a:r>
          </a:p>
          <a:p>
            <a:endParaRPr lang="en-GB" dirty="0"/>
          </a:p>
          <a:p>
            <a:r>
              <a:rPr lang="en-GB" dirty="0">
                <a:hlinkClick r:id="rId3"/>
              </a:rPr>
              <a:t>Classification video: 8 minutes </a:t>
            </a:r>
          </a:p>
          <a:p>
            <a:r>
              <a:rPr lang="en-GB" dirty="0">
                <a:hlinkClick r:id="rId3"/>
              </a:rPr>
              <a:t>https://www.youtube.com/watch?v=DVouQRAKxYo</a:t>
            </a:r>
            <a:endParaRPr lang="en-GB" dirty="0"/>
          </a:p>
          <a:p>
            <a:endParaRPr lang="en-GB" dirty="0"/>
          </a:p>
          <a:p>
            <a:endParaRPr lang="en-GB" dirty="0"/>
          </a:p>
          <a:p>
            <a:r>
              <a:rPr lang="en-GB" dirty="0"/>
              <a:t>If you cannot open the document because you can’t open PDF then make your own notes from the video. </a:t>
            </a:r>
          </a:p>
          <a:p>
            <a:endParaRPr lang="en-GB" dirty="0"/>
          </a:p>
          <a:p>
            <a:endParaRPr lang="en-GB" dirty="0"/>
          </a:p>
          <a:p>
            <a:pPr algn="ctr"/>
            <a:r>
              <a:rPr lang="en-GB" dirty="0">
                <a:solidFill>
                  <a:srgbClr val="7030A0"/>
                </a:solidFill>
              </a:rPr>
              <a:t>This video has more detail than you need. Remember, you only need to learn what is in the booklet. </a:t>
            </a:r>
          </a:p>
        </p:txBody>
      </p:sp>
    </p:spTree>
    <p:extLst>
      <p:ext uri="{BB962C8B-B14F-4D97-AF65-F5344CB8AC3E}">
        <p14:creationId xmlns:p14="http://schemas.microsoft.com/office/powerpoint/2010/main" val="1259267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7992A317-4BCC-774D-9D18-7485548575B6}"/>
              </a:ext>
            </a:extLst>
          </p:cNvPr>
          <p:cNvPicPr>
            <a:picLocks noChangeAspect="1"/>
          </p:cNvPicPr>
          <p:nvPr/>
        </p:nvPicPr>
        <p:blipFill>
          <a:blip r:embed="rId2"/>
          <a:stretch>
            <a:fillRect/>
          </a:stretch>
        </p:blipFill>
        <p:spPr>
          <a:xfrm>
            <a:off x="340581" y="91440"/>
            <a:ext cx="8803419" cy="6675120"/>
          </a:xfrm>
          <a:prstGeom prst="rect">
            <a:avLst/>
          </a:prstGeom>
        </p:spPr>
      </p:pic>
    </p:spTree>
    <p:extLst>
      <p:ext uri="{BB962C8B-B14F-4D97-AF65-F5344CB8AC3E}">
        <p14:creationId xmlns:p14="http://schemas.microsoft.com/office/powerpoint/2010/main" val="314508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3F494A-0333-47E1-BB67-21950CC3B8C2}"/>
              </a:ext>
            </a:extLst>
          </p:cNvPr>
          <p:cNvSpPr/>
          <p:nvPr/>
        </p:nvSpPr>
        <p:spPr>
          <a:xfrm>
            <a:off x="-1" y="115178"/>
            <a:ext cx="9037983" cy="6432530"/>
          </a:xfrm>
          <a:prstGeom prst="rect">
            <a:avLst/>
          </a:prstGeom>
        </p:spPr>
        <p:txBody>
          <a:bodyPr wrap="square">
            <a:spAutoFit/>
          </a:bodyPr>
          <a:lstStyle/>
          <a:p>
            <a:pPr>
              <a:spcAft>
                <a:spcPts val="0"/>
              </a:spcAft>
              <a:tabLst>
                <a:tab pos="1871980" algn="l"/>
              </a:tabLst>
            </a:pPr>
            <a:r>
              <a:rPr lang="en-GB" sz="1600" dirty="0">
                <a:latin typeface="Calibri" panose="020F0502020204030204" pitchFamily="34" charset="0"/>
                <a:ea typeface="Times New Roman" panose="02020603050405020304" pitchFamily="18" charset="0"/>
              </a:rPr>
              <a:t>At one time scientists often gave new organisms a name that described their features, for example blackbird. rainbow trout. This practice resulted in the same names being used in different parts of the world for very different species. Therefore, it was difficult for scientists to be sure they were referring to the same organism. Over 200 years ago the Swedish botanist Linnaeus overcame this problem by devising a common system of naming organisms. This system is still in use today. Organisms are identified by two names and hence the system is called</a:t>
            </a:r>
            <a:endParaRPr lang="en-GB" dirty="0">
              <a:latin typeface="Times New Roman" panose="02020603050405020304" pitchFamily="18" charset="0"/>
              <a:ea typeface="Times New Roman" panose="02020603050405020304" pitchFamily="18" charset="0"/>
            </a:endParaRPr>
          </a:p>
          <a:p>
            <a:pPr>
              <a:spcAft>
                <a:spcPts val="0"/>
              </a:spcAft>
              <a:tabLst>
                <a:tab pos="1871980" algn="l"/>
              </a:tabLst>
            </a:pPr>
            <a:r>
              <a:rPr lang="en-GB" sz="1600" dirty="0">
                <a:latin typeface="Calibri" panose="020F0502020204030204" pitchFamily="34" charset="0"/>
                <a:ea typeface="Times New Roman" panose="02020603050405020304" pitchFamily="18" charset="0"/>
              </a:rPr>
              <a:t>the binomial system.</a:t>
            </a:r>
            <a:endParaRPr lang="en-GB" dirty="0">
              <a:latin typeface="Times New Roman" panose="02020603050405020304" pitchFamily="18" charset="0"/>
              <a:ea typeface="Times New Roman" panose="02020603050405020304" pitchFamily="18" charset="0"/>
            </a:endParaRPr>
          </a:p>
          <a:p>
            <a:pPr>
              <a:spcAft>
                <a:spcPts val="0"/>
              </a:spcAft>
              <a:tabLst>
                <a:tab pos="1871980" algn="l"/>
              </a:tabLst>
            </a:pPr>
            <a:r>
              <a:rPr lang="en-GB" sz="1600" dirty="0">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lgn="ctr">
              <a:spcAft>
                <a:spcPts val="0"/>
              </a:spcAft>
              <a:tabLst>
                <a:tab pos="1871980" algn="l"/>
              </a:tabLst>
            </a:pPr>
            <a:r>
              <a:rPr lang="en-GB" sz="1600" dirty="0">
                <a:latin typeface="Calibri" panose="020F0502020204030204" pitchFamily="34" charset="0"/>
                <a:ea typeface="Times New Roman" panose="02020603050405020304" pitchFamily="18" charset="0"/>
              </a:rPr>
              <a:t> </a:t>
            </a:r>
            <a:r>
              <a:rPr lang="en-GB" sz="2800" dirty="0">
                <a:solidFill>
                  <a:srgbClr val="7030A0"/>
                </a:solidFill>
                <a:latin typeface="Calibri" panose="020F0502020204030204" pitchFamily="34" charset="0"/>
                <a:ea typeface="Times New Roman" panose="02020603050405020304" pitchFamily="18" charset="0"/>
              </a:rPr>
              <a:t>Two names come from the </a:t>
            </a:r>
            <a:r>
              <a:rPr lang="en-GB" sz="2800" b="1" dirty="0">
                <a:solidFill>
                  <a:srgbClr val="7030A0"/>
                </a:solidFill>
                <a:latin typeface="Calibri" panose="020F0502020204030204" pitchFamily="34" charset="0"/>
                <a:ea typeface="Times New Roman" panose="02020603050405020304" pitchFamily="18" charset="0"/>
              </a:rPr>
              <a:t>genus</a:t>
            </a:r>
            <a:r>
              <a:rPr lang="en-GB" sz="2800" dirty="0">
                <a:solidFill>
                  <a:srgbClr val="7030A0"/>
                </a:solidFill>
                <a:latin typeface="Calibri" panose="020F0502020204030204" pitchFamily="34" charset="0"/>
                <a:ea typeface="Times New Roman" panose="02020603050405020304" pitchFamily="18" charset="0"/>
              </a:rPr>
              <a:t> and the </a:t>
            </a:r>
            <a:r>
              <a:rPr lang="en-GB" sz="2800" b="1" dirty="0">
                <a:solidFill>
                  <a:srgbClr val="7030A0"/>
                </a:solidFill>
                <a:latin typeface="Calibri" panose="020F0502020204030204" pitchFamily="34" charset="0"/>
                <a:ea typeface="Times New Roman" panose="02020603050405020304" pitchFamily="18" charset="0"/>
              </a:rPr>
              <a:t>species</a:t>
            </a:r>
            <a:r>
              <a:rPr lang="en-GB" sz="2800" dirty="0">
                <a:solidFill>
                  <a:srgbClr val="7030A0"/>
                </a:solidFill>
                <a:latin typeface="Calibri" panose="020F0502020204030204" pitchFamily="34" charset="0"/>
                <a:ea typeface="Times New Roman" panose="02020603050405020304" pitchFamily="18" charset="0"/>
              </a:rPr>
              <a:t> names e.g. </a:t>
            </a:r>
            <a:r>
              <a:rPr lang="en-GB" sz="2800" i="1" dirty="0">
                <a:solidFill>
                  <a:srgbClr val="7030A0"/>
                </a:solidFill>
                <a:latin typeface="Calibri" panose="020F0502020204030204" pitchFamily="34" charset="0"/>
                <a:ea typeface="Times New Roman" panose="02020603050405020304" pitchFamily="18" charset="0"/>
              </a:rPr>
              <a:t>Homo sapiens</a:t>
            </a:r>
          </a:p>
          <a:p>
            <a:pPr algn="ctr">
              <a:spcAft>
                <a:spcPts val="0"/>
              </a:spcAft>
              <a:tabLst>
                <a:tab pos="1871980" algn="l"/>
              </a:tabLst>
            </a:pPr>
            <a:endParaRPr lang="en-GB" sz="3200" dirty="0">
              <a:solidFill>
                <a:srgbClr val="7030A0"/>
              </a:solidFill>
              <a:latin typeface="Times New Roman" panose="02020603050405020304" pitchFamily="18" charset="0"/>
              <a:ea typeface="Times New Roman" panose="02020603050405020304" pitchFamily="18" charset="0"/>
            </a:endParaRPr>
          </a:p>
          <a:p>
            <a:pPr marL="742950" lvl="1" indent="-285750">
              <a:spcAft>
                <a:spcPts val="0"/>
              </a:spcAft>
              <a:buFont typeface="Arial" panose="020B0604020202020204" pitchFamily="34" charset="0"/>
              <a:buChar char="–"/>
              <a:tabLst>
                <a:tab pos="914400" algn="l"/>
                <a:tab pos="1871980" algn="l"/>
              </a:tabLst>
            </a:pPr>
            <a:r>
              <a:rPr lang="en-GB" sz="28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a:t>
            </a:r>
            <a:r>
              <a:rPr lang="en-GB" sz="2800" i="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Homo</a:t>
            </a:r>
            <a:r>
              <a:rPr lang="en-GB" sz="28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 genus name (</a:t>
            </a:r>
            <a:r>
              <a:rPr lang="en-GB" sz="2800" b="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always has a capital letter</a:t>
            </a:r>
            <a:r>
              <a:rPr lang="en-GB" sz="28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a:t>
            </a:r>
            <a:endParaRPr lang="en-GB" sz="3200"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endParaRPr>
          </a:p>
          <a:p>
            <a:pPr marL="742950" lvl="1" indent="-285750">
              <a:spcAft>
                <a:spcPts val="0"/>
              </a:spcAft>
              <a:buFont typeface="Arial" panose="020B0604020202020204" pitchFamily="34" charset="0"/>
              <a:buChar char="–"/>
              <a:tabLst>
                <a:tab pos="914400" algn="l"/>
                <a:tab pos="1871980" algn="l"/>
              </a:tabLst>
            </a:pPr>
            <a:r>
              <a:rPr lang="en-GB" sz="2800" i="1"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sapiens</a:t>
            </a:r>
            <a:r>
              <a:rPr lang="en-GB" sz="28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 species name </a:t>
            </a:r>
            <a:endParaRPr lang="en-GB" sz="3200"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tabLst>
                <a:tab pos="1871980" algn="l"/>
              </a:tabLst>
            </a:pPr>
            <a:r>
              <a:rPr lang="en-GB" sz="2800" dirty="0">
                <a:solidFill>
                  <a:srgbClr val="7030A0"/>
                </a:solidFill>
                <a:latin typeface="Calibri" panose="020F0502020204030204" pitchFamily="34" charset="0"/>
                <a:ea typeface="Times New Roman" panose="02020603050405020304" pitchFamily="18" charset="0"/>
              </a:rPr>
              <a:t> </a:t>
            </a:r>
            <a:endParaRPr lang="en-GB" sz="3200" dirty="0">
              <a:solidFill>
                <a:srgbClr val="7030A0"/>
              </a:solidFill>
              <a:latin typeface="Times New Roman" panose="02020603050405020304" pitchFamily="18" charset="0"/>
              <a:ea typeface="Times New Roman" panose="02020603050405020304" pitchFamily="18" charset="0"/>
            </a:endParaRPr>
          </a:p>
          <a:p>
            <a:pPr>
              <a:spcAft>
                <a:spcPts val="0"/>
              </a:spcAft>
              <a:tabLst>
                <a:tab pos="1871980" algn="l"/>
              </a:tabLst>
            </a:pPr>
            <a:r>
              <a:rPr lang="en-GB" sz="2800" dirty="0">
                <a:solidFill>
                  <a:srgbClr val="7030A0"/>
                </a:solidFill>
                <a:latin typeface="Calibri" panose="020F0502020204030204" pitchFamily="34" charset="0"/>
                <a:ea typeface="Times New Roman" panose="02020603050405020304" pitchFamily="18" charset="0"/>
              </a:rPr>
              <a:t>Can be abbreviated to </a:t>
            </a:r>
            <a:r>
              <a:rPr lang="en-GB" sz="2800" i="1" dirty="0">
                <a:solidFill>
                  <a:srgbClr val="7030A0"/>
                </a:solidFill>
                <a:latin typeface="Calibri" panose="020F0502020204030204" pitchFamily="34" charset="0"/>
                <a:ea typeface="Times New Roman" panose="02020603050405020304" pitchFamily="18" charset="0"/>
              </a:rPr>
              <a:t>H. sapiens</a:t>
            </a:r>
            <a:endParaRPr lang="en-GB" sz="3200" dirty="0">
              <a:solidFill>
                <a:srgbClr val="7030A0"/>
              </a:solidFill>
              <a:latin typeface="Times New Roman" panose="02020603050405020304" pitchFamily="18" charset="0"/>
              <a:ea typeface="Times New Roman" panose="02020603050405020304" pitchFamily="18" charset="0"/>
            </a:endParaRPr>
          </a:p>
          <a:p>
            <a:pPr algn="ctr">
              <a:spcAft>
                <a:spcPts val="0"/>
              </a:spcAft>
              <a:tabLst>
                <a:tab pos="1871980" algn="l"/>
              </a:tabLst>
            </a:pPr>
            <a:r>
              <a:rPr lang="en-GB" sz="2800" dirty="0">
                <a:solidFill>
                  <a:srgbClr val="7030A0"/>
                </a:solidFill>
                <a:latin typeface="Calibri" panose="020F0502020204030204" pitchFamily="34" charset="0"/>
                <a:ea typeface="Times New Roman" panose="02020603050405020304" pitchFamily="18" charset="0"/>
              </a:rPr>
              <a:t> </a:t>
            </a:r>
            <a:endParaRPr lang="en-GB" sz="3200" dirty="0">
              <a:solidFill>
                <a:srgbClr val="7030A0"/>
              </a:solidFill>
              <a:latin typeface="Times New Roman" panose="02020603050405020304" pitchFamily="18" charset="0"/>
              <a:ea typeface="Times New Roman" panose="02020603050405020304" pitchFamily="18" charset="0"/>
            </a:endParaRPr>
          </a:p>
          <a:p>
            <a:pPr>
              <a:spcAft>
                <a:spcPts val="0"/>
              </a:spcAft>
              <a:tabLst>
                <a:tab pos="1871980" algn="l"/>
              </a:tabLst>
            </a:pPr>
            <a:r>
              <a:rPr lang="en-GB" sz="2800" dirty="0">
                <a:solidFill>
                  <a:srgbClr val="7030A0"/>
                </a:solidFill>
                <a:latin typeface="Calibri" panose="020F0502020204030204" pitchFamily="34" charset="0"/>
                <a:ea typeface="Times New Roman" panose="02020603050405020304" pitchFamily="18" charset="0"/>
              </a:rPr>
              <a:t>The binomial name is always printed in </a:t>
            </a:r>
            <a:r>
              <a:rPr lang="en-GB" sz="2800" b="1" i="1" dirty="0">
                <a:solidFill>
                  <a:srgbClr val="7030A0"/>
                </a:solidFill>
                <a:latin typeface="Calibri" panose="020F0502020204030204" pitchFamily="34" charset="0"/>
                <a:ea typeface="Times New Roman" panose="02020603050405020304" pitchFamily="18" charset="0"/>
              </a:rPr>
              <a:t>Italics</a:t>
            </a:r>
            <a:r>
              <a:rPr lang="en-GB" sz="2800" dirty="0">
                <a:solidFill>
                  <a:srgbClr val="7030A0"/>
                </a:solidFill>
                <a:latin typeface="Calibri" panose="020F0502020204030204" pitchFamily="34" charset="0"/>
                <a:ea typeface="Times New Roman" panose="02020603050405020304" pitchFamily="18" charset="0"/>
              </a:rPr>
              <a:t> or </a:t>
            </a:r>
            <a:r>
              <a:rPr lang="en-GB" sz="2800" b="1" u="sng" dirty="0">
                <a:solidFill>
                  <a:srgbClr val="7030A0"/>
                </a:solidFill>
                <a:latin typeface="Calibri" panose="020F0502020204030204" pitchFamily="34" charset="0"/>
                <a:ea typeface="Times New Roman" panose="02020603050405020304" pitchFamily="18" charset="0"/>
              </a:rPr>
              <a:t>underlined</a:t>
            </a:r>
            <a:r>
              <a:rPr lang="en-GB" sz="2800" dirty="0">
                <a:solidFill>
                  <a:srgbClr val="7030A0"/>
                </a:solidFill>
                <a:latin typeface="Calibri" panose="020F0502020204030204" pitchFamily="34" charset="0"/>
                <a:ea typeface="Times New Roman" panose="02020603050405020304" pitchFamily="18" charset="0"/>
              </a:rPr>
              <a:t> if handwritten</a:t>
            </a:r>
            <a:endParaRPr lang="en-GB" sz="3200" dirty="0">
              <a:solidFill>
                <a:srgbClr val="7030A0"/>
              </a:solidFill>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1E1E2A1E-704A-420A-AE5A-99F42A5AF8B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988198" y="3495433"/>
            <a:ext cx="774815" cy="659601"/>
          </a:xfrm>
          <a:prstGeom prst="rect">
            <a:avLst/>
          </a:prstGeom>
        </p:spPr>
      </p:pic>
    </p:spTree>
    <p:extLst>
      <p:ext uri="{BB962C8B-B14F-4D97-AF65-F5344CB8AC3E}">
        <p14:creationId xmlns:p14="http://schemas.microsoft.com/office/powerpoint/2010/main" val="3727568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DE59B1-FCC3-40E6-A734-E50A423455E6}"/>
              </a:ext>
            </a:extLst>
          </p:cNvPr>
          <p:cNvSpPr/>
          <p:nvPr/>
        </p:nvSpPr>
        <p:spPr>
          <a:xfrm>
            <a:off x="0" y="0"/>
            <a:ext cx="9144000" cy="3510385"/>
          </a:xfrm>
          <a:prstGeom prst="rect">
            <a:avLst/>
          </a:prstGeom>
        </p:spPr>
        <p:txBody>
          <a:bodyPr wrap="square">
            <a:spAutoFit/>
          </a:bodyPr>
          <a:lstStyle/>
          <a:p>
            <a:pPr>
              <a:spcAft>
                <a:spcPts val="0"/>
              </a:spcAft>
              <a:tabLst>
                <a:tab pos="1871980" algn="l"/>
              </a:tabLst>
            </a:pPr>
            <a:r>
              <a:rPr lang="en-GB" dirty="0">
                <a:latin typeface="Calibri" panose="020F0502020204030204" pitchFamily="34" charset="0"/>
                <a:ea typeface="Times New Roman" panose="02020603050405020304" pitchFamily="18" charset="0"/>
              </a:rPr>
              <a:t>Can you write out the scientific name for the following organisms:</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Sheep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Blue whale			_________________________________ </a:t>
            </a: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Giant Redwood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Malaysian spongy fungi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Near solider wasp fly		_________________________________ </a:t>
            </a: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Viti </a:t>
            </a:r>
            <a:r>
              <a:rPr lang="en-GB" dirty="0" err="1">
                <a:latin typeface="Calibri" panose="020F0502020204030204" pitchFamily="34" charset="0"/>
                <a:ea typeface="Times New Roman" panose="02020603050405020304" pitchFamily="18" charset="0"/>
              </a:rPr>
              <a:t>Levu</a:t>
            </a:r>
            <a:r>
              <a:rPr lang="en-GB" dirty="0">
                <a:latin typeface="Calibri" panose="020F0502020204030204" pitchFamily="34" charset="0"/>
                <a:ea typeface="Times New Roman" panose="02020603050405020304" pitchFamily="18" charset="0"/>
              </a:rPr>
              <a:t> snail 			_________________________________ </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Humans			_________________________________</a:t>
            </a:r>
            <a:endParaRPr lang="en-GB" sz="2000" dirty="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F24593D9-5AF1-4965-9A80-2776FAD7B7A0}"/>
              </a:ext>
            </a:extLst>
          </p:cNvPr>
          <p:cNvPicPr>
            <a:picLocks noChangeAspect="1"/>
          </p:cNvPicPr>
          <p:nvPr/>
        </p:nvPicPr>
        <p:blipFill>
          <a:blip r:embed="rId2"/>
          <a:stretch>
            <a:fillRect/>
          </a:stretch>
        </p:blipFill>
        <p:spPr>
          <a:xfrm>
            <a:off x="251791" y="3785615"/>
            <a:ext cx="2735746" cy="1541137"/>
          </a:xfrm>
          <a:prstGeom prst="rect">
            <a:avLst/>
          </a:prstGeom>
        </p:spPr>
      </p:pic>
      <p:pic>
        <p:nvPicPr>
          <p:cNvPr id="4" name="Picture 3">
            <a:extLst>
              <a:ext uri="{FF2B5EF4-FFF2-40B4-BE49-F238E27FC236}">
                <a16:creationId xmlns:a16="http://schemas.microsoft.com/office/drawing/2014/main" id="{5A149F57-6953-4707-BB44-23A0EF841332}"/>
              </a:ext>
            </a:extLst>
          </p:cNvPr>
          <p:cNvPicPr>
            <a:picLocks noChangeAspect="1"/>
          </p:cNvPicPr>
          <p:nvPr/>
        </p:nvPicPr>
        <p:blipFill>
          <a:blip r:embed="rId3"/>
          <a:stretch>
            <a:fillRect/>
          </a:stretch>
        </p:blipFill>
        <p:spPr>
          <a:xfrm>
            <a:off x="3325674" y="3510385"/>
            <a:ext cx="2492651" cy="2631538"/>
          </a:xfrm>
          <a:prstGeom prst="rect">
            <a:avLst/>
          </a:prstGeom>
        </p:spPr>
      </p:pic>
      <p:pic>
        <p:nvPicPr>
          <p:cNvPr id="5" name="Picture 4">
            <a:extLst>
              <a:ext uri="{FF2B5EF4-FFF2-40B4-BE49-F238E27FC236}">
                <a16:creationId xmlns:a16="http://schemas.microsoft.com/office/drawing/2014/main" id="{488BF203-9B66-4B58-B611-C13E704355FB}"/>
              </a:ext>
            </a:extLst>
          </p:cNvPr>
          <p:cNvPicPr>
            <a:picLocks noChangeAspect="1"/>
          </p:cNvPicPr>
          <p:nvPr/>
        </p:nvPicPr>
        <p:blipFill>
          <a:blip r:embed="rId4"/>
          <a:stretch>
            <a:fillRect/>
          </a:stretch>
        </p:blipFill>
        <p:spPr>
          <a:xfrm>
            <a:off x="6697781" y="3510385"/>
            <a:ext cx="1941973" cy="2855843"/>
          </a:xfrm>
          <a:prstGeom prst="rect">
            <a:avLst/>
          </a:prstGeom>
        </p:spPr>
      </p:pic>
    </p:spTree>
    <p:extLst>
      <p:ext uri="{BB962C8B-B14F-4D97-AF65-F5344CB8AC3E}">
        <p14:creationId xmlns:p14="http://schemas.microsoft.com/office/powerpoint/2010/main" val="4060125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DE59B1-FCC3-40E6-A734-E50A423455E6}"/>
              </a:ext>
            </a:extLst>
          </p:cNvPr>
          <p:cNvSpPr/>
          <p:nvPr/>
        </p:nvSpPr>
        <p:spPr>
          <a:xfrm>
            <a:off x="0" y="0"/>
            <a:ext cx="9144000" cy="3510385"/>
          </a:xfrm>
          <a:prstGeom prst="rect">
            <a:avLst/>
          </a:prstGeom>
        </p:spPr>
        <p:txBody>
          <a:bodyPr wrap="square">
            <a:spAutoFit/>
          </a:bodyPr>
          <a:lstStyle/>
          <a:p>
            <a:pPr>
              <a:spcAft>
                <a:spcPts val="0"/>
              </a:spcAft>
              <a:tabLst>
                <a:tab pos="1871980" algn="l"/>
              </a:tabLst>
            </a:pPr>
            <a:r>
              <a:rPr lang="en-GB" dirty="0">
                <a:latin typeface="Calibri" panose="020F0502020204030204" pitchFamily="34" charset="0"/>
                <a:ea typeface="Times New Roman" panose="02020603050405020304" pitchFamily="18" charset="0"/>
              </a:rPr>
              <a:t>Can you write out the scientific name for the following organisms:</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Sheep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Blue whale			_________________________________ </a:t>
            </a: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Giant Redwood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Malaysian spongy fungi	_________________________________</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Near solider wasp fly		_________________________________ </a:t>
            </a: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Viti </a:t>
            </a:r>
            <a:r>
              <a:rPr lang="en-GB" dirty="0" err="1">
                <a:latin typeface="Calibri" panose="020F0502020204030204" pitchFamily="34" charset="0"/>
                <a:ea typeface="Times New Roman" panose="02020603050405020304" pitchFamily="18" charset="0"/>
              </a:rPr>
              <a:t>Levu</a:t>
            </a:r>
            <a:r>
              <a:rPr lang="en-GB" dirty="0">
                <a:latin typeface="Calibri" panose="020F0502020204030204" pitchFamily="34" charset="0"/>
                <a:ea typeface="Times New Roman" panose="02020603050405020304" pitchFamily="18" charset="0"/>
              </a:rPr>
              <a:t> snail 			_________________________________ </a:t>
            </a:r>
            <a:endParaRPr lang="en-GB" sz="2000" dirty="0">
              <a:latin typeface="Times New Roman" panose="02020603050405020304" pitchFamily="18" charset="0"/>
              <a:ea typeface="Times New Roman" panose="02020603050405020304" pitchFamily="18" charset="0"/>
            </a:endParaRPr>
          </a:p>
          <a:p>
            <a:pPr marL="342900" lvl="0" indent="-342900">
              <a:lnSpc>
                <a:spcPct val="150000"/>
              </a:lnSpc>
              <a:spcAft>
                <a:spcPts val="0"/>
              </a:spcAft>
              <a:buFont typeface="+mj-lt"/>
              <a:buAutoNum type="arabicPeriod"/>
              <a:tabLst>
                <a:tab pos="1871980" algn="l"/>
              </a:tabLst>
            </a:pPr>
            <a:r>
              <a:rPr lang="en-GB" dirty="0">
                <a:latin typeface="Calibri" panose="020F0502020204030204" pitchFamily="34" charset="0"/>
                <a:ea typeface="Times New Roman" panose="02020603050405020304" pitchFamily="18" charset="0"/>
              </a:rPr>
              <a:t>Humans			_________________________________</a:t>
            </a:r>
            <a:endParaRPr lang="en-GB" sz="2000" dirty="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F24593D9-5AF1-4965-9A80-2776FAD7B7A0}"/>
              </a:ext>
            </a:extLst>
          </p:cNvPr>
          <p:cNvPicPr>
            <a:picLocks noChangeAspect="1"/>
          </p:cNvPicPr>
          <p:nvPr/>
        </p:nvPicPr>
        <p:blipFill>
          <a:blip r:embed="rId2"/>
          <a:stretch>
            <a:fillRect/>
          </a:stretch>
        </p:blipFill>
        <p:spPr>
          <a:xfrm>
            <a:off x="251791" y="3785615"/>
            <a:ext cx="2735746" cy="1541137"/>
          </a:xfrm>
          <a:prstGeom prst="rect">
            <a:avLst/>
          </a:prstGeom>
        </p:spPr>
      </p:pic>
      <p:pic>
        <p:nvPicPr>
          <p:cNvPr id="4" name="Picture 3">
            <a:extLst>
              <a:ext uri="{FF2B5EF4-FFF2-40B4-BE49-F238E27FC236}">
                <a16:creationId xmlns:a16="http://schemas.microsoft.com/office/drawing/2014/main" id="{5A149F57-6953-4707-BB44-23A0EF841332}"/>
              </a:ext>
            </a:extLst>
          </p:cNvPr>
          <p:cNvPicPr>
            <a:picLocks noChangeAspect="1"/>
          </p:cNvPicPr>
          <p:nvPr/>
        </p:nvPicPr>
        <p:blipFill>
          <a:blip r:embed="rId3"/>
          <a:stretch>
            <a:fillRect/>
          </a:stretch>
        </p:blipFill>
        <p:spPr>
          <a:xfrm>
            <a:off x="3325674" y="3510385"/>
            <a:ext cx="2492651" cy="2631538"/>
          </a:xfrm>
          <a:prstGeom prst="rect">
            <a:avLst/>
          </a:prstGeom>
        </p:spPr>
      </p:pic>
      <p:pic>
        <p:nvPicPr>
          <p:cNvPr id="5" name="Picture 4">
            <a:extLst>
              <a:ext uri="{FF2B5EF4-FFF2-40B4-BE49-F238E27FC236}">
                <a16:creationId xmlns:a16="http://schemas.microsoft.com/office/drawing/2014/main" id="{488BF203-9B66-4B58-B611-C13E704355FB}"/>
              </a:ext>
            </a:extLst>
          </p:cNvPr>
          <p:cNvPicPr>
            <a:picLocks noChangeAspect="1"/>
          </p:cNvPicPr>
          <p:nvPr/>
        </p:nvPicPr>
        <p:blipFill>
          <a:blip r:embed="rId4"/>
          <a:stretch>
            <a:fillRect/>
          </a:stretch>
        </p:blipFill>
        <p:spPr>
          <a:xfrm>
            <a:off x="6697781" y="3510385"/>
            <a:ext cx="1941973" cy="2855843"/>
          </a:xfrm>
          <a:prstGeom prst="rect">
            <a:avLst/>
          </a:prstGeom>
        </p:spPr>
      </p:pic>
      <p:sp>
        <p:nvSpPr>
          <p:cNvPr id="6" name="TextBox 5">
            <a:extLst>
              <a:ext uri="{FF2B5EF4-FFF2-40B4-BE49-F238E27FC236}">
                <a16:creationId xmlns:a16="http://schemas.microsoft.com/office/drawing/2014/main" id="{E6184336-6DC6-48C3-ABFB-DD1583C431A0}"/>
              </a:ext>
            </a:extLst>
          </p:cNvPr>
          <p:cNvSpPr txBox="1"/>
          <p:nvPr/>
        </p:nvSpPr>
        <p:spPr>
          <a:xfrm>
            <a:off x="2852928" y="491773"/>
            <a:ext cx="5164531" cy="2957861"/>
          </a:xfrm>
          <a:prstGeom prst="rect">
            <a:avLst/>
          </a:prstGeom>
          <a:noFill/>
        </p:spPr>
        <p:txBody>
          <a:bodyPr wrap="square" rtlCol="0">
            <a:spAutoFit/>
          </a:bodyPr>
          <a:lstStyle/>
          <a:p>
            <a:pPr>
              <a:lnSpc>
                <a:spcPct val="150000"/>
              </a:lnSpc>
            </a:pPr>
            <a:r>
              <a:rPr lang="en-GB" i="1" dirty="0" err="1">
                <a:solidFill>
                  <a:srgbClr val="7030A0"/>
                </a:solidFill>
              </a:rPr>
              <a:t>Ovis</a:t>
            </a:r>
            <a:r>
              <a:rPr lang="en-GB" i="1" dirty="0">
                <a:solidFill>
                  <a:srgbClr val="7030A0"/>
                </a:solidFill>
              </a:rPr>
              <a:t> Aries</a:t>
            </a:r>
          </a:p>
          <a:p>
            <a:pPr>
              <a:lnSpc>
                <a:spcPct val="150000"/>
              </a:lnSpc>
            </a:pPr>
            <a:r>
              <a:rPr lang="en-GB" i="1" dirty="0">
                <a:solidFill>
                  <a:srgbClr val="7030A0"/>
                </a:solidFill>
              </a:rPr>
              <a:t>Balaenoptera musculus</a:t>
            </a:r>
          </a:p>
          <a:p>
            <a:pPr>
              <a:lnSpc>
                <a:spcPct val="150000"/>
              </a:lnSpc>
            </a:pPr>
            <a:r>
              <a:rPr lang="en-GB" i="1" dirty="0" err="1">
                <a:solidFill>
                  <a:srgbClr val="7030A0"/>
                </a:solidFill>
              </a:rPr>
              <a:t>Sequoiadendron</a:t>
            </a:r>
            <a:r>
              <a:rPr lang="en-GB" i="1" dirty="0">
                <a:solidFill>
                  <a:srgbClr val="7030A0"/>
                </a:solidFill>
              </a:rPr>
              <a:t> </a:t>
            </a:r>
            <a:r>
              <a:rPr lang="en-GB" i="1" dirty="0" err="1">
                <a:solidFill>
                  <a:srgbClr val="7030A0"/>
                </a:solidFill>
              </a:rPr>
              <a:t>giganteum</a:t>
            </a:r>
            <a:endParaRPr lang="en-GB" i="1" dirty="0">
              <a:solidFill>
                <a:srgbClr val="7030A0"/>
              </a:solidFill>
            </a:endParaRPr>
          </a:p>
          <a:p>
            <a:pPr>
              <a:lnSpc>
                <a:spcPct val="150000"/>
              </a:lnSpc>
            </a:pPr>
            <a:r>
              <a:rPr lang="en-GB" i="1" dirty="0" err="1">
                <a:solidFill>
                  <a:srgbClr val="7030A0"/>
                </a:solidFill>
              </a:rPr>
              <a:t>Spongiforma</a:t>
            </a:r>
            <a:r>
              <a:rPr lang="en-GB" i="1" dirty="0">
                <a:solidFill>
                  <a:srgbClr val="7030A0"/>
                </a:solidFill>
              </a:rPr>
              <a:t> </a:t>
            </a:r>
            <a:r>
              <a:rPr lang="en-GB" i="1" dirty="0" err="1">
                <a:solidFill>
                  <a:srgbClr val="7030A0"/>
                </a:solidFill>
              </a:rPr>
              <a:t>squarepantsii</a:t>
            </a:r>
            <a:endParaRPr lang="en-GB" i="1" dirty="0">
              <a:solidFill>
                <a:srgbClr val="7030A0"/>
              </a:solidFill>
            </a:endParaRPr>
          </a:p>
          <a:p>
            <a:pPr>
              <a:lnSpc>
                <a:spcPct val="150000"/>
              </a:lnSpc>
            </a:pPr>
            <a:r>
              <a:rPr lang="en-GB" i="1" dirty="0" err="1">
                <a:solidFill>
                  <a:srgbClr val="7030A0"/>
                </a:solidFill>
              </a:rPr>
              <a:t>Parastratiosphecomyia</a:t>
            </a:r>
            <a:r>
              <a:rPr lang="en-GB" i="1" dirty="0">
                <a:solidFill>
                  <a:srgbClr val="7030A0"/>
                </a:solidFill>
              </a:rPr>
              <a:t> </a:t>
            </a:r>
            <a:r>
              <a:rPr lang="en-GB" i="1" dirty="0" err="1">
                <a:solidFill>
                  <a:srgbClr val="7030A0"/>
                </a:solidFill>
              </a:rPr>
              <a:t>stratiosphecomyioides</a:t>
            </a:r>
            <a:endParaRPr lang="en-GB" i="1" dirty="0">
              <a:solidFill>
                <a:srgbClr val="7030A0"/>
              </a:solidFill>
            </a:endParaRPr>
          </a:p>
          <a:p>
            <a:pPr>
              <a:lnSpc>
                <a:spcPct val="150000"/>
              </a:lnSpc>
            </a:pPr>
            <a:r>
              <a:rPr lang="en-GB" i="1" dirty="0">
                <a:solidFill>
                  <a:srgbClr val="7030A0"/>
                </a:solidFill>
              </a:rPr>
              <a:t>Ba humbug</a:t>
            </a:r>
          </a:p>
          <a:p>
            <a:pPr>
              <a:lnSpc>
                <a:spcPct val="150000"/>
              </a:lnSpc>
            </a:pPr>
            <a:r>
              <a:rPr lang="en-GB" i="1" dirty="0">
                <a:solidFill>
                  <a:srgbClr val="7030A0"/>
                </a:solidFill>
              </a:rPr>
              <a:t>Homo </a:t>
            </a:r>
            <a:r>
              <a:rPr lang="en-GB" i="1" dirty="0" err="1">
                <a:solidFill>
                  <a:srgbClr val="7030A0"/>
                </a:solidFill>
              </a:rPr>
              <a:t>Spaiens</a:t>
            </a:r>
            <a:r>
              <a:rPr lang="en-GB" i="1" dirty="0">
                <a:solidFill>
                  <a:srgbClr val="7030A0"/>
                </a:solidFill>
              </a:rPr>
              <a:t> </a:t>
            </a:r>
          </a:p>
        </p:txBody>
      </p:sp>
      <p:sp>
        <p:nvSpPr>
          <p:cNvPr id="7" name="TextBox 6">
            <a:extLst>
              <a:ext uri="{FF2B5EF4-FFF2-40B4-BE49-F238E27FC236}">
                <a16:creationId xmlns:a16="http://schemas.microsoft.com/office/drawing/2014/main" id="{41292D3D-A227-42B7-A995-97DDE42181E5}"/>
              </a:ext>
            </a:extLst>
          </p:cNvPr>
          <p:cNvSpPr txBox="1"/>
          <p:nvPr/>
        </p:nvSpPr>
        <p:spPr>
          <a:xfrm>
            <a:off x="6909207" y="209228"/>
            <a:ext cx="2114092" cy="1200329"/>
          </a:xfrm>
          <a:prstGeom prst="rect">
            <a:avLst/>
          </a:prstGeom>
          <a:solidFill>
            <a:srgbClr val="FFFF00"/>
          </a:solidFill>
        </p:spPr>
        <p:txBody>
          <a:bodyPr wrap="square" rtlCol="0">
            <a:spAutoFit/>
          </a:bodyPr>
          <a:lstStyle/>
          <a:p>
            <a:r>
              <a:rPr lang="en-GB" dirty="0"/>
              <a:t>Remember. </a:t>
            </a:r>
          </a:p>
          <a:p>
            <a:r>
              <a:rPr lang="en-GB" dirty="0"/>
              <a:t>Name should be in italics or underlined if hand written. </a:t>
            </a:r>
          </a:p>
        </p:txBody>
      </p:sp>
    </p:spTree>
    <p:extLst>
      <p:ext uri="{BB962C8B-B14F-4D97-AF65-F5344CB8AC3E}">
        <p14:creationId xmlns:p14="http://schemas.microsoft.com/office/powerpoint/2010/main" val="2601084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25DD0E-4D6F-4389-97A0-BFB386964235}"/>
              </a:ext>
            </a:extLst>
          </p:cNvPr>
          <p:cNvPicPr>
            <a:picLocks noChangeAspect="1"/>
          </p:cNvPicPr>
          <p:nvPr/>
        </p:nvPicPr>
        <p:blipFill>
          <a:blip r:embed="rId2"/>
          <a:stretch>
            <a:fillRect/>
          </a:stretch>
        </p:blipFill>
        <p:spPr>
          <a:xfrm>
            <a:off x="195834" y="214731"/>
            <a:ext cx="8868636" cy="3764737"/>
          </a:xfrm>
          <a:prstGeom prst="rect">
            <a:avLst/>
          </a:prstGeom>
        </p:spPr>
      </p:pic>
      <p:sp>
        <p:nvSpPr>
          <p:cNvPr id="5" name="TextBox 4">
            <a:extLst>
              <a:ext uri="{FF2B5EF4-FFF2-40B4-BE49-F238E27FC236}">
                <a16:creationId xmlns:a16="http://schemas.microsoft.com/office/drawing/2014/main" id="{A5CFD6EA-8190-4F57-A219-6E571C098A56}"/>
              </a:ext>
            </a:extLst>
          </p:cNvPr>
          <p:cNvSpPr txBox="1"/>
          <p:nvPr/>
        </p:nvSpPr>
        <p:spPr>
          <a:xfrm>
            <a:off x="497434" y="2787092"/>
            <a:ext cx="8565422" cy="369332"/>
          </a:xfrm>
          <a:prstGeom prst="rect">
            <a:avLst/>
          </a:prstGeom>
          <a:noFill/>
        </p:spPr>
        <p:txBody>
          <a:bodyPr wrap="none" rtlCol="0">
            <a:spAutoFit/>
          </a:bodyPr>
          <a:lstStyle/>
          <a:p>
            <a:r>
              <a:rPr lang="en-GB" i="1" dirty="0">
                <a:solidFill>
                  <a:srgbClr val="7030A0"/>
                </a:solidFill>
              </a:rPr>
              <a:t>Felix </a:t>
            </a:r>
            <a:r>
              <a:rPr lang="en-GB" i="1" dirty="0" err="1">
                <a:solidFill>
                  <a:srgbClr val="7030A0"/>
                </a:solidFill>
              </a:rPr>
              <a:t>tigris</a:t>
            </a:r>
            <a:r>
              <a:rPr lang="en-GB" i="1" dirty="0">
                <a:solidFill>
                  <a:srgbClr val="7030A0"/>
                </a:solidFill>
              </a:rPr>
              <a:t> OR </a:t>
            </a:r>
            <a:r>
              <a:rPr lang="en-GB" u="sng" dirty="0">
                <a:solidFill>
                  <a:srgbClr val="7030A0"/>
                </a:solidFill>
              </a:rPr>
              <a:t>Felix </a:t>
            </a:r>
            <a:r>
              <a:rPr lang="en-GB" u="sng" dirty="0" err="1">
                <a:solidFill>
                  <a:srgbClr val="7030A0"/>
                </a:solidFill>
              </a:rPr>
              <a:t>tigris</a:t>
            </a:r>
            <a:r>
              <a:rPr lang="en-GB" u="sng" dirty="0">
                <a:solidFill>
                  <a:srgbClr val="7030A0"/>
                </a:solidFill>
              </a:rPr>
              <a:t> 	(</a:t>
            </a:r>
            <a:r>
              <a:rPr lang="en-GB" dirty="0">
                <a:solidFill>
                  <a:srgbClr val="7030A0"/>
                </a:solidFill>
              </a:rPr>
              <a:t>Genus must have Capital letter, can be italic or underlined) </a:t>
            </a:r>
            <a:endParaRPr lang="en-GB" u="sng" dirty="0">
              <a:solidFill>
                <a:srgbClr val="7030A0"/>
              </a:solidFill>
            </a:endParaRPr>
          </a:p>
        </p:txBody>
      </p:sp>
    </p:spTree>
    <p:extLst>
      <p:ext uri="{BB962C8B-B14F-4D97-AF65-F5344CB8AC3E}">
        <p14:creationId xmlns:p14="http://schemas.microsoft.com/office/powerpoint/2010/main" val="222487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a:extLst>
              <a:ext uri="{FF2B5EF4-FFF2-40B4-BE49-F238E27FC236}">
                <a16:creationId xmlns:a16="http://schemas.microsoft.com/office/drawing/2014/main" id="{5492FB28-FE15-492B-B053-9ECA577AFF8A}"/>
              </a:ext>
            </a:extLst>
          </p:cNvPr>
          <p:cNvSpPr txBox="1"/>
          <p:nvPr/>
        </p:nvSpPr>
        <p:spPr>
          <a:xfrm>
            <a:off x="262128" y="220117"/>
            <a:ext cx="7010400" cy="1033780"/>
          </a:xfrm>
          <a:prstGeom prst="rect">
            <a:avLst/>
          </a:prstGeom>
          <a:solidFill>
            <a:schemeClr val="lt1"/>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100" b="1" u="sng">
                <a:effectLst/>
                <a:latin typeface="Calibri" panose="020F0502020204030204" pitchFamily="34" charset="0"/>
                <a:ea typeface="Times New Roman" panose="02020603050405020304" pitchFamily="18" charset="0"/>
              </a:rPr>
              <a:t>Outcome: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100" b="1" u="none" strike="noStrike">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Explain the hierarchical taxonomic ranks used in the classification of species</a:t>
            </a:r>
            <a:endParaRPr lang="en-GB" sz="12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Interpret phylogenetic trees</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Apply knowledge to identify different taxonomic ranks from information provided</a:t>
            </a:r>
            <a:endParaRPr lang="en-GB" sz="1200">
              <a:effectLst/>
              <a:latin typeface="Times New Roman" panose="02020603050405020304" pitchFamily="18" charset="0"/>
              <a:ea typeface="Times New Roman" panose="02020603050405020304" pitchFamily="18" charset="0"/>
            </a:endParaRPr>
          </a:p>
          <a:p>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200">
                <a:effectLst/>
                <a:latin typeface="Times New Roman" panose="02020603050405020304" pitchFamily="18" charset="0"/>
                <a:ea typeface="Times New Roman" panose="02020603050405020304" pitchFamily="18" charset="0"/>
              </a:rPr>
              <a:t> </a:t>
            </a:r>
          </a:p>
        </p:txBody>
      </p:sp>
      <p:pic>
        <p:nvPicPr>
          <p:cNvPr id="4" name="Picture 3">
            <a:extLst>
              <a:ext uri="{FF2B5EF4-FFF2-40B4-BE49-F238E27FC236}">
                <a16:creationId xmlns:a16="http://schemas.microsoft.com/office/drawing/2014/main" id="{2BAD4CDF-A556-44CD-9419-18D76A939291}"/>
              </a:ext>
            </a:extLst>
          </p:cNvPr>
          <p:cNvPicPr>
            <a:picLocks noChangeAspect="1"/>
          </p:cNvPicPr>
          <p:nvPr/>
        </p:nvPicPr>
        <p:blipFill>
          <a:blip r:embed="rId2"/>
          <a:stretch>
            <a:fillRect/>
          </a:stretch>
        </p:blipFill>
        <p:spPr>
          <a:xfrm>
            <a:off x="5625389" y="1397889"/>
            <a:ext cx="3294278" cy="2914664"/>
          </a:xfrm>
          <a:prstGeom prst="rect">
            <a:avLst/>
          </a:prstGeom>
        </p:spPr>
      </p:pic>
      <p:pic>
        <p:nvPicPr>
          <p:cNvPr id="5" name="Picture 4">
            <a:extLst>
              <a:ext uri="{FF2B5EF4-FFF2-40B4-BE49-F238E27FC236}">
                <a16:creationId xmlns:a16="http://schemas.microsoft.com/office/drawing/2014/main" id="{887C2115-C9BB-4A7A-86AE-04663CA6B74A}"/>
              </a:ext>
            </a:extLst>
          </p:cNvPr>
          <p:cNvPicPr>
            <a:picLocks noChangeAspect="1"/>
          </p:cNvPicPr>
          <p:nvPr/>
        </p:nvPicPr>
        <p:blipFill rotWithShape="1">
          <a:blip r:embed="rId3"/>
          <a:srcRect r="24864"/>
          <a:stretch/>
        </p:blipFill>
        <p:spPr>
          <a:xfrm>
            <a:off x="131673" y="1338905"/>
            <a:ext cx="5430005" cy="3884147"/>
          </a:xfrm>
          <a:prstGeom prst="rect">
            <a:avLst/>
          </a:prstGeom>
        </p:spPr>
      </p:pic>
    </p:spTree>
    <p:extLst>
      <p:ext uri="{BB962C8B-B14F-4D97-AF65-F5344CB8AC3E}">
        <p14:creationId xmlns:p14="http://schemas.microsoft.com/office/powerpoint/2010/main" val="2146871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A81D04-FEA2-4E67-829D-001D61F93D2F}"/>
              </a:ext>
            </a:extLst>
          </p:cNvPr>
          <p:cNvSpPr/>
          <p:nvPr/>
        </p:nvSpPr>
        <p:spPr>
          <a:xfrm>
            <a:off x="149960" y="92151"/>
            <a:ext cx="8774583" cy="2246769"/>
          </a:xfrm>
          <a:prstGeom prst="rect">
            <a:avLst/>
          </a:prstGeom>
        </p:spPr>
        <p:txBody>
          <a:bodyPr wrap="square">
            <a:spAutoFit/>
          </a:bodyPr>
          <a:lstStyle/>
          <a:p>
            <a:pPr>
              <a:spcAft>
                <a:spcPts val="0"/>
              </a:spcAft>
              <a:tabLst>
                <a:tab pos="1871980" algn="l"/>
              </a:tabLst>
            </a:pPr>
            <a:r>
              <a:rPr lang="en-GB" sz="3200" b="1" u="sng" dirty="0">
                <a:latin typeface="Calibri" panose="020F0502020204030204" pitchFamily="34" charset="0"/>
                <a:ea typeface="Times New Roman" panose="02020603050405020304" pitchFamily="18" charset="0"/>
              </a:rPr>
              <a:t>Taxonomy</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The phylogenetic classification system is made up of </a:t>
            </a:r>
            <a:r>
              <a:rPr lang="en-GB" b="1" dirty="0">
                <a:latin typeface="Calibri" panose="020F0502020204030204" pitchFamily="34" charset="0"/>
                <a:ea typeface="Times New Roman" panose="02020603050405020304" pitchFamily="18" charset="0"/>
              </a:rPr>
              <a:t>groups (taxon) </a:t>
            </a:r>
            <a:r>
              <a:rPr lang="en-GB" dirty="0">
                <a:latin typeface="Calibri" panose="020F0502020204030204" pitchFamily="34" charset="0"/>
                <a:ea typeface="Times New Roman" panose="02020603050405020304" pitchFamily="18" charset="0"/>
              </a:rPr>
              <a:t>in a</a:t>
            </a:r>
            <a:r>
              <a:rPr lang="en-GB" b="1" dirty="0">
                <a:latin typeface="Calibri" panose="020F0502020204030204" pitchFamily="34" charset="0"/>
                <a:ea typeface="Times New Roman" panose="02020603050405020304" pitchFamily="18" charset="0"/>
              </a:rPr>
              <a:t> hierarchy </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The large groups (taxon) are </a:t>
            </a:r>
            <a:r>
              <a:rPr lang="en-GB" b="1" dirty="0">
                <a:latin typeface="Calibri" panose="020F0502020204030204" pitchFamily="34" charset="0"/>
                <a:ea typeface="Times New Roman" panose="02020603050405020304" pitchFamily="18" charset="0"/>
              </a:rPr>
              <a:t>subdivided </a:t>
            </a:r>
            <a:r>
              <a:rPr lang="en-GB" dirty="0">
                <a:latin typeface="Calibri" panose="020F0502020204030204" pitchFamily="34" charset="0"/>
                <a:ea typeface="Times New Roman" panose="02020603050405020304" pitchFamily="18" charset="0"/>
              </a:rPr>
              <a:t>into smaller groups (taxon) that show </a:t>
            </a:r>
            <a:r>
              <a:rPr lang="en-GB" b="1" u="sng" dirty="0">
                <a:latin typeface="Calibri" panose="020F0502020204030204" pitchFamily="34" charset="0"/>
                <a:ea typeface="Times New Roman" panose="02020603050405020304" pitchFamily="18" charset="0"/>
              </a:rPr>
              <a:t>closer similarities </a:t>
            </a:r>
            <a:r>
              <a:rPr lang="en-GB" dirty="0">
                <a:latin typeface="Calibri" panose="020F0502020204030204" pitchFamily="34" charset="0"/>
                <a:ea typeface="Times New Roman" panose="02020603050405020304" pitchFamily="18" charset="0"/>
              </a:rPr>
              <a:t>between organisms. </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Smaller groups still are then </a:t>
            </a:r>
            <a:r>
              <a:rPr lang="en-GB" b="1" dirty="0">
                <a:latin typeface="Calibri" panose="020F0502020204030204" pitchFamily="34" charset="0"/>
                <a:ea typeface="Times New Roman" panose="02020603050405020304" pitchFamily="18" charset="0"/>
              </a:rPr>
              <a:t>subdivided</a:t>
            </a:r>
            <a:r>
              <a:rPr lang="en-GB" dirty="0">
                <a:latin typeface="Calibri" panose="020F0502020204030204" pitchFamily="34" charset="0"/>
                <a:ea typeface="Times New Roman" panose="02020603050405020304" pitchFamily="18" charset="0"/>
              </a:rPr>
              <a:t> further based on sharing the most similar features. </a:t>
            </a:r>
            <a:endParaRPr lang="en-GB" sz="2000" dirty="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4B0CAD3D-923A-4251-BD7E-143E69490ED3}"/>
              </a:ext>
            </a:extLst>
          </p:cNvPr>
          <p:cNvPicPr>
            <a:picLocks noChangeAspect="1"/>
          </p:cNvPicPr>
          <p:nvPr/>
        </p:nvPicPr>
        <p:blipFill>
          <a:blip r:embed="rId2"/>
          <a:stretch>
            <a:fillRect/>
          </a:stretch>
        </p:blipFill>
        <p:spPr>
          <a:xfrm>
            <a:off x="276301" y="2569617"/>
            <a:ext cx="8496040" cy="458876"/>
          </a:xfrm>
          <a:prstGeom prst="rect">
            <a:avLst/>
          </a:prstGeom>
          <a:ln>
            <a:solidFill>
              <a:schemeClr val="tx1"/>
            </a:solidFill>
          </a:ln>
        </p:spPr>
      </p:pic>
      <p:pic>
        <p:nvPicPr>
          <p:cNvPr id="7" name="Picture 6">
            <a:extLst>
              <a:ext uri="{FF2B5EF4-FFF2-40B4-BE49-F238E27FC236}">
                <a16:creationId xmlns:a16="http://schemas.microsoft.com/office/drawing/2014/main" id="{9D13AC1A-0AC9-4759-8A83-3C7A2B63A78D}"/>
              </a:ext>
            </a:extLst>
          </p:cNvPr>
          <p:cNvPicPr>
            <a:picLocks noChangeAspect="1"/>
          </p:cNvPicPr>
          <p:nvPr/>
        </p:nvPicPr>
        <p:blipFill>
          <a:blip r:embed="rId3"/>
          <a:stretch>
            <a:fillRect/>
          </a:stretch>
        </p:blipFill>
        <p:spPr>
          <a:xfrm>
            <a:off x="857312" y="3183229"/>
            <a:ext cx="3199026" cy="3507638"/>
          </a:xfrm>
          <a:prstGeom prst="rect">
            <a:avLst/>
          </a:prstGeom>
        </p:spPr>
      </p:pic>
      <p:pic>
        <p:nvPicPr>
          <p:cNvPr id="8" name="Picture 7">
            <a:extLst>
              <a:ext uri="{FF2B5EF4-FFF2-40B4-BE49-F238E27FC236}">
                <a16:creationId xmlns:a16="http://schemas.microsoft.com/office/drawing/2014/main" id="{B50CCC4E-5E5C-4C88-8AAB-9A4676BF8386}"/>
              </a:ext>
            </a:extLst>
          </p:cNvPr>
          <p:cNvPicPr>
            <a:picLocks noChangeAspect="1"/>
          </p:cNvPicPr>
          <p:nvPr/>
        </p:nvPicPr>
        <p:blipFill>
          <a:blip r:embed="rId4"/>
          <a:stretch>
            <a:fillRect/>
          </a:stretch>
        </p:blipFill>
        <p:spPr>
          <a:xfrm>
            <a:off x="5325466" y="3214347"/>
            <a:ext cx="3295687" cy="3346168"/>
          </a:xfrm>
          <a:prstGeom prst="rect">
            <a:avLst/>
          </a:prstGeom>
        </p:spPr>
      </p:pic>
    </p:spTree>
    <p:extLst>
      <p:ext uri="{BB962C8B-B14F-4D97-AF65-F5344CB8AC3E}">
        <p14:creationId xmlns:p14="http://schemas.microsoft.com/office/powerpoint/2010/main" val="923021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C25476-8C9B-4F02-A93C-4327AA9A4351}"/>
              </a:ext>
            </a:extLst>
          </p:cNvPr>
          <p:cNvSpPr/>
          <p:nvPr/>
        </p:nvSpPr>
        <p:spPr>
          <a:xfrm>
            <a:off x="149961" y="27457"/>
            <a:ext cx="8876996" cy="2492990"/>
          </a:xfrm>
          <a:prstGeom prst="rect">
            <a:avLst/>
          </a:prstGeom>
        </p:spPr>
        <p:txBody>
          <a:bodyPr wrap="square">
            <a:spAutoFit/>
          </a:bodyPr>
          <a:lstStyle/>
          <a:p>
            <a:pPr>
              <a:spcAft>
                <a:spcPts val="0"/>
              </a:spcAft>
              <a:tabLst>
                <a:tab pos="1871980" algn="l"/>
              </a:tabLst>
            </a:pPr>
            <a:r>
              <a:rPr lang="en-US" dirty="0">
                <a:latin typeface="Calibri" panose="020F0502020204030204" pitchFamily="34" charset="0"/>
                <a:ea typeface="Times New Roman" panose="02020603050405020304" pitchFamily="18" charset="0"/>
              </a:rPr>
              <a:t>Taxonomy is the study of these groups and their positions in a hierarchical order, where they are known as taxonomic ranks. </a:t>
            </a:r>
            <a:r>
              <a:rPr lang="en-US" b="1" dirty="0">
                <a:latin typeface="Calibri" panose="020F0502020204030204" pitchFamily="34" charset="0"/>
                <a:ea typeface="Times New Roman" panose="02020603050405020304" pitchFamily="18" charset="0"/>
              </a:rPr>
              <a:t>These are based upon the evolutionary line of descent of the group members</a:t>
            </a:r>
            <a:r>
              <a:rPr lang="en-US" dirty="0">
                <a:latin typeface="Calibri" panose="020F0502020204030204" pitchFamily="34" charset="0"/>
                <a:ea typeface="Times New Roman" panose="02020603050405020304" pitchFamily="18" charset="0"/>
              </a:rPr>
              <a:t> – link to Natural selection booklet. </a:t>
            </a:r>
            <a:endParaRPr lang="en-GB" sz="2000" dirty="0">
              <a:latin typeface="Times New Roman" panose="02020603050405020304" pitchFamily="18" charset="0"/>
              <a:ea typeface="Times New Roman" panose="02020603050405020304" pitchFamily="18" charset="0"/>
            </a:endParaRPr>
          </a:p>
          <a:p>
            <a:pPr>
              <a:spcBef>
                <a:spcPts val="1200"/>
              </a:spcBef>
              <a:spcAft>
                <a:spcPts val="0"/>
              </a:spcAft>
            </a:pPr>
            <a:r>
              <a:rPr lang="en-US" dirty="0">
                <a:latin typeface="Calibri" panose="020F0502020204030204" pitchFamily="34" charset="0"/>
                <a:ea typeface="Times New Roman" panose="02020603050405020304" pitchFamily="18" charset="0"/>
              </a:rPr>
              <a:t>A </a:t>
            </a:r>
            <a:r>
              <a:rPr lang="en-US" b="1" dirty="0">
                <a:latin typeface="Calibri" panose="020F0502020204030204" pitchFamily="34" charset="0"/>
                <a:ea typeface="Times New Roman" panose="02020603050405020304" pitchFamily="18" charset="0"/>
              </a:rPr>
              <a:t>domain</a:t>
            </a:r>
            <a:r>
              <a:rPr lang="en-US" dirty="0">
                <a:latin typeface="Calibri" panose="020F0502020204030204" pitchFamily="34" charset="0"/>
                <a:ea typeface="Times New Roman" panose="02020603050405020304" pitchFamily="18" charset="0"/>
              </a:rPr>
              <a:t> is the </a:t>
            </a:r>
            <a:r>
              <a:rPr lang="en-US" b="1" dirty="0">
                <a:latin typeface="Calibri" panose="020F0502020204030204" pitchFamily="34" charset="0"/>
                <a:ea typeface="Times New Roman" panose="02020603050405020304" pitchFamily="18" charset="0"/>
              </a:rPr>
              <a:t>highest taxonomic rank</a:t>
            </a:r>
            <a:r>
              <a:rPr lang="en-US" dirty="0">
                <a:latin typeface="Calibri" panose="020F0502020204030204" pitchFamily="34" charset="0"/>
                <a:ea typeface="Times New Roman" panose="02020603050405020304" pitchFamily="18" charset="0"/>
              </a:rPr>
              <a:t> and three are </a:t>
            </a:r>
            <a:r>
              <a:rPr lang="en-US" dirty="0" err="1">
                <a:latin typeface="Calibri" panose="020F0502020204030204" pitchFamily="34" charset="0"/>
                <a:ea typeface="Times New Roman" panose="02020603050405020304" pitchFamily="18" charset="0"/>
              </a:rPr>
              <a:t>recognised</a:t>
            </a:r>
            <a:r>
              <a:rPr lang="en-US" dirty="0">
                <a:latin typeface="Calibri" panose="020F0502020204030204" pitchFamily="34" charset="0"/>
                <a:ea typeface="Times New Roman" panose="02020603050405020304" pitchFamily="18" charset="0"/>
              </a:rPr>
              <a:t>: </a:t>
            </a:r>
            <a:r>
              <a:rPr lang="en-US" b="1" dirty="0">
                <a:latin typeface="Calibri" panose="020F0502020204030204" pitchFamily="34" charset="0"/>
                <a:ea typeface="Times New Roman" panose="02020603050405020304" pitchFamily="18" charset="0"/>
              </a:rPr>
              <a:t>Bacteria, Archaea</a:t>
            </a:r>
            <a:r>
              <a:rPr lang="en-US" dirty="0">
                <a:latin typeface="Calibri" panose="020F0502020204030204" pitchFamily="34" charset="0"/>
                <a:ea typeface="Times New Roman" panose="02020603050405020304" pitchFamily="18" charset="0"/>
              </a:rPr>
              <a:t> (a group of prokaryotes) and </a:t>
            </a:r>
            <a:r>
              <a:rPr lang="en-US" b="1" dirty="0">
                <a:latin typeface="Calibri" panose="020F0502020204030204" pitchFamily="34" charset="0"/>
                <a:ea typeface="Times New Roman" panose="02020603050405020304" pitchFamily="18" charset="0"/>
              </a:rPr>
              <a:t>Eukarya</a:t>
            </a:r>
            <a:r>
              <a:rPr lang="en-US" dirty="0">
                <a:latin typeface="Calibri" panose="020F0502020204030204" pitchFamily="34"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a:spcBef>
                <a:spcPts val="1200"/>
              </a:spcBef>
              <a:spcAft>
                <a:spcPts val="0"/>
              </a:spcAft>
            </a:pPr>
            <a:r>
              <a:rPr lang="en-US" dirty="0">
                <a:latin typeface="Calibri" panose="020F0502020204030204" pitchFamily="34" charset="0"/>
                <a:ea typeface="Times New Roman" panose="02020603050405020304" pitchFamily="18" charset="0"/>
              </a:rPr>
              <a:t>A useful mnemonic for remembering the order of the taxonomic ranks is</a:t>
            </a:r>
            <a:endParaRPr lang="en-GB" sz="2000" dirty="0">
              <a:latin typeface="Times New Roman" panose="02020603050405020304" pitchFamily="18" charset="0"/>
              <a:ea typeface="Times New Roman" panose="02020603050405020304" pitchFamily="18" charset="0"/>
            </a:endParaRPr>
          </a:p>
          <a:p>
            <a:pPr>
              <a:spcBef>
                <a:spcPts val="1200"/>
              </a:spcBef>
              <a:spcAft>
                <a:spcPts val="0"/>
              </a:spcAft>
            </a:pPr>
            <a:r>
              <a:rPr lang="en-US" b="1" dirty="0">
                <a:latin typeface="Calibri" panose="020F0502020204030204" pitchFamily="34" charset="0"/>
                <a:ea typeface="Times New Roman" panose="02020603050405020304" pitchFamily="18" charset="0"/>
              </a:rPr>
              <a:t>'Delicious King Prawn Curry Or Fat Greasy Sausages'.</a:t>
            </a:r>
            <a:endParaRPr lang="en-GB" sz="2000" dirty="0">
              <a:effectLst/>
              <a:latin typeface="Times New Roman" panose="02020603050405020304" pitchFamily="18" charset="0"/>
              <a:ea typeface="Times New Roman" panose="02020603050405020304" pitchFamily="18" charset="0"/>
            </a:endParaRPr>
          </a:p>
        </p:txBody>
      </p:sp>
      <p:pic>
        <p:nvPicPr>
          <p:cNvPr id="3" name="Picture 2">
            <a:extLst>
              <a:ext uri="{FF2B5EF4-FFF2-40B4-BE49-F238E27FC236}">
                <a16:creationId xmlns:a16="http://schemas.microsoft.com/office/drawing/2014/main" id="{B409B92D-0DF4-43A3-B478-0DB2BCF6DCCC}"/>
              </a:ext>
            </a:extLst>
          </p:cNvPr>
          <p:cNvPicPr>
            <a:picLocks noChangeAspect="1"/>
          </p:cNvPicPr>
          <p:nvPr/>
        </p:nvPicPr>
        <p:blipFill>
          <a:blip r:embed="rId2"/>
          <a:stretch>
            <a:fillRect/>
          </a:stretch>
        </p:blipFill>
        <p:spPr>
          <a:xfrm>
            <a:off x="149961" y="3121607"/>
            <a:ext cx="4233269" cy="3174952"/>
          </a:xfrm>
          <a:prstGeom prst="rect">
            <a:avLst/>
          </a:prstGeom>
        </p:spPr>
      </p:pic>
      <p:pic>
        <p:nvPicPr>
          <p:cNvPr id="5" name="Picture 4">
            <a:extLst>
              <a:ext uri="{FF2B5EF4-FFF2-40B4-BE49-F238E27FC236}">
                <a16:creationId xmlns:a16="http://schemas.microsoft.com/office/drawing/2014/main" id="{B033ADE1-2600-42D4-AFED-E57CC43A3479}"/>
              </a:ext>
            </a:extLst>
          </p:cNvPr>
          <p:cNvPicPr>
            <a:picLocks noChangeAspect="1"/>
          </p:cNvPicPr>
          <p:nvPr/>
        </p:nvPicPr>
        <p:blipFill>
          <a:blip r:embed="rId3"/>
          <a:stretch>
            <a:fillRect/>
          </a:stretch>
        </p:blipFill>
        <p:spPr>
          <a:xfrm>
            <a:off x="4024089" y="3429000"/>
            <a:ext cx="5860422" cy="2785418"/>
          </a:xfrm>
          <a:prstGeom prst="rect">
            <a:avLst/>
          </a:prstGeom>
        </p:spPr>
      </p:pic>
    </p:spTree>
    <p:extLst>
      <p:ext uri="{BB962C8B-B14F-4D97-AF65-F5344CB8AC3E}">
        <p14:creationId xmlns:p14="http://schemas.microsoft.com/office/powerpoint/2010/main" val="3191257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5878532"/>
          </a:xfrm>
          <a:prstGeom prst="rect">
            <a:avLst/>
          </a:prstGeom>
          <a:noFill/>
        </p:spPr>
        <p:txBody>
          <a:bodyPr wrap="square" rtlCol="0">
            <a:spAutoFit/>
          </a:bodyPr>
          <a:lstStyle/>
          <a:p>
            <a:pPr algn="ctr"/>
            <a:r>
              <a:rPr lang="en-GB" sz="3200" dirty="0"/>
              <a:t>Apply this knowledge to the exam questions.</a:t>
            </a:r>
          </a:p>
          <a:p>
            <a:pPr algn="ctr"/>
            <a:endParaRPr lang="en-GB" sz="3200" dirty="0"/>
          </a:p>
          <a:p>
            <a:pPr algn="ctr"/>
            <a:r>
              <a:rPr lang="en-GB" sz="2400" dirty="0"/>
              <a:t>The Question is worth 6 marks. Can you complete the exam question in 8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1992195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786BF5-C32D-46B9-9CA4-8748C49A2CDC}"/>
              </a:ext>
            </a:extLst>
          </p:cNvPr>
          <p:cNvPicPr>
            <a:picLocks noChangeAspect="1"/>
          </p:cNvPicPr>
          <p:nvPr/>
        </p:nvPicPr>
        <p:blipFill>
          <a:blip r:embed="rId2"/>
          <a:stretch>
            <a:fillRect/>
          </a:stretch>
        </p:blipFill>
        <p:spPr>
          <a:xfrm>
            <a:off x="0" y="-68732"/>
            <a:ext cx="6630924" cy="5137404"/>
          </a:xfrm>
          <a:prstGeom prst="rect">
            <a:avLst/>
          </a:prstGeom>
        </p:spPr>
      </p:pic>
      <p:sp>
        <p:nvSpPr>
          <p:cNvPr id="8" name="Rectangle 7">
            <a:extLst>
              <a:ext uri="{FF2B5EF4-FFF2-40B4-BE49-F238E27FC236}">
                <a16:creationId xmlns:a16="http://schemas.microsoft.com/office/drawing/2014/main" id="{B3A3EFBC-3985-41AC-AFBE-40925E430C35}"/>
              </a:ext>
            </a:extLst>
          </p:cNvPr>
          <p:cNvSpPr/>
          <p:nvPr/>
        </p:nvSpPr>
        <p:spPr>
          <a:xfrm>
            <a:off x="3800247" y="603498"/>
            <a:ext cx="4572000" cy="1261884"/>
          </a:xfrm>
          <a:prstGeom prst="rect">
            <a:avLst/>
          </a:prstGeom>
          <a:solidFill>
            <a:schemeClr val="bg1"/>
          </a:solidFill>
        </p:spPr>
        <p:txBody>
          <a:bodyPr>
            <a:spAutoFit/>
          </a:bodyPr>
          <a:lstStyle/>
          <a:p>
            <a:pPr marL="1080135" marR="360045" indent="-720090">
              <a:spcBef>
                <a:spcPts val="1200"/>
              </a:spcBef>
            </a:pPr>
            <a:r>
              <a:rPr lang="en-GB" dirty="0">
                <a:solidFill>
                  <a:srgbClr val="7030A0"/>
                </a:solidFill>
                <a:latin typeface="Arial" panose="020B0604020202020204" pitchFamily="34" charset="0"/>
              </a:rPr>
              <a:t>(a)     1.      Same genus;</a:t>
            </a:r>
          </a:p>
          <a:p>
            <a:pPr>
              <a:spcBef>
                <a:spcPts val="1200"/>
              </a:spcBef>
            </a:pPr>
            <a:r>
              <a:rPr lang="en-GB" dirty="0">
                <a:solidFill>
                  <a:srgbClr val="7030A0"/>
                </a:solidFill>
                <a:latin typeface="Arial" panose="020B0604020202020204" pitchFamily="34" charset="0"/>
              </a:rPr>
              <a:t>2.      Same evolutionary origin / common ancestor.</a:t>
            </a:r>
          </a:p>
          <a:p>
            <a:pPr algn="r">
              <a:spcAft>
                <a:spcPts val="0"/>
              </a:spcAft>
            </a:pPr>
            <a:r>
              <a:rPr lang="en-GB" sz="1200" b="1" dirty="0">
                <a:solidFill>
                  <a:srgbClr val="7030A0"/>
                </a:solidFill>
                <a:latin typeface="Times New Roman" panose="02020603050405020304" pitchFamily="18" charset="0"/>
              </a:rPr>
              <a:t>2</a:t>
            </a:r>
            <a:endParaRPr lang="en-GB" sz="1200" b="1" i="0" dirty="0">
              <a:solidFill>
                <a:srgbClr val="7030A0"/>
              </a:solidFill>
              <a:effectLst/>
              <a:latin typeface="Times New Roman" panose="02020603050405020304" pitchFamily="18" charset="0"/>
            </a:endParaRPr>
          </a:p>
        </p:txBody>
      </p:sp>
      <p:sp>
        <p:nvSpPr>
          <p:cNvPr id="9" name="TextBox 8">
            <a:extLst>
              <a:ext uri="{FF2B5EF4-FFF2-40B4-BE49-F238E27FC236}">
                <a16:creationId xmlns:a16="http://schemas.microsoft.com/office/drawing/2014/main" id="{91370B70-581B-4341-B2AC-039D2350D2DD}"/>
              </a:ext>
            </a:extLst>
          </p:cNvPr>
          <p:cNvSpPr txBox="1"/>
          <p:nvPr/>
        </p:nvSpPr>
        <p:spPr>
          <a:xfrm>
            <a:off x="1199692" y="2715768"/>
            <a:ext cx="2033626" cy="1531445"/>
          </a:xfrm>
          <a:prstGeom prst="rect">
            <a:avLst/>
          </a:prstGeom>
          <a:noFill/>
        </p:spPr>
        <p:txBody>
          <a:bodyPr wrap="square" rtlCol="0">
            <a:spAutoFit/>
          </a:bodyPr>
          <a:lstStyle/>
          <a:p>
            <a:pPr>
              <a:lnSpc>
                <a:spcPct val="150000"/>
              </a:lnSpc>
            </a:pPr>
            <a:r>
              <a:rPr lang="en-GB" sz="1600" dirty="0">
                <a:solidFill>
                  <a:srgbClr val="7030A0"/>
                </a:solidFill>
              </a:rPr>
              <a:t>Domain</a:t>
            </a:r>
          </a:p>
          <a:p>
            <a:pPr>
              <a:lnSpc>
                <a:spcPct val="150000"/>
              </a:lnSpc>
            </a:pPr>
            <a:endParaRPr lang="en-GB" sz="1600" dirty="0">
              <a:solidFill>
                <a:srgbClr val="7030A0"/>
              </a:solidFill>
            </a:endParaRPr>
          </a:p>
          <a:p>
            <a:pPr>
              <a:lnSpc>
                <a:spcPct val="150000"/>
              </a:lnSpc>
            </a:pPr>
            <a:r>
              <a:rPr lang="en-GB" sz="1600" dirty="0">
                <a:solidFill>
                  <a:srgbClr val="7030A0"/>
                </a:solidFill>
              </a:rPr>
              <a:t>Phylum</a:t>
            </a:r>
          </a:p>
          <a:p>
            <a:pPr>
              <a:lnSpc>
                <a:spcPct val="150000"/>
              </a:lnSpc>
            </a:pPr>
            <a:r>
              <a:rPr lang="en-GB" sz="1600" dirty="0">
                <a:solidFill>
                  <a:srgbClr val="7030A0"/>
                </a:solidFill>
              </a:rPr>
              <a:t>Class </a:t>
            </a:r>
          </a:p>
        </p:txBody>
      </p:sp>
    </p:spTree>
    <p:extLst>
      <p:ext uri="{BB962C8B-B14F-4D97-AF65-F5344CB8AC3E}">
        <p14:creationId xmlns:p14="http://schemas.microsoft.com/office/powerpoint/2010/main" val="3420536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80FE31-BF8B-4144-A8E5-5B501FAB8D77}"/>
              </a:ext>
            </a:extLst>
          </p:cNvPr>
          <p:cNvPicPr>
            <a:picLocks noChangeAspect="1"/>
          </p:cNvPicPr>
          <p:nvPr/>
        </p:nvPicPr>
        <p:blipFill>
          <a:blip r:embed="rId2"/>
          <a:stretch>
            <a:fillRect/>
          </a:stretch>
        </p:blipFill>
        <p:spPr>
          <a:xfrm>
            <a:off x="144628" y="96774"/>
            <a:ext cx="6630924" cy="3738372"/>
          </a:xfrm>
          <a:prstGeom prst="rect">
            <a:avLst/>
          </a:prstGeom>
        </p:spPr>
      </p:pic>
      <p:sp>
        <p:nvSpPr>
          <p:cNvPr id="3" name="TextBox 2">
            <a:extLst>
              <a:ext uri="{FF2B5EF4-FFF2-40B4-BE49-F238E27FC236}">
                <a16:creationId xmlns:a16="http://schemas.microsoft.com/office/drawing/2014/main" id="{B622186A-D674-4708-B952-06A29266078E}"/>
              </a:ext>
            </a:extLst>
          </p:cNvPr>
          <p:cNvSpPr txBox="1"/>
          <p:nvPr/>
        </p:nvSpPr>
        <p:spPr>
          <a:xfrm>
            <a:off x="2121408" y="1190721"/>
            <a:ext cx="829010" cy="1674754"/>
          </a:xfrm>
          <a:prstGeom prst="rect">
            <a:avLst/>
          </a:prstGeom>
          <a:noFill/>
        </p:spPr>
        <p:txBody>
          <a:bodyPr wrap="none" rtlCol="0">
            <a:spAutoFit/>
          </a:bodyPr>
          <a:lstStyle/>
          <a:p>
            <a:pPr>
              <a:lnSpc>
                <a:spcPct val="150000"/>
              </a:lnSpc>
            </a:pPr>
            <a:r>
              <a:rPr lang="en-GB" sz="1400" dirty="0">
                <a:solidFill>
                  <a:srgbClr val="7030A0"/>
                </a:solidFill>
              </a:rPr>
              <a:t>Kingdom</a:t>
            </a:r>
          </a:p>
          <a:p>
            <a:pPr>
              <a:lnSpc>
                <a:spcPct val="150000"/>
              </a:lnSpc>
            </a:pPr>
            <a:r>
              <a:rPr lang="en-GB" sz="1400" dirty="0">
                <a:solidFill>
                  <a:srgbClr val="7030A0"/>
                </a:solidFill>
              </a:rPr>
              <a:t>Phylum</a:t>
            </a:r>
          </a:p>
          <a:p>
            <a:pPr>
              <a:lnSpc>
                <a:spcPct val="150000"/>
              </a:lnSpc>
            </a:pPr>
            <a:r>
              <a:rPr lang="en-GB" sz="1400" dirty="0">
                <a:solidFill>
                  <a:srgbClr val="7030A0"/>
                </a:solidFill>
              </a:rPr>
              <a:t>Class</a:t>
            </a:r>
          </a:p>
          <a:p>
            <a:pPr>
              <a:lnSpc>
                <a:spcPct val="150000"/>
              </a:lnSpc>
            </a:pPr>
            <a:r>
              <a:rPr lang="en-GB" sz="1400" dirty="0">
                <a:solidFill>
                  <a:srgbClr val="7030A0"/>
                </a:solidFill>
              </a:rPr>
              <a:t>Order</a:t>
            </a:r>
          </a:p>
          <a:p>
            <a:pPr>
              <a:lnSpc>
                <a:spcPct val="150000"/>
              </a:lnSpc>
            </a:pPr>
            <a:r>
              <a:rPr lang="en-GB" sz="1400" dirty="0">
                <a:solidFill>
                  <a:srgbClr val="7030A0"/>
                </a:solidFill>
              </a:rPr>
              <a:t>Family </a:t>
            </a:r>
          </a:p>
        </p:txBody>
      </p:sp>
      <p:sp>
        <p:nvSpPr>
          <p:cNvPr id="4" name="TextBox 3">
            <a:extLst>
              <a:ext uri="{FF2B5EF4-FFF2-40B4-BE49-F238E27FC236}">
                <a16:creationId xmlns:a16="http://schemas.microsoft.com/office/drawing/2014/main" id="{6EC3BD42-0527-461B-A606-6B58C32A4A53}"/>
              </a:ext>
            </a:extLst>
          </p:cNvPr>
          <p:cNvSpPr txBox="1"/>
          <p:nvPr/>
        </p:nvSpPr>
        <p:spPr>
          <a:xfrm>
            <a:off x="3420267" y="2865475"/>
            <a:ext cx="1506931" cy="646331"/>
          </a:xfrm>
          <a:prstGeom prst="rect">
            <a:avLst/>
          </a:prstGeom>
          <a:noFill/>
        </p:spPr>
        <p:txBody>
          <a:bodyPr wrap="square" rtlCol="0">
            <a:spAutoFit/>
          </a:bodyPr>
          <a:lstStyle/>
          <a:p>
            <a:r>
              <a:rPr lang="en-GB" i="1" dirty="0" err="1">
                <a:solidFill>
                  <a:srgbClr val="7030A0"/>
                </a:solidFill>
              </a:rPr>
              <a:t>Luscinia</a:t>
            </a:r>
            <a:endParaRPr lang="en-GB" i="1" dirty="0">
              <a:solidFill>
                <a:srgbClr val="7030A0"/>
              </a:solidFill>
            </a:endParaRPr>
          </a:p>
          <a:p>
            <a:r>
              <a:rPr lang="en-GB" i="1" dirty="0" err="1">
                <a:solidFill>
                  <a:srgbClr val="7030A0"/>
                </a:solidFill>
              </a:rPr>
              <a:t>svecica</a:t>
            </a:r>
            <a:endParaRPr lang="en-GB" i="1" dirty="0">
              <a:solidFill>
                <a:srgbClr val="7030A0"/>
              </a:solidFill>
            </a:endParaRPr>
          </a:p>
        </p:txBody>
      </p:sp>
    </p:spTree>
    <p:extLst>
      <p:ext uri="{BB962C8B-B14F-4D97-AF65-F5344CB8AC3E}">
        <p14:creationId xmlns:p14="http://schemas.microsoft.com/office/powerpoint/2010/main" val="56677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EABD5C-F2BD-4510-8A78-54C1D8671687}"/>
              </a:ext>
            </a:extLst>
          </p:cNvPr>
          <p:cNvPicPr>
            <a:picLocks noChangeAspect="1"/>
          </p:cNvPicPr>
          <p:nvPr/>
        </p:nvPicPr>
        <p:blipFill>
          <a:blip r:embed="rId2"/>
          <a:stretch>
            <a:fillRect/>
          </a:stretch>
        </p:blipFill>
        <p:spPr>
          <a:xfrm>
            <a:off x="-62179" y="-102412"/>
            <a:ext cx="6630924" cy="6646164"/>
          </a:xfrm>
          <a:prstGeom prst="rect">
            <a:avLst/>
          </a:prstGeom>
        </p:spPr>
      </p:pic>
      <p:sp>
        <p:nvSpPr>
          <p:cNvPr id="6" name="Rectangle 5">
            <a:extLst>
              <a:ext uri="{FF2B5EF4-FFF2-40B4-BE49-F238E27FC236}">
                <a16:creationId xmlns:a16="http://schemas.microsoft.com/office/drawing/2014/main" id="{C17A779E-C1BF-43E9-A428-7AEA112BD888}"/>
              </a:ext>
            </a:extLst>
          </p:cNvPr>
          <p:cNvSpPr/>
          <p:nvPr/>
        </p:nvSpPr>
        <p:spPr>
          <a:xfrm>
            <a:off x="3039466" y="2553257"/>
            <a:ext cx="4572000" cy="4031873"/>
          </a:xfrm>
          <a:prstGeom prst="rect">
            <a:avLst/>
          </a:prstGeom>
        </p:spPr>
        <p:txBody>
          <a:bodyPr>
            <a:spAutoFit/>
          </a:bodyPr>
          <a:lstStyle/>
          <a:p>
            <a:pPr>
              <a:spcBef>
                <a:spcPts val="1200"/>
              </a:spcBef>
            </a:pPr>
            <a:r>
              <a:rPr lang="en-GB" dirty="0">
                <a:solidFill>
                  <a:srgbClr val="7030A0"/>
                </a:solidFill>
              </a:rPr>
              <a:t>         </a:t>
            </a:r>
            <a:r>
              <a:rPr lang="en-GB" dirty="0" err="1">
                <a:solidFill>
                  <a:srgbClr val="7030A0"/>
                </a:solidFill>
              </a:rPr>
              <a:t>Mantophasma</a:t>
            </a:r>
            <a:r>
              <a:rPr lang="en-GB" dirty="0">
                <a:solidFill>
                  <a:srgbClr val="7030A0"/>
                </a:solidFill>
              </a:rPr>
              <a:t> (M) / (</a:t>
            </a:r>
            <a:r>
              <a:rPr lang="en-GB" dirty="0" err="1">
                <a:solidFill>
                  <a:srgbClr val="7030A0"/>
                </a:solidFill>
              </a:rPr>
              <a:t>Mantophasma</a:t>
            </a:r>
            <a:r>
              <a:rPr lang="en-GB" dirty="0">
                <a:solidFill>
                  <a:srgbClr val="7030A0"/>
                </a:solidFill>
              </a:rPr>
              <a:t>)        </a:t>
            </a:r>
          </a:p>
          <a:p>
            <a:pPr>
              <a:spcBef>
                <a:spcPts val="1200"/>
              </a:spcBef>
            </a:pPr>
            <a:r>
              <a:rPr lang="en-GB" dirty="0">
                <a:solidFill>
                  <a:srgbClr val="7030A0"/>
                </a:solidFill>
              </a:rPr>
              <a:t>          </a:t>
            </a:r>
            <a:r>
              <a:rPr lang="en-GB" dirty="0" err="1">
                <a:solidFill>
                  <a:srgbClr val="7030A0"/>
                </a:solidFill>
              </a:rPr>
              <a:t>zephyra</a:t>
            </a:r>
            <a:r>
              <a:rPr lang="en-GB" dirty="0">
                <a:solidFill>
                  <a:srgbClr val="7030A0"/>
                </a:solidFill>
              </a:rPr>
              <a:t>;</a:t>
            </a:r>
          </a:p>
          <a:p>
            <a:pPr algn="r">
              <a:spcAft>
                <a:spcPts val="0"/>
              </a:spcAft>
            </a:pPr>
            <a:endParaRPr lang="en-GB" sz="1200" b="1" dirty="0">
              <a:solidFill>
                <a:srgbClr val="7030A0"/>
              </a:solidFill>
            </a:endParaRPr>
          </a:p>
          <a:p>
            <a:pPr algn="r">
              <a:spcAft>
                <a:spcPts val="0"/>
              </a:spcAft>
            </a:pPr>
            <a:endParaRPr lang="en-GB" sz="1200" b="1" dirty="0">
              <a:solidFill>
                <a:srgbClr val="7030A0"/>
              </a:solidFill>
            </a:endParaRPr>
          </a:p>
          <a:p>
            <a:pPr algn="r">
              <a:spcAft>
                <a:spcPts val="0"/>
              </a:spcAft>
            </a:pPr>
            <a:endParaRPr lang="en-GB" sz="1200" b="1" dirty="0">
              <a:solidFill>
                <a:srgbClr val="7030A0"/>
              </a:solidFill>
            </a:endParaRPr>
          </a:p>
          <a:p>
            <a:pPr>
              <a:spcBef>
                <a:spcPts val="1200"/>
              </a:spcBef>
            </a:pPr>
            <a:r>
              <a:rPr lang="en-GB" dirty="0">
                <a:solidFill>
                  <a:srgbClr val="7030A0"/>
                </a:solidFill>
              </a:rPr>
              <a:t>(ii)     Groups within (larger) groups;</a:t>
            </a:r>
          </a:p>
          <a:p>
            <a:pPr>
              <a:spcBef>
                <a:spcPts val="1200"/>
              </a:spcBef>
            </a:pPr>
            <a:r>
              <a:rPr lang="en-GB" dirty="0">
                <a:solidFill>
                  <a:srgbClr val="7030A0"/>
                </a:solidFill>
              </a:rPr>
              <a:t>         No overlap;</a:t>
            </a:r>
          </a:p>
          <a:p>
            <a:pPr algn="r">
              <a:spcAft>
                <a:spcPts val="0"/>
              </a:spcAft>
            </a:pPr>
            <a:r>
              <a:rPr lang="en-GB" sz="1200" b="1" dirty="0">
                <a:solidFill>
                  <a:srgbClr val="7030A0"/>
                </a:solidFill>
              </a:rPr>
              <a:t>2</a:t>
            </a:r>
          </a:p>
          <a:p>
            <a:pPr algn="r">
              <a:spcAft>
                <a:spcPts val="0"/>
              </a:spcAft>
            </a:pPr>
            <a:endParaRPr lang="en-GB" sz="1200" b="1" dirty="0">
              <a:solidFill>
                <a:srgbClr val="7030A0"/>
              </a:solidFill>
            </a:endParaRPr>
          </a:p>
          <a:p>
            <a:pPr algn="r">
              <a:spcAft>
                <a:spcPts val="0"/>
              </a:spcAft>
            </a:pPr>
            <a:endParaRPr lang="en-GB" sz="1200" b="1" dirty="0">
              <a:solidFill>
                <a:srgbClr val="7030A0"/>
              </a:solidFill>
            </a:endParaRPr>
          </a:p>
          <a:p>
            <a:pPr algn="r">
              <a:spcAft>
                <a:spcPts val="0"/>
              </a:spcAft>
            </a:pPr>
            <a:endParaRPr lang="en-GB" sz="1200" b="1" dirty="0">
              <a:solidFill>
                <a:srgbClr val="7030A0"/>
              </a:solidFill>
            </a:endParaRPr>
          </a:p>
          <a:p>
            <a:pPr algn="r">
              <a:spcAft>
                <a:spcPts val="0"/>
              </a:spcAft>
            </a:pPr>
            <a:endParaRPr lang="en-GB" sz="1200" b="1" dirty="0">
              <a:solidFill>
                <a:srgbClr val="7030A0"/>
              </a:solidFill>
            </a:endParaRPr>
          </a:p>
          <a:p>
            <a:pPr>
              <a:spcBef>
                <a:spcPts val="1200"/>
              </a:spcBef>
            </a:pPr>
            <a:r>
              <a:rPr lang="en-GB" dirty="0">
                <a:solidFill>
                  <a:srgbClr val="7030A0"/>
                </a:solidFill>
              </a:rPr>
              <a:t>(b)     Comparison of / look for similar features / structures / appearance;</a:t>
            </a:r>
          </a:p>
          <a:p>
            <a:pPr algn="r">
              <a:spcAft>
                <a:spcPts val="0"/>
              </a:spcAft>
            </a:pPr>
            <a:r>
              <a:rPr lang="en-GB" sz="1200" b="1" dirty="0">
                <a:solidFill>
                  <a:srgbClr val="7030A0"/>
                </a:solidFill>
              </a:rPr>
              <a:t>1</a:t>
            </a:r>
            <a:endParaRPr lang="en-GB" sz="1200" b="1" i="0" dirty="0">
              <a:solidFill>
                <a:srgbClr val="7030A0"/>
              </a:solidFill>
              <a:effectLst/>
            </a:endParaRPr>
          </a:p>
        </p:txBody>
      </p:sp>
      <p:sp>
        <p:nvSpPr>
          <p:cNvPr id="7" name="TextBox 6">
            <a:extLst>
              <a:ext uri="{FF2B5EF4-FFF2-40B4-BE49-F238E27FC236}">
                <a16:creationId xmlns:a16="http://schemas.microsoft.com/office/drawing/2014/main" id="{17E95931-EC85-464D-BFEF-2CE88035CB16}"/>
              </a:ext>
            </a:extLst>
          </p:cNvPr>
          <p:cNvSpPr txBox="1"/>
          <p:nvPr/>
        </p:nvSpPr>
        <p:spPr>
          <a:xfrm>
            <a:off x="1794205" y="1224152"/>
            <a:ext cx="884088" cy="1754326"/>
          </a:xfrm>
          <a:prstGeom prst="rect">
            <a:avLst/>
          </a:prstGeom>
          <a:noFill/>
        </p:spPr>
        <p:txBody>
          <a:bodyPr wrap="none" rtlCol="0">
            <a:spAutoFit/>
          </a:bodyPr>
          <a:lstStyle/>
          <a:p>
            <a:r>
              <a:rPr lang="en-GB" dirty="0">
                <a:solidFill>
                  <a:srgbClr val="7030A0"/>
                </a:solidFill>
              </a:rPr>
              <a:t>Phylum</a:t>
            </a:r>
          </a:p>
          <a:p>
            <a:r>
              <a:rPr lang="en-GB" dirty="0">
                <a:solidFill>
                  <a:srgbClr val="7030A0"/>
                </a:solidFill>
              </a:rPr>
              <a:t>Class</a:t>
            </a:r>
          </a:p>
          <a:p>
            <a:r>
              <a:rPr lang="en-GB" dirty="0">
                <a:solidFill>
                  <a:srgbClr val="7030A0"/>
                </a:solidFill>
              </a:rPr>
              <a:t>Order</a:t>
            </a:r>
          </a:p>
          <a:p>
            <a:endParaRPr lang="en-GB" dirty="0">
              <a:solidFill>
                <a:srgbClr val="7030A0"/>
              </a:solidFill>
            </a:endParaRPr>
          </a:p>
          <a:p>
            <a:endParaRPr lang="en-GB" dirty="0">
              <a:solidFill>
                <a:srgbClr val="7030A0"/>
              </a:solidFill>
            </a:endParaRPr>
          </a:p>
          <a:p>
            <a:r>
              <a:rPr lang="en-GB" dirty="0">
                <a:solidFill>
                  <a:srgbClr val="7030A0"/>
                </a:solidFill>
              </a:rPr>
              <a:t>Genus</a:t>
            </a:r>
          </a:p>
        </p:txBody>
      </p:sp>
    </p:spTree>
    <p:extLst>
      <p:ext uri="{BB962C8B-B14F-4D97-AF65-F5344CB8AC3E}">
        <p14:creationId xmlns:p14="http://schemas.microsoft.com/office/powerpoint/2010/main" val="265688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AA503B-6762-4F1F-A733-03CCBCF09330}"/>
              </a:ext>
            </a:extLst>
          </p:cNvPr>
          <p:cNvPicPr>
            <a:picLocks noChangeAspect="1"/>
          </p:cNvPicPr>
          <p:nvPr/>
        </p:nvPicPr>
        <p:blipFill>
          <a:blip r:embed="rId2"/>
          <a:stretch>
            <a:fillRect/>
          </a:stretch>
        </p:blipFill>
        <p:spPr>
          <a:xfrm>
            <a:off x="1590675" y="1342606"/>
            <a:ext cx="5962650" cy="5153025"/>
          </a:xfrm>
          <a:prstGeom prst="rect">
            <a:avLst/>
          </a:prstGeom>
        </p:spPr>
      </p:pic>
      <p:sp>
        <p:nvSpPr>
          <p:cNvPr id="3" name="TextBox 2">
            <a:extLst>
              <a:ext uri="{FF2B5EF4-FFF2-40B4-BE49-F238E27FC236}">
                <a16:creationId xmlns:a16="http://schemas.microsoft.com/office/drawing/2014/main" id="{DE1D9E89-9A68-4426-9F5C-CB6E73517BF2}"/>
              </a:ext>
            </a:extLst>
          </p:cNvPr>
          <p:cNvSpPr txBox="1"/>
          <p:nvPr/>
        </p:nvSpPr>
        <p:spPr>
          <a:xfrm>
            <a:off x="1221638" y="1711757"/>
            <a:ext cx="1133855" cy="369332"/>
          </a:xfrm>
          <a:prstGeom prst="rect">
            <a:avLst/>
          </a:prstGeom>
          <a:solidFill>
            <a:schemeClr val="bg1"/>
          </a:solidFill>
          <a:ln>
            <a:solidFill>
              <a:schemeClr val="tx1"/>
            </a:solidFill>
          </a:ln>
        </p:spPr>
        <p:txBody>
          <a:bodyPr wrap="square" rtlCol="0">
            <a:spAutoFit/>
          </a:bodyPr>
          <a:lstStyle/>
          <a:p>
            <a:r>
              <a:rPr lang="en-GB" dirty="0">
                <a:solidFill>
                  <a:srgbClr val="7030A0"/>
                </a:solidFill>
              </a:rPr>
              <a:t>Kingdom</a:t>
            </a:r>
          </a:p>
        </p:txBody>
      </p:sp>
      <p:sp>
        <p:nvSpPr>
          <p:cNvPr id="4" name="TextBox 3">
            <a:extLst>
              <a:ext uri="{FF2B5EF4-FFF2-40B4-BE49-F238E27FC236}">
                <a16:creationId xmlns:a16="http://schemas.microsoft.com/office/drawing/2014/main" id="{6F69AE37-49B5-4149-93A6-7FA0B5CC23CE}"/>
              </a:ext>
            </a:extLst>
          </p:cNvPr>
          <p:cNvSpPr txBox="1"/>
          <p:nvPr/>
        </p:nvSpPr>
        <p:spPr>
          <a:xfrm>
            <a:off x="2259177" y="1527091"/>
            <a:ext cx="1133855" cy="369332"/>
          </a:xfrm>
          <a:prstGeom prst="rect">
            <a:avLst/>
          </a:prstGeom>
          <a:solidFill>
            <a:schemeClr val="bg1"/>
          </a:solidFill>
          <a:ln>
            <a:solidFill>
              <a:schemeClr val="tx1"/>
            </a:solidFill>
          </a:ln>
        </p:spPr>
        <p:txBody>
          <a:bodyPr wrap="square" rtlCol="0">
            <a:spAutoFit/>
          </a:bodyPr>
          <a:lstStyle/>
          <a:p>
            <a:r>
              <a:rPr lang="en-GB" dirty="0">
                <a:solidFill>
                  <a:srgbClr val="7030A0"/>
                </a:solidFill>
              </a:rPr>
              <a:t>Phylum </a:t>
            </a:r>
          </a:p>
        </p:txBody>
      </p:sp>
      <p:sp>
        <p:nvSpPr>
          <p:cNvPr id="5" name="TextBox 4">
            <a:extLst>
              <a:ext uri="{FF2B5EF4-FFF2-40B4-BE49-F238E27FC236}">
                <a16:creationId xmlns:a16="http://schemas.microsoft.com/office/drawing/2014/main" id="{B1A1ED9E-DCA0-4C2A-AFA3-AFAC3E9356FD}"/>
              </a:ext>
            </a:extLst>
          </p:cNvPr>
          <p:cNvSpPr txBox="1"/>
          <p:nvPr/>
        </p:nvSpPr>
        <p:spPr>
          <a:xfrm>
            <a:off x="3494606" y="1227735"/>
            <a:ext cx="1133855" cy="369332"/>
          </a:xfrm>
          <a:prstGeom prst="rect">
            <a:avLst/>
          </a:prstGeom>
          <a:solidFill>
            <a:schemeClr val="bg1"/>
          </a:solidFill>
          <a:ln>
            <a:solidFill>
              <a:schemeClr val="tx1"/>
            </a:solidFill>
          </a:ln>
        </p:spPr>
        <p:txBody>
          <a:bodyPr wrap="square" rtlCol="0">
            <a:spAutoFit/>
          </a:bodyPr>
          <a:lstStyle/>
          <a:p>
            <a:r>
              <a:rPr lang="en-GB" dirty="0">
                <a:solidFill>
                  <a:srgbClr val="7030A0"/>
                </a:solidFill>
              </a:rPr>
              <a:t>Class </a:t>
            </a:r>
          </a:p>
        </p:txBody>
      </p:sp>
      <p:sp>
        <p:nvSpPr>
          <p:cNvPr id="6" name="TextBox 5">
            <a:extLst>
              <a:ext uri="{FF2B5EF4-FFF2-40B4-BE49-F238E27FC236}">
                <a16:creationId xmlns:a16="http://schemas.microsoft.com/office/drawing/2014/main" id="{22EC263C-EDD6-4947-9DDC-782829092F0D}"/>
              </a:ext>
            </a:extLst>
          </p:cNvPr>
          <p:cNvSpPr txBox="1"/>
          <p:nvPr/>
        </p:nvSpPr>
        <p:spPr>
          <a:xfrm>
            <a:off x="6061022" y="1893985"/>
            <a:ext cx="1133855" cy="369332"/>
          </a:xfrm>
          <a:prstGeom prst="rect">
            <a:avLst/>
          </a:prstGeom>
          <a:solidFill>
            <a:schemeClr val="bg1"/>
          </a:solidFill>
          <a:ln>
            <a:solidFill>
              <a:schemeClr val="tx1"/>
            </a:solidFill>
          </a:ln>
        </p:spPr>
        <p:txBody>
          <a:bodyPr wrap="square" rtlCol="0">
            <a:spAutoFit/>
          </a:bodyPr>
          <a:lstStyle/>
          <a:p>
            <a:r>
              <a:rPr lang="en-GB" dirty="0">
                <a:solidFill>
                  <a:srgbClr val="7030A0"/>
                </a:solidFill>
              </a:rPr>
              <a:t>Order </a:t>
            </a:r>
          </a:p>
        </p:txBody>
      </p:sp>
      <p:sp>
        <p:nvSpPr>
          <p:cNvPr id="7" name="TextBox 6">
            <a:extLst>
              <a:ext uri="{FF2B5EF4-FFF2-40B4-BE49-F238E27FC236}">
                <a16:creationId xmlns:a16="http://schemas.microsoft.com/office/drawing/2014/main" id="{A4B3DB74-B7CF-4D09-92BB-7E635EA01070}"/>
              </a:ext>
            </a:extLst>
          </p:cNvPr>
          <p:cNvSpPr txBox="1"/>
          <p:nvPr/>
        </p:nvSpPr>
        <p:spPr>
          <a:xfrm>
            <a:off x="6924216" y="5403495"/>
            <a:ext cx="1133855" cy="369332"/>
          </a:xfrm>
          <a:prstGeom prst="rect">
            <a:avLst/>
          </a:prstGeom>
          <a:solidFill>
            <a:schemeClr val="bg1"/>
          </a:solidFill>
          <a:ln>
            <a:solidFill>
              <a:schemeClr val="tx1"/>
            </a:solidFill>
          </a:ln>
        </p:spPr>
        <p:txBody>
          <a:bodyPr wrap="square" rtlCol="0">
            <a:spAutoFit/>
          </a:bodyPr>
          <a:lstStyle/>
          <a:p>
            <a:r>
              <a:rPr lang="en-GB" dirty="0">
                <a:solidFill>
                  <a:srgbClr val="7030A0"/>
                </a:solidFill>
              </a:rPr>
              <a:t>Family  </a:t>
            </a:r>
          </a:p>
        </p:txBody>
      </p:sp>
      <p:sp>
        <p:nvSpPr>
          <p:cNvPr id="8" name="Rectangle 7">
            <a:extLst>
              <a:ext uri="{FF2B5EF4-FFF2-40B4-BE49-F238E27FC236}">
                <a16:creationId xmlns:a16="http://schemas.microsoft.com/office/drawing/2014/main" id="{E553B00A-59FB-428F-94BB-BB5F6C4E0A7C}"/>
              </a:ext>
            </a:extLst>
          </p:cNvPr>
          <p:cNvSpPr/>
          <p:nvPr/>
        </p:nvSpPr>
        <p:spPr>
          <a:xfrm>
            <a:off x="120700" y="49763"/>
            <a:ext cx="9023299" cy="646331"/>
          </a:xfrm>
          <a:prstGeom prst="rect">
            <a:avLst/>
          </a:prstGeom>
        </p:spPr>
        <p:txBody>
          <a:bodyPr wrap="square">
            <a:spAutoFit/>
          </a:bodyPr>
          <a:lstStyle/>
          <a:p>
            <a:pPr>
              <a:spcAft>
                <a:spcPts val="0"/>
              </a:spcAft>
            </a:pPr>
            <a:r>
              <a:rPr lang="en-US" dirty="0">
                <a:latin typeface="Calibri" panose="020F0502020204030204" pitchFamily="34" charset="0"/>
                <a:ea typeface="Times New Roman" panose="02020603050405020304" pitchFamily="18" charset="0"/>
              </a:rPr>
              <a:t>Sometimes the taxa can be presented in different ways, for examples as circles. </a:t>
            </a:r>
          </a:p>
          <a:p>
            <a:pPr>
              <a:spcAft>
                <a:spcPts val="0"/>
              </a:spcAft>
            </a:pPr>
            <a:r>
              <a:rPr lang="en-US" dirty="0">
                <a:latin typeface="Calibri" panose="020F0502020204030204" pitchFamily="34" charset="0"/>
                <a:ea typeface="Times New Roman" panose="02020603050405020304" pitchFamily="18" charset="0"/>
              </a:rPr>
              <a:t>Annotate the diagram in your booklet</a:t>
            </a:r>
            <a:endParaRPr lang="en-GB" sz="2000" dirty="0">
              <a:effectLst/>
              <a:latin typeface="Times New Roman" panose="02020603050405020304" pitchFamily="18" charset="0"/>
              <a:ea typeface="Times New Roman" panose="02020603050405020304" pitchFamily="18" charset="0"/>
            </a:endParaRPr>
          </a:p>
        </p:txBody>
      </p:sp>
      <p:sp>
        <p:nvSpPr>
          <p:cNvPr id="9" name="TextBox 8">
            <a:extLst>
              <a:ext uri="{FF2B5EF4-FFF2-40B4-BE49-F238E27FC236}">
                <a16:creationId xmlns:a16="http://schemas.microsoft.com/office/drawing/2014/main" id="{9EC1EEE8-E89D-4E4F-9078-DE10A78F3EC2}"/>
              </a:ext>
            </a:extLst>
          </p:cNvPr>
          <p:cNvSpPr txBox="1"/>
          <p:nvPr/>
        </p:nvSpPr>
        <p:spPr>
          <a:xfrm>
            <a:off x="65837" y="2811032"/>
            <a:ext cx="1792224" cy="1477328"/>
          </a:xfrm>
          <a:prstGeom prst="rect">
            <a:avLst/>
          </a:prstGeom>
          <a:solidFill>
            <a:srgbClr val="FFFF00"/>
          </a:solidFill>
        </p:spPr>
        <p:txBody>
          <a:bodyPr wrap="square" rtlCol="0">
            <a:spAutoFit/>
          </a:bodyPr>
          <a:lstStyle/>
          <a:p>
            <a:r>
              <a:rPr lang="en-GB" dirty="0"/>
              <a:t>Biggest, outer circle so encompasses most different species </a:t>
            </a:r>
          </a:p>
        </p:txBody>
      </p:sp>
      <p:cxnSp>
        <p:nvCxnSpPr>
          <p:cNvPr id="11" name="Straight Arrow Connector 10">
            <a:extLst>
              <a:ext uri="{FF2B5EF4-FFF2-40B4-BE49-F238E27FC236}">
                <a16:creationId xmlns:a16="http://schemas.microsoft.com/office/drawing/2014/main" id="{E7CE0A84-71E7-476E-ADDF-A603F2ABADEC}"/>
              </a:ext>
            </a:extLst>
          </p:cNvPr>
          <p:cNvCxnSpPr>
            <a:stCxn id="9" idx="0"/>
          </p:cNvCxnSpPr>
          <p:nvPr/>
        </p:nvCxnSpPr>
        <p:spPr>
          <a:xfrm flipV="1">
            <a:off x="961949" y="2081089"/>
            <a:ext cx="413309" cy="729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D501079-432A-44F6-9EED-5B9583DF8791}"/>
              </a:ext>
            </a:extLst>
          </p:cNvPr>
          <p:cNvSpPr txBox="1"/>
          <p:nvPr/>
        </p:nvSpPr>
        <p:spPr>
          <a:xfrm>
            <a:off x="6758787" y="485008"/>
            <a:ext cx="1792224" cy="1200329"/>
          </a:xfrm>
          <a:prstGeom prst="rect">
            <a:avLst/>
          </a:prstGeom>
          <a:solidFill>
            <a:srgbClr val="FFC000"/>
          </a:solidFill>
        </p:spPr>
        <p:txBody>
          <a:bodyPr wrap="square" rtlCol="0">
            <a:spAutoFit/>
          </a:bodyPr>
          <a:lstStyle/>
          <a:p>
            <a:r>
              <a:rPr lang="en-GB" dirty="0"/>
              <a:t>Circles get smaller so include less different species</a:t>
            </a:r>
          </a:p>
        </p:txBody>
      </p:sp>
      <p:cxnSp>
        <p:nvCxnSpPr>
          <p:cNvPr id="14" name="Straight Arrow Connector 13">
            <a:extLst>
              <a:ext uri="{FF2B5EF4-FFF2-40B4-BE49-F238E27FC236}">
                <a16:creationId xmlns:a16="http://schemas.microsoft.com/office/drawing/2014/main" id="{5F6E6CEF-51C5-4901-AA08-D5CB7B7B30B0}"/>
              </a:ext>
            </a:extLst>
          </p:cNvPr>
          <p:cNvCxnSpPr>
            <a:stCxn id="12" idx="1"/>
            <a:endCxn id="2" idx="0"/>
          </p:cNvCxnSpPr>
          <p:nvPr/>
        </p:nvCxnSpPr>
        <p:spPr>
          <a:xfrm flipH="1">
            <a:off x="4572000" y="1085173"/>
            <a:ext cx="2186787" cy="2574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6D58232-2543-4FCF-948E-27B5D38CE4CC}"/>
              </a:ext>
            </a:extLst>
          </p:cNvPr>
          <p:cNvCxnSpPr>
            <a:stCxn id="12" idx="1"/>
          </p:cNvCxnSpPr>
          <p:nvPr/>
        </p:nvCxnSpPr>
        <p:spPr>
          <a:xfrm flipH="1">
            <a:off x="6466637" y="1085173"/>
            <a:ext cx="292150" cy="8088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2DABA93-2900-4588-83F0-0042CB832F2B}"/>
              </a:ext>
            </a:extLst>
          </p:cNvPr>
          <p:cNvSpPr txBox="1"/>
          <p:nvPr/>
        </p:nvSpPr>
        <p:spPr>
          <a:xfrm>
            <a:off x="7285939" y="3098398"/>
            <a:ext cx="1792224" cy="923330"/>
          </a:xfrm>
          <a:prstGeom prst="rect">
            <a:avLst/>
          </a:prstGeom>
          <a:solidFill>
            <a:srgbClr val="FF0000"/>
          </a:solidFill>
        </p:spPr>
        <p:txBody>
          <a:bodyPr wrap="square" rtlCol="0">
            <a:spAutoFit/>
          </a:bodyPr>
          <a:lstStyle/>
          <a:p>
            <a:r>
              <a:rPr lang="en-GB" dirty="0"/>
              <a:t>Hierarchy as none of the circles overlap</a:t>
            </a:r>
          </a:p>
        </p:txBody>
      </p:sp>
      <p:cxnSp>
        <p:nvCxnSpPr>
          <p:cNvPr id="19" name="Straight Arrow Connector 18">
            <a:extLst>
              <a:ext uri="{FF2B5EF4-FFF2-40B4-BE49-F238E27FC236}">
                <a16:creationId xmlns:a16="http://schemas.microsoft.com/office/drawing/2014/main" id="{BCF57FFB-667B-4B18-89DC-F13F5D16869F}"/>
              </a:ext>
            </a:extLst>
          </p:cNvPr>
          <p:cNvCxnSpPr>
            <a:stCxn id="17" idx="1"/>
          </p:cNvCxnSpPr>
          <p:nvPr/>
        </p:nvCxnSpPr>
        <p:spPr>
          <a:xfrm flipH="1" flipV="1">
            <a:off x="6986016" y="3371741"/>
            <a:ext cx="299923" cy="1883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C7A4732-9384-4609-994B-0CEBE960901D}"/>
              </a:ext>
            </a:extLst>
          </p:cNvPr>
          <p:cNvCxnSpPr>
            <a:stCxn id="17" idx="1"/>
          </p:cNvCxnSpPr>
          <p:nvPr/>
        </p:nvCxnSpPr>
        <p:spPr>
          <a:xfrm flipH="1">
            <a:off x="6758787" y="3560063"/>
            <a:ext cx="5271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F7BB69A-2119-43AF-A59E-012D76F013BA}"/>
              </a:ext>
            </a:extLst>
          </p:cNvPr>
          <p:cNvCxnSpPr>
            <a:stCxn id="17" idx="1"/>
          </p:cNvCxnSpPr>
          <p:nvPr/>
        </p:nvCxnSpPr>
        <p:spPr>
          <a:xfrm flipH="1">
            <a:off x="6466637" y="3560063"/>
            <a:ext cx="819302" cy="192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A699A1C-9B57-4034-8D7E-249875BC104A}"/>
              </a:ext>
            </a:extLst>
          </p:cNvPr>
          <p:cNvCxnSpPr>
            <a:stCxn id="17" idx="1"/>
          </p:cNvCxnSpPr>
          <p:nvPr/>
        </p:nvCxnSpPr>
        <p:spPr>
          <a:xfrm flipH="1">
            <a:off x="6195974" y="3560063"/>
            <a:ext cx="1089965" cy="646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BFC0A22F-BE64-4183-86B6-E69C17C41C58}"/>
              </a:ext>
            </a:extLst>
          </p:cNvPr>
          <p:cNvSpPr/>
          <p:nvPr/>
        </p:nvSpPr>
        <p:spPr>
          <a:xfrm>
            <a:off x="65837" y="5094487"/>
            <a:ext cx="3836824" cy="1754326"/>
          </a:xfrm>
          <a:prstGeom prst="rect">
            <a:avLst/>
          </a:prstGeom>
          <a:solidFill>
            <a:srgbClr val="92D050"/>
          </a:solidFill>
        </p:spPr>
        <p:txBody>
          <a:bodyPr wrap="square">
            <a:spAutoFit/>
          </a:bodyPr>
          <a:lstStyle/>
          <a:p>
            <a:pPr>
              <a:spcAft>
                <a:spcPts val="0"/>
              </a:spcAft>
            </a:pPr>
            <a:r>
              <a:rPr lang="en-GB" dirty="0">
                <a:latin typeface="Calibri" panose="020F0502020204030204" pitchFamily="34" charset="0"/>
                <a:ea typeface="Times New Roman" panose="02020603050405020304" pitchFamily="18" charset="0"/>
              </a:rPr>
              <a:t>Stretch yourself. Can you complete this diagram for the Equidae Family using the taxonomy tree on page 13. You do not need to do a specific species, just a family. Make sure to label your diagram</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3993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7" grpId="0" animBg="1"/>
      <p:bldP spid="1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66E7B8E-BA5B-4E39-A776-BE48C552BFF3}"/>
              </a:ext>
            </a:extLst>
          </p:cNvPr>
          <p:cNvSpPr/>
          <p:nvPr/>
        </p:nvSpPr>
        <p:spPr>
          <a:xfrm>
            <a:off x="1931213" y="1411834"/>
            <a:ext cx="5142585" cy="46451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a:extLst>
              <a:ext uri="{FF2B5EF4-FFF2-40B4-BE49-F238E27FC236}">
                <a16:creationId xmlns:a16="http://schemas.microsoft.com/office/drawing/2014/main" id="{B3265B2E-1FBD-407C-891C-D4E99C5A86AA}"/>
              </a:ext>
            </a:extLst>
          </p:cNvPr>
          <p:cNvSpPr/>
          <p:nvPr/>
        </p:nvSpPr>
        <p:spPr>
          <a:xfrm>
            <a:off x="2602994" y="2025092"/>
            <a:ext cx="3797808" cy="3234537"/>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Oval 3">
            <a:extLst>
              <a:ext uri="{FF2B5EF4-FFF2-40B4-BE49-F238E27FC236}">
                <a16:creationId xmlns:a16="http://schemas.microsoft.com/office/drawing/2014/main" id="{2CBBAB80-F407-477F-AFE9-74010A82EB9F}"/>
              </a:ext>
            </a:extLst>
          </p:cNvPr>
          <p:cNvSpPr/>
          <p:nvPr/>
        </p:nvSpPr>
        <p:spPr>
          <a:xfrm>
            <a:off x="3355849" y="2581047"/>
            <a:ext cx="2254301" cy="186476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58B3D788-2A24-4F08-9428-18F643919BF9}"/>
              </a:ext>
            </a:extLst>
          </p:cNvPr>
          <p:cNvSpPr txBox="1"/>
          <p:nvPr/>
        </p:nvSpPr>
        <p:spPr>
          <a:xfrm>
            <a:off x="1068966" y="1349131"/>
            <a:ext cx="2002471" cy="369332"/>
          </a:xfrm>
          <a:prstGeom prst="rect">
            <a:avLst/>
          </a:prstGeom>
          <a:noFill/>
        </p:spPr>
        <p:txBody>
          <a:bodyPr wrap="none" rtlCol="0">
            <a:spAutoFit/>
          </a:bodyPr>
          <a:lstStyle/>
          <a:p>
            <a:r>
              <a:rPr lang="en-GB" dirty="0">
                <a:solidFill>
                  <a:srgbClr val="0070C0"/>
                </a:solidFill>
              </a:rPr>
              <a:t>Kingdom: Animalia </a:t>
            </a:r>
          </a:p>
        </p:txBody>
      </p:sp>
      <p:sp>
        <p:nvSpPr>
          <p:cNvPr id="7" name="TextBox 6">
            <a:extLst>
              <a:ext uri="{FF2B5EF4-FFF2-40B4-BE49-F238E27FC236}">
                <a16:creationId xmlns:a16="http://schemas.microsoft.com/office/drawing/2014/main" id="{64D006D0-8E33-42ED-B02A-F776AF2EB1FA}"/>
              </a:ext>
            </a:extLst>
          </p:cNvPr>
          <p:cNvSpPr txBox="1"/>
          <p:nvPr/>
        </p:nvSpPr>
        <p:spPr>
          <a:xfrm>
            <a:off x="5215148" y="1164465"/>
            <a:ext cx="1858650" cy="369332"/>
          </a:xfrm>
          <a:prstGeom prst="rect">
            <a:avLst/>
          </a:prstGeom>
          <a:noFill/>
        </p:spPr>
        <p:txBody>
          <a:bodyPr wrap="none" rtlCol="0">
            <a:spAutoFit/>
          </a:bodyPr>
          <a:lstStyle/>
          <a:p>
            <a:r>
              <a:rPr lang="en-GB" dirty="0">
                <a:solidFill>
                  <a:srgbClr val="7030A0"/>
                </a:solidFill>
              </a:rPr>
              <a:t>Phylum: Chordata</a:t>
            </a:r>
          </a:p>
        </p:txBody>
      </p:sp>
      <p:sp>
        <p:nvSpPr>
          <p:cNvPr id="8" name="TextBox 7">
            <a:extLst>
              <a:ext uri="{FF2B5EF4-FFF2-40B4-BE49-F238E27FC236}">
                <a16:creationId xmlns:a16="http://schemas.microsoft.com/office/drawing/2014/main" id="{4460E22F-4CC9-4338-80FD-1A0116F7B389}"/>
              </a:ext>
            </a:extLst>
          </p:cNvPr>
          <p:cNvSpPr txBox="1"/>
          <p:nvPr/>
        </p:nvSpPr>
        <p:spPr>
          <a:xfrm>
            <a:off x="6834111" y="1934305"/>
            <a:ext cx="1822935" cy="369332"/>
          </a:xfrm>
          <a:prstGeom prst="rect">
            <a:avLst/>
          </a:prstGeom>
          <a:noFill/>
        </p:spPr>
        <p:txBody>
          <a:bodyPr wrap="none" rtlCol="0">
            <a:spAutoFit/>
          </a:bodyPr>
          <a:lstStyle/>
          <a:p>
            <a:r>
              <a:rPr lang="en-GB" dirty="0">
                <a:solidFill>
                  <a:srgbClr val="00B050"/>
                </a:solidFill>
              </a:rPr>
              <a:t>Class: Mammalia </a:t>
            </a:r>
          </a:p>
        </p:txBody>
      </p:sp>
      <p:sp>
        <p:nvSpPr>
          <p:cNvPr id="9" name="TextBox 8">
            <a:extLst>
              <a:ext uri="{FF2B5EF4-FFF2-40B4-BE49-F238E27FC236}">
                <a16:creationId xmlns:a16="http://schemas.microsoft.com/office/drawing/2014/main" id="{9CFB21CA-5DDD-4F76-A3A5-B15FD54F62F2}"/>
              </a:ext>
            </a:extLst>
          </p:cNvPr>
          <p:cNvSpPr txBox="1"/>
          <p:nvPr/>
        </p:nvSpPr>
        <p:spPr>
          <a:xfrm>
            <a:off x="7003176" y="3273028"/>
            <a:ext cx="2074863" cy="369332"/>
          </a:xfrm>
          <a:prstGeom prst="rect">
            <a:avLst/>
          </a:prstGeom>
          <a:noFill/>
        </p:spPr>
        <p:txBody>
          <a:bodyPr wrap="none" rtlCol="0">
            <a:spAutoFit/>
          </a:bodyPr>
          <a:lstStyle/>
          <a:p>
            <a:r>
              <a:rPr lang="en-GB" dirty="0">
                <a:solidFill>
                  <a:srgbClr val="FF0000"/>
                </a:solidFill>
              </a:rPr>
              <a:t>Order: Perissodactyl</a:t>
            </a:r>
          </a:p>
        </p:txBody>
      </p:sp>
      <p:sp>
        <p:nvSpPr>
          <p:cNvPr id="10" name="TextBox 9">
            <a:extLst>
              <a:ext uri="{FF2B5EF4-FFF2-40B4-BE49-F238E27FC236}">
                <a16:creationId xmlns:a16="http://schemas.microsoft.com/office/drawing/2014/main" id="{EAA39DAC-5FCB-425B-8D1F-72A330A5E415}"/>
              </a:ext>
            </a:extLst>
          </p:cNvPr>
          <p:cNvSpPr txBox="1"/>
          <p:nvPr/>
        </p:nvSpPr>
        <p:spPr>
          <a:xfrm>
            <a:off x="6864187" y="4810397"/>
            <a:ext cx="1657826" cy="369332"/>
          </a:xfrm>
          <a:prstGeom prst="rect">
            <a:avLst/>
          </a:prstGeom>
          <a:noFill/>
        </p:spPr>
        <p:txBody>
          <a:bodyPr wrap="none" rtlCol="0">
            <a:spAutoFit/>
          </a:bodyPr>
          <a:lstStyle/>
          <a:p>
            <a:r>
              <a:rPr lang="en-GB" dirty="0">
                <a:solidFill>
                  <a:schemeClr val="bg2">
                    <a:lumMod val="75000"/>
                  </a:schemeClr>
                </a:solidFill>
              </a:rPr>
              <a:t>Family: Equidae</a:t>
            </a:r>
          </a:p>
        </p:txBody>
      </p:sp>
      <p:cxnSp>
        <p:nvCxnSpPr>
          <p:cNvPr id="12" name="Straight Arrow Connector 11">
            <a:extLst>
              <a:ext uri="{FF2B5EF4-FFF2-40B4-BE49-F238E27FC236}">
                <a16:creationId xmlns:a16="http://schemas.microsoft.com/office/drawing/2014/main" id="{78A5E433-07FD-43C1-9C8A-618974E1FAD1}"/>
              </a:ext>
            </a:extLst>
          </p:cNvPr>
          <p:cNvCxnSpPr/>
          <p:nvPr/>
        </p:nvCxnSpPr>
        <p:spPr>
          <a:xfrm>
            <a:off x="2860243" y="1594779"/>
            <a:ext cx="138989" cy="2120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0469E97-4347-43AD-B2C6-460E20C80E43}"/>
              </a:ext>
            </a:extLst>
          </p:cNvPr>
          <p:cNvCxnSpPr>
            <a:cxnSpLocks/>
          </p:cNvCxnSpPr>
          <p:nvPr/>
        </p:nvCxnSpPr>
        <p:spPr>
          <a:xfrm flipH="1">
            <a:off x="5610151" y="1503448"/>
            <a:ext cx="790651" cy="767008"/>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CFE37CE-A20D-4072-8B50-81BE2AC59E5A}"/>
              </a:ext>
            </a:extLst>
          </p:cNvPr>
          <p:cNvCxnSpPr>
            <a:stCxn id="8" idx="2"/>
          </p:cNvCxnSpPr>
          <p:nvPr/>
        </p:nvCxnSpPr>
        <p:spPr>
          <a:xfrm flipH="1">
            <a:off x="5505344" y="2303637"/>
            <a:ext cx="2240235" cy="819953"/>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AEC0A16A-A677-411D-B8E4-A0CB972BC74C}"/>
              </a:ext>
            </a:extLst>
          </p:cNvPr>
          <p:cNvSpPr/>
          <p:nvPr/>
        </p:nvSpPr>
        <p:spPr>
          <a:xfrm>
            <a:off x="3576455" y="2900740"/>
            <a:ext cx="1748422" cy="11738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0" name="Straight Arrow Connector 19">
            <a:extLst>
              <a:ext uri="{FF2B5EF4-FFF2-40B4-BE49-F238E27FC236}">
                <a16:creationId xmlns:a16="http://schemas.microsoft.com/office/drawing/2014/main" id="{00DF6E18-68EF-46FF-AA4C-2B8208706B35}"/>
              </a:ext>
            </a:extLst>
          </p:cNvPr>
          <p:cNvCxnSpPr>
            <a:stCxn id="9" idx="1"/>
            <a:endCxn id="18" idx="6"/>
          </p:cNvCxnSpPr>
          <p:nvPr/>
        </p:nvCxnSpPr>
        <p:spPr>
          <a:xfrm flipH="1">
            <a:off x="5324877" y="3457694"/>
            <a:ext cx="1678299" cy="299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17B37BEC-9DBA-41FF-825D-8C16F605789D}"/>
              </a:ext>
            </a:extLst>
          </p:cNvPr>
          <p:cNvSpPr/>
          <p:nvPr/>
        </p:nvSpPr>
        <p:spPr>
          <a:xfrm>
            <a:off x="3728855" y="3053140"/>
            <a:ext cx="843145" cy="816601"/>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3" name="Straight Arrow Connector 22">
            <a:extLst>
              <a:ext uri="{FF2B5EF4-FFF2-40B4-BE49-F238E27FC236}">
                <a16:creationId xmlns:a16="http://schemas.microsoft.com/office/drawing/2014/main" id="{ED783E25-0079-49DE-8B46-A896E7E44DDA}"/>
              </a:ext>
            </a:extLst>
          </p:cNvPr>
          <p:cNvCxnSpPr>
            <a:stCxn id="10" idx="0"/>
          </p:cNvCxnSpPr>
          <p:nvPr/>
        </p:nvCxnSpPr>
        <p:spPr>
          <a:xfrm flipH="1" flipV="1">
            <a:off x="4506163" y="3642360"/>
            <a:ext cx="3186937" cy="1168037"/>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6908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5878532"/>
          </a:xfrm>
          <a:prstGeom prst="rect">
            <a:avLst/>
          </a:prstGeom>
          <a:noFill/>
        </p:spPr>
        <p:txBody>
          <a:bodyPr wrap="square" rtlCol="0">
            <a:spAutoFit/>
          </a:bodyPr>
          <a:lstStyle/>
          <a:p>
            <a:pPr algn="ctr"/>
            <a:r>
              <a:rPr lang="en-GB" sz="3200" dirty="0"/>
              <a:t>Apply this knowledge to the exam questions.</a:t>
            </a:r>
          </a:p>
          <a:p>
            <a:pPr algn="ctr"/>
            <a:endParaRPr lang="en-GB" sz="3200" dirty="0"/>
          </a:p>
          <a:p>
            <a:pPr algn="ctr"/>
            <a:r>
              <a:rPr lang="en-GB" sz="2400" dirty="0"/>
              <a:t>The Question is worth 3 marks. Can you complete the exam question in 5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16899986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7C7B52-5FEE-4937-B573-D3C4A40F09E1}"/>
              </a:ext>
            </a:extLst>
          </p:cNvPr>
          <p:cNvPicPr>
            <a:picLocks noChangeAspect="1"/>
          </p:cNvPicPr>
          <p:nvPr/>
        </p:nvPicPr>
        <p:blipFill>
          <a:blip r:embed="rId2"/>
          <a:stretch>
            <a:fillRect/>
          </a:stretch>
        </p:blipFill>
        <p:spPr>
          <a:xfrm>
            <a:off x="0" y="0"/>
            <a:ext cx="6630924" cy="4732020"/>
          </a:xfrm>
          <a:prstGeom prst="rect">
            <a:avLst/>
          </a:prstGeom>
        </p:spPr>
      </p:pic>
      <p:sp>
        <p:nvSpPr>
          <p:cNvPr id="3" name="Rectangle 2">
            <a:extLst>
              <a:ext uri="{FF2B5EF4-FFF2-40B4-BE49-F238E27FC236}">
                <a16:creationId xmlns:a16="http://schemas.microsoft.com/office/drawing/2014/main" id="{E4A74FC5-86BE-4489-B049-344A5CA6AE4E}"/>
              </a:ext>
            </a:extLst>
          </p:cNvPr>
          <p:cNvSpPr/>
          <p:nvPr/>
        </p:nvSpPr>
        <p:spPr>
          <a:xfrm>
            <a:off x="2227478" y="2564474"/>
            <a:ext cx="6916522" cy="2508379"/>
          </a:xfrm>
          <a:prstGeom prst="rect">
            <a:avLst/>
          </a:prstGeom>
        </p:spPr>
        <p:txBody>
          <a:bodyPr wrap="square">
            <a:spAutoFit/>
          </a:bodyPr>
          <a:lstStyle/>
          <a:p>
            <a:pPr marL="1080135" marR="360045" indent="-720090">
              <a:spcBef>
                <a:spcPts val="1200"/>
              </a:spcBef>
            </a:pPr>
            <a:r>
              <a:rPr lang="en-GB" dirty="0">
                <a:solidFill>
                  <a:srgbClr val="7030A0"/>
                </a:solidFill>
                <a:latin typeface="Arial" panose="020B0604020202020204" pitchFamily="34" charset="0"/>
              </a:rPr>
              <a:t>(a)     1.      (It shows) smaller groups within larger groups / larger groups containing smaller groups;</a:t>
            </a:r>
          </a:p>
          <a:p>
            <a:pPr marL="1440180" marR="1080135">
              <a:spcBef>
                <a:spcPts val="300"/>
              </a:spcBef>
            </a:pPr>
            <a:r>
              <a:rPr lang="en-GB" i="1" dirty="0">
                <a:solidFill>
                  <a:srgbClr val="7030A0"/>
                </a:solidFill>
                <a:latin typeface="Arial" panose="020B0604020202020204" pitchFamily="34" charset="0"/>
              </a:rPr>
              <a:t>Accept groups within groups</a:t>
            </a:r>
          </a:p>
          <a:p>
            <a:pPr>
              <a:spcBef>
                <a:spcPts val="1200"/>
              </a:spcBef>
            </a:pPr>
            <a:r>
              <a:rPr lang="en-GB" dirty="0">
                <a:solidFill>
                  <a:srgbClr val="7030A0"/>
                </a:solidFill>
                <a:latin typeface="Arial" panose="020B0604020202020204" pitchFamily="34" charset="0"/>
              </a:rPr>
              <a:t>2.      With no overlap (between groups);</a:t>
            </a:r>
          </a:p>
          <a:p>
            <a:pPr algn="r">
              <a:spcAft>
                <a:spcPts val="0"/>
              </a:spcAft>
            </a:pPr>
            <a:r>
              <a:rPr lang="en-GB" sz="1200" b="1" dirty="0">
                <a:solidFill>
                  <a:srgbClr val="7030A0"/>
                </a:solidFill>
                <a:latin typeface="Times New Roman" panose="02020603050405020304" pitchFamily="18" charset="0"/>
              </a:rPr>
              <a:t>2</a:t>
            </a:r>
          </a:p>
          <a:p>
            <a:pPr>
              <a:spcBef>
                <a:spcPts val="1200"/>
              </a:spcBef>
            </a:pPr>
            <a:r>
              <a:rPr lang="en-GB" dirty="0">
                <a:solidFill>
                  <a:srgbClr val="7030A0"/>
                </a:solidFill>
                <a:latin typeface="Arial" panose="020B0604020202020204" pitchFamily="34" charset="0"/>
              </a:rPr>
              <a:t>(b)     </a:t>
            </a:r>
            <a:r>
              <a:rPr lang="en-GB" u="sng" dirty="0">
                <a:solidFill>
                  <a:srgbClr val="7030A0"/>
                </a:solidFill>
                <a:latin typeface="Arial" panose="020B0604020202020204" pitchFamily="34" charset="0"/>
              </a:rPr>
              <a:t>Family;</a:t>
            </a:r>
            <a:endParaRPr lang="en-GB" dirty="0">
              <a:solidFill>
                <a:srgbClr val="7030A0"/>
              </a:solidFill>
              <a:latin typeface="Arial" panose="020B0604020202020204" pitchFamily="34" charset="0"/>
            </a:endParaRPr>
          </a:p>
          <a:p>
            <a:pPr marL="1440180" marR="1080135">
              <a:spcBef>
                <a:spcPts val="300"/>
              </a:spcBef>
            </a:pPr>
            <a:r>
              <a:rPr lang="en-GB" i="1" dirty="0">
                <a:solidFill>
                  <a:srgbClr val="7030A0"/>
                </a:solidFill>
                <a:latin typeface="Arial" panose="020B0604020202020204" pitchFamily="34" charset="0"/>
              </a:rPr>
              <a:t>Accept phonetic spellings</a:t>
            </a:r>
          </a:p>
          <a:p>
            <a:pPr algn="r">
              <a:spcAft>
                <a:spcPts val="0"/>
              </a:spcAft>
            </a:pPr>
            <a:r>
              <a:rPr lang="en-GB" sz="1200" b="1" dirty="0">
                <a:solidFill>
                  <a:srgbClr val="7030A0"/>
                </a:solidFill>
                <a:latin typeface="Times New Roman" panose="02020603050405020304" pitchFamily="18" charset="0"/>
              </a:rPr>
              <a:t>1</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98180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8866BA2F-DA6F-47B3-A1DA-37DA03640443}"/>
              </a:ext>
            </a:extLst>
          </p:cNvPr>
          <p:cNvSpPr txBox="1"/>
          <p:nvPr/>
        </p:nvSpPr>
        <p:spPr>
          <a:xfrm>
            <a:off x="913181" y="218503"/>
            <a:ext cx="7010400" cy="641985"/>
          </a:xfrm>
          <a:prstGeom prst="rect">
            <a:avLst/>
          </a:prstGeom>
          <a:solidFill>
            <a:schemeClr val="lt1"/>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100" b="1" u="sng">
                <a:effectLst/>
                <a:latin typeface="Calibri" panose="020F0502020204030204" pitchFamily="34" charset="0"/>
                <a:ea typeface="Times New Roman" panose="02020603050405020304" pitchFamily="18" charset="0"/>
              </a:rPr>
              <a:t>Outcome: </a:t>
            </a:r>
            <a:endParaRPr lang="en-GB" sz="12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Interpret phylogenetic trees</a:t>
            </a:r>
            <a:endParaRPr lang="en-GB" sz="1200">
              <a:effectLst/>
              <a:latin typeface="Times New Roman" panose="02020603050405020304" pitchFamily="18" charset="0"/>
              <a:ea typeface="Times New Roman" panose="02020603050405020304" pitchFamily="18" charset="0"/>
            </a:endParaRPr>
          </a:p>
          <a:p>
            <a:pPr marL="457200">
              <a:spcAft>
                <a:spcPts val="0"/>
              </a:spcAft>
            </a:pPr>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200">
                <a:effectLst/>
                <a:latin typeface="Times New Roman" panose="02020603050405020304" pitchFamily="18" charset="0"/>
                <a:ea typeface="Times New Roman" panose="02020603050405020304" pitchFamily="18" charset="0"/>
              </a:rPr>
              <a:t> </a:t>
            </a:r>
          </a:p>
        </p:txBody>
      </p:sp>
      <p:pic>
        <p:nvPicPr>
          <p:cNvPr id="5" name="Picture 4" descr="A close up of a map&#10;&#10;Description automatically generated">
            <a:extLst>
              <a:ext uri="{FF2B5EF4-FFF2-40B4-BE49-F238E27FC236}">
                <a16:creationId xmlns:a16="http://schemas.microsoft.com/office/drawing/2014/main" id="{F54E7763-38E2-4A64-BF55-D45DCC9D6066}"/>
              </a:ext>
            </a:extLst>
          </p:cNvPr>
          <p:cNvPicPr/>
          <p:nvPr/>
        </p:nvPicPr>
        <p:blipFill>
          <a:blip r:embed="rId2">
            <a:extLst>
              <a:ext uri="{28A0092B-C50C-407E-A947-70E740481C1C}">
                <a14:useLocalDpi xmlns:a14="http://schemas.microsoft.com/office/drawing/2010/main" val="0"/>
              </a:ext>
            </a:extLst>
          </a:blip>
          <a:stretch>
            <a:fillRect/>
          </a:stretch>
        </p:blipFill>
        <p:spPr>
          <a:xfrm>
            <a:off x="232092" y="1189990"/>
            <a:ext cx="2827655" cy="2239010"/>
          </a:xfrm>
          <a:prstGeom prst="rect">
            <a:avLst/>
          </a:prstGeom>
        </p:spPr>
      </p:pic>
      <p:pic>
        <p:nvPicPr>
          <p:cNvPr id="6" name="Picture 5">
            <a:extLst>
              <a:ext uri="{FF2B5EF4-FFF2-40B4-BE49-F238E27FC236}">
                <a16:creationId xmlns:a16="http://schemas.microsoft.com/office/drawing/2014/main" id="{5E10C446-CB6C-4186-81E3-C4A6F9192E1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17508" y="3758502"/>
            <a:ext cx="3908984" cy="2872169"/>
          </a:xfrm>
          <a:prstGeom prst="rect">
            <a:avLst/>
          </a:prstGeom>
          <a:noFill/>
          <a:ln>
            <a:noFill/>
          </a:ln>
          <a:effectLst/>
        </p:spPr>
      </p:pic>
      <p:pic>
        <p:nvPicPr>
          <p:cNvPr id="7" name="Picture 6">
            <a:extLst>
              <a:ext uri="{FF2B5EF4-FFF2-40B4-BE49-F238E27FC236}">
                <a16:creationId xmlns:a16="http://schemas.microsoft.com/office/drawing/2014/main" id="{CEC0A21F-99DE-4BE5-8AF7-70932B72F49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163416" y="1328102"/>
            <a:ext cx="4152900" cy="1962785"/>
          </a:xfrm>
          <a:prstGeom prst="rect">
            <a:avLst/>
          </a:prstGeom>
          <a:noFill/>
          <a:ln>
            <a:noFill/>
          </a:ln>
          <a:effectLst/>
        </p:spPr>
      </p:pic>
    </p:spTree>
    <p:extLst>
      <p:ext uri="{BB962C8B-B14F-4D97-AF65-F5344CB8AC3E}">
        <p14:creationId xmlns:p14="http://schemas.microsoft.com/office/powerpoint/2010/main" val="22375887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6B6516-1461-4514-85BA-FA45926E26F8}"/>
              </a:ext>
            </a:extLst>
          </p:cNvPr>
          <p:cNvSpPr/>
          <p:nvPr/>
        </p:nvSpPr>
        <p:spPr>
          <a:xfrm>
            <a:off x="84125" y="705006"/>
            <a:ext cx="8979408" cy="2585323"/>
          </a:xfrm>
          <a:prstGeom prst="rect">
            <a:avLst/>
          </a:prstGeom>
        </p:spPr>
        <p:txBody>
          <a:bodyPr wrap="square">
            <a:spAutoFit/>
          </a:bodyPr>
          <a:lstStyle/>
          <a:p>
            <a:pPr>
              <a:spcAft>
                <a:spcPts val="0"/>
              </a:spcAft>
              <a:tabLst>
                <a:tab pos="1871980" algn="l"/>
              </a:tabLst>
            </a:pPr>
            <a:r>
              <a:rPr lang="en-GB" dirty="0">
                <a:latin typeface="Calibri" panose="020F0502020204030204" pitchFamily="34" charset="0"/>
                <a:ea typeface="Times New Roman" panose="02020603050405020304" pitchFamily="18" charset="0"/>
              </a:rPr>
              <a:t>Based on </a:t>
            </a:r>
            <a:r>
              <a:rPr lang="en-GB" b="1" dirty="0">
                <a:latin typeface="Calibri" panose="020F0502020204030204" pitchFamily="34" charset="0"/>
                <a:ea typeface="Times New Roman" panose="02020603050405020304" pitchFamily="18" charset="0"/>
              </a:rPr>
              <a:t>evolutionary relationships </a:t>
            </a:r>
            <a:r>
              <a:rPr lang="en-GB" dirty="0">
                <a:latin typeface="Calibri" panose="020F0502020204030204" pitchFamily="34" charset="0"/>
                <a:ea typeface="Times New Roman" panose="02020603050405020304" pitchFamily="18" charset="0"/>
              </a:rPr>
              <a:t>between organisms and their ancestors</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Classifies organisms into groups using </a:t>
            </a:r>
            <a:r>
              <a:rPr lang="en-GB" b="1" dirty="0">
                <a:latin typeface="Calibri" panose="020F0502020204030204" pitchFamily="34" charset="0"/>
                <a:ea typeface="Times New Roman" panose="02020603050405020304" pitchFamily="18" charset="0"/>
              </a:rPr>
              <a:t>shared features derived from shared ancestors</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Arranges the groups into a </a:t>
            </a:r>
            <a:r>
              <a:rPr lang="en-GB" b="1" dirty="0">
                <a:latin typeface="Calibri" panose="020F0502020204030204" pitchFamily="34" charset="0"/>
                <a:ea typeface="Times New Roman" panose="02020603050405020304" pitchFamily="18" charset="0"/>
              </a:rPr>
              <a:t>hierarchy.</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endParaRPr lang="en-GB" b="1" u="sng" dirty="0">
              <a:latin typeface="Calibri" panose="020F0502020204030204" pitchFamily="34" charset="0"/>
              <a:ea typeface="Times New Roman" panose="02020603050405020304" pitchFamily="18" charset="0"/>
            </a:endParaRPr>
          </a:p>
          <a:p>
            <a:pPr>
              <a:spcAft>
                <a:spcPts val="0"/>
              </a:spcAft>
              <a:tabLst>
                <a:tab pos="1871980" algn="l"/>
              </a:tabLst>
            </a:pPr>
            <a:r>
              <a:rPr lang="en-GB" b="1" u="sng" dirty="0">
                <a:latin typeface="Calibri" panose="020F0502020204030204" pitchFamily="34" charset="0"/>
                <a:ea typeface="Times New Roman" panose="02020603050405020304" pitchFamily="18" charset="0"/>
              </a:rPr>
              <a:t>Evolutionary trees </a:t>
            </a:r>
            <a:r>
              <a:rPr lang="en-GB" dirty="0">
                <a:latin typeface="Calibri" panose="020F0502020204030204" pitchFamily="34" charset="0"/>
                <a:ea typeface="Times New Roman" panose="02020603050405020304" pitchFamily="18" charset="0"/>
              </a:rPr>
              <a:t>can be created.</a:t>
            </a:r>
            <a:endParaRPr lang="en-GB" sz="2000" dirty="0">
              <a:latin typeface="Times New Roman" panose="02020603050405020304" pitchFamily="18" charset="0"/>
              <a:ea typeface="Times New Roman" panose="02020603050405020304" pitchFamily="18" charset="0"/>
            </a:endParaRPr>
          </a:p>
          <a:p>
            <a:pPr marL="457200">
              <a:spcAft>
                <a:spcPts val="0"/>
              </a:spcAft>
              <a:tabLst>
                <a:tab pos="1871980" algn="l"/>
              </a:tabLst>
            </a:pPr>
            <a:r>
              <a:rPr lang="en-GB" dirty="0">
                <a:latin typeface="Calibri" panose="020F0502020204030204" pitchFamily="34" charset="0"/>
                <a:ea typeface="Times New Roman" panose="02020603050405020304" pitchFamily="18" charset="0"/>
              </a:rPr>
              <a:t>An evolutionary tree is used to see how closely species are related, or if</a:t>
            </a:r>
            <a:endParaRPr lang="en-GB" sz="2000" dirty="0">
              <a:latin typeface="Times New Roman" panose="02020603050405020304" pitchFamily="18" charset="0"/>
              <a:ea typeface="Times New Roman" panose="02020603050405020304" pitchFamily="18" charset="0"/>
            </a:endParaRPr>
          </a:p>
          <a:p>
            <a:pPr marL="457200">
              <a:spcAft>
                <a:spcPts val="0"/>
              </a:spcAft>
              <a:tabLst>
                <a:tab pos="1871980" algn="l"/>
              </a:tabLst>
            </a:pPr>
            <a:r>
              <a:rPr lang="en-GB" dirty="0">
                <a:latin typeface="Calibri" panose="020F0502020204030204" pitchFamily="34" charset="0"/>
                <a:ea typeface="Times New Roman" panose="02020603050405020304" pitchFamily="18" charset="0"/>
              </a:rPr>
              <a:t>Any 2 species living today have had a </a:t>
            </a:r>
            <a:r>
              <a:rPr lang="en-GB" b="1" dirty="0">
                <a:latin typeface="Calibri" panose="020F0502020204030204" pitchFamily="34" charset="0"/>
                <a:ea typeface="Times New Roman" panose="02020603050405020304" pitchFamily="18" charset="0"/>
              </a:rPr>
              <a:t>common ancestor </a:t>
            </a:r>
            <a:r>
              <a:rPr lang="en-GB" dirty="0">
                <a:latin typeface="Calibri" panose="020F0502020204030204" pitchFamily="34" charset="0"/>
                <a:ea typeface="Times New Roman" panose="02020603050405020304" pitchFamily="18" charset="0"/>
              </a:rPr>
              <a:t>at some time in the past.</a:t>
            </a:r>
            <a:endParaRPr lang="en-GB" sz="2000" dirty="0">
              <a:latin typeface="Times New Roman" panose="02020603050405020304" pitchFamily="18" charset="0"/>
              <a:ea typeface="Times New Roman" panose="02020603050405020304" pitchFamily="18" charset="0"/>
            </a:endParaRPr>
          </a:p>
          <a:p>
            <a:pPr marL="457200">
              <a:spcAft>
                <a:spcPts val="0"/>
              </a:spcAft>
              <a:tabLst>
                <a:tab pos="1871980" algn="l"/>
              </a:tabLst>
            </a:pPr>
            <a:r>
              <a:rPr lang="en-GB" dirty="0">
                <a:latin typeface="Calibri" panose="020F0502020204030204" pitchFamily="34" charset="0"/>
                <a:ea typeface="Times New Roman" panose="02020603050405020304" pitchFamily="18" charset="0"/>
              </a:rPr>
              <a:t>The more closely 2 species are related, the closer they appear together on the evolutionary tree.</a:t>
            </a:r>
            <a:endParaRPr lang="en-GB" sz="2000" dirty="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088E8A18-E7EA-4EEB-ABA2-ED17FD1A7C41}"/>
              </a:ext>
            </a:extLst>
          </p:cNvPr>
          <p:cNvSpPr/>
          <p:nvPr/>
        </p:nvSpPr>
        <p:spPr>
          <a:xfrm>
            <a:off x="84125" y="179265"/>
            <a:ext cx="4210833" cy="523220"/>
          </a:xfrm>
          <a:prstGeom prst="rect">
            <a:avLst/>
          </a:prstGeom>
        </p:spPr>
        <p:txBody>
          <a:bodyPr wrap="none">
            <a:spAutoFit/>
          </a:bodyPr>
          <a:lstStyle/>
          <a:p>
            <a:pPr>
              <a:spcAft>
                <a:spcPts val="0"/>
              </a:spcAft>
              <a:tabLst>
                <a:tab pos="1871980" algn="l"/>
              </a:tabLst>
            </a:pPr>
            <a:r>
              <a:rPr lang="en-GB" sz="2800" b="1" u="sng" dirty="0">
                <a:latin typeface="Calibri" panose="020F0502020204030204" pitchFamily="34" charset="0"/>
                <a:ea typeface="Times New Roman" panose="02020603050405020304" pitchFamily="18" charset="0"/>
              </a:rPr>
              <a:t>Phylogenetic Classification </a:t>
            </a:r>
            <a:endParaRPr lang="en-GB" dirty="0">
              <a:effectLst/>
              <a:latin typeface="Times New Roman" panose="02020603050405020304" pitchFamily="18" charset="0"/>
              <a:ea typeface="Times New Roman" panose="02020603050405020304" pitchFamily="18" charset="0"/>
            </a:endParaRPr>
          </a:p>
        </p:txBody>
      </p:sp>
      <p:pic>
        <p:nvPicPr>
          <p:cNvPr id="7170" name="Picture 2" descr="Building a phylogenetic tree (article) | Khan Academy">
            <a:extLst>
              <a:ext uri="{FF2B5EF4-FFF2-40B4-BE49-F238E27FC236}">
                <a16:creationId xmlns:a16="http://schemas.microsoft.com/office/drawing/2014/main" id="{27AB9047-7493-4AAE-A141-C23D2EE34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2984" y="3290329"/>
            <a:ext cx="6315075" cy="308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53325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78BC7C18-9B7C-5F4F-BF81-74C3242D3749}"/>
              </a:ext>
            </a:extLst>
          </p:cNvPr>
          <p:cNvPicPr>
            <a:picLocks noChangeAspect="1"/>
          </p:cNvPicPr>
          <p:nvPr/>
        </p:nvPicPr>
        <p:blipFill>
          <a:blip r:embed="rId2"/>
          <a:stretch>
            <a:fillRect/>
          </a:stretch>
        </p:blipFill>
        <p:spPr>
          <a:xfrm>
            <a:off x="214086" y="268696"/>
            <a:ext cx="8377984" cy="6314984"/>
          </a:xfrm>
          <a:prstGeom prst="rect">
            <a:avLst/>
          </a:prstGeom>
        </p:spPr>
      </p:pic>
    </p:spTree>
    <p:extLst>
      <p:ext uri="{BB962C8B-B14F-4D97-AF65-F5344CB8AC3E}">
        <p14:creationId xmlns:p14="http://schemas.microsoft.com/office/powerpoint/2010/main" val="1381646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automatically generated">
            <a:extLst>
              <a:ext uri="{FF2B5EF4-FFF2-40B4-BE49-F238E27FC236}">
                <a16:creationId xmlns:a16="http://schemas.microsoft.com/office/drawing/2014/main" id="{7FFD5C9A-65D2-BE48-852C-33A0BCF815F4}"/>
              </a:ext>
            </a:extLst>
          </p:cNvPr>
          <p:cNvPicPr>
            <a:picLocks noChangeAspect="1"/>
          </p:cNvPicPr>
          <p:nvPr/>
        </p:nvPicPr>
        <p:blipFill rotWithShape="1">
          <a:blip r:embed="rId2"/>
          <a:srcRect t="15146"/>
          <a:stretch/>
        </p:blipFill>
        <p:spPr>
          <a:xfrm>
            <a:off x="608329" y="1038758"/>
            <a:ext cx="7951531" cy="5819242"/>
          </a:xfrm>
          <a:prstGeom prst="rect">
            <a:avLst/>
          </a:prstGeom>
        </p:spPr>
      </p:pic>
      <p:sp>
        <p:nvSpPr>
          <p:cNvPr id="2" name="TextBox 1">
            <a:extLst>
              <a:ext uri="{FF2B5EF4-FFF2-40B4-BE49-F238E27FC236}">
                <a16:creationId xmlns:a16="http://schemas.microsoft.com/office/drawing/2014/main" id="{C76BD009-E8DA-4CC1-A10B-CDDCFBF98AFD}"/>
              </a:ext>
            </a:extLst>
          </p:cNvPr>
          <p:cNvSpPr txBox="1"/>
          <p:nvPr/>
        </p:nvSpPr>
        <p:spPr>
          <a:xfrm>
            <a:off x="6422746" y="1901951"/>
            <a:ext cx="301686" cy="369332"/>
          </a:xfrm>
          <a:prstGeom prst="rect">
            <a:avLst/>
          </a:prstGeom>
          <a:noFill/>
        </p:spPr>
        <p:txBody>
          <a:bodyPr wrap="none" rtlCol="0">
            <a:spAutoFit/>
          </a:bodyPr>
          <a:lstStyle/>
          <a:p>
            <a:r>
              <a:rPr lang="en-GB" dirty="0">
                <a:solidFill>
                  <a:srgbClr val="FF0000"/>
                </a:solidFill>
              </a:rPr>
              <a:t>1</a:t>
            </a:r>
          </a:p>
        </p:txBody>
      </p:sp>
      <p:cxnSp>
        <p:nvCxnSpPr>
          <p:cNvPr id="5" name="Straight Arrow Connector 4">
            <a:extLst>
              <a:ext uri="{FF2B5EF4-FFF2-40B4-BE49-F238E27FC236}">
                <a16:creationId xmlns:a16="http://schemas.microsoft.com/office/drawing/2014/main" id="{5280AD46-596F-4823-8928-00E762A83863}"/>
              </a:ext>
            </a:extLst>
          </p:cNvPr>
          <p:cNvCxnSpPr/>
          <p:nvPr/>
        </p:nvCxnSpPr>
        <p:spPr>
          <a:xfrm flipH="1">
            <a:off x="5391302" y="2084832"/>
            <a:ext cx="1031444" cy="1024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CF7C8B9-FC15-48EF-A69E-B6AA8D09078F}"/>
              </a:ext>
            </a:extLst>
          </p:cNvPr>
          <p:cNvSpPr txBox="1"/>
          <p:nvPr/>
        </p:nvSpPr>
        <p:spPr>
          <a:xfrm>
            <a:off x="6724432" y="1141171"/>
            <a:ext cx="2136038" cy="1754326"/>
          </a:xfrm>
          <a:prstGeom prst="rect">
            <a:avLst/>
          </a:prstGeom>
          <a:solidFill>
            <a:srgbClr val="FF9999"/>
          </a:solidFill>
        </p:spPr>
        <p:txBody>
          <a:bodyPr wrap="square" rtlCol="0">
            <a:spAutoFit/>
          </a:bodyPr>
          <a:lstStyle/>
          <a:p>
            <a:r>
              <a:rPr lang="en-GB" dirty="0"/>
              <a:t>This is where the 2 organisms branch AWAY from each other so this is the last common ancestor</a:t>
            </a:r>
          </a:p>
        </p:txBody>
      </p:sp>
      <p:sp>
        <p:nvSpPr>
          <p:cNvPr id="7" name="TextBox 6">
            <a:extLst>
              <a:ext uri="{FF2B5EF4-FFF2-40B4-BE49-F238E27FC236}">
                <a16:creationId xmlns:a16="http://schemas.microsoft.com/office/drawing/2014/main" id="{3C082B97-E37C-46CD-A503-F04032CAECEB}"/>
              </a:ext>
            </a:extLst>
          </p:cNvPr>
          <p:cNvSpPr txBox="1"/>
          <p:nvPr/>
        </p:nvSpPr>
        <p:spPr>
          <a:xfrm>
            <a:off x="2570412" y="1359407"/>
            <a:ext cx="301686" cy="369332"/>
          </a:xfrm>
          <a:prstGeom prst="rect">
            <a:avLst/>
          </a:prstGeom>
          <a:noFill/>
        </p:spPr>
        <p:txBody>
          <a:bodyPr wrap="none" rtlCol="0">
            <a:spAutoFit/>
          </a:bodyPr>
          <a:lstStyle/>
          <a:p>
            <a:r>
              <a:rPr lang="en-GB" dirty="0">
                <a:solidFill>
                  <a:srgbClr val="FFC000"/>
                </a:solidFill>
              </a:rPr>
              <a:t>2</a:t>
            </a:r>
          </a:p>
        </p:txBody>
      </p:sp>
      <p:sp>
        <p:nvSpPr>
          <p:cNvPr id="8" name="TextBox 7">
            <a:extLst>
              <a:ext uri="{FF2B5EF4-FFF2-40B4-BE49-F238E27FC236}">
                <a16:creationId xmlns:a16="http://schemas.microsoft.com/office/drawing/2014/main" id="{BEF5600E-A96F-485B-9FC4-22AF7484BEC6}"/>
              </a:ext>
            </a:extLst>
          </p:cNvPr>
          <p:cNvSpPr txBox="1"/>
          <p:nvPr/>
        </p:nvSpPr>
        <p:spPr>
          <a:xfrm>
            <a:off x="434374" y="1147267"/>
            <a:ext cx="2136038" cy="1754326"/>
          </a:xfrm>
          <a:prstGeom prst="rect">
            <a:avLst/>
          </a:prstGeom>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GB" dirty="0"/>
              <a:t>This is where the 3 organisms branch AWAY from each other so this is the last common ancestor</a:t>
            </a:r>
          </a:p>
        </p:txBody>
      </p:sp>
      <p:cxnSp>
        <p:nvCxnSpPr>
          <p:cNvPr id="10" name="Straight Arrow Connector 9">
            <a:extLst>
              <a:ext uri="{FF2B5EF4-FFF2-40B4-BE49-F238E27FC236}">
                <a16:creationId xmlns:a16="http://schemas.microsoft.com/office/drawing/2014/main" id="{A51881FB-71C5-4189-8980-D3E44C6BAA22}"/>
              </a:ext>
            </a:extLst>
          </p:cNvPr>
          <p:cNvCxnSpPr>
            <a:stCxn id="7" idx="3"/>
          </p:cNvCxnSpPr>
          <p:nvPr/>
        </p:nvCxnSpPr>
        <p:spPr>
          <a:xfrm>
            <a:off x="2872098" y="1544073"/>
            <a:ext cx="748926" cy="123793"/>
          </a:xfrm>
          <a:prstGeom prst="straightConnector1">
            <a:avLst/>
          </a:prstGeom>
          <a:ln w="38100">
            <a:solidFill>
              <a:schemeClr val="accent4">
                <a:lumMod val="60000"/>
                <a:lumOff val="40000"/>
              </a:schemeClr>
            </a:solidFill>
            <a:tailEnd type="triangle"/>
          </a:ln>
        </p:spPr>
        <p:style>
          <a:lnRef idx="1">
            <a:schemeClr val="accent6"/>
          </a:lnRef>
          <a:fillRef idx="0">
            <a:schemeClr val="accent6"/>
          </a:fillRef>
          <a:effectRef idx="0">
            <a:schemeClr val="accent6"/>
          </a:effectRef>
          <a:fontRef idx="minor">
            <a:schemeClr val="tx1"/>
          </a:fontRef>
        </p:style>
      </p:cxnSp>
      <p:sp>
        <p:nvSpPr>
          <p:cNvPr id="11" name="TextBox 10">
            <a:extLst>
              <a:ext uri="{FF2B5EF4-FFF2-40B4-BE49-F238E27FC236}">
                <a16:creationId xmlns:a16="http://schemas.microsoft.com/office/drawing/2014/main" id="{810782E1-9A0D-4C7D-BB89-1C98A3E53458}"/>
              </a:ext>
            </a:extLst>
          </p:cNvPr>
          <p:cNvSpPr txBox="1"/>
          <p:nvPr/>
        </p:nvSpPr>
        <p:spPr>
          <a:xfrm>
            <a:off x="434375" y="86268"/>
            <a:ext cx="8426096" cy="923330"/>
          </a:xfrm>
          <a:prstGeom prst="rect">
            <a:avLst/>
          </a:prstGeom>
          <a:solidFill>
            <a:srgbClr val="92D050"/>
          </a:solidFill>
        </p:spPr>
        <p:txBody>
          <a:bodyPr wrap="square" rtlCol="0">
            <a:spAutoFit/>
          </a:bodyPr>
          <a:lstStyle/>
          <a:p>
            <a:r>
              <a:rPr lang="en-GB" dirty="0"/>
              <a:t>You do not need to know/name the ancestor as this organism will probably not exist anymore. </a:t>
            </a:r>
          </a:p>
          <a:p>
            <a:r>
              <a:rPr lang="en-GB" dirty="0"/>
              <a:t>Just point to where the organism should be on the phylogenetic tree </a:t>
            </a:r>
          </a:p>
        </p:txBody>
      </p:sp>
    </p:spTree>
    <p:extLst>
      <p:ext uri="{BB962C8B-B14F-4D97-AF65-F5344CB8AC3E}">
        <p14:creationId xmlns:p14="http://schemas.microsoft.com/office/powerpoint/2010/main" val="2053618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EF9FF7-D0BC-49E4-B965-D0A789CF7DAD}"/>
              </a:ext>
            </a:extLst>
          </p:cNvPr>
          <p:cNvPicPr>
            <a:picLocks noChangeAspect="1"/>
          </p:cNvPicPr>
          <p:nvPr/>
        </p:nvPicPr>
        <p:blipFill>
          <a:blip r:embed="rId2"/>
          <a:stretch>
            <a:fillRect/>
          </a:stretch>
        </p:blipFill>
        <p:spPr>
          <a:xfrm>
            <a:off x="0" y="0"/>
            <a:ext cx="4493328" cy="6858000"/>
          </a:xfrm>
          <a:prstGeom prst="rect">
            <a:avLst/>
          </a:prstGeom>
        </p:spPr>
      </p:pic>
      <p:sp>
        <p:nvSpPr>
          <p:cNvPr id="5" name="TextBox 4">
            <a:extLst>
              <a:ext uri="{FF2B5EF4-FFF2-40B4-BE49-F238E27FC236}">
                <a16:creationId xmlns:a16="http://schemas.microsoft.com/office/drawing/2014/main" id="{E7A33D50-835B-4D5B-8B37-15B496519A2B}"/>
              </a:ext>
            </a:extLst>
          </p:cNvPr>
          <p:cNvSpPr txBox="1"/>
          <p:nvPr/>
        </p:nvSpPr>
        <p:spPr>
          <a:xfrm>
            <a:off x="4849977" y="212141"/>
            <a:ext cx="4162349" cy="1754326"/>
          </a:xfrm>
          <a:prstGeom prst="rect">
            <a:avLst/>
          </a:prstGeom>
          <a:noFill/>
        </p:spPr>
        <p:txBody>
          <a:bodyPr wrap="square" rtlCol="0">
            <a:spAutoFit/>
          </a:bodyPr>
          <a:lstStyle/>
          <a:p>
            <a:r>
              <a:rPr lang="en-GB" dirty="0"/>
              <a:t>Complete this activity on paper as a practice for phylogenetic trees. </a:t>
            </a:r>
          </a:p>
          <a:p>
            <a:r>
              <a:rPr lang="en-GB" dirty="0"/>
              <a:t>You DO NOT need to learn this, you will be given an example to apply your knowledge to in the exam. </a:t>
            </a:r>
          </a:p>
          <a:p>
            <a:r>
              <a:rPr lang="en-GB" dirty="0"/>
              <a:t>This is to practice the method. </a:t>
            </a:r>
          </a:p>
        </p:txBody>
      </p:sp>
    </p:spTree>
    <p:extLst>
      <p:ext uri="{BB962C8B-B14F-4D97-AF65-F5344CB8AC3E}">
        <p14:creationId xmlns:p14="http://schemas.microsoft.com/office/powerpoint/2010/main" val="3664252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0AD67B7-D53B-44A4-8EFE-FCBBEEDABE5D}"/>
              </a:ext>
            </a:extLst>
          </p:cNvPr>
          <p:cNvPicPr>
            <a:picLocks noChangeAspect="1"/>
          </p:cNvPicPr>
          <p:nvPr/>
        </p:nvPicPr>
        <p:blipFill>
          <a:blip r:embed="rId2"/>
          <a:stretch>
            <a:fillRect/>
          </a:stretch>
        </p:blipFill>
        <p:spPr>
          <a:xfrm>
            <a:off x="242635" y="0"/>
            <a:ext cx="4329365" cy="6858000"/>
          </a:xfrm>
          <a:prstGeom prst="rect">
            <a:avLst/>
          </a:prstGeom>
        </p:spPr>
      </p:pic>
      <p:sp>
        <p:nvSpPr>
          <p:cNvPr id="3" name="TextBox 2">
            <a:extLst>
              <a:ext uri="{FF2B5EF4-FFF2-40B4-BE49-F238E27FC236}">
                <a16:creationId xmlns:a16="http://schemas.microsoft.com/office/drawing/2014/main" id="{85462C42-67E2-4495-A415-51E3286A6F51}"/>
              </a:ext>
            </a:extLst>
          </p:cNvPr>
          <p:cNvSpPr txBox="1"/>
          <p:nvPr/>
        </p:nvSpPr>
        <p:spPr>
          <a:xfrm>
            <a:off x="5179162" y="2721255"/>
            <a:ext cx="4279392" cy="369332"/>
          </a:xfrm>
          <a:prstGeom prst="rect">
            <a:avLst/>
          </a:prstGeom>
          <a:noFill/>
        </p:spPr>
        <p:txBody>
          <a:bodyPr wrap="square" rtlCol="0">
            <a:spAutoFit/>
          </a:bodyPr>
          <a:lstStyle/>
          <a:p>
            <a:r>
              <a:rPr lang="en-GB" dirty="0"/>
              <a:t>Check your answers. </a:t>
            </a:r>
          </a:p>
        </p:txBody>
      </p:sp>
    </p:spTree>
    <p:extLst>
      <p:ext uri="{BB962C8B-B14F-4D97-AF65-F5344CB8AC3E}">
        <p14:creationId xmlns:p14="http://schemas.microsoft.com/office/powerpoint/2010/main" val="3080867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0" y="132523"/>
            <a:ext cx="8706679" cy="5878532"/>
          </a:xfrm>
          <a:prstGeom prst="rect">
            <a:avLst/>
          </a:prstGeom>
          <a:noFill/>
        </p:spPr>
        <p:txBody>
          <a:bodyPr wrap="square" rtlCol="0">
            <a:spAutoFit/>
          </a:bodyPr>
          <a:lstStyle/>
          <a:p>
            <a:pPr algn="ctr"/>
            <a:r>
              <a:rPr lang="en-GB" sz="3200" dirty="0"/>
              <a:t>Apply this knowledge to the exam questions.</a:t>
            </a:r>
          </a:p>
          <a:p>
            <a:pPr algn="ctr"/>
            <a:endParaRPr lang="en-GB" sz="3200" dirty="0"/>
          </a:p>
          <a:p>
            <a:pPr algn="ctr"/>
            <a:r>
              <a:rPr lang="en-GB" sz="2400" dirty="0"/>
              <a:t>The Question is worth 11 marks. Can you complete the exam question in 15 minutes? </a:t>
            </a:r>
          </a:p>
          <a:p>
            <a:pPr algn="ctr"/>
            <a:endParaRPr lang="en-GB" sz="2400" dirty="0"/>
          </a:p>
          <a:p>
            <a:pPr algn="ctr"/>
            <a:r>
              <a:rPr lang="en-GB" sz="2400" dirty="0"/>
              <a:t>Once you have completed the question, check your answers using the </a:t>
            </a:r>
            <a:r>
              <a:rPr lang="en-GB" sz="2400" dirty="0" err="1"/>
              <a:t>markscheme</a:t>
            </a:r>
            <a:r>
              <a:rPr lang="en-GB" sz="2400" dirty="0"/>
              <a:t>. </a:t>
            </a:r>
          </a:p>
          <a:p>
            <a:pPr algn="ctr"/>
            <a:r>
              <a:rPr lang="en-GB" sz="2400" dirty="0"/>
              <a:t>Remember</a:t>
            </a:r>
          </a:p>
          <a:p>
            <a:pPr marL="514350" indent="-514350" algn="ctr">
              <a:buAutoNum type="arabicPeriod"/>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AutoNum type="arabicPeriod"/>
            </a:pPr>
            <a:r>
              <a:rPr lang="en-GB" sz="2400" dirty="0"/>
              <a:t>If it isn’t on the mark scheme it is not right, if it isn’t written as the </a:t>
            </a:r>
            <a:r>
              <a:rPr lang="en-GB" sz="2400" dirty="0" err="1"/>
              <a:t>markscheme</a:t>
            </a:r>
            <a:r>
              <a:rPr lang="en-GB" sz="2400" dirty="0"/>
              <a:t> it is not right. </a:t>
            </a:r>
          </a:p>
          <a:p>
            <a:pPr marL="514350" indent="-514350" algn="ctr">
              <a:buAutoNum type="arabicPeriod"/>
            </a:pPr>
            <a:r>
              <a:rPr lang="en-GB" sz="2400" dirty="0">
                <a:solidFill>
                  <a:srgbClr val="7030A0"/>
                </a:solidFill>
              </a:rPr>
              <a:t>In a different coloured pen add corrections to the question.</a:t>
            </a:r>
          </a:p>
          <a:p>
            <a:pPr marL="514350" indent="-514350" algn="ctr">
              <a:buAutoNum type="arabicPeriod"/>
            </a:pPr>
            <a:r>
              <a:rPr lang="en-GB" sz="2400" dirty="0"/>
              <a:t>Anything you don’t understand make a note of for when you speak to your teacher. </a:t>
            </a:r>
          </a:p>
        </p:txBody>
      </p:sp>
    </p:spTree>
    <p:extLst>
      <p:ext uri="{BB962C8B-B14F-4D97-AF65-F5344CB8AC3E}">
        <p14:creationId xmlns:p14="http://schemas.microsoft.com/office/powerpoint/2010/main" val="38828085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4592C7-ACE2-44D0-8047-4E88DC52ACF5}"/>
              </a:ext>
            </a:extLst>
          </p:cNvPr>
          <p:cNvPicPr>
            <a:picLocks noChangeAspect="1"/>
          </p:cNvPicPr>
          <p:nvPr/>
        </p:nvPicPr>
        <p:blipFill>
          <a:blip r:embed="rId2"/>
          <a:stretch>
            <a:fillRect/>
          </a:stretch>
        </p:blipFill>
        <p:spPr>
          <a:xfrm>
            <a:off x="0" y="-73152"/>
            <a:ext cx="4985657" cy="6858000"/>
          </a:xfrm>
          <a:prstGeom prst="rect">
            <a:avLst/>
          </a:prstGeom>
        </p:spPr>
      </p:pic>
      <p:sp>
        <p:nvSpPr>
          <p:cNvPr id="7" name="Rectangle 6">
            <a:extLst>
              <a:ext uri="{FF2B5EF4-FFF2-40B4-BE49-F238E27FC236}">
                <a16:creationId xmlns:a16="http://schemas.microsoft.com/office/drawing/2014/main" id="{6F6A5548-BD60-4DA0-BF10-87D22234D881}"/>
              </a:ext>
            </a:extLst>
          </p:cNvPr>
          <p:cNvSpPr/>
          <p:nvPr/>
        </p:nvSpPr>
        <p:spPr>
          <a:xfrm>
            <a:off x="1759305" y="2178603"/>
            <a:ext cx="6858000" cy="1023357"/>
          </a:xfrm>
          <a:prstGeom prst="rect">
            <a:avLst/>
          </a:prstGeom>
          <a:solidFill>
            <a:schemeClr val="bg1"/>
          </a:solidFill>
        </p:spPr>
        <p:txBody>
          <a:bodyPr wrap="square">
            <a:spAutoFit/>
          </a:bodyPr>
          <a:lstStyle/>
          <a:p>
            <a:pPr marL="1080135" marR="360045" indent="-720090">
              <a:spcBef>
                <a:spcPts val="1200"/>
              </a:spcBef>
            </a:pPr>
            <a:r>
              <a:rPr lang="en-GB" sz="1200" dirty="0">
                <a:solidFill>
                  <a:srgbClr val="7030A0"/>
                </a:solidFill>
                <a:latin typeface="Arial" panose="020B0604020202020204" pitchFamily="34" charset="0"/>
              </a:rPr>
              <a:t>(a)     (</a:t>
            </a:r>
            <a:r>
              <a:rPr lang="en-GB" sz="1200" dirty="0" err="1">
                <a:solidFill>
                  <a:srgbClr val="7030A0"/>
                </a:solidFill>
                <a:latin typeface="Arial" panose="020B0604020202020204" pitchFamily="34" charset="0"/>
              </a:rPr>
              <a:t>i</a:t>
            </a:r>
            <a:r>
              <a:rPr lang="en-GB" sz="1200" dirty="0">
                <a:solidFill>
                  <a:srgbClr val="7030A0"/>
                </a:solidFill>
                <a:latin typeface="Arial" panose="020B0604020202020204" pitchFamily="34" charset="0"/>
              </a:rPr>
              <a:t>)      1.      Groups within groups;</a:t>
            </a:r>
          </a:p>
          <a:p>
            <a:pPr marL="1440180" marR="1080135">
              <a:spcBef>
                <a:spcPts val="300"/>
              </a:spcBef>
            </a:pPr>
            <a:r>
              <a:rPr lang="en-GB" sz="1200" i="1" dirty="0">
                <a:solidFill>
                  <a:srgbClr val="7030A0"/>
                </a:solidFill>
                <a:latin typeface="Arial" panose="020B0604020202020204" pitchFamily="34" charset="0"/>
              </a:rPr>
              <a:t>Accept: idea of larg</a:t>
            </a:r>
            <a:r>
              <a:rPr lang="en-GB" sz="1200" i="1" u="sng" dirty="0">
                <a:solidFill>
                  <a:srgbClr val="7030A0"/>
                </a:solidFill>
                <a:latin typeface="Arial" panose="020B0604020202020204" pitchFamily="34" charset="0"/>
              </a:rPr>
              <a:t>er</a:t>
            </a:r>
            <a:r>
              <a:rPr lang="en-GB" sz="1200" i="1" dirty="0">
                <a:solidFill>
                  <a:srgbClr val="7030A0"/>
                </a:solidFill>
                <a:latin typeface="Arial" panose="020B0604020202020204" pitchFamily="34" charset="0"/>
              </a:rPr>
              <a:t> groups at the top </a:t>
            </a:r>
            <a:r>
              <a:rPr lang="en-GB" sz="1200" b="1" i="1" dirty="0">
                <a:solidFill>
                  <a:srgbClr val="7030A0"/>
                </a:solidFill>
                <a:latin typeface="Arial" panose="020B0604020202020204" pitchFamily="34" charset="0"/>
              </a:rPr>
              <a:t>or</a:t>
            </a:r>
            <a:r>
              <a:rPr lang="en-GB" sz="1200" i="1" dirty="0">
                <a:solidFill>
                  <a:srgbClr val="7030A0"/>
                </a:solidFill>
                <a:latin typeface="Arial" panose="020B0604020202020204" pitchFamily="34" charset="0"/>
              </a:rPr>
              <a:t> small</a:t>
            </a:r>
            <a:r>
              <a:rPr lang="en-GB" sz="1200" i="1" u="sng" dirty="0">
                <a:solidFill>
                  <a:srgbClr val="7030A0"/>
                </a:solidFill>
                <a:latin typeface="Arial" panose="020B0604020202020204" pitchFamily="34" charset="0"/>
              </a:rPr>
              <a:t>er</a:t>
            </a:r>
            <a:r>
              <a:rPr lang="en-GB" sz="1200" i="1" dirty="0">
                <a:solidFill>
                  <a:srgbClr val="7030A0"/>
                </a:solidFill>
                <a:latin typeface="Arial" panose="020B0604020202020204" pitchFamily="34" charset="0"/>
              </a:rPr>
              <a:t> groups at the bottom</a:t>
            </a:r>
          </a:p>
          <a:p>
            <a:pPr>
              <a:spcBef>
                <a:spcPts val="1200"/>
              </a:spcBef>
            </a:pPr>
            <a:r>
              <a:rPr lang="en-GB" sz="1200" dirty="0">
                <a:solidFill>
                  <a:srgbClr val="7030A0"/>
                </a:solidFill>
                <a:latin typeface="Arial" panose="020B0604020202020204" pitchFamily="34" charset="0"/>
              </a:rPr>
              <a:t>2.      No overlap (between groups);</a:t>
            </a:r>
          </a:p>
        </p:txBody>
      </p:sp>
      <p:sp>
        <p:nvSpPr>
          <p:cNvPr id="10" name="Rectangle 9">
            <a:extLst>
              <a:ext uri="{FF2B5EF4-FFF2-40B4-BE49-F238E27FC236}">
                <a16:creationId xmlns:a16="http://schemas.microsoft.com/office/drawing/2014/main" id="{B1F68D4F-8857-457C-B3ED-2029097923F9}"/>
              </a:ext>
            </a:extLst>
          </p:cNvPr>
          <p:cNvSpPr/>
          <p:nvPr/>
        </p:nvSpPr>
        <p:spPr>
          <a:xfrm>
            <a:off x="398678" y="3133150"/>
            <a:ext cx="6858000" cy="738664"/>
          </a:xfrm>
          <a:prstGeom prst="rect">
            <a:avLst/>
          </a:prstGeom>
        </p:spPr>
        <p:txBody>
          <a:bodyPr wrap="square">
            <a:spAutoFit/>
          </a:bodyPr>
          <a:lstStyle/>
          <a:p>
            <a:pPr algn="r">
              <a:spcAft>
                <a:spcPts val="0"/>
              </a:spcAft>
            </a:pPr>
            <a:r>
              <a:rPr lang="en-GB" sz="1000" b="1" dirty="0">
                <a:solidFill>
                  <a:srgbClr val="7030A0"/>
                </a:solidFill>
                <a:latin typeface="Times New Roman" panose="02020603050405020304" pitchFamily="18" charset="0"/>
              </a:rPr>
              <a:t>2</a:t>
            </a:r>
          </a:p>
          <a:p>
            <a:pPr>
              <a:spcBef>
                <a:spcPts val="1200"/>
              </a:spcBef>
            </a:pPr>
            <a:r>
              <a:rPr lang="en-GB" sz="1200" dirty="0">
                <a:solidFill>
                  <a:srgbClr val="7030A0"/>
                </a:solidFill>
                <a:latin typeface="Arial" panose="020B0604020202020204" pitchFamily="34" charset="0"/>
              </a:rPr>
              <a:t>(ii)     </a:t>
            </a:r>
            <a:r>
              <a:rPr lang="en-GB" sz="1200" b="1" dirty="0">
                <a:solidFill>
                  <a:srgbClr val="7030A0"/>
                </a:solidFill>
                <a:latin typeface="Arial" panose="020B0604020202020204" pitchFamily="34" charset="0"/>
              </a:rPr>
              <a:t>3</a:t>
            </a:r>
            <a:r>
              <a:rPr lang="en-GB" sz="1200" dirty="0">
                <a:solidFill>
                  <a:srgbClr val="7030A0"/>
                </a:solidFill>
                <a:latin typeface="Arial" panose="020B0604020202020204" pitchFamily="34" charset="0"/>
              </a:rPr>
              <a:t>;</a:t>
            </a:r>
          </a:p>
          <a:p>
            <a:pPr algn="r">
              <a:spcAft>
                <a:spcPts val="0"/>
              </a:spcAft>
            </a:pPr>
            <a:r>
              <a:rPr lang="en-GB" sz="1000" b="1" dirty="0">
                <a:solidFill>
                  <a:srgbClr val="7030A0"/>
                </a:solidFill>
                <a:latin typeface="Times New Roman" panose="02020603050405020304" pitchFamily="18" charset="0"/>
              </a:rPr>
              <a:t>1</a:t>
            </a:r>
          </a:p>
        </p:txBody>
      </p:sp>
      <p:sp>
        <p:nvSpPr>
          <p:cNvPr id="11" name="Rectangle 10">
            <a:extLst>
              <a:ext uri="{FF2B5EF4-FFF2-40B4-BE49-F238E27FC236}">
                <a16:creationId xmlns:a16="http://schemas.microsoft.com/office/drawing/2014/main" id="{E757F32C-4D2C-4971-B10B-AF8F0B263B48}"/>
              </a:ext>
            </a:extLst>
          </p:cNvPr>
          <p:cNvSpPr/>
          <p:nvPr/>
        </p:nvSpPr>
        <p:spPr>
          <a:xfrm>
            <a:off x="2849270" y="3656041"/>
            <a:ext cx="6858000" cy="961802"/>
          </a:xfrm>
          <a:prstGeom prst="rect">
            <a:avLst/>
          </a:prstGeom>
        </p:spPr>
        <p:txBody>
          <a:bodyPr wrap="square">
            <a:spAutoFit/>
          </a:bodyPr>
          <a:lstStyle/>
          <a:p>
            <a:pPr algn="r">
              <a:spcAft>
                <a:spcPts val="0"/>
              </a:spcAft>
            </a:pPr>
            <a:r>
              <a:rPr lang="en-GB" sz="1000" b="1" dirty="0">
                <a:solidFill>
                  <a:srgbClr val="7030A0"/>
                </a:solidFill>
                <a:latin typeface="Times New Roman" panose="02020603050405020304" pitchFamily="18" charset="0"/>
              </a:rPr>
              <a:t>1</a:t>
            </a:r>
          </a:p>
          <a:p>
            <a:pPr>
              <a:spcBef>
                <a:spcPts val="1200"/>
              </a:spcBef>
            </a:pPr>
            <a:r>
              <a:rPr lang="en-GB" sz="1200" dirty="0">
                <a:solidFill>
                  <a:srgbClr val="7030A0"/>
                </a:solidFill>
                <a:latin typeface="Arial" panose="020B0604020202020204" pitchFamily="34" charset="0"/>
              </a:rPr>
              <a:t>(iii)    Chordata;</a:t>
            </a:r>
          </a:p>
          <a:p>
            <a:pPr marL="1440180" marR="1080135">
              <a:spcBef>
                <a:spcPts val="300"/>
              </a:spcBef>
            </a:pPr>
            <a:r>
              <a:rPr lang="en-GB" sz="1200" i="1" dirty="0">
                <a:solidFill>
                  <a:srgbClr val="7030A0"/>
                </a:solidFill>
                <a:latin typeface="Arial" panose="020B0604020202020204" pitchFamily="34" charset="0"/>
              </a:rPr>
              <a:t>Accept: if phonetically correct </a:t>
            </a:r>
            <a:r>
              <a:rPr lang="en-GB" sz="1200" i="1" dirty="0" err="1">
                <a:solidFill>
                  <a:srgbClr val="7030A0"/>
                </a:solidFill>
                <a:latin typeface="Arial" panose="020B0604020202020204" pitchFamily="34" charset="0"/>
              </a:rPr>
              <a:t>eg</a:t>
            </a:r>
            <a:r>
              <a:rPr lang="en-GB" sz="1200" i="1" dirty="0">
                <a:solidFill>
                  <a:srgbClr val="7030A0"/>
                </a:solidFill>
                <a:latin typeface="Arial" panose="020B0604020202020204" pitchFamily="34" charset="0"/>
              </a:rPr>
              <a:t> ‘</a:t>
            </a:r>
            <a:r>
              <a:rPr lang="en-GB" sz="1200" i="1" dirty="0" err="1">
                <a:solidFill>
                  <a:srgbClr val="7030A0"/>
                </a:solidFill>
                <a:latin typeface="Arial" panose="020B0604020202020204" pitchFamily="34" charset="0"/>
              </a:rPr>
              <a:t>Cordata</a:t>
            </a:r>
            <a:r>
              <a:rPr lang="en-GB" sz="1200" i="1" dirty="0">
                <a:solidFill>
                  <a:srgbClr val="7030A0"/>
                </a:solidFill>
                <a:latin typeface="Arial" panose="020B0604020202020204" pitchFamily="34" charset="0"/>
              </a:rPr>
              <a:t>’</a:t>
            </a:r>
          </a:p>
          <a:p>
            <a:pPr algn="r">
              <a:spcAft>
                <a:spcPts val="0"/>
              </a:spcAft>
            </a:pPr>
            <a:r>
              <a:rPr lang="en-GB" sz="1000" b="1" dirty="0">
                <a:solidFill>
                  <a:srgbClr val="7030A0"/>
                </a:solidFill>
                <a:latin typeface="Times New Roman" panose="02020603050405020304" pitchFamily="18" charset="0"/>
              </a:rPr>
              <a:t>1</a:t>
            </a:r>
          </a:p>
        </p:txBody>
      </p:sp>
      <p:sp>
        <p:nvSpPr>
          <p:cNvPr id="12" name="Rectangle 11">
            <a:extLst>
              <a:ext uri="{FF2B5EF4-FFF2-40B4-BE49-F238E27FC236}">
                <a16:creationId xmlns:a16="http://schemas.microsoft.com/office/drawing/2014/main" id="{B306C7E5-2649-4CAF-9C37-E1F811AC2B93}"/>
              </a:ext>
            </a:extLst>
          </p:cNvPr>
          <p:cNvSpPr/>
          <p:nvPr/>
        </p:nvSpPr>
        <p:spPr>
          <a:xfrm>
            <a:off x="2692168" y="4443309"/>
            <a:ext cx="6858000" cy="838691"/>
          </a:xfrm>
          <a:prstGeom prst="rect">
            <a:avLst/>
          </a:prstGeom>
        </p:spPr>
        <p:txBody>
          <a:bodyPr wrap="square">
            <a:spAutoFit/>
          </a:bodyPr>
          <a:lstStyle/>
          <a:p>
            <a:pPr>
              <a:spcBef>
                <a:spcPts val="1200"/>
              </a:spcBef>
            </a:pPr>
            <a:r>
              <a:rPr lang="en-GB" sz="1200" dirty="0">
                <a:solidFill>
                  <a:srgbClr val="7030A0"/>
                </a:solidFill>
                <a:latin typeface="Arial" panose="020B0604020202020204" pitchFamily="34" charset="0"/>
              </a:rPr>
              <a:t>(b)     (</a:t>
            </a:r>
            <a:r>
              <a:rPr lang="en-GB" sz="1200" dirty="0" err="1">
                <a:solidFill>
                  <a:srgbClr val="7030A0"/>
                </a:solidFill>
                <a:latin typeface="Arial" panose="020B0604020202020204" pitchFamily="34" charset="0"/>
              </a:rPr>
              <a:t>i</a:t>
            </a:r>
            <a:r>
              <a:rPr lang="en-GB" sz="1200" dirty="0">
                <a:solidFill>
                  <a:srgbClr val="7030A0"/>
                </a:solidFill>
                <a:latin typeface="Arial" panose="020B0604020202020204" pitchFamily="34" charset="0"/>
              </a:rPr>
              <a:t>)      1.      (To provide) genetic variation;</a:t>
            </a:r>
          </a:p>
          <a:p>
            <a:pPr marL="1440180" marR="1080135">
              <a:spcBef>
                <a:spcPts val="300"/>
              </a:spcBef>
            </a:pPr>
            <a:r>
              <a:rPr lang="en-GB" sz="1200" i="1" dirty="0">
                <a:solidFill>
                  <a:srgbClr val="7030A0"/>
                </a:solidFill>
                <a:latin typeface="Arial" panose="020B0604020202020204" pitchFamily="34" charset="0"/>
              </a:rPr>
              <a:t>Genetic variation must be directly stated and not implied</a:t>
            </a:r>
          </a:p>
          <a:p>
            <a:pPr>
              <a:spcBef>
                <a:spcPts val="1200"/>
              </a:spcBef>
            </a:pPr>
            <a:r>
              <a:rPr lang="en-GB" sz="1200" dirty="0">
                <a:solidFill>
                  <a:srgbClr val="7030A0"/>
                </a:solidFill>
                <a:latin typeface="Arial" panose="020B0604020202020204" pitchFamily="34" charset="0"/>
              </a:rPr>
              <a:t>2.      (Allows) different combinations of maternal and paternal chromosomes / alleles;</a:t>
            </a:r>
          </a:p>
        </p:txBody>
      </p:sp>
      <p:sp>
        <p:nvSpPr>
          <p:cNvPr id="13" name="Rectangle 12">
            <a:extLst>
              <a:ext uri="{FF2B5EF4-FFF2-40B4-BE49-F238E27FC236}">
                <a16:creationId xmlns:a16="http://schemas.microsoft.com/office/drawing/2014/main" id="{3C3B166B-CF86-44A7-A955-0E3002C8CEDC}"/>
              </a:ext>
            </a:extLst>
          </p:cNvPr>
          <p:cNvSpPr/>
          <p:nvPr/>
        </p:nvSpPr>
        <p:spPr>
          <a:xfrm>
            <a:off x="2492828" y="4857453"/>
            <a:ext cx="6858000" cy="2154436"/>
          </a:xfrm>
          <a:prstGeom prst="rect">
            <a:avLst/>
          </a:prstGeom>
          <a:solidFill>
            <a:schemeClr val="bg1"/>
          </a:solidFill>
        </p:spPr>
        <p:txBody>
          <a:bodyPr wrap="square">
            <a:spAutoFit/>
          </a:bodyPr>
          <a:lstStyle/>
          <a:p>
            <a:pPr marL="1080135" marR="360045" indent="-720090">
              <a:spcBef>
                <a:spcPts val="1200"/>
              </a:spcBef>
            </a:pPr>
            <a:endParaRPr lang="en-GB" sz="1000" b="1" dirty="0">
              <a:solidFill>
                <a:srgbClr val="7030A0"/>
              </a:solidFill>
              <a:latin typeface="Times New Roman" panose="02020603050405020304" pitchFamily="18" charset="0"/>
            </a:endParaRPr>
          </a:p>
          <a:p>
            <a:pPr>
              <a:spcBef>
                <a:spcPts val="1200"/>
              </a:spcBef>
            </a:pPr>
            <a:r>
              <a:rPr lang="en-GB" sz="1200" dirty="0">
                <a:solidFill>
                  <a:srgbClr val="7030A0"/>
                </a:solidFill>
                <a:latin typeface="Arial" panose="020B0604020202020204" pitchFamily="34" charset="0"/>
              </a:rPr>
              <a:t>(ii)     1.      (Zedonk has) 47 / odd / uneven number of chromosomes;</a:t>
            </a:r>
          </a:p>
          <a:p>
            <a:pPr marL="1440180" marR="1080135">
              <a:spcBef>
                <a:spcPts val="300"/>
              </a:spcBef>
            </a:pPr>
            <a:r>
              <a:rPr lang="en-GB" sz="1200" i="1" dirty="0">
                <a:solidFill>
                  <a:srgbClr val="7030A0"/>
                </a:solidFill>
                <a:latin typeface="Arial" panose="020B0604020202020204" pitchFamily="34" charset="0"/>
              </a:rPr>
              <a:t>Accept: diploid number would be odd</a:t>
            </a:r>
          </a:p>
          <a:p>
            <a:pPr marL="1440180" marR="1080135">
              <a:spcBef>
                <a:spcPts val="300"/>
              </a:spcBef>
            </a:pPr>
            <a:r>
              <a:rPr lang="en-GB" sz="1200" i="1" dirty="0">
                <a:solidFill>
                  <a:srgbClr val="7030A0"/>
                </a:solidFill>
                <a:latin typeface="Arial" panose="020B0604020202020204" pitchFamily="34" charset="0"/>
              </a:rPr>
              <a:t>Reject: if wrong number of chromosomes is given</a:t>
            </a:r>
          </a:p>
          <a:p>
            <a:pPr>
              <a:spcBef>
                <a:spcPts val="1200"/>
              </a:spcBef>
            </a:pPr>
            <a:r>
              <a:rPr lang="en-GB" sz="1200" dirty="0">
                <a:solidFill>
                  <a:srgbClr val="7030A0"/>
                </a:solidFill>
                <a:latin typeface="Arial" panose="020B0604020202020204" pitchFamily="34" charset="0"/>
              </a:rPr>
              <a:t>2.      Chromosomes cannot pair / are not homologous / chromosome number cannot be halved / meiosis cannot occur / sex cells / haploid cells are not produced;</a:t>
            </a:r>
          </a:p>
          <a:p>
            <a:pPr marL="1440180" marR="1080135">
              <a:spcBef>
                <a:spcPts val="300"/>
              </a:spcBef>
            </a:pPr>
            <a:r>
              <a:rPr lang="en-GB" sz="1200" i="1" dirty="0">
                <a:solidFill>
                  <a:srgbClr val="7030A0"/>
                </a:solidFill>
                <a:latin typeface="Arial" panose="020B0604020202020204" pitchFamily="34" charset="0"/>
              </a:rPr>
              <a:t>Accept: cannot have half a chromosome</a:t>
            </a:r>
          </a:p>
          <a:p>
            <a:pPr marL="1440180" marR="1080135">
              <a:spcBef>
                <a:spcPts val="300"/>
              </a:spcBef>
            </a:pPr>
            <a:r>
              <a:rPr lang="en-GB" sz="1200" b="1" i="1" dirty="0">
                <a:solidFill>
                  <a:srgbClr val="7030A0"/>
                </a:solidFill>
                <a:latin typeface="Arial" panose="020B0604020202020204" pitchFamily="34" charset="0"/>
              </a:rPr>
              <a:t>Q</a:t>
            </a:r>
            <a:r>
              <a:rPr lang="en-GB" sz="1200" i="1" dirty="0">
                <a:solidFill>
                  <a:srgbClr val="7030A0"/>
                </a:solidFill>
                <a:latin typeface="Arial" panose="020B0604020202020204" pitchFamily="34" charset="0"/>
              </a:rPr>
              <a:t> Reject: meiosis cannot occur </a:t>
            </a:r>
            <a:r>
              <a:rPr lang="en-GB" sz="1200" b="1" i="1" dirty="0">
                <a:solidFill>
                  <a:srgbClr val="7030A0"/>
                </a:solidFill>
                <a:latin typeface="Arial" panose="020B0604020202020204" pitchFamily="34" charset="0"/>
              </a:rPr>
              <a:t>in</a:t>
            </a:r>
            <a:r>
              <a:rPr lang="en-GB" sz="1200" i="1" dirty="0">
                <a:solidFill>
                  <a:srgbClr val="7030A0"/>
                </a:solidFill>
                <a:latin typeface="Arial" panose="020B0604020202020204" pitchFamily="34" charset="0"/>
              </a:rPr>
              <a:t> sex cells</a:t>
            </a:r>
          </a:p>
          <a:p>
            <a:pPr algn="r">
              <a:spcAft>
                <a:spcPts val="0"/>
              </a:spcAft>
            </a:pPr>
            <a:r>
              <a:rPr lang="en-GB" sz="1000" b="1" dirty="0">
                <a:solidFill>
                  <a:srgbClr val="7030A0"/>
                </a:solidFill>
                <a:latin typeface="Times New Roman" panose="02020603050405020304" pitchFamily="18" charset="0"/>
              </a:rPr>
              <a:t>2</a:t>
            </a:r>
            <a:endParaRPr lang="en-GB" sz="10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243203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2" grpId="0"/>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4D2757-96B3-4306-8A53-2835B9B75060}"/>
              </a:ext>
            </a:extLst>
          </p:cNvPr>
          <p:cNvPicPr>
            <a:picLocks noChangeAspect="1"/>
          </p:cNvPicPr>
          <p:nvPr/>
        </p:nvPicPr>
        <p:blipFill>
          <a:blip r:embed="rId2"/>
          <a:stretch>
            <a:fillRect/>
          </a:stretch>
        </p:blipFill>
        <p:spPr>
          <a:xfrm>
            <a:off x="0" y="0"/>
            <a:ext cx="4746923" cy="6858000"/>
          </a:xfrm>
          <a:prstGeom prst="rect">
            <a:avLst/>
          </a:prstGeom>
        </p:spPr>
      </p:pic>
      <p:pic>
        <p:nvPicPr>
          <p:cNvPr id="9" name="Picture 8">
            <a:extLst>
              <a:ext uri="{FF2B5EF4-FFF2-40B4-BE49-F238E27FC236}">
                <a16:creationId xmlns:a16="http://schemas.microsoft.com/office/drawing/2014/main" id="{423E8928-BAF6-4967-9986-4348D70A146B}"/>
              </a:ext>
            </a:extLst>
          </p:cNvPr>
          <p:cNvPicPr>
            <a:picLocks noChangeAspect="1"/>
          </p:cNvPicPr>
          <p:nvPr/>
        </p:nvPicPr>
        <p:blipFill rotWithShape="1">
          <a:blip r:embed="rId3"/>
          <a:srcRect b="73166"/>
          <a:stretch/>
        </p:blipFill>
        <p:spPr>
          <a:xfrm>
            <a:off x="2207514" y="3044343"/>
            <a:ext cx="6630924" cy="1235049"/>
          </a:xfrm>
          <a:prstGeom prst="rect">
            <a:avLst/>
          </a:prstGeom>
        </p:spPr>
      </p:pic>
      <p:pic>
        <p:nvPicPr>
          <p:cNvPr id="12" name="Picture 11">
            <a:extLst>
              <a:ext uri="{FF2B5EF4-FFF2-40B4-BE49-F238E27FC236}">
                <a16:creationId xmlns:a16="http://schemas.microsoft.com/office/drawing/2014/main" id="{FEC8ABE3-4F8F-4329-8257-18DAE2434FD6}"/>
              </a:ext>
            </a:extLst>
          </p:cNvPr>
          <p:cNvPicPr>
            <a:picLocks noChangeAspect="1"/>
          </p:cNvPicPr>
          <p:nvPr/>
        </p:nvPicPr>
        <p:blipFill rotWithShape="1">
          <a:blip r:embed="rId4"/>
          <a:srcRect l="1129" t="27470" r="2122" b="14994"/>
          <a:stretch/>
        </p:blipFill>
        <p:spPr>
          <a:xfrm>
            <a:off x="3746721" y="4175150"/>
            <a:ext cx="6415431" cy="2648103"/>
          </a:xfrm>
          <a:prstGeom prst="rect">
            <a:avLst/>
          </a:prstGeom>
        </p:spPr>
      </p:pic>
    </p:spTree>
    <p:extLst>
      <p:ext uri="{BB962C8B-B14F-4D97-AF65-F5344CB8AC3E}">
        <p14:creationId xmlns:p14="http://schemas.microsoft.com/office/powerpoint/2010/main" val="907645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AAF6CE-5204-4237-98F2-C1FB75DD6D3A}"/>
              </a:ext>
            </a:extLst>
          </p:cNvPr>
          <p:cNvPicPr>
            <a:picLocks noChangeAspect="1"/>
          </p:cNvPicPr>
          <p:nvPr/>
        </p:nvPicPr>
        <p:blipFill>
          <a:blip r:embed="rId2"/>
          <a:stretch>
            <a:fillRect/>
          </a:stretch>
        </p:blipFill>
        <p:spPr>
          <a:xfrm>
            <a:off x="0" y="99060"/>
            <a:ext cx="6630924" cy="1466088"/>
          </a:xfrm>
          <a:prstGeom prst="rect">
            <a:avLst/>
          </a:prstGeom>
        </p:spPr>
      </p:pic>
      <p:sp>
        <p:nvSpPr>
          <p:cNvPr id="4" name="Rectangle 3">
            <a:extLst>
              <a:ext uri="{FF2B5EF4-FFF2-40B4-BE49-F238E27FC236}">
                <a16:creationId xmlns:a16="http://schemas.microsoft.com/office/drawing/2014/main" id="{D06986C6-6909-4436-B305-CE06C91C2711}"/>
              </a:ext>
            </a:extLst>
          </p:cNvPr>
          <p:cNvSpPr/>
          <p:nvPr/>
        </p:nvSpPr>
        <p:spPr>
          <a:xfrm>
            <a:off x="2366467" y="878301"/>
            <a:ext cx="4572000" cy="1700466"/>
          </a:xfrm>
          <a:prstGeom prst="rect">
            <a:avLst/>
          </a:prstGeom>
        </p:spPr>
        <p:txBody>
          <a:bodyPr>
            <a:spAutoFit/>
          </a:bodyPr>
          <a:lstStyle/>
          <a:p>
            <a:pPr marL="1080135" indent="-720090">
              <a:spcBef>
                <a:spcPts val="1200"/>
              </a:spcBef>
            </a:pPr>
            <a:r>
              <a:rPr lang="en-GB" dirty="0">
                <a:solidFill>
                  <a:srgbClr val="7030A0"/>
                </a:solidFill>
                <a:latin typeface="Arial" panose="020B0604020202020204" pitchFamily="34" charset="0"/>
              </a:rPr>
              <a:t>(c)     Genus / genera;</a:t>
            </a:r>
          </a:p>
          <a:p>
            <a:pPr marL="1440180" marR="1080135">
              <a:spcBef>
                <a:spcPts val="300"/>
              </a:spcBef>
            </a:pPr>
            <a:r>
              <a:rPr lang="en-GB" i="1" dirty="0">
                <a:solidFill>
                  <a:srgbClr val="7030A0"/>
                </a:solidFill>
                <a:latin typeface="Arial" panose="020B0604020202020204" pitchFamily="34" charset="0"/>
              </a:rPr>
              <a:t>If the response has two answers no mark is awarded.</a:t>
            </a:r>
          </a:p>
          <a:p>
            <a:pPr algn="r">
              <a:spcAft>
                <a:spcPts val="0"/>
              </a:spcAft>
            </a:pPr>
            <a:r>
              <a:rPr lang="en-GB" sz="1200" b="1" dirty="0">
                <a:solidFill>
                  <a:srgbClr val="7030A0"/>
                </a:solidFill>
                <a:latin typeface="Times New Roman" panose="02020603050405020304" pitchFamily="18" charset="0"/>
              </a:rPr>
              <a:t>1</a:t>
            </a:r>
            <a:endParaRPr lang="en-GB" sz="120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20799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8">
            <a:extLst>
              <a:ext uri="{FF2B5EF4-FFF2-40B4-BE49-F238E27FC236}">
                <a16:creationId xmlns:a16="http://schemas.microsoft.com/office/drawing/2014/main" id="{590AF23A-4C02-4E44-BE8F-E404895571F2}"/>
              </a:ext>
            </a:extLst>
          </p:cNvPr>
          <p:cNvSpPr txBox="1"/>
          <p:nvPr/>
        </p:nvSpPr>
        <p:spPr>
          <a:xfrm>
            <a:off x="306019" y="139103"/>
            <a:ext cx="7010400" cy="1137285"/>
          </a:xfrm>
          <a:prstGeom prst="rect">
            <a:avLst/>
          </a:prstGeom>
          <a:solidFill>
            <a:schemeClr val="lt1"/>
          </a:solidFill>
          <a:ln w="6350">
            <a:solidFill>
              <a:schemeClr val="tx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sz="1100" b="1" u="sng">
                <a:effectLst/>
                <a:latin typeface="Calibri" panose="020F0502020204030204" pitchFamily="34" charset="0"/>
                <a:ea typeface="Times New Roman" panose="02020603050405020304" pitchFamily="18" charset="0"/>
              </a:rPr>
              <a:t>Outcome: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100" b="1" u="none" strike="noStrike">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Explain how genetic sequencing and immunology can help us to update our understanding of evolutionary relationships</a:t>
            </a:r>
            <a:endParaRPr lang="en-GB" sz="1200">
              <a:effectLst/>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sz="1100">
                <a:effectLst/>
                <a:latin typeface="Calibri" panose="020F0502020204030204" pitchFamily="34" charset="0"/>
                <a:ea typeface="Times New Roman" panose="02020603050405020304" pitchFamily="18" charset="0"/>
              </a:rPr>
              <a:t>Interpret results from genetic and immunological analysis, to draw valid conclusions as to evolutionary relationships between organisms.</a:t>
            </a:r>
            <a:endParaRPr lang="en-GB" sz="1200">
              <a:effectLst/>
              <a:latin typeface="Times New Roman" panose="02020603050405020304" pitchFamily="18" charset="0"/>
              <a:ea typeface="Times New Roman" panose="02020603050405020304" pitchFamily="18" charset="0"/>
            </a:endParaRPr>
          </a:p>
          <a:p>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100">
                <a:effectLst/>
                <a:latin typeface="Calibri" panose="020F0502020204030204" pitchFamily="34"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a:spcAft>
                <a:spcPts val="0"/>
              </a:spcAft>
            </a:pPr>
            <a:r>
              <a:rPr lang="en-GB" sz="120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194666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AEC365-ED70-4BC9-A287-35706911A37E}"/>
              </a:ext>
            </a:extLst>
          </p:cNvPr>
          <p:cNvSpPr/>
          <p:nvPr/>
        </p:nvSpPr>
        <p:spPr>
          <a:xfrm>
            <a:off x="0" y="-18636"/>
            <a:ext cx="9144000" cy="5016758"/>
          </a:xfrm>
          <a:prstGeom prst="rect">
            <a:avLst/>
          </a:prstGeom>
        </p:spPr>
        <p:txBody>
          <a:bodyPr wrap="square">
            <a:spAutoFit/>
          </a:bodyPr>
          <a:lstStyle/>
          <a:p>
            <a:pPr>
              <a:spcAft>
                <a:spcPts val="0"/>
              </a:spcAft>
              <a:tabLst>
                <a:tab pos="1871980" algn="l"/>
              </a:tabLst>
            </a:pPr>
            <a:r>
              <a:rPr lang="en-GB" sz="3200" b="1" u="sng" dirty="0">
                <a:latin typeface="Calibri" panose="020F0502020204030204" pitchFamily="34" charset="0"/>
                <a:ea typeface="Times New Roman" panose="02020603050405020304" pitchFamily="18" charset="0"/>
              </a:rPr>
              <a:t>How can we determine the Evolutionary relationships of Species?</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b="1"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lvl="0">
              <a:spcAft>
                <a:spcPts val="0"/>
              </a:spcAft>
              <a:tabLst>
                <a:tab pos="457200" algn="l"/>
                <a:tab pos="1871980" algn="l"/>
              </a:tabLst>
            </a:pPr>
            <a:r>
              <a:rPr lang="en-GB" dirty="0">
                <a:latin typeface="Calibri" panose="020F0502020204030204" pitchFamily="34" charset="0"/>
                <a:ea typeface="Times New Roman" panose="02020603050405020304" pitchFamily="18" charset="0"/>
              </a:rPr>
              <a:t>1. Comparing the frequency of observable characteristics.</a:t>
            </a:r>
            <a:endParaRPr lang="en-GB" sz="2000" dirty="0">
              <a:latin typeface="Times New Roman" panose="02020603050405020304" pitchFamily="18" charset="0"/>
              <a:ea typeface="Times New Roman" panose="02020603050405020304" pitchFamily="18" charset="0"/>
            </a:endParaRPr>
          </a:p>
          <a:p>
            <a:pPr marL="457200">
              <a:spcAft>
                <a:spcPts val="0"/>
              </a:spcAft>
              <a:tabLst>
                <a:tab pos="1871980" algn="l"/>
              </a:tabLst>
            </a:pPr>
            <a:endParaRPr lang="en-GB" sz="2000" dirty="0">
              <a:latin typeface="Times New Roman" panose="02020603050405020304" pitchFamily="18" charset="0"/>
              <a:ea typeface="Times New Roman" panose="02020603050405020304" pitchFamily="18" charset="0"/>
            </a:endParaRPr>
          </a:p>
          <a:p>
            <a:pPr lvl="0">
              <a:spcAft>
                <a:spcPts val="0"/>
              </a:spcAft>
              <a:tabLst>
                <a:tab pos="457200" algn="l"/>
                <a:tab pos="1871980" algn="l"/>
              </a:tabLst>
            </a:pPr>
            <a:r>
              <a:rPr lang="en-GB" b="1" dirty="0">
                <a:latin typeface="Calibri" panose="020F0502020204030204" pitchFamily="34" charset="0"/>
                <a:ea typeface="Times New Roman" panose="02020603050405020304" pitchFamily="18" charset="0"/>
              </a:rPr>
              <a:t>2. Comparing the base sequence of DNA </a:t>
            </a:r>
            <a:r>
              <a:rPr lang="en-GB" dirty="0">
                <a:latin typeface="Calibri" panose="020F0502020204030204" pitchFamily="34" charset="0"/>
                <a:ea typeface="Times New Roman" panose="02020603050405020304" pitchFamily="18" charset="0"/>
              </a:rPr>
              <a:t>- the </a:t>
            </a:r>
            <a:r>
              <a:rPr lang="en-GB" b="1" dirty="0">
                <a:latin typeface="Calibri" panose="020F0502020204030204" pitchFamily="34" charset="0"/>
                <a:ea typeface="Times New Roman" panose="02020603050405020304" pitchFamily="18" charset="0"/>
              </a:rPr>
              <a:t>more similar the DNA sequence, the more closely related the 2 species are</a:t>
            </a:r>
            <a:r>
              <a:rPr lang="en-GB" dirty="0">
                <a:latin typeface="Calibri" panose="020F0502020204030204" pitchFamily="34" charset="0"/>
                <a:ea typeface="Times New Roman" panose="02020603050405020304" pitchFamily="18" charset="0"/>
              </a:rPr>
              <a:t>, the more </a:t>
            </a:r>
            <a:r>
              <a:rPr lang="en-GB" b="1" dirty="0">
                <a:latin typeface="Calibri" panose="020F0502020204030204" pitchFamily="34" charset="0"/>
                <a:ea typeface="Times New Roman" panose="02020603050405020304" pitchFamily="18" charset="0"/>
              </a:rPr>
              <a:t>difference</a:t>
            </a:r>
            <a:r>
              <a:rPr lang="en-GB" dirty="0">
                <a:latin typeface="Calibri" panose="020F0502020204030204" pitchFamily="34" charset="0"/>
                <a:ea typeface="Times New Roman" panose="02020603050405020304" pitchFamily="18" charset="0"/>
              </a:rPr>
              <a:t> in the </a:t>
            </a:r>
            <a:r>
              <a:rPr lang="en-GB" b="1" dirty="0">
                <a:latin typeface="Calibri" panose="020F0502020204030204" pitchFamily="34" charset="0"/>
                <a:ea typeface="Times New Roman" panose="02020603050405020304" pitchFamily="18" charset="0"/>
              </a:rPr>
              <a:t>DNA sequence</a:t>
            </a:r>
            <a:r>
              <a:rPr lang="en-GB" dirty="0">
                <a:latin typeface="Calibri" panose="020F0502020204030204" pitchFamily="34" charset="0"/>
                <a:ea typeface="Times New Roman" panose="02020603050405020304" pitchFamily="18" charset="0"/>
              </a:rPr>
              <a:t> the </a:t>
            </a:r>
            <a:r>
              <a:rPr lang="en-GB" b="1" dirty="0">
                <a:latin typeface="Calibri" panose="020F0502020204030204" pitchFamily="34" charset="0"/>
                <a:ea typeface="Times New Roman" panose="02020603050405020304" pitchFamily="18" charset="0"/>
              </a:rPr>
              <a:t>less closely related</a:t>
            </a:r>
            <a:r>
              <a:rPr lang="en-GB" dirty="0">
                <a:latin typeface="Calibri" panose="020F0502020204030204" pitchFamily="34" charset="0"/>
                <a:ea typeface="Times New Roman" panose="02020603050405020304" pitchFamily="18" charset="0"/>
              </a:rPr>
              <a:t> the 2 species are. </a:t>
            </a:r>
            <a:endParaRPr lang="en-GB" sz="2000" dirty="0">
              <a:latin typeface="Times New Roman" panose="02020603050405020304" pitchFamily="18" charset="0"/>
              <a:ea typeface="Times New Roman" panose="02020603050405020304" pitchFamily="18" charset="0"/>
            </a:endParaRPr>
          </a:p>
          <a:p>
            <a:pPr marL="457200">
              <a:spcAft>
                <a:spcPts val="0"/>
              </a:spcAft>
              <a:tabLst>
                <a:tab pos="1871980" algn="l"/>
              </a:tabLst>
            </a:pPr>
            <a:r>
              <a:rPr lang="en-GB" dirty="0">
                <a:latin typeface="Calibri" panose="020F0502020204030204" pitchFamily="34" charset="0"/>
                <a:ea typeface="Times New Roman" panose="02020603050405020304" pitchFamily="18" charset="0"/>
              </a:rPr>
              <a:t>Species accumulate </a:t>
            </a:r>
            <a:r>
              <a:rPr lang="en-GB" b="1" dirty="0">
                <a:latin typeface="Calibri" panose="020F0502020204030204" pitchFamily="34" charset="0"/>
                <a:ea typeface="Times New Roman" panose="02020603050405020304" pitchFamily="18" charset="0"/>
              </a:rPr>
              <a:t>mutations</a:t>
            </a:r>
            <a:r>
              <a:rPr lang="en-GB" dirty="0">
                <a:latin typeface="Calibri" panose="020F0502020204030204" pitchFamily="34" charset="0"/>
                <a:ea typeface="Times New Roman" panose="02020603050405020304" pitchFamily="18" charset="0"/>
              </a:rPr>
              <a:t> over time, so the less closely related they are, the more mutations they will have and therefore the </a:t>
            </a:r>
            <a:r>
              <a:rPr lang="en-GB" b="1" dirty="0">
                <a:latin typeface="Calibri" panose="020F0502020204030204" pitchFamily="34" charset="0"/>
                <a:ea typeface="Times New Roman" panose="02020603050405020304" pitchFamily="18" charset="0"/>
              </a:rPr>
              <a:t>more different the sequences of bases</a:t>
            </a:r>
            <a:r>
              <a:rPr lang="en-GB" dirty="0">
                <a:latin typeface="Calibri" panose="020F0502020204030204" pitchFamily="34"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endParaRPr lang="en-GB" sz="2000" dirty="0">
              <a:latin typeface="Times New Roman" panose="02020603050405020304" pitchFamily="18" charset="0"/>
              <a:ea typeface="Times New Roman" panose="02020603050405020304" pitchFamily="18" charset="0"/>
            </a:endParaRPr>
          </a:p>
          <a:p>
            <a:pPr lvl="0">
              <a:spcAft>
                <a:spcPts val="0"/>
              </a:spcAft>
              <a:tabLst>
                <a:tab pos="457200" algn="l"/>
                <a:tab pos="1871980" algn="l"/>
              </a:tabLst>
            </a:pPr>
            <a:r>
              <a:rPr lang="en-GB" b="1" dirty="0">
                <a:latin typeface="Calibri" panose="020F0502020204030204" pitchFamily="34" charset="0"/>
                <a:ea typeface="Times New Roman" panose="02020603050405020304" pitchFamily="18" charset="0"/>
              </a:rPr>
              <a:t>3. Comparing the base sequence of mRNA</a:t>
            </a:r>
            <a:r>
              <a:rPr lang="en-GB" dirty="0">
                <a:latin typeface="Calibri" panose="020F0502020204030204" pitchFamily="34" charset="0"/>
                <a:ea typeface="Times New Roman" panose="02020603050405020304" pitchFamily="18" charset="0"/>
              </a:rPr>
              <a:t>.</a:t>
            </a:r>
            <a:endParaRPr lang="en-GB" sz="2000" dirty="0">
              <a:latin typeface="Times New Roman" panose="02020603050405020304" pitchFamily="18" charset="0"/>
              <a:ea typeface="Times New Roman" panose="02020603050405020304" pitchFamily="18" charset="0"/>
            </a:endParaRPr>
          </a:p>
          <a:p>
            <a:pPr>
              <a:spcAft>
                <a:spcPts val="0"/>
              </a:spcAft>
              <a:tabLst>
                <a:tab pos="1871980" algn="l"/>
              </a:tabLst>
            </a:pPr>
            <a:r>
              <a:rPr lang="en-GB" dirty="0">
                <a:latin typeface="Calibri" panose="020F0502020204030204" pitchFamily="34" charset="0"/>
                <a:ea typeface="Times New Roman" panose="02020603050405020304" pitchFamily="18" charset="0"/>
              </a:rPr>
              <a:t> </a:t>
            </a:r>
            <a:endParaRPr lang="en-GB" sz="2000" dirty="0">
              <a:latin typeface="Times New Roman" panose="02020603050405020304" pitchFamily="18" charset="0"/>
              <a:ea typeface="Times New Roman" panose="02020603050405020304" pitchFamily="18" charset="0"/>
            </a:endParaRPr>
          </a:p>
          <a:p>
            <a:pPr lvl="0">
              <a:spcAft>
                <a:spcPts val="0"/>
              </a:spcAft>
              <a:tabLst>
                <a:tab pos="457200" algn="l"/>
                <a:tab pos="1871980" algn="l"/>
              </a:tabLst>
            </a:pPr>
            <a:r>
              <a:rPr lang="en-GB" b="1" dirty="0">
                <a:latin typeface="Calibri" panose="020F0502020204030204" pitchFamily="34" charset="0"/>
                <a:ea typeface="Times New Roman" panose="02020603050405020304" pitchFamily="18" charset="0"/>
              </a:rPr>
              <a:t>4. Amino acid sequences</a:t>
            </a:r>
            <a:r>
              <a:rPr lang="en-GB" dirty="0">
                <a:latin typeface="Calibri" panose="020F0502020204030204" pitchFamily="34" charset="0"/>
                <a:ea typeface="Times New Roman" panose="02020603050405020304" pitchFamily="18" charset="0"/>
              </a:rPr>
              <a:t> of certain proteins can be compared between different species- the </a:t>
            </a:r>
            <a:r>
              <a:rPr lang="en-GB" b="1" dirty="0">
                <a:latin typeface="Calibri" panose="020F0502020204030204" pitchFamily="34" charset="0"/>
                <a:ea typeface="Times New Roman" panose="02020603050405020304" pitchFamily="18" charset="0"/>
              </a:rPr>
              <a:t>more similar the amino-acid sequence, the more closely related the 2 species are</a:t>
            </a:r>
            <a:r>
              <a:rPr lang="en-GB" dirty="0">
                <a:latin typeface="Calibri" panose="020F0502020204030204" pitchFamily="34" charset="0"/>
                <a:ea typeface="Times New Roman" panose="02020603050405020304" pitchFamily="18" charset="0"/>
              </a:rPr>
              <a:t>, the more </a:t>
            </a:r>
            <a:r>
              <a:rPr lang="en-GB" b="1" dirty="0">
                <a:latin typeface="Calibri" panose="020F0502020204030204" pitchFamily="34" charset="0"/>
                <a:ea typeface="Times New Roman" panose="02020603050405020304" pitchFamily="18" charset="0"/>
              </a:rPr>
              <a:t>difference</a:t>
            </a:r>
            <a:r>
              <a:rPr lang="en-GB" dirty="0">
                <a:latin typeface="Calibri" panose="020F0502020204030204" pitchFamily="34" charset="0"/>
                <a:ea typeface="Times New Roman" panose="02020603050405020304" pitchFamily="18" charset="0"/>
              </a:rPr>
              <a:t> in the </a:t>
            </a:r>
            <a:r>
              <a:rPr lang="en-GB" b="1" dirty="0">
                <a:latin typeface="Calibri" panose="020F0502020204030204" pitchFamily="34" charset="0"/>
                <a:ea typeface="Times New Roman" panose="02020603050405020304" pitchFamily="18" charset="0"/>
              </a:rPr>
              <a:t>amino-acid sequence</a:t>
            </a:r>
            <a:r>
              <a:rPr lang="en-GB" dirty="0">
                <a:latin typeface="Calibri" panose="020F0502020204030204" pitchFamily="34" charset="0"/>
                <a:ea typeface="Times New Roman" panose="02020603050405020304" pitchFamily="18" charset="0"/>
              </a:rPr>
              <a:t> the </a:t>
            </a:r>
            <a:r>
              <a:rPr lang="en-GB" b="1" dirty="0">
                <a:latin typeface="Calibri" panose="020F0502020204030204" pitchFamily="34" charset="0"/>
                <a:ea typeface="Times New Roman" panose="02020603050405020304" pitchFamily="18" charset="0"/>
              </a:rPr>
              <a:t>less closely related</a:t>
            </a:r>
            <a:r>
              <a:rPr lang="en-GB" dirty="0">
                <a:latin typeface="Calibri" panose="020F0502020204030204" pitchFamily="34" charset="0"/>
                <a:ea typeface="Times New Roman" panose="02020603050405020304" pitchFamily="18" charset="0"/>
              </a:rPr>
              <a:t> the 2 species are.</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07215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1A23E3-F2F8-4638-94F6-3868857EED99}"/>
              </a:ext>
            </a:extLst>
          </p:cNvPr>
          <p:cNvPicPr>
            <a:picLocks noChangeAspect="1"/>
          </p:cNvPicPr>
          <p:nvPr/>
        </p:nvPicPr>
        <p:blipFill>
          <a:blip r:embed="rId2"/>
          <a:stretch>
            <a:fillRect/>
          </a:stretch>
        </p:blipFill>
        <p:spPr>
          <a:xfrm>
            <a:off x="109728" y="82296"/>
            <a:ext cx="8924544" cy="6693408"/>
          </a:xfrm>
          <a:prstGeom prst="rect">
            <a:avLst/>
          </a:prstGeom>
        </p:spPr>
      </p:pic>
      <p:sp>
        <p:nvSpPr>
          <p:cNvPr id="3" name="Rectangle 2">
            <a:extLst>
              <a:ext uri="{FF2B5EF4-FFF2-40B4-BE49-F238E27FC236}">
                <a16:creationId xmlns:a16="http://schemas.microsoft.com/office/drawing/2014/main" id="{5A6C62F0-5689-4651-8762-2906E72FEF02}"/>
              </a:ext>
            </a:extLst>
          </p:cNvPr>
          <p:cNvSpPr/>
          <p:nvPr/>
        </p:nvSpPr>
        <p:spPr>
          <a:xfrm>
            <a:off x="2933395" y="5501030"/>
            <a:ext cx="146304" cy="8119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28F76FE-040B-4752-BCB3-D075FDD1536D}"/>
              </a:ext>
            </a:extLst>
          </p:cNvPr>
          <p:cNvSpPr/>
          <p:nvPr/>
        </p:nvSpPr>
        <p:spPr>
          <a:xfrm>
            <a:off x="3334512" y="4490314"/>
            <a:ext cx="146304" cy="8119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0489440-221F-449A-9643-4E2B2B32E5C2}"/>
              </a:ext>
            </a:extLst>
          </p:cNvPr>
          <p:cNvSpPr/>
          <p:nvPr/>
        </p:nvSpPr>
        <p:spPr>
          <a:xfrm>
            <a:off x="3334512" y="5963716"/>
            <a:ext cx="146304" cy="8119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1A5C495-6980-4E37-8FDE-06B9AEFCFB32}"/>
              </a:ext>
            </a:extLst>
          </p:cNvPr>
          <p:cNvSpPr txBox="1"/>
          <p:nvPr/>
        </p:nvSpPr>
        <p:spPr>
          <a:xfrm>
            <a:off x="7549286" y="4023702"/>
            <a:ext cx="1484986" cy="1477328"/>
          </a:xfrm>
          <a:prstGeom prst="rect">
            <a:avLst/>
          </a:prstGeom>
          <a:solidFill>
            <a:srgbClr val="FFFF00"/>
          </a:solidFill>
        </p:spPr>
        <p:txBody>
          <a:bodyPr wrap="square" rtlCol="0">
            <a:spAutoFit/>
          </a:bodyPr>
          <a:lstStyle/>
          <a:p>
            <a:pPr algn="ctr"/>
            <a:r>
              <a:rPr lang="en-GB" dirty="0"/>
              <a:t>What can you work your from this DNA sequence?</a:t>
            </a:r>
          </a:p>
        </p:txBody>
      </p:sp>
      <p:sp>
        <p:nvSpPr>
          <p:cNvPr id="7" name="Rectangle 6">
            <a:extLst>
              <a:ext uri="{FF2B5EF4-FFF2-40B4-BE49-F238E27FC236}">
                <a16:creationId xmlns:a16="http://schemas.microsoft.com/office/drawing/2014/main" id="{3125CDE2-BBD2-4B06-AD37-69E581375984}"/>
              </a:ext>
            </a:extLst>
          </p:cNvPr>
          <p:cNvSpPr/>
          <p:nvPr/>
        </p:nvSpPr>
        <p:spPr>
          <a:xfrm>
            <a:off x="4020921" y="4490314"/>
            <a:ext cx="146304" cy="8119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730EBF4-5D8C-4ECF-88AB-75BE27261D32}"/>
              </a:ext>
            </a:extLst>
          </p:cNvPr>
          <p:cNvSpPr/>
          <p:nvPr/>
        </p:nvSpPr>
        <p:spPr>
          <a:xfrm>
            <a:off x="4020921" y="5963716"/>
            <a:ext cx="146304" cy="8119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FC7EBE0-F30F-4B05-ABDB-C638CDE2E92E}"/>
              </a:ext>
            </a:extLst>
          </p:cNvPr>
          <p:cNvSpPr/>
          <p:nvPr/>
        </p:nvSpPr>
        <p:spPr>
          <a:xfrm>
            <a:off x="5293766" y="5501030"/>
            <a:ext cx="146304" cy="46268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B9328C26-0B72-4F30-ACDC-001A9E69553B}"/>
              </a:ext>
            </a:extLst>
          </p:cNvPr>
          <p:cNvSpPr/>
          <p:nvPr/>
        </p:nvSpPr>
        <p:spPr>
          <a:xfrm>
            <a:off x="6527596" y="5501030"/>
            <a:ext cx="146304" cy="46268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94726A5-7702-40E3-BB67-E762E09B3684}"/>
              </a:ext>
            </a:extLst>
          </p:cNvPr>
          <p:cNvSpPr/>
          <p:nvPr/>
        </p:nvSpPr>
        <p:spPr>
          <a:xfrm>
            <a:off x="6692188" y="5963716"/>
            <a:ext cx="146304" cy="46268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8587A60-5BEF-45D3-9955-3A4398ED239E}"/>
              </a:ext>
            </a:extLst>
          </p:cNvPr>
          <p:cNvSpPr/>
          <p:nvPr/>
        </p:nvSpPr>
        <p:spPr>
          <a:xfrm>
            <a:off x="6673900" y="3612488"/>
            <a:ext cx="157276" cy="776631"/>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8083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ow are sequenced genomes stored and shared? | Facts | yourgenome.org">
            <a:extLst>
              <a:ext uri="{FF2B5EF4-FFF2-40B4-BE49-F238E27FC236}">
                <a16:creationId xmlns:a16="http://schemas.microsoft.com/office/drawing/2014/main" id="{10F1B1B2-BDBB-4AF7-A301-AE14AB7D6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50" y="1742834"/>
            <a:ext cx="9144000" cy="3825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3AE70E5-86A1-4D1B-8359-4E2ED821487E}"/>
              </a:ext>
            </a:extLst>
          </p:cNvPr>
          <p:cNvSpPr txBox="1"/>
          <p:nvPr/>
        </p:nvSpPr>
        <p:spPr>
          <a:xfrm>
            <a:off x="907085" y="314554"/>
            <a:ext cx="7410297" cy="369332"/>
          </a:xfrm>
          <a:prstGeom prst="rect">
            <a:avLst/>
          </a:prstGeom>
          <a:noFill/>
        </p:spPr>
        <p:txBody>
          <a:bodyPr wrap="square" rtlCol="0">
            <a:spAutoFit/>
          </a:bodyPr>
          <a:lstStyle/>
          <a:p>
            <a:r>
              <a:rPr lang="en-GB" dirty="0"/>
              <a:t>The more aligned the sequence the more closely related the species. </a:t>
            </a:r>
          </a:p>
        </p:txBody>
      </p:sp>
    </p:spTree>
    <p:extLst>
      <p:ext uri="{BB962C8B-B14F-4D97-AF65-F5344CB8AC3E}">
        <p14:creationId xmlns:p14="http://schemas.microsoft.com/office/powerpoint/2010/main" val="7650226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F8970D-FDBA-4596-98EA-037FE0913306}"/>
              </a:ext>
            </a:extLst>
          </p:cNvPr>
          <p:cNvPicPr>
            <a:picLocks noChangeAspect="1"/>
          </p:cNvPicPr>
          <p:nvPr/>
        </p:nvPicPr>
        <p:blipFill>
          <a:blip r:embed="rId2"/>
          <a:stretch>
            <a:fillRect/>
          </a:stretch>
        </p:blipFill>
        <p:spPr>
          <a:xfrm>
            <a:off x="122682" y="107747"/>
            <a:ext cx="8902770" cy="5166512"/>
          </a:xfrm>
          <a:prstGeom prst="rect">
            <a:avLst/>
          </a:prstGeom>
        </p:spPr>
      </p:pic>
      <p:sp>
        <p:nvSpPr>
          <p:cNvPr id="3" name="TextBox 2">
            <a:extLst>
              <a:ext uri="{FF2B5EF4-FFF2-40B4-BE49-F238E27FC236}">
                <a16:creationId xmlns:a16="http://schemas.microsoft.com/office/drawing/2014/main" id="{DD93BE36-6A04-4442-9EAA-3A568C691F2B}"/>
              </a:ext>
            </a:extLst>
          </p:cNvPr>
          <p:cNvSpPr txBox="1"/>
          <p:nvPr/>
        </p:nvSpPr>
        <p:spPr>
          <a:xfrm>
            <a:off x="466668" y="6082504"/>
            <a:ext cx="8405165" cy="369332"/>
          </a:xfrm>
          <a:prstGeom prst="rect">
            <a:avLst/>
          </a:prstGeom>
          <a:noFill/>
        </p:spPr>
        <p:txBody>
          <a:bodyPr wrap="square" rtlCol="0">
            <a:spAutoFit/>
          </a:bodyPr>
          <a:lstStyle/>
          <a:p>
            <a:pPr algn="ctr"/>
            <a:r>
              <a:rPr lang="en-GB" b="1" dirty="0">
                <a:solidFill>
                  <a:srgbClr val="7030A0"/>
                </a:solidFill>
              </a:rPr>
              <a:t>Complete the practice activities in your booklet </a:t>
            </a:r>
          </a:p>
        </p:txBody>
      </p:sp>
    </p:spTree>
    <p:extLst>
      <p:ext uri="{BB962C8B-B14F-4D97-AF65-F5344CB8AC3E}">
        <p14:creationId xmlns:p14="http://schemas.microsoft.com/office/powerpoint/2010/main" val="20264831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6800091E-37FD-904F-A00E-E3A2A4B0D5D9}"/>
              </a:ext>
            </a:extLst>
          </p:cNvPr>
          <p:cNvPicPr>
            <a:picLocks noChangeAspect="1"/>
          </p:cNvPicPr>
          <p:nvPr/>
        </p:nvPicPr>
        <p:blipFill rotWithShape="1">
          <a:blip r:embed="rId2"/>
          <a:srcRect b="62543"/>
          <a:stretch/>
        </p:blipFill>
        <p:spPr>
          <a:xfrm>
            <a:off x="852169" y="132624"/>
            <a:ext cx="7248585" cy="2479948"/>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28DD6A42-DCE5-CB41-AC2E-AB377CCF7B57}"/>
              </a:ext>
            </a:extLst>
          </p:cNvPr>
          <p:cNvPicPr>
            <a:picLocks noChangeAspect="1"/>
          </p:cNvPicPr>
          <p:nvPr/>
        </p:nvPicPr>
        <p:blipFill rotWithShape="1">
          <a:blip r:embed="rId2"/>
          <a:srcRect l="6152" t="34760"/>
          <a:stretch/>
        </p:blipFill>
        <p:spPr>
          <a:xfrm>
            <a:off x="1632858" y="2612572"/>
            <a:ext cx="6204857" cy="3939864"/>
          </a:xfrm>
          <a:prstGeom prst="rect">
            <a:avLst/>
          </a:prstGeom>
        </p:spPr>
      </p:pic>
    </p:spTree>
    <p:extLst>
      <p:ext uri="{BB962C8B-B14F-4D97-AF65-F5344CB8AC3E}">
        <p14:creationId xmlns:p14="http://schemas.microsoft.com/office/powerpoint/2010/main" val="39619520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2AA0E5-3793-4EDC-8F64-C6CA949FC6BB}"/>
              </a:ext>
            </a:extLst>
          </p:cNvPr>
          <p:cNvPicPr>
            <a:picLocks noChangeAspect="1"/>
          </p:cNvPicPr>
          <p:nvPr/>
        </p:nvPicPr>
        <p:blipFill>
          <a:blip r:embed="rId2"/>
          <a:stretch>
            <a:fillRect/>
          </a:stretch>
        </p:blipFill>
        <p:spPr>
          <a:xfrm>
            <a:off x="179457" y="1294576"/>
            <a:ext cx="8638781" cy="4956478"/>
          </a:xfrm>
          <a:prstGeom prst="rect">
            <a:avLst/>
          </a:prstGeom>
        </p:spPr>
      </p:pic>
    </p:spTree>
    <p:extLst>
      <p:ext uri="{BB962C8B-B14F-4D97-AF65-F5344CB8AC3E}">
        <p14:creationId xmlns:p14="http://schemas.microsoft.com/office/powerpoint/2010/main" val="3849944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496E8B-4412-41E6-A1C4-A0FC4F7AE7C7}"/>
              </a:ext>
            </a:extLst>
          </p:cNvPr>
          <p:cNvPicPr>
            <a:picLocks noChangeAspect="1"/>
          </p:cNvPicPr>
          <p:nvPr/>
        </p:nvPicPr>
        <p:blipFill>
          <a:blip r:embed="rId2"/>
          <a:stretch>
            <a:fillRect/>
          </a:stretch>
        </p:blipFill>
        <p:spPr>
          <a:xfrm>
            <a:off x="247041" y="105460"/>
            <a:ext cx="6630924" cy="6486144"/>
          </a:xfrm>
          <a:prstGeom prst="rect">
            <a:avLst/>
          </a:prstGeom>
        </p:spPr>
      </p:pic>
    </p:spTree>
    <p:extLst>
      <p:ext uri="{BB962C8B-B14F-4D97-AF65-F5344CB8AC3E}">
        <p14:creationId xmlns:p14="http://schemas.microsoft.com/office/powerpoint/2010/main" val="36879123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496E8B-4412-41E6-A1C4-A0FC4F7AE7C7}"/>
              </a:ext>
            </a:extLst>
          </p:cNvPr>
          <p:cNvPicPr>
            <a:picLocks noChangeAspect="1"/>
          </p:cNvPicPr>
          <p:nvPr/>
        </p:nvPicPr>
        <p:blipFill>
          <a:blip r:embed="rId2"/>
          <a:stretch>
            <a:fillRect/>
          </a:stretch>
        </p:blipFill>
        <p:spPr>
          <a:xfrm>
            <a:off x="247041" y="105460"/>
            <a:ext cx="6630924" cy="6486144"/>
          </a:xfrm>
          <a:prstGeom prst="rect">
            <a:avLst/>
          </a:prstGeom>
        </p:spPr>
      </p:pic>
      <p:sp>
        <p:nvSpPr>
          <p:cNvPr id="3" name="TextBox 2">
            <a:extLst>
              <a:ext uri="{FF2B5EF4-FFF2-40B4-BE49-F238E27FC236}">
                <a16:creationId xmlns:a16="http://schemas.microsoft.com/office/drawing/2014/main" id="{C77652F1-F0C0-4AE7-BBB0-2373D3CDB549}"/>
              </a:ext>
            </a:extLst>
          </p:cNvPr>
          <p:cNvSpPr txBox="1"/>
          <p:nvPr/>
        </p:nvSpPr>
        <p:spPr>
          <a:xfrm>
            <a:off x="3562503" y="1265530"/>
            <a:ext cx="1828065" cy="830997"/>
          </a:xfrm>
          <a:prstGeom prst="rect">
            <a:avLst/>
          </a:prstGeom>
          <a:noFill/>
        </p:spPr>
        <p:txBody>
          <a:bodyPr wrap="none" rtlCol="0">
            <a:spAutoFit/>
          </a:bodyPr>
          <a:lstStyle/>
          <a:p>
            <a:r>
              <a:rPr lang="en-GB" sz="1200" dirty="0">
                <a:solidFill>
                  <a:srgbClr val="7030A0"/>
                </a:solidFill>
              </a:rPr>
              <a:t>TTT  CTT   AAC   GCT  TGT</a:t>
            </a:r>
          </a:p>
          <a:p>
            <a:endParaRPr lang="en-GB" sz="1200" dirty="0">
              <a:solidFill>
                <a:srgbClr val="7030A0"/>
              </a:solidFill>
            </a:endParaRPr>
          </a:p>
          <a:p>
            <a:endParaRPr lang="en-GB" sz="1200" dirty="0">
              <a:solidFill>
                <a:srgbClr val="7030A0"/>
              </a:solidFill>
            </a:endParaRPr>
          </a:p>
          <a:p>
            <a:r>
              <a:rPr lang="en-GB" sz="1200" dirty="0">
                <a:solidFill>
                  <a:srgbClr val="7030A0"/>
                </a:solidFill>
              </a:rPr>
              <a:t>PHE   LEU  ASN   ALA   CYS </a:t>
            </a:r>
          </a:p>
        </p:txBody>
      </p:sp>
      <p:sp>
        <p:nvSpPr>
          <p:cNvPr id="4" name="TextBox 3">
            <a:extLst>
              <a:ext uri="{FF2B5EF4-FFF2-40B4-BE49-F238E27FC236}">
                <a16:creationId xmlns:a16="http://schemas.microsoft.com/office/drawing/2014/main" id="{30CD1F95-920C-4D99-8B3D-C5BB636D2B88}"/>
              </a:ext>
            </a:extLst>
          </p:cNvPr>
          <p:cNvSpPr txBox="1"/>
          <p:nvPr/>
        </p:nvSpPr>
        <p:spPr>
          <a:xfrm>
            <a:off x="3562503" y="3013501"/>
            <a:ext cx="1888659" cy="646331"/>
          </a:xfrm>
          <a:prstGeom prst="rect">
            <a:avLst/>
          </a:prstGeom>
          <a:noFill/>
        </p:spPr>
        <p:txBody>
          <a:bodyPr wrap="none" rtlCol="0">
            <a:spAutoFit/>
          </a:bodyPr>
          <a:lstStyle/>
          <a:p>
            <a:r>
              <a:rPr lang="en-GB" sz="1200" dirty="0">
                <a:solidFill>
                  <a:srgbClr val="7030A0"/>
                </a:solidFill>
              </a:rPr>
              <a:t>                    TTA   CGC</a:t>
            </a:r>
          </a:p>
          <a:p>
            <a:r>
              <a:rPr lang="en-GB" sz="1200" dirty="0">
                <a:solidFill>
                  <a:srgbClr val="7030A0"/>
                </a:solidFill>
              </a:rPr>
              <a:t>UUC  CUU                     UGU</a:t>
            </a:r>
          </a:p>
          <a:p>
            <a:r>
              <a:rPr lang="en-GB" sz="1200" dirty="0">
                <a:solidFill>
                  <a:srgbClr val="7030A0"/>
                </a:solidFill>
              </a:rPr>
              <a:t>PHE   LEU  ASN   ALA   CYS </a:t>
            </a:r>
          </a:p>
        </p:txBody>
      </p:sp>
      <p:sp>
        <p:nvSpPr>
          <p:cNvPr id="5" name="TextBox 4">
            <a:extLst>
              <a:ext uri="{FF2B5EF4-FFF2-40B4-BE49-F238E27FC236}">
                <a16:creationId xmlns:a16="http://schemas.microsoft.com/office/drawing/2014/main" id="{E3ABB9CC-00CA-484A-A817-7D43BCD3BC23}"/>
              </a:ext>
            </a:extLst>
          </p:cNvPr>
          <p:cNvSpPr txBox="1"/>
          <p:nvPr/>
        </p:nvSpPr>
        <p:spPr>
          <a:xfrm>
            <a:off x="634033" y="3869799"/>
            <a:ext cx="7745598" cy="584775"/>
          </a:xfrm>
          <a:prstGeom prst="rect">
            <a:avLst/>
          </a:prstGeom>
          <a:noFill/>
        </p:spPr>
        <p:txBody>
          <a:bodyPr wrap="square" rtlCol="0">
            <a:spAutoFit/>
          </a:bodyPr>
          <a:lstStyle/>
          <a:p>
            <a:r>
              <a:rPr lang="en-GB" sz="1600" dirty="0">
                <a:solidFill>
                  <a:srgbClr val="7030A0"/>
                </a:solidFill>
              </a:rPr>
              <a:t>Looked at Amino-acid sequence, it is the same in both species. No, don’t agree as the DNA sequence has changed so there are differences</a:t>
            </a:r>
          </a:p>
        </p:txBody>
      </p:sp>
      <p:sp>
        <p:nvSpPr>
          <p:cNvPr id="6" name="TextBox 5">
            <a:extLst>
              <a:ext uri="{FF2B5EF4-FFF2-40B4-BE49-F238E27FC236}">
                <a16:creationId xmlns:a16="http://schemas.microsoft.com/office/drawing/2014/main" id="{C6946EE6-AEE0-4463-A943-019A2339DCB1}"/>
              </a:ext>
            </a:extLst>
          </p:cNvPr>
          <p:cNvSpPr txBox="1"/>
          <p:nvPr/>
        </p:nvSpPr>
        <p:spPr>
          <a:xfrm>
            <a:off x="3562502" y="5061423"/>
            <a:ext cx="1898597" cy="646331"/>
          </a:xfrm>
          <a:prstGeom prst="rect">
            <a:avLst/>
          </a:prstGeom>
          <a:noFill/>
        </p:spPr>
        <p:txBody>
          <a:bodyPr wrap="none" rtlCol="0">
            <a:spAutoFit/>
          </a:bodyPr>
          <a:lstStyle/>
          <a:p>
            <a:r>
              <a:rPr lang="en-GB" sz="1200" dirty="0">
                <a:solidFill>
                  <a:srgbClr val="7030A0"/>
                </a:solidFill>
              </a:rPr>
              <a:t>AAG            TAA             ACA</a:t>
            </a:r>
          </a:p>
          <a:p>
            <a:r>
              <a:rPr lang="en-GB" sz="1200" dirty="0">
                <a:solidFill>
                  <a:srgbClr val="7030A0"/>
                </a:solidFill>
              </a:rPr>
              <a:t>          CUU             GCG</a:t>
            </a:r>
          </a:p>
          <a:p>
            <a:r>
              <a:rPr lang="en-GB" sz="1200" dirty="0">
                <a:solidFill>
                  <a:srgbClr val="7030A0"/>
                </a:solidFill>
              </a:rPr>
              <a:t>PHE   LEU    ILE     ALA   CYS </a:t>
            </a:r>
          </a:p>
        </p:txBody>
      </p:sp>
      <p:sp>
        <p:nvSpPr>
          <p:cNvPr id="7" name="TextBox 6">
            <a:extLst>
              <a:ext uri="{FF2B5EF4-FFF2-40B4-BE49-F238E27FC236}">
                <a16:creationId xmlns:a16="http://schemas.microsoft.com/office/drawing/2014/main" id="{1EA353B2-46A0-49DB-A573-86AD46F26198}"/>
              </a:ext>
            </a:extLst>
          </p:cNvPr>
          <p:cNvSpPr txBox="1"/>
          <p:nvPr/>
        </p:nvSpPr>
        <p:spPr>
          <a:xfrm>
            <a:off x="1398402" y="6216796"/>
            <a:ext cx="7745598" cy="584775"/>
          </a:xfrm>
          <a:prstGeom prst="rect">
            <a:avLst/>
          </a:prstGeom>
          <a:noFill/>
        </p:spPr>
        <p:txBody>
          <a:bodyPr wrap="square" rtlCol="0">
            <a:spAutoFit/>
          </a:bodyPr>
          <a:lstStyle/>
          <a:p>
            <a:r>
              <a:rPr lang="en-GB" sz="1600" dirty="0">
                <a:solidFill>
                  <a:srgbClr val="7030A0"/>
                </a:solidFill>
              </a:rPr>
              <a:t>DNA sequence between 2 and 3 is more similar/less differences so more closely related </a:t>
            </a:r>
          </a:p>
          <a:p>
            <a:r>
              <a:rPr lang="en-GB" sz="1600" dirty="0">
                <a:solidFill>
                  <a:srgbClr val="7030A0"/>
                </a:solidFill>
              </a:rPr>
              <a:t>DNA of species 1 has more differences so less closely related. </a:t>
            </a:r>
          </a:p>
        </p:txBody>
      </p:sp>
    </p:spTree>
    <p:extLst>
      <p:ext uri="{BB962C8B-B14F-4D97-AF65-F5344CB8AC3E}">
        <p14:creationId xmlns:p14="http://schemas.microsoft.com/office/powerpoint/2010/main" val="68689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1CA78C-60B6-4B9C-A5AB-5F92EBC1F021}"/>
              </a:ext>
            </a:extLst>
          </p:cNvPr>
          <p:cNvPicPr>
            <a:picLocks noChangeAspect="1"/>
          </p:cNvPicPr>
          <p:nvPr/>
        </p:nvPicPr>
        <p:blipFill>
          <a:blip r:embed="rId2"/>
          <a:stretch>
            <a:fillRect/>
          </a:stretch>
        </p:blipFill>
        <p:spPr>
          <a:xfrm>
            <a:off x="-160934" y="-87782"/>
            <a:ext cx="6630924" cy="6701028"/>
          </a:xfrm>
          <a:prstGeom prst="rect">
            <a:avLst/>
          </a:prstGeom>
        </p:spPr>
      </p:pic>
      <p:sp>
        <p:nvSpPr>
          <p:cNvPr id="3" name="Rectangle 2">
            <a:extLst>
              <a:ext uri="{FF2B5EF4-FFF2-40B4-BE49-F238E27FC236}">
                <a16:creationId xmlns:a16="http://schemas.microsoft.com/office/drawing/2014/main" id="{E75A47F2-95CE-4950-A5AF-17A638F2F80B}"/>
              </a:ext>
            </a:extLst>
          </p:cNvPr>
          <p:cNvSpPr/>
          <p:nvPr/>
        </p:nvSpPr>
        <p:spPr>
          <a:xfrm>
            <a:off x="2490826" y="3949511"/>
            <a:ext cx="6806794" cy="2908489"/>
          </a:xfrm>
          <a:prstGeom prst="rect">
            <a:avLst/>
          </a:prstGeom>
        </p:spPr>
        <p:txBody>
          <a:bodyPr wrap="square">
            <a:spAutoFit/>
          </a:bodyPr>
          <a:lstStyle/>
          <a:p>
            <a:pPr>
              <a:spcBef>
                <a:spcPts val="1200"/>
              </a:spcBef>
            </a:pPr>
            <a:r>
              <a:rPr lang="en-GB" sz="1400" dirty="0">
                <a:solidFill>
                  <a:srgbClr val="7030A0"/>
                </a:solidFill>
                <a:latin typeface="Arial" panose="020B0604020202020204" pitchFamily="34" charset="0"/>
              </a:rPr>
              <a:t>(b)     Number of different alleles of each gene.</a:t>
            </a:r>
          </a:p>
          <a:p>
            <a:pPr marL="1440180" marR="1080135">
              <a:spcBef>
                <a:spcPts val="300"/>
              </a:spcBef>
            </a:pPr>
            <a:r>
              <a:rPr lang="en-GB" sz="1400" i="1" dirty="0">
                <a:solidFill>
                  <a:srgbClr val="7030A0"/>
                </a:solidFill>
                <a:latin typeface="Arial" panose="020B0604020202020204" pitchFamily="34" charset="0"/>
              </a:rPr>
              <a:t>Accept number of different base sequences (found) in each gene</a:t>
            </a:r>
          </a:p>
          <a:p>
            <a:pPr algn="r">
              <a:spcAft>
                <a:spcPts val="0"/>
              </a:spcAft>
            </a:pPr>
            <a:r>
              <a:rPr lang="en-GB" sz="1050" b="1" dirty="0">
                <a:solidFill>
                  <a:srgbClr val="7030A0"/>
                </a:solidFill>
                <a:latin typeface="Times New Roman" panose="02020603050405020304" pitchFamily="18" charset="0"/>
              </a:rPr>
              <a:t>1</a:t>
            </a:r>
          </a:p>
          <a:p>
            <a:pPr algn="r">
              <a:spcAft>
                <a:spcPts val="0"/>
              </a:spcAft>
            </a:pPr>
            <a:endParaRPr lang="en-GB" sz="1050" b="1" dirty="0">
              <a:solidFill>
                <a:srgbClr val="7030A0"/>
              </a:solidFill>
              <a:latin typeface="Times New Roman" panose="02020603050405020304" pitchFamily="18" charset="0"/>
            </a:endParaRPr>
          </a:p>
          <a:p>
            <a:pPr algn="r">
              <a:spcAft>
                <a:spcPts val="0"/>
              </a:spcAft>
            </a:pPr>
            <a:endParaRPr lang="en-GB" sz="1050" b="1" dirty="0">
              <a:solidFill>
                <a:srgbClr val="7030A0"/>
              </a:solidFill>
              <a:latin typeface="Times New Roman" panose="02020603050405020304" pitchFamily="18" charset="0"/>
            </a:endParaRPr>
          </a:p>
          <a:p>
            <a:pPr marL="1080135" indent="-720090">
              <a:spcBef>
                <a:spcPts val="1200"/>
              </a:spcBef>
            </a:pPr>
            <a:r>
              <a:rPr lang="en-GB" sz="1400" dirty="0">
                <a:solidFill>
                  <a:srgbClr val="7030A0"/>
                </a:solidFill>
                <a:latin typeface="Arial" panose="020B0604020202020204" pitchFamily="34" charset="0"/>
              </a:rPr>
              <a:t>(c)     1.      Has greater proportion of genes / percentage of genes showing diversity;</a:t>
            </a:r>
          </a:p>
          <a:p>
            <a:r>
              <a:rPr lang="en-GB" sz="1400" dirty="0">
                <a:solidFill>
                  <a:srgbClr val="7030A0"/>
                </a:solidFill>
                <a:latin typeface="Arial" panose="020B0604020202020204" pitchFamily="34" charset="0"/>
              </a:rPr>
              <a:t>2.      Percentage is 35% compared with 28% / proportion is 0.35 compared with 0.28.</a:t>
            </a:r>
          </a:p>
          <a:p>
            <a:pPr marL="1440180" marR="1080135">
              <a:spcBef>
                <a:spcPts val="300"/>
              </a:spcBef>
            </a:pPr>
            <a:r>
              <a:rPr lang="en-GB" sz="1400" i="1" dirty="0">
                <a:solidFill>
                  <a:srgbClr val="7030A0"/>
                </a:solidFill>
                <a:latin typeface="Arial" panose="020B0604020202020204" pitchFamily="34" charset="0"/>
              </a:rPr>
              <a:t>Allow correct figures that are not rounded up, i.e., 34.9% / 0.349 and 27.8% / 0.278</a:t>
            </a:r>
          </a:p>
          <a:p>
            <a:pPr algn="r">
              <a:spcAft>
                <a:spcPts val="0"/>
              </a:spcAft>
            </a:pPr>
            <a:r>
              <a:rPr lang="en-GB" sz="1050" b="1" dirty="0">
                <a:solidFill>
                  <a:srgbClr val="7030A0"/>
                </a:solidFill>
                <a:latin typeface="Times New Roman" panose="02020603050405020304" pitchFamily="18" charset="0"/>
              </a:rPr>
              <a:t>2</a:t>
            </a:r>
            <a:endParaRPr lang="en-GB" sz="1050" b="1" i="0" dirty="0">
              <a:solidFill>
                <a:srgbClr val="7030A0"/>
              </a:solidFill>
              <a:effectLst/>
              <a:latin typeface="Times New Roman" panose="02020603050405020304" pitchFamily="18" charset="0"/>
            </a:endParaRPr>
          </a:p>
        </p:txBody>
      </p:sp>
    </p:spTree>
    <p:extLst>
      <p:ext uri="{BB962C8B-B14F-4D97-AF65-F5344CB8AC3E}">
        <p14:creationId xmlns:p14="http://schemas.microsoft.com/office/powerpoint/2010/main" val="52158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412</TotalTime>
  <Words>3648</Words>
  <Application>Microsoft Office PowerPoint</Application>
  <PresentationFormat>On-screen Show (4:3)</PresentationFormat>
  <Paragraphs>429</Paragraphs>
  <Slides>62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Calibri Light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Starter – Come up with your own system to sort these objects into groups</vt:lpstr>
      <vt:lpstr>Test your system Which category would you place these objects into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Gareth Roberts</dc:creator>
  <cp:lastModifiedBy>Kim Edgell</cp:lastModifiedBy>
  <cp:revision>59</cp:revision>
  <dcterms:created xsi:type="dcterms:W3CDTF">2020-02-27T21:26:50Z</dcterms:created>
  <dcterms:modified xsi:type="dcterms:W3CDTF">2020-03-27T09:11:55Z</dcterms:modified>
</cp:coreProperties>
</file>