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  <p:sldId id="260" r:id="rId18"/>
    <p:sldId id="290" r:id="rId19"/>
    <p:sldId id="273" r:id="rId20"/>
    <p:sldId id="276" r:id="rId21"/>
    <p:sldId id="274" r:id="rId22"/>
    <p:sldId id="277" r:id="rId23"/>
    <p:sldId id="278" r:id="rId24"/>
    <p:sldId id="286" r:id="rId25"/>
    <p:sldId id="279" r:id="rId26"/>
    <p:sldId id="280" r:id="rId27"/>
    <p:sldId id="282" r:id="rId28"/>
    <p:sldId id="283" r:id="rId29"/>
    <p:sldId id="284" r:id="rId30"/>
    <p:sldId id="285" r:id="rId31"/>
    <p:sldId id="292" r:id="rId32"/>
    <p:sldId id="288" r:id="rId33"/>
    <p:sldId id="287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8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9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7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08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49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34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35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829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57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85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86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EC503-EF73-4E1B-AE46-63DACCCF1A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468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980E9-D795-42F4-83A6-7CDD9EA35F7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4B818-0D3D-4719-B218-B9ABEFF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4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uk/url?sa=i&amp;rct=j&amp;q=puzzled+student&amp;source=images&amp;cd=&amp;cad=rja&amp;uact=8&amp;ved=0CAcQjRxqFQoTCMb3k7Dmh8YCFfIX2wod1J0Auw&amp;url=http://dontfeartheink.blogspot.com/2014/07/the-dog-did-not-eat-your-email.html&amp;ei=OpR5VcbyC_Kv7AbUu4LYCw&amp;bvm=bv.95277229,d.ZGU&amp;psig=AFQjCNEV0FSU1l8nrv57la_f_bUPt4nnsA&amp;ust=1434117546871524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co.uk/url?sa=i&amp;rct=j&amp;q=enzyme+substrate+complex&amp;source=images&amp;cd=&amp;cad=rja&amp;uact=8&amp;ved=0CAcQjRxqFQoTCIrC3Yvoh8YCFQKz2wodO4YAJg&amp;url=http://en.wikipedia.org/wiki/Active_site&amp;ei=BpZ5VYqnKYLm7ga7jIKwAg&amp;bvm=bv.95277229,d.ZGU&amp;psig=AFQjCNF_x232TdAf_fa5lVwxW0vCX8eSiw&amp;ust=143411801615066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193800"/>
            <a:ext cx="9144000" cy="2387600"/>
          </a:xfrm>
        </p:spPr>
        <p:txBody>
          <a:bodyPr/>
          <a:lstStyle/>
          <a:p>
            <a:r>
              <a:rPr lang="en-GB" dirty="0"/>
              <a:t>Learning homework Starter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14538"/>
            <a:ext cx="9144000" cy="4843462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1.       Polymer of amino acids;</a:t>
            </a:r>
          </a:p>
          <a:p>
            <a:pPr algn="l"/>
            <a:r>
              <a:rPr lang="en-GB" dirty="0"/>
              <a:t>2.      Joined by peptide bonds;</a:t>
            </a:r>
          </a:p>
          <a:p>
            <a:pPr algn="l"/>
            <a:r>
              <a:rPr lang="en-GB" dirty="0"/>
              <a:t>3.      Formed by condensation;</a:t>
            </a:r>
          </a:p>
          <a:p>
            <a:pPr algn="l"/>
            <a:r>
              <a:rPr lang="en-GB" dirty="0"/>
              <a:t>4.      Primary structure is order of amino acids;</a:t>
            </a:r>
          </a:p>
          <a:p>
            <a:pPr algn="l"/>
            <a:r>
              <a:rPr lang="en-GB" dirty="0"/>
              <a:t>5.      Secondary structure is folding of polypeptide chain due to hydrogen bonding;</a:t>
            </a:r>
          </a:p>
          <a:p>
            <a:pPr algn="l"/>
            <a:r>
              <a:rPr lang="en-GB" i="1" dirty="0"/>
              <a:t>Accept alpha helix / pleated sheet</a:t>
            </a:r>
          </a:p>
          <a:p>
            <a:pPr algn="l"/>
            <a:r>
              <a:rPr lang="en-GB" dirty="0"/>
              <a:t>6.      Tertiary structure is 3-D folding due to hydrogen bonding </a:t>
            </a:r>
            <a:r>
              <a:rPr lang="en-GB" u="sng" dirty="0"/>
              <a:t>and</a:t>
            </a:r>
            <a:r>
              <a:rPr lang="en-GB" dirty="0"/>
              <a:t> ionic / </a:t>
            </a:r>
            <a:r>
              <a:rPr lang="en-GB" dirty="0" err="1"/>
              <a:t>disulfide</a:t>
            </a:r>
            <a:r>
              <a:rPr lang="en-GB" dirty="0"/>
              <a:t> bonds;</a:t>
            </a:r>
          </a:p>
          <a:p>
            <a:pPr algn="l"/>
            <a:r>
              <a:rPr lang="en-GB" dirty="0"/>
              <a:t>7.      Quaternary structure is two or more polypeptide chains.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124883" y="1193800"/>
            <a:ext cx="7070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222222"/>
                </a:solidFill>
              </a:rPr>
              <a:t>    Describe the structure of proteins (5 marks)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91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3.1 Molecules - 3.1.4.2 Enzymes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76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135188" y="1052514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dirty="0"/>
              <a:t>What can you remember about enzymes from GCSE?</a:t>
            </a:r>
          </a:p>
        </p:txBody>
      </p:sp>
      <p:pic>
        <p:nvPicPr>
          <p:cNvPr id="4099" name="Picture 5" descr="http://2.bp.blogspot.com/-HUm5of_DNqw/U76-KD2vUqI/AAAAAAAABVs/8lySiL_P1mo/s1600/puzzled-look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9" y="2481263"/>
            <a:ext cx="305752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72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+mn-lt"/>
              </a:rPr>
              <a:t>What Are Enzymes And How Do They Work?</a:t>
            </a:r>
            <a:endParaRPr lang="en-GB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52576"/>
            <a:ext cx="10972800" cy="4886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b="1" dirty="0"/>
              <a:t>Definition: </a:t>
            </a:r>
          </a:p>
          <a:p>
            <a:r>
              <a:rPr lang="en-GB" sz="4400" b="1" dirty="0"/>
              <a:t>Enzymes are globular proteins with a specific tertiary structure which act as biological catalysts and increase the rate of reaction by lowering the activation energy.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762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+mn-lt"/>
              </a:rPr>
              <a:t>Metabolism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/>
              <a:t>Almost all reactions in living organisms (metabolism) are catalysed by enzymes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GB" altLang="en-US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GB" altLang="en-US" sz="3200"/>
              <a:t>Anabolic reactions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GB" altLang="en-US"/>
              <a:t>	Build up complex molecules from simple ones e.g. making a disaccharide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GB" altLang="en-US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GB" altLang="en-US" sz="3200"/>
              <a:t>Catabolic reactions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GB" altLang="en-US"/>
              <a:t>	Break down complex molecules into smaller ones e.g. breaking down a disaccharide</a:t>
            </a:r>
          </a:p>
        </p:txBody>
      </p:sp>
    </p:spTree>
    <p:extLst>
      <p:ext uri="{BB962C8B-B14F-4D97-AF65-F5344CB8AC3E}">
        <p14:creationId xmlns:p14="http://schemas.microsoft.com/office/powerpoint/2010/main" val="29853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Enzymes are: </a:t>
            </a:r>
          </a:p>
        </p:txBody>
      </p:sp>
      <p:pic>
        <p:nvPicPr>
          <p:cNvPr id="33796" name="Picture 4" descr="enzyme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2276476"/>
            <a:ext cx="3744913" cy="2720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7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058694" y="1124928"/>
            <a:ext cx="5855009" cy="537368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Catalysts </a:t>
            </a:r>
            <a:r>
              <a:rPr lang="en-GB" b="1" dirty="0"/>
              <a:t>speed up</a:t>
            </a:r>
            <a:r>
              <a:rPr lang="en-GB" dirty="0"/>
              <a:t> chemical reactions but remain </a:t>
            </a:r>
            <a:r>
              <a:rPr lang="en-GB" b="1" dirty="0"/>
              <a:t>unchanged</a:t>
            </a:r>
            <a:r>
              <a:rPr lang="en-GB" dirty="0"/>
              <a:t> at the end and can be </a:t>
            </a:r>
            <a:r>
              <a:rPr lang="en-GB" b="1" dirty="0"/>
              <a:t>reused</a:t>
            </a:r>
            <a:r>
              <a:rPr lang="en-GB" dirty="0"/>
              <a:t>.</a:t>
            </a:r>
          </a:p>
          <a:p>
            <a:pPr eaLnBrk="1" hangingPunct="1">
              <a:lnSpc>
                <a:spcPct val="90000"/>
              </a:lnSpc>
            </a:pPr>
            <a:endParaRPr lang="en-GB" altLang="en-US" dirty="0"/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Globular proteins made of amino acids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000" dirty="0"/>
          </a:p>
          <a:p>
            <a:r>
              <a:rPr lang="en-GB" altLang="en-US" dirty="0"/>
              <a:t>Coiled into a precise 3D shape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determined by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 tertiary structure </a:t>
            </a:r>
            <a:endParaRPr lang="en-GB" alt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000" dirty="0"/>
          </a:p>
          <a:p>
            <a:pPr eaLnBrk="1" hangingPunct="1">
              <a:lnSpc>
                <a:spcPct val="90000"/>
              </a:lnSpc>
            </a:pPr>
            <a:r>
              <a:rPr lang="en-GB" altLang="en-US" dirty="0"/>
              <a:t>Are soluble in water because they have hydrophilic R groups on the outside and hydrophobic R groups on the inside</a:t>
            </a:r>
          </a:p>
        </p:txBody>
      </p:sp>
    </p:spTree>
    <p:extLst>
      <p:ext uri="{BB962C8B-B14F-4D97-AF65-F5344CB8AC3E}">
        <p14:creationId xmlns:p14="http://schemas.microsoft.com/office/powerpoint/2010/main" val="115769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Enzyme Structure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10817" y="1773239"/>
            <a:ext cx="6270971" cy="4535487"/>
          </a:xfrm>
        </p:spPr>
        <p:txBody>
          <a:bodyPr/>
          <a:lstStyle/>
          <a:p>
            <a:r>
              <a:rPr lang="en-GB" altLang="en-US" sz="2400" dirty="0"/>
              <a:t>Enzymes have an active site.</a:t>
            </a:r>
            <a:r>
              <a:rPr lang="en-GB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 formed by</a:t>
            </a:r>
            <a:r>
              <a:rPr lang="en-GB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 tertiary structure </a:t>
            </a:r>
            <a:endParaRPr lang="en-GB" altLang="en-US" sz="2400" dirty="0"/>
          </a:p>
          <a:p>
            <a:pPr eaLnBrk="1" hangingPunct="1"/>
            <a:endParaRPr lang="en-GB" altLang="en-US" sz="2400" dirty="0"/>
          </a:p>
          <a:p>
            <a:pPr eaLnBrk="1" hangingPunct="1"/>
            <a:r>
              <a:rPr lang="en-GB" altLang="en-US" sz="2400" dirty="0"/>
              <a:t>The active site is a depression on the surface of an enzyme to which a specific substrate binds.</a:t>
            </a:r>
          </a:p>
          <a:p>
            <a:pPr eaLnBrk="1" hangingPunct="1">
              <a:buFontTx/>
              <a:buNone/>
            </a:pPr>
            <a:endParaRPr lang="en-GB" altLang="en-US" sz="2400" dirty="0"/>
          </a:p>
          <a:p>
            <a:pPr eaLnBrk="1" hangingPunct="1"/>
            <a:r>
              <a:rPr lang="en-GB" altLang="en-US" sz="2400" dirty="0"/>
              <a:t>The shape of the active site is COMPLEMENTARY to the shape of the substrate</a:t>
            </a:r>
          </a:p>
          <a:p>
            <a:pPr eaLnBrk="1" hangingPunct="1">
              <a:buFontTx/>
              <a:buNone/>
            </a:pPr>
            <a:endParaRPr lang="en-GB" altLang="en-US" sz="2400" dirty="0"/>
          </a:p>
        </p:txBody>
      </p:sp>
      <p:pic>
        <p:nvPicPr>
          <p:cNvPr id="37896" name="Picture 8" descr="enzy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1989138"/>
            <a:ext cx="356393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2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How Enzymes Work</a:t>
            </a:r>
          </a:p>
        </p:txBody>
      </p:sp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3287714" y="3724276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Substrate</a:t>
            </a:r>
          </a:p>
        </p:txBody>
      </p:sp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3189289" y="2332039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Active Site</a:t>
            </a:r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5773739" y="2052639"/>
            <a:ext cx="20161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substrate complex</a:t>
            </a:r>
          </a:p>
        </p:txBody>
      </p:sp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2279651" y="2940051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3719514" y="4492626"/>
            <a:ext cx="20161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product complex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8107364" y="3370264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</a:t>
            </a:r>
          </a:p>
        </p:txBody>
      </p:sp>
      <p:sp>
        <p:nvSpPr>
          <p:cNvPr id="13321" name="Text Box 13"/>
          <p:cNvSpPr txBox="1">
            <a:spLocks noChangeArrowheads="1"/>
          </p:cNvSpPr>
          <p:nvPr/>
        </p:nvSpPr>
        <p:spPr bwMode="auto">
          <a:xfrm>
            <a:off x="8401051" y="2133601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Products</a:t>
            </a:r>
          </a:p>
        </p:txBody>
      </p:sp>
      <p:sp>
        <p:nvSpPr>
          <p:cNvPr id="13322" name="Text Box 6"/>
          <p:cNvSpPr txBox="1">
            <a:spLocks noChangeArrowheads="1"/>
          </p:cNvSpPr>
          <p:nvPr/>
        </p:nvSpPr>
        <p:spPr bwMode="auto">
          <a:xfrm>
            <a:off x="5448301" y="3568701"/>
            <a:ext cx="201612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Active site changes shape</a:t>
            </a:r>
          </a:p>
        </p:txBody>
      </p:sp>
      <p:sp>
        <p:nvSpPr>
          <p:cNvPr id="13323" name="Text Box 8"/>
          <p:cNvSpPr txBox="1">
            <a:spLocks noChangeArrowheads="1"/>
          </p:cNvSpPr>
          <p:nvPr/>
        </p:nvSpPr>
        <p:spPr bwMode="auto">
          <a:xfrm>
            <a:off x="1687513" y="1236664"/>
            <a:ext cx="872966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u="sng">
                <a:latin typeface="+mn-lt"/>
              </a:rPr>
              <a:t>Label your diagram using the labels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347231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How Enzymes Work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2133600"/>
            <a:ext cx="8064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792539" y="2276476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substrate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3635376" y="2919414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active site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224338" y="1497152"/>
            <a:ext cx="20161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Enzyme substrate complex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2424114" y="1579426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Enzyme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6240463" y="1479552"/>
            <a:ext cx="20161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Enzyme product complex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8401050" y="1515268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Enzyme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8401051" y="2133601"/>
            <a:ext cx="2016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Products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448301" y="2346326"/>
            <a:ext cx="201612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Active site changes shape</a:t>
            </a:r>
          </a:p>
        </p:txBody>
      </p:sp>
    </p:spTree>
    <p:extLst>
      <p:ext uri="{BB962C8B-B14F-4D97-AF65-F5344CB8AC3E}">
        <p14:creationId xmlns:p14="http://schemas.microsoft.com/office/powerpoint/2010/main" val="20896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6" grpId="0"/>
      <p:bldP spid="40968" grpId="0"/>
      <p:bldP spid="40969" grpId="0"/>
      <p:bldP spid="40970" grpId="0"/>
      <p:bldP spid="40971" grpId="0"/>
      <p:bldP spid="40972" grpId="0"/>
      <p:bldP spid="40973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upload.wikimedia.org/wikipedia/commons/thumb/a/ab/Inducedfit080.png/350px-Inducedfit080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8" y="3243263"/>
            <a:ext cx="4743450" cy="30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785939" y="315913"/>
            <a:ext cx="8599487" cy="4525962"/>
          </a:xfrm>
        </p:spPr>
        <p:txBody>
          <a:bodyPr/>
          <a:lstStyle/>
          <a:p>
            <a:pPr>
              <a:defRPr/>
            </a:pPr>
            <a:r>
              <a:rPr lang="en-GB" altLang="en-US" dirty="0"/>
              <a:t>The substrate fits into the active site</a:t>
            </a:r>
          </a:p>
          <a:p>
            <a:pPr>
              <a:defRPr/>
            </a:pPr>
            <a:r>
              <a:rPr lang="en-GB" altLang="en-US" dirty="0"/>
              <a:t>An enzyme-substrate complex is formed.</a:t>
            </a:r>
          </a:p>
          <a:p>
            <a:pPr>
              <a:defRPr/>
            </a:pPr>
            <a:endParaRPr lang="en-GB" altLang="en-US" dirty="0"/>
          </a:p>
          <a:p>
            <a:pPr marL="0" indent="0">
              <a:buNone/>
              <a:defRPr/>
            </a:pPr>
            <a:r>
              <a:rPr lang="en-GB" altLang="en-US" dirty="0"/>
              <a:t>Looking at the diagram, what has changed once the substrate has bound to the active site? Think shape!</a:t>
            </a:r>
          </a:p>
          <a:p>
            <a:pPr>
              <a:defRPr/>
            </a:pPr>
            <a:endParaRPr lang="en-GB" altLang="en-US" dirty="0"/>
          </a:p>
        </p:txBody>
      </p:sp>
      <p:sp>
        <p:nvSpPr>
          <p:cNvPr id="4" name="Flowchart: Connector 3"/>
          <p:cNvSpPr/>
          <p:nvPr/>
        </p:nvSpPr>
        <p:spPr>
          <a:xfrm>
            <a:off x="5845176" y="4408489"/>
            <a:ext cx="1622425" cy="1100137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305801" y="4408489"/>
            <a:ext cx="1622425" cy="1100137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7" name="Curved Connector 6"/>
          <p:cNvCxnSpPr/>
          <p:nvPr/>
        </p:nvCxnSpPr>
        <p:spPr>
          <a:xfrm>
            <a:off x="3592513" y="3070225"/>
            <a:ext cx="2068512" cy="1677988"/>
          </a:xfrm>
          <a:prstGeom prst="curved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61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55576"/>
            <a:ext cx="8229600" cy="823913"/>
          </a:xfrm>
        </p:spPr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Activation Energy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0700" y="1071564"/>
            <a:ext cx="8686800" cy="50831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b="1"/>
              <a:t>The minimum amount of energy needed to start a reaction. Enzymes lower the activation energy. This speeds up the rate of reaction.</a:t>
            </a: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endParaRPr lang="en-GB" altLang="en-US"/>
          </a:p>
        </p:txBody>
      </p:sp>
      <p:pic>
        <p:nvPicPr>
          <p:cNvPr id="56327" name="Picture 7" descr="FG14_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14" y="2586038"/>
            <a:ext cx="4478337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54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Activation Energy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349376"/>
            <a:ext cx="104013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Enzymes </a:t>
            </a:r>
            <a:r>
              <a:rPr lang="en-GB" b="1" dirty="0"/>
              <a:t>lower the activation energy</a:t>
            </a:r>
            <a:r>
              <a:rPr lang="en-GB" dirty="0"/>
              <a:t> required to start a reaction. This </a:t>
            </a:r>
            <a:r>
              <a:rPr lang="en-GB" b="1" dirty="0"/>
              <a:t>speeds up the rate of reaction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Enzymes do this by </a:t>
            </a:r>
            <a:r>
              <a:rPr lang="en-GB" b="1" dirty="0"/>
              <a:t>bending the bonds</a:t>
            </a:r>
            <a:r>
              <a:rPr lang="en-GB" dirty="0"/>
              <a:t> between molecules this means that less energy is required for the bonds to be broken when the reaction occurs.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3600" dirty="0"/>
              <a:t>Complete the graph on page 3 of your booklet as we go through the slides</a:t>
            </a:r>
          </a:p>
        </p:txBody>
      </p:sp>
    </p:spTree>
    <p:extLst>
      <p:ext uri="{BB962C8B-B14F-4D97-AF65-F5344CB8AC3E}">
        <p14:creationId xmlns:p14="http://schemas.microsoft.com/office/powerpoint/2010/main" val="2887822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Activation Energy</a:t>
            </a:r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6" y="1589088"/>
            <a:ext cx="648811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4559300" y="5657850"/>
            <a:ext cx="446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Progress of reaction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 rot="-5400000">
            <a:off x="2159001" y="3108326"/>
            <a:ext cx="220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Energy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3702050" y="3714751"/>
            <a:ext cx="4465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Substrate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7045325" y="5043489"/>
            <a:ext cx="4465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Products</a:t>
            </a:r>
          </a:p>
        </p:txBody>
      </p:sp>
    </p:spTree>
    <p:extLst>
      <p:ext uri="{BB962C8B-B14F-4D97-AF65-F5344CB8AC3E}">
        <p14:creationId xmlns:p14="http://schemas.microsoft.com/office/powerpoint/2010/main" val="180592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0" grpId="0"/>
      <p:bldP spid="62472" grpId="0"/>
      <p:bldP spid="62473" grpId="0"/>
      <p:bldP spid="624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Activation Energy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6" y="1376363"/>
            <a:ext cx="648811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559300" y="5380038"/>
            <a:ext cx="4465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Progress of reaction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 rot="-5400000">
            <a:off x="2159001" y="3108326"/>
            <a:ext cx="2200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Energy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702050" y="3424239"/>
            <a:ext cx="4465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Substrate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7032625" y="4765676"/>
            <a:ext cx="4465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Products</a:t>
            </a:r>
          </a:p>
        </p:txBody>
      </p:sp>
      <p:sp>
        <p:nvSpPr>
          <p:cNvPr id="63496" name="AutoShape 8"/>
          <p:cNvSpPr>
            <a:spLocks noChangeArrowheads="1"/>
          </p:cNvSpPr>
          <p:nvPr/>
        </p:nvSpPr>
        <p:spPr bwMode="auto">
          <a:xfrm>
            <a:off x="6757988" y="3046413"/>
            <a:ext cx="233362" cy="277812"/>
          </a:xfrm>
          <a:prstGeom prst="upDownArrow">
            <a:avLst>
              <a:gd name="adj1" fmla="val 50000"/>
              <a:gd name="adj2" fmla="val 2381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7018339" y="2951164"/>
            <a:ext cx="4465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Activation Energy</a:t>
            </a:r>
          </a:p>
        </p:txBody>
      </p:sp>
      <p:sp>
        <p:nvSpPr>
          <p:cNvPr id="63499" name="Freeform 11"/>
          <p:cNvSpPr>
            <a:spLocks/>
          </p:cNvSpPr>
          <p:nvPr/>
        </p:nvSpPr>
        <p:spPr bwMode="auto">
          <a:xfrm>
            <a:off x="4467226" y="3046414"/>
            <a:ext cx="1952625" cy="301625"/>
          </a:xfrm>
          <a:custGeom>
            <a:avLst/>
            <a:gdLst>
              <a:gd name="T0" fmla="*/ 0 w 1230"/>
              <a:gd name="T1" fmla="*/ 2147483647 h 190"/>
              <a:gd name="T2" fmla="*/ 2147483647 w 1230"/>
              <a:gd name="T3" fmla="*/ 2147483647 h 190"/>
              <a:gd name="T4" fmla="*/ 2147483647 w 1230"/>
              <a:gd name="T5" fmla="*/ 2147483647 h 190"/>
              <a:gd name="T6" fmla="*/ 2147483647 w 1230"/>
              <a:gd name="T7" fmla="*/ 2147483647 h 190"/>
              <a:gd name="T8" fmla="*/ 2147483647 w 1230"/>
              <a:gd name="T9" fmla="*/ 2147483647 h 190"/>
              <a:gd name="T10" fmla="*/ 2147483647 w 1230"/>
              <a:gd name="T11" fmla="*/ 2147483647 h 190"/>
              <a:gd name="T12" fmla="*/ 2147483647 w 1230"/>
              <a:gd name="T13" fmla="*/ 2147483647 h 190"/>
              <a:gd name="T14" fmla="*/ 2147483647 w 1230"/>
              <a:gd name="T15" fmla="*/ 2147483647 h 190"/>
              <a:gd name="T16" fmla="*/ 2147483647 w 1230"/>
              <a:gd name="T17" fmla="*/ 2147483647 h 190"/>
              <a:gd name="T18" fmla="*/ 2147483647 w 1230"/>
              <a:gd name="T19" fmla="*/ 2147483647 h 190"/>
              <a:gd name="T20" fmla="*/ 2147483647 w 1230"/>
              <a:gd name="T21" fmla="*/ 2147483647 h 190"/>
              <a:gd name="T22" fmla="*/ 2147483647 w 1230"/>
              <a:gd name="T23" fmla="*/ 2147483647 h 190"/>
              <a:gd name="T24" fmla="*/ 2147483647 w 1230"/>
              <a:gd name="T25" fmla="*/ 2147483647 h 19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30" h="190">
                <a:moveTo>
                  <a:pt x="0" y="185"/>
                </a:moveTo>
                <a:cubicBezTo>
                  <a:pt x="55" y="177"/>
                  <a:pt x="102" y="166"/>
                  <a:pt x="158" y="160"/>
                </a:cubicBezTo>
                <a:cubicBezTo>
                  <a:pt x="203" y="146"/>
                  <a:pt x="247" y="132"/>
                  <a:pt x="292" y="118"/>
                </a:cubicBezTo>
                <a:cubicBezTo>
                  <a:pt x="300" y="112"/>
                  <a:pt x="308" y="105"/>
                  <a:pt x="317" y="101"/>
                </a:cubicBezTo>
                <a:cubicBezTo>
                  <a:pt x="333" y="94"/>
                  <a:pt x="367" y="85"/>
                  <a:pt x="367" y="85"/>
                </a:cubicBezTo>
                <a:cubicBezTo>
                  <a:pt x="422" y="47"/>
                  <a:pt x="447" y="43"/>
                  <a:pt x="509" y="26"/>
                </a:cubicBezTo>
                <a:cubicBezTo>
                  <a:pt x="526" y="21"/>
                  <a:pt x="559" y="10"/>
                  <a:pt x="559" y="10"/>
                </a:cubicBezTo>
                <a:cubicBezTo>
                  <a:pt x="653" y="40"/>
                  <a:pt x="535" y="6"/>
                  <a:pt x="784" y="1"/>
                </a:cubicBezTo>
                <a:cubicBezTo>
                  <a:pt x="854" y="0"/>
                  <a:pt x="923" y="7"/>
                  <a:pt x="993" y="10"/>
                </a:cubicBezTo>
                <a:cubicBezTo>
                  <a:pt x="1055" y="30"/>
                  <a:pt x="1027" y="18"/>
                  <a:pt x="1077" y="43"/>
                </a:cubicBezTo>
                <a:cubicBezTo>
                  <a:pt x="1101" y="81"/>
                  <a:pt x="1125" y="112"/>
                  <a:pt x="1168" y="126"/>
                </a:cubicBezTo>
                <a:cubicBezTo>
                  <a:pt x="1171" y="135"/>
                  <a:pt x="1170" y="147"/>
                  <a:pt x="1177" y="152"/>
                </a:cubicBezTo>
                <a:cubicBezTo>
                  <a:pt x="1230" y="190"/>
                  <a:pt x="1227" y="147"/>
                  <a:pt x="1227" y="177"/>
                </a:cubicBezTo>
              </a:path>
            </a:pathLst>
          </a:custGeom>
          <a:noFill/>
          <a:ln w="3810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>
            <a:off x="5976939" y="1722438"/>
            <a:ext cx="649287" cy="5826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6586539" y="1498601"/>
            <a:ext cx="23320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latin typeface="+mn-lt"/>
              </a:rPr>
              <a:t>without enzyme</a:t>
            </a:r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 flipH="1" flipV="1">
            <a:off x="6519863" y="3430588"/>
            <a:ext cx="715962" cy="45085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7173914" y="3875088"/>
            <a:ext cx="23320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latin typeface="+mn-lt"/>
              </a:rPr>
              <a:t>with enzyme</a:t>
            </a:r>
          </a:p>
        </p:txBody>
      </p:sp>
    </p:spTree>
    <p:extLst>
      <p:ext uri="{BB962C8B-B14F-4D97-AF65-F5344CB8AC3E}">
        <p14:creationId xmlns:p14="http://schemas.microsoft.com/office/powerpoint/2010/main" val="127885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6" grpId="0" animBg="1"/>
      <p:bldP spid="63497" grpId="0"/>
      <p:bldP spid="63499" grpId="0" animBg="1"/>
      <p:bldP spid="63500" grpId="0" animBg="1"/>
      <p:bldP spid="63501" grpId="0"/>
      <p:bldP spid="63502" grpId="0" animBg="1"/>
      <p:bldP spid="6350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Activation Energy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6" y="1376363"/>
            <a:ext cx="648811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4" name="Group 16"/>
          <p:cNvGrpSpPr>
            <a:grpSpLocks/>
          </p:cNvGrpSpPr>
          <p:nvPr/>
        </p:nvGrpSpPr>
        <p:grpSpPr bwMode="auto">
          <a:xfrm>
            <a:off x="3030539" y="1498600"/>
            <a:ext cx="8467725" cy="4338638"/>
            <a:chOff x="949" y="944"/>
            <a:chExt cx="5334" cy="2733"/>
          </a:xfrm>
        </p:grpSpPr>
        <p:sp>
          <p:nvSpPr>
            <p:cNvPr id="25605" name="Text Box 4"/>
            <p:cNvSpPr txBox="1">
              <a:spLocks noChangeArrowheads="1"/>
            </p:cNvSpPr>
            <p:nvPr/>
          </p:nvSpPr>
          <p:spPr bwMode="auto">
            <a:xfrm>
              <a:off x="1912" y="3389"/>
              <a:ext cx="28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+mn-lt"/>
                </a:rPr>
                <a:t>Progress of reaction</a:t>
              </a:r>
            </a:p>
          </p:txBody>
        </p:sp>
        <p:sp>
          <p:nvSpPr>
            <p:cNvPr id="25606" name="Text Box 5"/>
            <p:cNvSpPr txBox="1">
              <a:spLocks noChangeArrowheads="1"/>
            </p:cNvSpPr>
            <p:nvPr/>
          </p:nvSpPr>
          <p:spPr bwMode="auto">
            <a:xfrm rot="-5400000">
              <a:off x="400" y="1958"/>
              <a:ext cx="138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+mn-lt"/>
                </a:rPr>
                <a:t>Energy</a:t>
              </a:r>
            </a:p>
          </p:txBody>
        </p:sp>
        <p:sp>
          <p:nvSpPr>
            <p:cNvPr id="25607" name="Text Box 6"/>
            <p:cNvSpPr txBox="1">
              <a:spLocks noChangeArrowheads="1"/>
            </p:cNvSpPr>
            <p:nvPr/>
          </p:nvSpPr>
          <p:spPr bwMode="auto">
            <a:xfrm>
              <a:off x="1372" y="2157"/>
              <a:ext cx="28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+mn-lt"/>
                </a:rPr>
                <a:t>Substrate</a:t>
              </a:r>
            </a:p>
          </p:txBody>
        </p:sp>
        <p:sp>
          <p:nvSpPr>
            <p:cNvPr id="25608" name="Text Box 7"/>
            <p:cNvSpPr txBox="1">
              <a:spLocks noChangeArrowheads="1"/>
            </p:cNvSpPr>
            <p:nvPr/>
          </p:nvSpPr>
          <p:spPr bwMode="auto">
            <a:xfrm>
              <a:off x="3470" y="3002"/>
              <a:ext cx="28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+mn-lt"/>
                </a:rPr>
                <a:t>Products</a:t>
              </a:r>
            </a:p>
          </p:txBody>
        </p:sp>
        <p:sp>
          <p:nvSpPr>
            <p:cNvPr id="25609" name="AutoShape 8"/>
            <p:cNvSpPr>
              <a:spLocks noChangeArrowheads="1"/>
            </p:cNvSpPr>
            <p:nvPr/>
          </p:nvSpPr>
          <p:spPr bwMode="auto">
            <a:xfrm>
              <a:off x="3297" y="1919"/>
              <a:ext cx="147" cy="175"/>
            </a:xfrm>
            <a:prstGeom prst="upDownArrow">
              <a:avLst>
                <a:gd name="adj1" fmla="val 50000"/>
                <a:gd name="adj2" fmla="val 2381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25610" name="Text Box 9"/>
            <p:cNvSpPr txBox="1">
              <a:spLocks noChangeArrowheads="1"/>
            </p:cNvSpPr>
            <p:nvPr/>
          </p:nvSpPr>
          <p:spPr bwMode="auto">
            <a:xfrm>
              <a:off x="3461" y="1859"/>
              <a:ext cx="28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+mn-lt"/>
                </a:rPr>
                <a:t>Activation Energy</a:t>
              </a:r>
            </a:p>
          </p:txBody>
        </p:sp>
        <p:sp>
          <p:nvSpPr>
            <p:cNvPr id="25611" name="Freeform 10"/>
            <p:cNvSpPr>
              <a:spLocks/>
            </p:cNvSpPr>
            <p:nvPr/>
          </p:nvSpPr>
          <p:spPr bwMode="auto">
            <a:xfrm>
              <a:off x="1854" y="1919"/>
              <a:ext cx="1230" cy="190"/>
            </a:xfrm>
            <a:custGeom>
              <a:avLst/>
              <a:gdLst>
                <a:gd name="T0" fmla="*/ 0 w 1230"/>
                <a:gd name="T1" fmla="*/ 185 h 190"/>
                <a:gd name="T2" fmla="*/ 158 w 1230"/>
                <a:gd name="T3" fmla="*/ 160 h 190"/>
                <a:gd name="T4" fmla="*/ 292 w 1230"/>
                <a:gd name="T5" fmla="*/ 118 h 190"/>
                <a:gd name="T6" fmla="*/ 317 w 1230"/>
                <a:gd name="T7" fmla="*/ 101 h 190"/>
                <a:gd name="T8" fmla="*/ 367 w 1230"/>
                <a:gd name="T9" fmla="*/ 85 h 190"/>
                <a:gd name="T10" fmla="*/ 509 w 1230"/>
                <a:gd name="T11" fmla="*/ 26 h 190"/>
                <a:gd name="T12" fmla="*/ 559 w 1230"/>
                <a:gd name="T13" fmla="*/ 10 h 190"/>
                <a:gd name="T14" fmla="*/ 784 w 1230"/>
                <a:gd name="T15" fmla="*/ 1 h 190"/>
                <a:gd name="T16" fmla="*/ 993 w 1230"/>
                <a:gd name="T17" fmla="*/ 10 h 190"/>
                <a:gd name="T18" fmla="*/ 1077 w 1230"/>
                <a:gd name="T19" fmla="*/ 43 h 190"/>
                <a:gd name="T20" fmla="*/ 1168 w 1230"/>
                <a:gd name="T21" fmla="*/ 126 h 190"/>
                <a:gd name="T22" fmla="*/ 1177 w 1230"/>
                <a:gd name="T23" fmla="*/ 152 h 190"/>
                <a:gd name="T24" fmla="*/ 1227 w 1230"/>
                <a:gd name="T25" fmla="*/ 177 h 1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30" h="190">
                  <a:moveTo>
                    <a:pt x="0" y="185"/>
                  </a:moveTo>
                  <a:cubicBezTo>
                    <a:pt x="55" y="177"/>
                    <a:pt x="102" y="166"/>
                    <a:pt x="158" y="160"/>
                  </a:cubicBezTo>
                  <a:cubicBezTo>
                    <a:pt x="203" y="146"/>
                    <a:pt x="247" y="132"/>
                    <a:pt x="292" y="118"/>
                  </a:cubicBezTo>
                  <a:cubicBezTo>
                    <a:pt x="300" y="112"/>
                    <a:pt x="308" y="105"/>
                    <a:pt x="317" y="101"/>
                  </a:cubicBezTo>
                  <a:cubicBezTo>
                    <a:pt x="333" y="94"/>
                    <a:pt x="367" y="85"/>
                    <a:pt x="367" y="85"/>
                  </a:cubicBezTo>
                  <a:cubicBezTo>
                    <a:pt x="422" y="47"/>
                    <a:pt x="447" y="43"/>
                    <a:pt x="509" y="26"/>
                  </a:cubicBezTo>
                  <a:cubicBezTo>
                    <a:pt x="526" y="21"/>
                    <a:pt x="559" y="10"/>
                    <a:pt x="559" y="10"/>
                  </a:cubicBezTo>
                  <a:cubicBezTo>
                    <a:pt x="653" y="40"/>
                    <a:pt x="535" y="6"/>
                    <a:pt x="784" y="1"/>
                  </a:cubicBezTo>
                  <a:cubicBezTo>
                    <a:pt x="854" y="0"/>
                    <a:pt x="923" y="7"/>
                    <a:pt x="993" y="10"/>
                  </a:cubicBezTo>
                  <a:cubicBezTo>
                    <a:pt x="1055" y="30"/>
                    <a:pt x="1027" y="18"/>
                    <a:pt x="1077" y="43"/>
                  </a:cubicBezTo>
                  <a:cubicBezTo>
                    <a:pt x="1101" y="81"/>
                    <a:pt x="1125" y="112"/>
                    <a:pt x="1168" y="126"/>
                  </a:cubicBezTo>
                  <a:cubicBezTo>
                    <a:pt x="1171" y="135"/>
                    <a:pt x="1170" y="147"/>
                    <a:pt x="1177" y="152"/>
                  </a:cubicBezTo>
                  <a:cubicBezTo>
                    <a:pt x="1230" y="190"/>
                    <a:pt x="1227" y="147"/>
                    <a:pt x="1227" y="177"/>
                  </a:cubicBezTo>
                </a:path>
              </a:pathLst>
            </a:cu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12" name="Line 11"/>
            <p:cNvSpPr>
              <a:spLocks noChangeShapeType="1"/>
            </p:cNvSpPr>
            <p:nvPr/>
          </p:nvSpPr>
          <p:spPr bwMode="auto">
            <a:xfrm flipH="1">
              <a:off x="2805" y="1085"/>
              <a:ext cx="409" cy="36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13" name="Text Box 12"/>
            <p:cNvSpPr txBox="1">
              <a:spLocks noChangeArrowheads="1"/>
            </p:cNvSpPr>
            <p:nvPr/>
          </p:nvSpPr>
          <p:spPr bwMode="auto">
            <a:xfrm>
              <a:off x="3189" y="944"/>
              <a:ext cx="14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>
                  <a:latin typeface="+mn-lt"/>
                </a:rPr>
                <a:t>without enzyme</a:t>
              </a:r>
            </a:p>
          </p:txBody>
        </p:sp>
        <p:sp>
          <p:nvSpPr>
            <p:cNvPr id="25614" name="Line 13"/>
            <p:cNvSpPr>
              <a:spLocks noChangeShapeType="1"/>
            </p:cNvSpPr>
            <p:nvPr/>
          </p:nvSpPr>
          <p:spPr bwMode="auto">
            <a:xfrm flipH="1" flipV="1">
              <a:off x="3089" y="2103"/>
              <a:ext cx="451" cy="2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615" name="Text Box 14"/>
            <p:cNvSpPr txBox="1">
              <a:spLocks noChangeArrowheads="1"/>
            </p:cNvSpPr>
            <p:nvPr/>
          </p:nvSpPr>
          <p:spPr bwMode="auto">
            <a:xfrm>
              <a:off x="3559" y="2290"/>
              <a:ext cx="14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>
                  <a:latin typeface="+mn-lt"/>
                </a:rPr>
                <a:t>with enzyme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256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Activation Energy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6" y="1376363"/>
            <a:ext cx="6488113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3030539" y="1498600"/>
            <a:ext cx="8467725" cy="4338638"/>
            <a:chOff x="949" y="944"/>
            <a:chExt cx="5334" cy="2733"/>
          </a:xfrm>
        </p:grpSpPr>
        <p:sp>
          <p:nvSpPr>
            <p:cNvPr id="26631" name="Text Box 5"/>
            <p:cNvSpPr txBox="1">
              <a:spLocks noChangeArrowheads="1"/>
            </p:cNvSpPr>
            <p:nvPr/>
          </p:nvSpPr>
          <p:spPr bwMode="auto">
            <a:xfrm>
              <a:off x="1912" y="3389"/>
              <a:ext cx="28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+mn-lt"/>
                </a:rPr>
                <a:t>Progress of reaction</a:t>
              </a:r>
            </a:p>
          </p:txBody>
        </p:sp>
        <p:sp>
          <p:nvSpPr>
            <p:cNvPr id="26632" name="Text Box 6"/>
            <p:cNvSpPr txBox="1">
              <a:spLocks noChangeArrowheads="1"/>
            </p:cNvSpPr>
            <p:nvPr/>
          </p:nvSpPr>
          <p:spPr bwMode="auto">
            <a:xfrm rot="-5400000">
              <a:off x="400" y="1958"/>
              <a:ext cx="138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+mn-lt"/>
                </a:rPr>
                <a:t>Energy</a:t>
              </a:r>
            </a:p>
          </p:txBody>
        </p:sp>
        <p:sp>
          <p:nvSpPr>
            <p:cNvPr id="26633" name="Text Box 7"/>
            <p:cNvSpPr txBox="1">
              <a:spLocks noChangeArrowheads="1"/>
            </p:cNvSpPr>
            <p:nvPr/>
          </p:nvSpPr>
          <p:spPr bwMode="auto">
            <a:xfrm>
              <a:off x="1372" y="2157"/>
              <a:ext cx="28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+mn-lt"/>
                </a:rPr>
                <a:t>Substrate</a:t>
              </a:r>
            </a:p>
          </p:txBody>
        </p:sp>
        <p:sp>
          <p:nvSpPr>
            <p:cNvPr id="26634" name="Text Box 8"/>
            <p:cNvSpPr txBox="1">
              <a:spLocks noChangeArrowheads="1"/>
            </p:cNvSpPr>
            <p:nvPr/>
          </p:nvSpPr>
          <p:spPr bwMode="auto">
            <a:xfrm>
              <a:off x="3470" y="3002"/>
              <a:ext cx="28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+mn-lt"/>
                </a:rPr>
                <a:t>Products</a:t>
              </a:r>
            </a:p>
          </p:txBody>
        </p:sp>
        <p:sp>
          <p:nvSpPr>
            <p:cNvPr id="26635" name="AutoShape 9"/>
            <p:cNvSpPr>
              <a:spLocks noChangeArrowheads="1"/>
            </p:cNvSpPr>
            <p:nvPr/>
          </p:nvSpPr>
          <p:spPr bwMode="auto">
            <a:xfrm>
              <a:off x="3297" y="1919"/>
              <a:ext cx="147" cy="175"/>
            </a:xfrm>
            <a:prstGeom prst="upDownArrow">
              <a:avLst>
                <a:gd name="adj1" fmla="val 50000"/>
                <a:gd name="adj2" fmla="val 2381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26636" name="Text Box 10"/>
            <p:cNvSpPr txBox="1">
              <a:spLocks noChangeArrowheads="1"/>
            </p:cNvSpPr>
            <p:nvPr/>
          </p:nvSpPr>
          <p:spPr bwMode="auto">
            <a:xfrm>
              <a:off x="3461" y="1636"/>
              <a:ext cx="281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+mn-lt"/>
                </a:rPr>
                <a:t>Activation Energy</a:t>
              </a:r>
            </a:p>
          </p:txBody>
        </p:sp>
        <p:sp>
          <p:nvSpPr>
            <p:cNvPr id="26637" name="Freeform 11"/>
            <p:cNvSpPr>
              <a:spLocks/>
            </p:cNvSpPr>
            <p:nvPr/>
          </p:nvSpPr>
          <p:spPr bwMode="auto">
            <a:xfrm>
              <a:off x="1854" y="1919"/>
              <a:ext cx="1230" cy="190"/>
            </a:xfrm>
            <a:custGeom>
              <a:avLst/>
              <a:gdLst>
                <a:gd name="T0" fmla="*/ 0 w 1230"/>
                <a:gd name="T1" fmla="*/ 185 h 190"/>
                <a:gd name="T2" fmla="*/ 158 w 1230"/>
                <a:gd name="T3" fmla="*/ 160 h 190"/>
                <a:gd name="T4" fmla="*/ 292 w 1230"/>
                <a:gd name="T5" fmla="*/ 118 h 190"/>
                <a:gd name="T6" fmla="*/ 317 w 1230"/>
                <a:gd name="T7" fmla="*/ 101 h 190"/>
                <a:gd name="T8" fmla="*/ 367 w 1230"/>
                <a:gd name="T9" fmla="*/ 85 h 190"/>
                <a:gd name="T10" fmla="*/ 509 w 1230"/>
                <a:gd name="T11" fmla="*/ 26 h 190"/>
                <a:gd name="T12" fmla="*/ 559 w 1230"/>
                <a:gd name="T13" fmla="*/ 10 h 190"/>
                <a:gd name="T14" fmla="*/ 784 w 1230"/>
                <a:gd name="T15" fmla="*/ 1 h 190"/>
                <a:gd name="T16" fmla="*/ 993 w 1230"/>
                <a:gd name="T17" fmla="*/ 10 h 190"/>
                <a:gd name="T18" fmla="*/ 1077 w 1230"/>
                <a:gd name="T19" fmla="*/ 43 h 190"/>
                <a:gd name="T20" fmla="*/ 1168 w 1230"/>
                <a:gd name="T21" fmla="*/ 126 h 190"/>
                <a:gd name="T22" fmla="*/ 1177 w 1230"/>
                <a:gd name="T23" fmla="*/ 152 h 190"/>
                <a:gd name="T24" fmla="*/ 1227 w 1230"/>
                <a:gd name="T25" fmla="*/ 177 h 1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30" h="190">
                  <a:moveTo>
                    <a:pt x="0" y="185"/>
                  </a:moveTo>
                  <a:cubicBezTo>
                    <a:pt x="55" y="177"/>
                    <a:pt x="102" y="166"/>
                    <a:pt x="158" y="160"/>
                  </a:cubicBezTo>
                  <a:cubicBezTo>
                    <a:pt x="203" y="146"/>
                    <a:pt x="247" y="132"/>
                    <a:pt x="292" y="118"/>
                  </a:cubicBezTo>
                  <a:cubicBezTo>
                    <a:pt x="300" y="112"/>
                    <a:pt x="308" y="105"/>
                    <a:pt x="317" y="101"/>
                  </a:cubicBezTo>
                  <a:cubicBezTo>
                    <a:pt x="333" y="94"/>
                    <a:pt x="367" y="85"/>
                    <a:pt x="367" y="85"/>
                  </a:cubicBezTo>
                  <a:cubicBezTo>
                    <a:pt x="422" y="47"/>
                    <a:pt x="447" y="43"/>
                    <a:pt x="509" y="26"/>
                  </a:cubicBezTo>
                  <a:cubicBezTo>
                    <a:pt x="526" y="21"/>
                    <a:pt x="559" y="10"/>
                    <a:pt x="559" y="10"/>
                  </a:cubicBezTo>
                  <a:cubicBezTo>
                    <a:pt x="653" y="40"/>
                    <a:pt x="535" y="6"/>
                    <a:pt x="784" y="1"/>
                  </a:cubicBezTo>
                  <a:cubicBezTo>
                    <a:pt x="854" y="0"/>
                    <a:pt x="923" y="7"/>
                    <a:pt x="993" y="10"/>
                  </a:cubicBezTo>
                  <a:cubicBezTo>
                    <a:pt x="1055" y="30"/>
                    <a:pt x="1027" y="18"/>
                    <a:pt x="1077" y="43"/>
                  </a:cubicBezTo>
                  <a:cubicBezTo>
                    <a:pt x="1101" y="81"/>
                    <a:pt x="1125" y="112"/>
                    <a:pt x="1168" y="126"/>
                  </a:cubicBezTo>
                  <a:cubicBezTo>
                    <a:pt x="1171" y="135"/>
                    <a:pt x="1170" y="147"/>
                    <a:pt x="1177" y="152"/>
                  </a:cubicBezTo>
                  <a:cubicBezTo>
                    <a:pt x="1230" y="190"/>
                    <a:pt x="1227" y="147"/>
                    <a:pt x="1227" y="177"/>
                  </a:cubicBezTo>
                </a:path>
              </a:pathLst>
            </a:cu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638" name="Line 12"/>
            <p:cNvSpPr>
              <a:spLocks noChangeShapeType="1"/>
            </p:cNvSpPr>
            <p:nvPr/>
          </p:nvSpPr>
          <p:spPr bwMode="auto">
            <a:xfrm flipH="1">
              <a:off x="2805" y="1085"/>
              <a:ext cx="409" cy="36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639" name="Text Box 13"/>
            <p:cNvSpPr txBox="1">
              <a:spLocks noChangeArrowheads="1"/>
            </p:cNvSpPr>
            <p:nvPr/>
          </p:nvSpPr>
          <p:spPr bwMode="auto">
            <a:xfrm>
              <a:off x="3189" y="944"/>
              <a:ext cx="14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>
                  <a:latin typeface="+mn-lt"/>
                </a:rPr>
                <a:t>without enzyme</a:t>
              </a:r>
            </a:p>
          </p:txBody>
        </p:sp>
        <p:sp>
          <p:nvSpPr>
            <p:cNvPr id="26640" name="Line 14"/>
            <p:cNvSpPr>
              <a:spLocks noChangeShapeType="1"/>
            </p:cNvSpPr>
            <p:nvPr/>
          </p:nvSpPr>
          <p:spPr bwMode="auto">
            <a:xfrm flipH="1" flipV="1">
              <a:off x="3089" y="2103"/>
              <a:ext cx="451" cy="2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641" name="Text Box 15"/>
            <p:cNvSpPr txBox="1">
              <a:spLocks noChangeArrowheads="1"/>
            </p:cNvSpPr>
            <p:nvPr/>
          </p:nvSpPr>
          <p:spPr bwMode="auto">
            <a:xfrm>
              <a:off x="3559" y="2290"/>
              <a:ext cx="146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>
                  <a:latin typeface="+mn-lt"/>
                </a:rPr>
                <a:t>with enzyme</a:t>
              </a: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702051" y="3001963"/>
            <a:ext cx="4638675" cy="0"/>
          </a:xfrm>
          <a:prstGeom prst="line">
            <a:avLst/>
          </a:prstGeom>
          <a:ln w="3492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0" name="AutoShape 9"/>
          <p:cNvSpPr>
            <a:spLocks noChangeArrowheads="1"/>
          </p:cNvSpPr>
          <p:nvPr/>
        </p:nvSpPr>
        <p:spPr bwMode="auto">
          <a:xfrm>
            <a:off x="6530976" y="2266951"/>
            <a:ext cx="233363" cy="1057275"/>
          </a:xfrm>
          <a:prstGeom prst="upDownArrow">
            <a:avLst>
              <a:gd name="adj1" fmla="val 50000"/>
              <a:gd name="adj2" fmla="val 23828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2145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a)     Formation of an enzyme-substrate complex increases the rate of reaction. Explain how.   (2)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38200" y="3288264"/>
            <a:ext cx="10515600" cy="25776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(a)     1.      Reduces activation energy;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222222"/>
                </a:solidFill>
                <a:latin typeface="Arial" panose="020B0604020202020204" pitchFamily="34" charset="0"/>
              </a:rPr>
              <a:t>Accept ‘reduces </a:t>
            </a:r>
            <a:r>
              <a:rPr lang="en-GB" i="1" dirty="0" err="1">
                <a:solidFill>
                  <a:srgbClr val="222222"/>
                </a:solidFill>
                <a:latin typeface="Arial" panose="020B0604020202020204" pitchFamily="34" charset="0"/>
              </a:rPr>
              <a:t>E</a:t>
            </a:r>
            <a:r>
              <a:rPr lang="en-GB" i="1" baseline="-25000" dirty="0" err="1">
                <a:solidFill>
                  <a:srgbClr val="222222"/>
                </a:solidFill>
                <a:latin typeface="Arial" panose="020B0604020202020204" pitchFamily="34" charset="0"/>
              </a:rPr>
              <a:t>a</a:t>
            </a:r>
            <a:r>
              <a:rPr lang="en-GB" i="1" dirty="0">
                <a:solidFill>
                  <a:srgbClr val="222222"/>
                </a:solidFill>
                <a:latin typeface="Arial" panose="020B0604020202020204" pitchFamily="34" charset="0"/>
              </a:rPr>
              <a:t>’.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2.      Due to bending bonds</a:t>
            </a:r>
          </a:p>
          <a:p>
            <a:r>
              <a:rPr lang="en-GB" b="1" dirty="0">
                <a:solidFill>
                  <a:srgbClr val="222222"/>
                </a:solidFill>
                <a:latin typeface="Arial" panose="020B0604020202020204" pitchFamily="34" charset="0"/>
              </a:rPr>
              <a:t>OR</a:t>
            </a:r>
            <a:endParaRPr lang="en-GB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Without enzyme, very few substrates have sufficient energy for reaction;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222222"/>
                </a:solidFill>
                <a:latin typeface="Arial" panose="020B0604020202020204" pitchFamily="34" charset="0"/>
              </a:rPr>
              <a:t>Accept ‘Due to stress/pressure/tension on bonds’ OR ‘Due to weakening bonds’.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222222"/>
                </a:solidFill>
                <a:latin typeface="Arial" panose="020B0604020202020204" pitchFamily="34" charset="0"/>
              </a:rPr>
              <a:t>Ignore references to ‘breaking bonds’.</a:t>
            </a:r>
            <a:endParaRPr lang="en-GB" b="0" i="1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2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F7D3826-5C03-46C4-A10C-CCBA5DEF9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82936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Q2.     The graph shows the energy changes which take place during the reaction in which hydrogen peroxide is converted to water and oxygen.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10256">
            <a:extLst>
              <a:ext uri="{FF2B5EF4-FFF2-40B4-BE49-F238E27FC236}">
                <a16:creationId xmlns:a16="http://schemas.microsoft.com/office/drawing/2014/main" id="{46EFBE7A-5424-477B-888A-7EA08A0D5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8" y="2308887"/>
            <a:ext cx="6936665" cy="302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BF00CAE-15DB-4CA0-B79A-8773559DE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2243" y="281398"/>
            <a:ext cx="5030442" cy="784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Use the graph to explain why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 hydrogen peroxide breaks down at a lower temperature when catalase is present than when it is not present;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(1)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 test tubes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became warmer when the reaction was taking place.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______________________________________________________________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AD0CF-6936-4DCC-BBF3-FF183049F8D6}"/>
              </a:ext>
            </a:extLst>
          </p:cNvPr>
          <p:cNvSpPr txBox="1"/>
          <p:nvPr/>
        </p:nvSpPr>
        <p:spPr>
          <a:xfrm>
            <a:off x="7301550" y="2486308"/>
            <a:ext cx="420351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altLang="en-US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(c)     (</a:t>
            </a:r>
            <a:r>
              <a:rPr lang="en-GB" altLang="en-US" dirty="0" err="1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      Lower activation energy / less energy required to bring about reaction;</a:t>
            </a:r>
            <a:endParaRPr lang="en-GB" altLang="en-US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FEA7D5-EFD9-4298-815C-0FC12B09B330}"/>
              </a:ext>
            </a:extLst>
          </p:cNvPr>
          <p:cNvSpPr txBox="1"/>
          <p:nvPr/>
        </p:nvSpPr>
        <p:spPr>
          <a:xfrm flipH="1">
            <a:off x="5882168" y="5358669"/>
            <a:ext cx="619051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altLang="en-US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(ii)     Energy in products / water and oxygen less than energy in substrate / reactants / hydrogen peroxide;</a:t>
            </a:r>
            <a:br>
              <a:rPr lang="en-GB" altLang="en-US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altLang="en-US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(Difference) given out as heat / exothermic;</a:t>
            </a:r>
            <a:endParaRPr lang="en-GB" altLang="en-US" sz="3200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50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Models of Enzyme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two theories regarding how enzymes work.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1. Induced fit –The most commonly accepted theory</a:t>
            </a:r>
          </a:p>
          <a:p>
            <a:pPr marL="0" indent="0">
              <a:buNone/>
            </a:pPr>
            <a:r>
              <a:rPr lang="en-GB" dirty="0"/>
              <a:t>2. Lock and key- You may have heard of this one from GCSE</a:t>
            </a:r>
          </a:p>
        </p:txBody>
      </p:sp>
    </p:spTree>
    <p:extLst>
      <p:ext uri="{BB962C8B-B14F-4D97-AF65-F5344CB8AC3E}">
        <p14:creationId xmlns:p14="http://schemas.microsoft.com/office/powerpoint/2010/main" val="1225064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u="sng" dirty="0"/>
              <a:t>Lock and Key Hypothesis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335089"/>
            <a:ext cx="6972300" cy="4791075"/>
          </a:xfrm>
        </p:spPr>
        <p:txBody>
          <a:bodyPr/>
          <a:lstStyle/>
          <a:p>
            <a:r>
              <a:rPr lang="en-GB" altLang="en-US" sz="2400" dirty="0"/>
              <a:t>This is an older model that states that active sites did not change shape, they are already fully complementary to the substrate. </a:t>
            </a:r>
          </a:p>
          <a:p>
            <a:endParaRPr lang="en-GB" altLang="en-US" sz="2400" dirty="0"/>
          </a:p>
          <a:p>
            <a:r>
              <a:rPr lang="en-GB" altLang="en-US" sz="2400" dirty="0"/>
              <a:t>The induced fit model is more widely accepted as it has been shown that their active sites do change shape.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6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dirty="0"/>
          </a:p>
        </p:txBody>
      </p:sp>
      <p:pic>
        <p:nvPicPr>
          <p:cNvPr id="18436" name="Picture 5" descr="lock-and-key-icon-thumb3558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713" y="2246313"/>
            <a:ext cx="20828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455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58975" y="155575"/>
            <a:ext cx="8229600" cy="769938"/>
          </a:xfrm>
        </p:spPr>
        <p:txBody>
          <a:bodyPr/>
          <a:lstStyle/>
          <a:p>
            <a:pPr eaLnBrk="1" hangingPunct="1"/>
            <a:r>
              <a:rPr lang="en-GB" altLang="en-US" u="sng" dirty="0"/>
              <a:t>Induced Fit Hypothesis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347" y="1120776"/>
            <a:ext cx="10310191" cy="4525963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lvl="0"/>
            <a:r>
              <a:rPr lang="en-GB" dirty="0"/>
              <a:t>Before the reaction the active site is </a:t>
            </a:r>
            <a:r>
              <a:rPr lang="en-GB" b="1" dirty="0"/>
              <a:t>not complementary</a:t>
            </a:r>
            <a:r>
              <a:rPr lang="en-GB" dirty="0"/>
              <a:t> to/does not fit the substrate </a:t>
            </a:r>
          </a:p>
          <a:p>
            <a:pPr lvl="0"/>
            <a:r>
              <a:rPr lang="en-GB" dirty="0"/>
              <a:t>The shape of active site changes as substrate binds forming a enzyme-substrate complex  </a:t>
            </a:r>
          </a:p>
          <a:p>
            <a:pPr lvl="0"/>
            <a:r>
              <a:rPr lang="en-GB" dirty="0"/>
              <a:t>The substrate forms temporary bonds with the R groups of amino acids lining the active site </a:t>
            </a:r>
          </a:p>
          <a:p>
            <a:pPr lvl="0"/>
            <a:r>
              <a:rPr lang="en-GB" dirty="0"/>
              <a:t>This stresses/bends the bonds </a:t>
            </a:r>
            <a:r>
              <a:rPr lang="en-GB" b="1" dirty="0"/>
              <a:t>in substrate</a:t>
            </a:r>
            <a:endParaRPr lang="en-GB" dirty="0"/>
          </a:p>
          <a:p>
            <a:pPr lvl="0"/>
            <a:r>
              <a:rPr lang="en-GB" b="1" dirty="0"/>
              <a:t>Lowers the activation energy </a:t>
            </a:r>
            <a:r>
              <a:rPr lang="en-GB" dirty="0"/>
              <a:t>leading to the reaction</a:t>
            </a:r>
          </a:p>
          <a:p>
            <a:pPr eaLnBrk="1" hangingPunct="1">
              <a:lnSpc>
                <a:spcPct val="90000"/>
              </a:lnSpc>
            </a:pPr>
            <a:endParaRPr lang="en-GB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51AEBA-7977-4122-9508-CB8534CFC6A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132" y="155575"/>
            <a:ext cx="1180756" cy="1288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1869DC-9659-4611-8BC5-FF45193FB05B}"/>
              </a:ext>
            </a:extLst>
          </p:cNvPr>
          <p:cNvSpPr txBox="1"/>
          <p:nvPr/>
        </p:nvSpPr>
        <p:spPr>
          <a:xfrm>
            <a:off x="5751442" y="5514004"/>
            <a:ext cx="6061587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EXAM TIP</a:t>
            </a:r>
            <a:r>
              <a:rPr lang="en-GB" sz="2800" dirty="0"/>
              <a:t>: Always refer to the </a:t>
            </a:r>
            <a:r>
              <a:rPr lang="en-GB" sz="2800" b="1" u="sng" dirty="0"/>
              <a:t>Active site </a:t>
            </a:r>
            <a:r>
              <a:rPr lang="en-GB" sz="2800" dirty="0"/>
              <a:t>and not the enzyme</a:t>
            </a:r>
          </a:p>
        </p:txBody>
      </p:sp>
    </p:spTree>
    <p:extLst>
      <p:ext uri="{BB962C8B-B14F-4D97-AF65-F5344CB8AC3E}">
        <p14:creationId xmlns:p14="http://schemas.microsoft.com/office/powerpoint/2010/main" val="77885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Lock and Key Hypothesis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1703389" y="1773238"/>
            <a:ext cx="1152525" cy="1943100"/>
            <a:chOff x="521" y="1344"/>
            <a:chExt cx="726" cy="1224"/>
          </a:xfrm>
        </p:grpSpPr>
        <p:sp>
          <p:nvSpPr>
            <p:cNvPr id="19512" name="AutoShape 4"/>
            <p:cNvSpPr>
              <a:spLocks noChangeArrowheads="1"/>
            </p:cNvSpPr>
            <p:nvPr/>
          </p:nvSpPr>
          <p:spPr bwMode="auto">
            <a:xfrm>
              <a:off x="521" y="1344"/>
              <a:ext cx="635" cy="12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19513" name="AutoShape 5"/>
            <p:cNvSpPr>
              <a:spLocks noChangeArrowheads="1"/>
            </p:cNvSpPr>
            <p:nvPr/>
          </p:nvSpPr>
          <p:spPr bwMode="auto">
            <a:xfrm>
              <a:off x="884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19514" name="AutoShape 6"/>
            <p:cNvSpPr>
              <a:spLocks noChangeArrowheads="1"/>
            </p:cNvSpPr>
            <p:nvPr/>
          </p:nvSpPr>
          <p:spPr bwMode="auto">
            <a:xfrm>
              <a:off x="884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</p:grpSp>
      <p:grpSp>
        <p:nvGrpSpPr>
          <p:cNvPr id="19460" name="Group 7"/>
          <p:cNvGrpSpPr>
            <a:grpSpLocks/>
          </p:cNvGrpSpPr>
          <p:nvPr/>
        </p:nvGrpSpPr>
        <p:grpSpPr bwMode="auto">
          <a:xfrm>
            <a:off x="1774826" y="4149725"/>
            <a:ext cx="792163" cy="1296988"/>
            <a:chOff x="1973" y="1570"/>
            <a:chExt cx="499" cy="817"/>
          </a:xfrm>
        </p:grpSpPr>
        <p:sp>
          <p:nvSpPr>
            <p:cNvPr id="19509" name="AutoShape 8"/>
            <p:cNvSpPr>
              <a:spLocks noChangeArrowheads="1"/>
            </p:cNvSpPr>
            <p:nvPr/>
          </p:nvSpPr>
          <p:spPr bwMode="auto">
            <a:xfrm>
              <a:off x="1973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19510" name="AutoShape 9"/>
            <p:cNvSpPr>
              <a:spLocks noChangeArrowheads="1"/>
            </p:cNvSpPr>
            <p:nvPr/>
          </p:nvSpPr>
          <p:spPr bwMode="auto">
            <a:xfrm>
              <a:off x="1973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19511" name="AutoShape 10"/>
            <p:cNvSpPr>
              <a:spLocks noChangeArrowheads="1"/>
            </p:cNvSpPr>
            <p:nvPr/>
          </p:nvSpPr>
          <p:spPr bwMode="auto">
            <a:xfrm>
              <a:off x="2154" y="1570"/>
              <a:ext cx="318" cy="817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</p:grpSp>
      <p:grpSp>
        <p:nvGrpSpPr>
          <p:cNvPr id="19461" name="Group 11"/>
          <p:cNvGrpSpPr>
            <a:grpSpLocks/>
          </p:cNvGrpSpPr>
          <p:nvPr/>
        </p:nvGrpSpPr>
        <p:grpSpPr bwMode="auto">
          <a:xfrm>
            <a:off x="4079876" y="2420938"/>
            <a:ext cx="1368425" cy="1943100"/>
            <a:chOff x="2154" y="1344"/>
            <a:chExt cx="862" cy="1224"/>
          </a:xfrm>
        </p:grpSpPr>
        <p:grpSp>
          <p:nvGrpSpPr>
            <p:cNvPr id="19501" name="Group 12"/>
            <p:cNvGrpSpPr>
              <a:grpSpLocks/>
            </p:cNvGrpSpPr>
            <p:nvPr/>
          </p:nvGrpSpPr>
          <p:grpSpPr bwMode="auto">
            <a:xfrm>
              <a:off x="2154" y="1344"/>
              <a:ext cx="726" cy="1224"/>
              <a:chOff x="521" y="1344"/>
              <a:chExt cx="726" cy="1224"/>
            </a:xfrm>
          </p:grpSpPr>
          <p:sp>
            <p:nvSpPr>
              <p:cNvPr id="19506" name="AutoShape 13"/>
              <p:cNvSpPr>
                <a:spLocks noChangeArrowheads="1"/>
              </p:cNvSpPr>
              <p:nvPr/>
            </p:nvSpPr>
            <p:spPr bwMode="auto">
              <a:xfrm>
                <a:off x="521" y="1344"/>
                <a:ext cx="635" cy="122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507" name="AutoShape 14"/>
              <p:cNvSpPr>
                <a:spLocks noChangeArrowheads="1"/>
              </p:cNvSpPr>
              <p:nvPr/>
            </p:nvSpPr>
            <p:spPr bwMode="auto">
              <a:xfrm>
                <a:off x="884" y="1570"/>
                <a:ext cx="318" cy="31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508" name="AutoShape 15"/>
              <p:cNvSpPr>
                <a:spLocks noChangeArrowheads="1"/>
              </p:cNvSpPr>
              <p:nvPr/>
            </p:nvSpPr>
            <p:spPr bwMode="auto">
              <a:xfrm>
                <a:off x="884" y="2069"/>
                <a:ext cx="363" cy="31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</p:grpSp>
        <p:grpSp>
          <p:nvGrpSpPr>
            <p:cNvPr id="19502" name="Group 16"/>
            <p:cNvGrpSpPr>
              <a:grpSpLocks/>
            </p:cNvGrpSpPr>
            <p:nvPr/>
          </p:nvGrpSpPr>
          <p:grpSpPr bwMode="auto">
            <a:xfrm>
              <a:off x="2517" y="1570"/>
              <a:ext cx="499" cy="817"/>
              <a:chOff x="1973" y="1570"/>
              <a:chExt cx="499" cy="817"/>
            </a:xfrm>
          </p:grpSpPr>
          <p:sp>
            <p:nvSpPr>
              <p:cNvPr id="19503" name="AutoShape 17"/>
              <p:cNvSpPr>
                <a:spLocks noChangeArrowheads="1"/>
              </p:cNvSpPr>
              <p:nvPr/>
            </p:nvSpPr>
            <p:spPr bwMode="auto">
              <a:xfrm>
                <a:off x="1973" y="1570"/>
                <a:ext cx="318" cy="318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504" name="AutoShape 18"/>
              <p:cNvSpPr>
                <a:spLocks noChangeArrowheads="1"/>
              </p:cNvSpPr>
              <p:nvPr/>
            </p:nvSpPr>
            <p:spPr bwMode="auto">
              <a:xfrm>
                <a:off x="1973" y="2069"/>
                <a:ext cx="363" cy="318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505" name="AutoShape 19"/>
              <p:cNvSpPr>
                <a:spLocks noChangeArrowheads="1"/>
              </p:cNvSpPr>
              <p:nvPr/>
            </p:nvSpPr>
            <p:spPr bwMode="auto">
              <a:xfrm>
                <a:off x="2154" y="1570"/>
                <a:ext cx="318" cy="817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</p:grpSp>
      </p:grpSp>
      <p:grpSp>
        <p:nvGrpSpPr>
          <p:cNvPr id="19462" name="Group 20"/>
          <p:cNvGrpSpPr>
            <a:grpSpLocks/>
          </p:cNvGrpSpPr>
          <p:nvPr/>
        </p:nvGrpSpPr>
        <p:grpSpPr bwMode="auto">
          <a:xfrm>
            <a:off x="6311900" y="2420938"/>
            <a:ext cx="1441450" cy="1943100"/>
            <a:chOff x="3424" y="1344"/>
            <a:chExt cx="908" cy="1224"/>
          </a:xfrm>
        </p:grpSpPr>
        <p:grpSp>
          <p:nvGrpSpPr>
            <p:cNvPr id="19491" name="Group 21"/>
            <p:cNvGrpSpPr>
              <a:grpSpLocks/>
            </p:cNvGrpSpPr>
            <p:nvPr/>
          </p:nvGrpSpPr>
          <p:grpSpPr bwMode="auto">
            <a:xfrm>
              <a:off x="3424" y="1344"/>
              <a:ext cx="726" cy="1224"/>
              <a:chOff x="521" y="1344"/>
              <a:chExt cx="726" cy="1224"/>
            </a:xfrm>
          </p:grpSpPr>
          <p:sp>
            <p:nvSpPr>
              <p:cNvPr id="19498" name="AutoShape 22"/>
              <p:cNvSpPr>
                <a:spLocks noChangeArrowheads="1"/>
              </p:cNvSpPr>
              <p:nvPr/>
            </p:nvSpPr>
            <p:spPr bwMode="auto">
              <a:xfrm>
                <a:off x="521" y="1344"/>
                <a:ext cx="635" cy="122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499" name="AutoShape 23"/>
              <p:cNvSpPr>
                <a:spLocks noChangeArrowheads="1"/>
              </p:cNvSpPr>
              <p:nvPr/>
            </p:nvSpPr>
            <p:spPr bwMode="auto">
              <a:xfrm>
                <a:off x="884" y="1570"/>
                <a:ext cx="318" cy="31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500" name="AutoShape 24"/>
              <p:cNvSpPr>
                <a:spLocks noChangeArrowheads="1"/>
              </p:cNvSpPr>
              <p:nvPr/>
            </p:nvSpPr>
            <p:spPr bwMode="auto">
              <a:xfrm>
                <a:off x="884" y="2069"/>
                <a:ext cx="363" cy="31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</p:grpSp>
        <p:grpSp>
          <p:nvGrpSpPr>
            <p:cNvPr id="19492" name="Group 25"/>
            <p:cNvGrpSpPr>
              <a:grpSpLocks/>
            </p:cNvGrpSpPr>
            <p:nvPr/>
          </p:nvGrpSpPr>
          <p:grpSpPr bwMode="auto">
            <a:xfrm>
              <a:off x="3787" y="1570"/>
              <a:ext cx="545" cy="817"/>
              <a:chOff x="4195" y="2614"/>
              <a:chExt cx="545" cy="817"/>
            </a:xfrm>
          </p:grpSpPr>
          <p:grpSp>
            <p:nvGrpSpPr>
              <p:cNvPr id="19493" name="Group 26"/>
              <p:cNvGrpSpPr>
                <a:grpSpLocks/>
              </p:cNvGrpSpPr>
              <p:nvPr/>
            </p:nvGrpSpPr>
            <p:grpSpPr bwMode="auto">
              <a:xfrm>
                <a:off x="4195" y="2614"/>
                <a:ext cx="499" cy="817"/>
                <a:chOff x="1973" y="1570"/>
                <a:chExt cx="499" cy="817"/>
              </a:xfrm>
            </p:grpSpPr>
            <p:sp>
              <p:nvSpPr>
                <p:cNvPr id="19495" name="AutoShape 27"/>
                <p:cNvSpPr>
                  <a:spLocks noChangeArrowheads="1"/>
                </p:cNvSpPr>
                <p:nvPr/>
              </p:nvSpPr>
              <p:spPr bwMode="auto">
                <a:xfrm>
                  <a:off x="1973" y="1570"/>
                  <a:ext cx="318" cy="31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+mn-lt"/>
                  </a:endParaRPr>
                </a:p>
              </p:txBody>
            </p:sp>
            <p:sp>
              <p:nvSpPr>
                <p:cNvPr id="19496" name="AutoShape 28"/>
                <p:cNvSpPr>
                  <a:spLocks noChangeArrowheads="1"/>
                </p:cNvSpPr>
                <p:nvPr/>
              </p:nvSpPr>
              <p:spPr bwMode="auto">
                <a:xfrm>
                  <a:off x="1973" y="2069"/>
                  <a:ext cx="363" cy="31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+mn-lt"/>
                  </a:endParaRPr>
                </a:p>
              </p:txBody>
            </p:sp>
            <p:sp>
              <p:nvSpPr>
                <p:cNvPr id="19497" name="AutoShape 29"/>
                <p:cNvSpPr>
                  <a:spLocks noChangeArrowheads="1"/>
                </p:cNvSpPr>
                <p:nvPr/>
              </p:nvSpPr>
              <p:spPr bwMode="auto">
                <a:xfrm>
                  <a:off x="2154" y="1570"/>
                  <a:ext cx="318" cy="81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anose="030F0702030302020204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>
                    <a:latin typeface="+mn-lt"/>
                  </a:endParaRPr>
                </a:p>
              </p:txBody>
            </p:sp>
          </p:grpSp>
          <p:sp>
            <p:nvSpPr>
              <p:cNvPr id="19494" name="Rectangle 30"/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363" cy="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</p:grpSp>
      </p:grpSp>
      <p:grpSp>
        <p:nvGrpSpPr>
          <p:cNvPr id="19463" name="Group 31"/>
          <p:cNvGrpSpPr>
            <a:grpSpLocks/>
          </p:cNvGrpSpPr>
          <p:nvPr/>
        </p:nvGrpSpPr>
        <p:grpSpPr bwMode="auto">
          <a:xfrm>
            <a:off x="8832851" y="1844675"/>
            <a:ext cx="1152525" cy="1943100"/>
            <a:chOff x="521" y="1344"/>
            <a:chExt cx="726" cy="1224"/>
          </a:xfrm>
        </p:grpSpPr>
        <p:sp>
          <p:nvSpPr>
            <p:cNvPr id="19488" name="AutoShape 32"/>
            <p:cNvSpPr>
              <a:spLocks noChangeArrowheads="1"/>
            </p:cNvSpPr>
            <p:nvPr/>
          </p:nvSpPr>
          <p:spPr bwMode="auto">
            <a:xfrm>
              <a:off x="521" y="1344"/>
              <a:ext cx="635" cy="12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19489" name="AutoShape 33"/>
            <p:cNvSpPr>
              <a:spLocks noChangeArrowheads="1"/>
            </p:cNvSpPr>
            <p:nvPr/>
          </p:nvSpPr>
          <p:spPr bwMode="auto">
            <a:xfrm>
              <a:off x="884" y="1570"/>
              <a:ext cx="318" cy="318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  <p:sp>
          <p:nvSpPr>
            <p:cNvPr id="19490" name="AutoShape 34"/>
            <p:cNvSpPr>
              <a:spLocks noChangeArrowheads="1"/>
            </p:cNvSpPr>
            <p:nvPr/>
          </p:nvSpPr>
          <p:spPr bwMode="auto">
            <a:xfrm>
              <a:off x="884" y="2069"/>
              <a:ext cx="363" cy="318"/>
            </a:xfrm>
            <a:prstGeom prst="roundRect">
              <a:avLst>
                <a:gd name="adj" fmla="val 16667"/>
              </a:avLst>
            </a:prstGeom>
            <a:solidFill>
              <a:srgbClr val="3333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</p:grpSp>
      <p:grpSp>
        <p:nvGrpSpPr>
          <p:cNvPr id="19464" name="Group 35"/>
          <p:cNvGrpSpPr>
            <a:grpSpLocks/>
          </p:cNvGrpSpPr>
          <p:nvPr/>
        </p:nvGrpSpPr>
        <p:grpSpPr bwMode="auto">
          <a:xfrm>
            <a:off x="9120189" y="4221164"/>
            <a:ext cx="865187" cy="1296987"/>
            <a:chOff x="4195" y="2614"/>
            <a:chExt cx="545" cy="817"/>
          </a:xfrm>
        </p:grpSpPr>
        <p:grpSp>
          <p:nvGrpSpPr>
            <p:cNvPr id="19483" name="Group 36"/>
            <p:cNvGrpSpPr>
              <a:grpSpLocks/>
            </p:cNvGrpSpPr>
            <p:nvPr/>
          </p:nvGrpSpPr>
          <p:grpSpPr bwMode="auto">
            <a:xfrm>
              <a:off x="4195" y="2614"/>
              <a:ext cx="499" cy="817"/>
              <a:chOff x="1973" y="1570"/>
              <a:chExt cx="499" cy="817"/>
            </a:xfrm>
          </p:grpSpPr>
          <p:sp>
            <p:nvSpPr>
              <p:cNvPr id="19485" name="AutoShape 37"/>
              <p:cNvSpPr>
                <a:spLocks noChangeArrowheads="1"/>
              </p:cNvSpPr>
              <p:nvPr/>
            </p:nvSpPr>
            <p:spPr bwMode="auto">
              <a:xfrm>
                <a:off x="1973" y="1570"/>
                <a:ext cx="318" cy="318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486" name="AutoShape 38"/>
              <p:cNvSpPr>
                <a:spLocks noChangeArrowheads="1"/>
              </p:cNvSpPr>
              <p:nvPr/>
            </p:nvSpPr>
            <p:spPr bwMode="auto">
              <a:xfrm>
                <a:off x="1973" y="2069"/>
                <a:ext cx="363" cy="318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  <p:sp>
            <p:nvSpPr>
              <p:cNvPr id="19487" name="AutoShape 39"/>
              <p:cNvSpPr>
                <a:spLocks noChangeArrowheads="1"/>
              </p:cNvSpPr>
              <p:nvPr/>
            </p:nvSpPr>
            <p:spPr bwMode="auto">
              <a:xfrm>
                <a:off x="2154" y="1570"/>
                <a:ext cx="318" cy="817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latin typeface="+mn-lt"/>
                </a:endParaRPr>
              </a:p>
            </p:txBody>
          </p:sp>
        </p:grpSp>
        <p:sp>
          <p:nvSpPr>
            <p:cNvPr id="19484" name="Rectangle 40"/>
            <p:cNvSpPr>
              <a:spLocks noChangeArrowheads="1"/>
            </p:cNvSpPr>
            <p:nvPr/>
          </p:nvSpPr>
          <p:spPr bwMode="auto">
            <a:xfrm>
              <a:off x="4377" y="2976"/>
              <a:ext cx="363" cy="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+mn-lt"/>
              </a:endParaRPr>
            </a:p>
          </p:txBody>
        </p:sp>
      </p:grpSp>
      <p:cxnSp>
        <p:nvCxnSpPr>
          <p:cNvPr id="19465" name="AutoShape 41"/>
          <p:cNvCxnSpPr>
            <a:cxnSpLocks noChangeShapeType="1"/>
          </p:cNvCxnSpPr>
          <p:nvPr/>
        </p:nvCxnSpPr>
        <p:spPr bwMode="auto">
          <a:xfrm>
            <a:off x="3000375" y="3213100"/>
            <a:ext cx="863600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6" name="AutoShape 42"/>
          <p:cNvCxnSpPr>
            <a:cxnSpLocks noChangeShapeType="1"/>
          </p:cNvCxnSpPr>
          <p:nvPr/>
        </p:nvCxnSpPr>
        <p:spPr bwMode="auto">
          <a:xfrm>
            <a:off x="5519738" y="3213100"/>
            <a:ext cx="647700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7" name="AutoShape 43"/>
          <p:cNvCxnSpPr>
            <a:cxnSpLocks noChangeShapeType="1"/>
          </p:cNvCxnSpPr>
          <p:nvPr/>
        </p:nvCxnSpPr>
        <p:spPr bwMode="auto">
          <a:xfrm>
            <a:off x="7867650" y="3230563"/>
            <a:ext cx="863600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8" name="AutoShape 44"/>
          <p:cNvCxnSpPr>
            <a:cxnSpLocks noChangeShapeType="1"/>
          </p:cNvCxnSpPr>
          <p:nvPr/>
        </p:nvCxnSpPr>
        <p:spPr bwMode="auto">
          <a:xfrm flipH="1">
            <a:off x="3008314" y="3551238"/>
            <a:ext cx="795337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9" name="AutoShape 45"/>
          <p:cNvCxnSpPr>
            <a:cxnSpLocks noChangeShapeType="1"/>
          </p:cNvCxnSpPr>
          <p:nvPr/>
        </p:nvCxnSpPr>
        <p:spPr bwMode="auto">
          <a:xfrm flipH="1">
            <a:off x="5516564" y="3556000"/>
            <a:ext cx="649287" cy="1588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0" name="AutoShape 46"/>
          <p:cNvCxnSpPr>
            <a:cxnSpLocks noChangeShapeType="1"/>
          </p:cNvCxnSpPr>
          <p:nvPr/>
        </p:nvCxnSpPr>
        <p:spPr bwMode="auto">
          <a:xfrm flipH="1">
            <a:off x="7875589" y="3554413"/>
            <a:ext cx="795337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199" name="Text Box 47"/>
          <p:cNvSpPr txBox="1">
            <a:spLocks noChangeArrowheads="1"/>
          </p:cNvSpPr>
          <p:nvPr/>
        </p:nvSpPr>
        <p:spPr bwMode="auto">
          <a:xfrm>
            <a:off x="2717800" y="1365250"/>
            <a:ext cx="139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enzyme</a:t>
            </a:r>
          </a:p>
        </p:txBody>
      </p:sp>
      <p:sp>
        <p:nvSpPr>
          <p:cNvPr id="49200" name="Text Box 48"/>
          <p:cNvSpPr txBox="1">
            <a:spLocks noChangeArrowheads="1"/>
          </p:cNvSpPr>
          <p:nvPr/>
        </p:nvSpPr>
        <p:spPr bwMode="auto">
          <a:xfrm>
            <a:off x="2825750" y="2243139"/>
            <a:ext cx="13906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active site</a:t>
            </a:r>
          </a:p>
        </p:txBody>
      </p:sp>
      <p:sp>
        <p:nvSpPr>
          <p:cNvPr id="49201" name="Line 49"/>
          <p:cNvSpPr>
            <a:spLocks noChangeShapeType="1"/>
          </p:cNvSpPr>
          <p:nvPr/>
        </p:nvSpPr>
        <p:spPr bwMode="auto">
          <a:xfrm flipH="1">
            <a:off x="2544764" y="1630364"/>
            <a:ext cx="198437" cy="21113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202" name="Line 50"/>
          <p:cNvSpPr>
            <a:spLocks noChangeShapeType="1"/>
          </p:cNvSpPr>
          <p:nvPr/>
        </p:nvSpPr>
        <p:spPr bwMode="auto">
          <a:xfrm flipH="1">
            <a:off x="2495550" y="2497138"/>
            <a:ext cx="330200" cy="127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203" name="Text Box 51"/>
          <p:cNvSpPr txBox="1">
            <a:spLocks noChangeArrowheads="1"/>
          </p:cNvSpPr>
          <p:nvPr/>
        </p:nvSpPr>
        <p:spPr bwMode="auto">
          <a:xfrm>
            <a:off x="2327276" y="5759450"/>
            <a:ext cx="1668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substrate</a:t>
            </a:r>
          </a:p>
        </p:txBody>
      </p:sp>
      <p:sp>
        <p:nvSpPr>
          <p:cNvPr id="49204" name="Line 52"/>
          <p:cNvSpPr>
            <a:spLocks noChangeShapeType="1"/>
          </p:cNvSpPr>
          <p:nvPr/>
        </p:nvSpPr>
        <p:spPr bwMode="auto">
          <a:xfrm flipH="1" flipV="1">
            <a:off x="2578100" y="5507039"/>
            <a:ext cx="209550" cy="3444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205" name="Text Box 53"/>
          <p:cNvSpPr txBox="1">
            <a:spLocks noChangeArrowheads="1"/>
          </p:cNvSpPr>
          <p:nvPr/>
        </p:nvSpPr>
        <p:spPr bwMode="auto">
          <a:xfrm>
            <a:off x="3962401" y="4518026"/>
            <a:ext cx="16684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Enzyme substrate complex</a:t>
            </a:r>
          </a:p>
        </p:txBody>
      </p:sp>
      <p:sp>
        <p:nvSpPr>
          <p:cNvPr id="49206" name="Text Box 54"/>
          <p:cNvSpPr txBox="1">
            <a:spLocks noChangeArrowheads="1"/>
          </p:cNvSpPr>
          <p:nvPr/>
        </p:nvSpPr>
        <p:spPr bwMode="auto">
          <a:xfrm>
            <a:off x="6205538" y="4521201"/>
            <a:ext cx="16684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Enzyme product complex</a:t>
            </a:r>
          </a:p>
        </p:txBody>
      </p:sp>
      <p:sp>
        <p:nvSpPr>
          <p:cNvPr id="49207" name="Text Box 55"/>
          <p:cNvSpPr txBox="1">
            <a:spLocks noChangeArrowheads="1"/>
          </p:cNvSpPr>
          <p:nvPr/>
        </p:nvSpPr>
        <p:spPr bwMode="auto">
          <a:xfrm>
            <a:off x="9277350" y="1289050"/>
            <a:ext cx="139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enzyme</a:t>
            </a:r>
          </a:p>
        </p:txBody>
      </p:sp>
      <p:sp>
        <p:nvSpPr>
          <p:cNvPr id="49208" name="Text Box 56"/>
          <p:cNvSpPr txBox="1">
            <a:spLocks noChangeArrowheads="1"/>
          </p:cNvSpPr>
          <p:nvPr/>
        </p:nvSpPr>
        <p:spPr bwMode="auto">
          <a:xfrm>
            <a:off x="9277350" y="5781675"/>
            <a:ext cx="139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product</a:t>
            </a:r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 flipH="1">
            <a:off x="9134475" y="1608139"/>
            <a:ext cx="198438" cy="21113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 flipH="1" flipV="1">
            <a:off x="9480550" y="5570539"/>
            <a:ext cx="198438" cy="238125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93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99" grpId="0"/>
      <p:bldP spid="49200" grpId="0"/>
      <p:bldP spid="49201" grpId="0" animBg="1"/>
      <p:bldP spid="49202" grpId="0" animBg="1"/>
      <p:bldP spid="49203" grpId="0"/>
      <p:bldP spid="49204" grpId="0" animBg="1"/>
      <p:bldP spid="49205" grpId="0"/>
      <p:bldP spid="49206" grpId="0"/>
      <p:bldP spid="49207" grpId="0"/>
      <p:bldP spid="49208" grpId="0"/>
      <p:bldP spid="49210" grpId="0" animBg="1"/>
      <p:bldP spid="492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4606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Task: </a:t>
            </a:r>
            <a:br>
              <a:rPr lang="en-GB" b="1" u="sng" dirty="0"/>
            </a:br>
            <a:r>
              <a:rPr lang="en-GB" dirty="0"/>
              <a:t>1. In the boxes on page 5 Illustrate the two models of enzyme action then annotate your diagrams with comparisons and differences between the two theories</a:t>
            </a:r>
            <a:br>
              <a:rPr lang="en-GB" dirty="0"/>
            </a:br>
            <a:br>
              <a:rPr lang="en-GB" dirty="0"/>
            </a:br>
            <a:r>
              <a:rPr lang="en-GB" dirty="0"/>
              <a:t>2. When You have finished complete the exam questions on pages 6 and 7</a:t>
            </a:r>
          </a:p>
        </p:txBody>
      </p:sp>
    </p:spTree>
    <p:extLst>
      <p:ext uri="{BB962C8B-B14F-4D97-AF65-F5344CB8AC3E}">
        <p14:creationId xmlns:p14="http://schemas.microsoft.com/office/powerpoint/2010/main" val="3530908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034" y="0"/>
            <a:ext cx="10515600" cy="1325563"/>
          </a:xfrm>
        </p:spPr>
        <p:txBody>
          <a:bodyPr/>
          <a:lstStyle/>
          <a:p>
            <a:r>
              <a:rPr lang="en-GB" dirty="0"/>
              <a:t>Stretch And Challenge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0" t="25317" r="18297" b="18393"/>
          <a:stretch>
            <a:fillRect/>
          </a:stretch>
        </p:blipFill>
        <p:spPr bwMode="auto">
          <a:xfrm>
            <a:off x="838200" y="1027906"/>
            <a:ext cx="7381875" cy="55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174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u="sng" dirty="0">
                <a:latin typeface="+mn-lt"/>
              </a:rPr>
              <a:t>Exam Q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335089"/>
            <a:ext cx="6972300" cy="4791075"/>
          </a:xfrm>
        </p:spPr>
        <p:txBody>
          <a:bodyPr/>
          <a:lstStyle/>
          <a:p>
            <a:pPr marL="0" indent="0">
              <a:buNone/>
              <a:defRPr/>
            </a:pPr>
            <a:endParaRPr lang="en-GB" altLang="en-US" sz="16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dirty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8" t="32257" r="20844" b="13181"/>
          <a:stretch>
            <a:fillRect/>
          </a:stretch>
        </p:blipFill>
        <p:spPr bwMode="auto">
          <a:xfrm>
            <a:off x="2879725" y="1139825"/>
            <a:ext cx="6718300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570289" y="2133601"/>
            <a:ext cx="4822825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>
                <a:latin typeface="+mn-lt"/>
              </a:rPr>
              <a:t>Active site not complementary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>
                <a:latin typeface="+mn-lt"/>
              </a:rPr>
              <a:t>Active site changes shape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>
                <a:latin typeface="+mn-lt"/>
              </a:rPr>
              <a:t>Allows substrate to fit/ESC to form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27464" y="4986338"/>
            <a:ext cx="4821237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 dirty="0">
                <a:latin typeface="+mn-lt"/>
              </a:rPr>
              <a:t>Active site does not change shape/is already complementary</a:t>
            </a:r>
          </a:p>
        </p:txBody>
      </p:sp>
    </p:spTree>
    <p:extLst>
      <p:ext uri="{BB962C8B-B14F-4D97-AF65-F5344CB8AC3E}">
        <p14:creationId xmlns:p14="http://schemas.microsoft.com/office/powerpoint/2010/main" val="86711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  <p:bldP spid="2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>
                <a:latin typeface="+mn-lt"/>
              </a:rPr>
              <a:t>Exam Q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335089"/>
            <a:ext cx="6972300" cy="4791075"/>
          </a:xfrm>
        </p:spPr>
        <p:txBody>
          <a:bodyPr/>
          <a:lstStyle/>
          <a:p>
            <a:pPr marL="0" indent="0">
              <a:buNone/>
              <a:defRPr/>
            </a:pPr>
            <a:endParaRPr lang="en-GB" altLang="en-US" sz="16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dirty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1" t="40829" r="21365" b="29585"/>
          <a:stretch>
            <a:fillRect/>
          </a:stretch>
        </p:blipFill>
        <p:spPr bwMode="auto">
          <a:xfrm>
            <a:off x="2319339" y="1355726"/>
            <a:ext cx="7591425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49614" y="2438401"/>
            <a:ext cx="4822825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 dirty="0">
                <a:latin typeface="+mn-lt"/>
              </a:rPr>
              <a:t>have a specific 3D shape/structure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 dirty="0">
                <a:latin typeface="+mn-lt"/>
              </a:rPr>
              <a:t>substrate is complementary in shape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GB" altLang="en-US" sz="1800" dirty="0">
                <a:latin typeface="+mn-lt"/>
              </a:rPr>
              <a:t>substrate can bind to active site/ Enzyme substrate complex can form.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8BE527-9F88-40D8-9D79-105970D5019E}"/>
              </a:ext>
            </a:extLst>
          </p:cNvPr>
          <p:cNvSpPr txBox="1"/>
          <p:nvPr/>
        </p:nvSpPr>
        <p:spPr>
          <a:xfrm>
            <a:off x="9512710" y="4321277"/>
            <a:ext cx="516193" cy="3834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16976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800" b="1" dirty="0"/>
              <a:t>Explain the importance of tertiary structure to the functioning of an enzyme [4]</a:t>
            </a:r>
            <a:br>
              <a:rPr lang="en-GB" altLang="en-US" sz="2800" dirty="0"/>
            </a:br>
            <a:endParaRPr lang="en-GB" altLang="en-US" sz="2800" dirty="0"/>
          </a:p>
        </p:txBody>
      </p:sp>
      <p:pic>
        <p:nvPicPr>
          <p:cNvPr id="7373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939" y="2365829"/>
            <a:ext cx="10652039" cy="3022599"/>
          </a:xfrm>
          <a:noFill/>
        </p:spPr>
      </p:pic>
    </p:spTree>
    <p:extLst>
      <p:ext uri="{BB962C8B-B14F-4D97-AF65-F5344CB8AC3E}">
        <p14:creationId xmlns:p14="http://schemas.microsoft.com/office/powerpoint/2010/main" val="371706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730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2800"/>
              <a:t>With reference to the functioning of an enzyme, explain what is meant by the term active site [4]</a:t>
            </a:r>
            <a:br>
              <a:rPr lang="en-GB" altLang="en-US" sz="2800"/>
            </a:br>
            <a:endParaRPr lang="en-GB" altLang="en-US" sz="2800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/>
              <a:t>1 </a:t>
            </a:r>
            <a:r>
              <a:rPr lang="en-GB" altLang="en-US" sz="2400" dirty="0">
                <a:solidFill>
                  <a:srgbClr val="7030A0"/>
                </a:solidFill>
              </a:rPr>
              <a:t>depression / cleft / groove /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2 on (surface of) enzyme 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4  Active site has a specific shape 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5 </a:t>
            </a:r>
            <a:r>
              <a:rPr lang="en-GB" altLang="en-US" sz="2400" u="sng" dirty="0">
                <a:solidFill>
                  <a:srgbClr val="7030A0"/>
                </a:solidFill>
              </a:rPr>
              <a:t>complementary</a:t>
            </a:r>
            <a:r>
              <a:rPr lang="en-GB" altLang="en-US" sz="2400" dirty="0">
                <a:solidFill>
                  <a:srgbClr val="7030A0"/>
                </a:solidFill>
              </a:rPr>
              <a:t> to  substrate 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6 R groups bonds with substrate/ Forms enzyme substrate complex (ESC) 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8 puts strain on substrate / bends bonds within substrate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9 detail of induced fit ; </a:t>
            </a:r>
            <a:r>
              <a:rPr lang="en-GB" altLang="en-US" sz="2400" dirty="0" err="1">
                <a:solidFill>
                  <a:srgbClr val="7030A0"/>
                </a:solidFill>
              </a:rPr>
              <a:t>eg</a:t>
            </a:r>
            <a:r>
              <a:rPr lang="en-GB" altLang="en-US" sz="2400" dirty="0">
                <a:solidFill>
                  <a:srgbClr val="7030A0"/>
                </a:solidFill>
              </a:rPr>
              <a:t> Active site changes shape to become complementary </a:t>
            </a:r>
          </a:p>
        </p:txBody>
      </p:sp>
    </p:spTree>
    <p:extLst>
      <p:ext uri="{BB962C8B-B14F-4D97-AF65-F5344CB8AC3E}">
        <p14:creationId xmlns:p14="http://schemas.microsoft.com/office/powerpoint/2010/main" val="295158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2400" b="1" dirty="0"/>
              <a:t>Biological washing powders make use of enzymes such as lipases and proteases to help remove stains. Explain how biological washing powders help to remove protein stains from clothes [4]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589C54-9C83-46B5-B28A-E89673F3584B}"/>
              </a:ext>
            </a:extLst>
          </p:cNvPr>
          <p:cNvSpPr txBox="1"/>
          <p:nvPr/>
        </p:nvSpPr>
        <p:spPr>
          <a:xfrm>
            <a:off x="2241756" y="2460094"/>
            <a:ext cx="81116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Protease enzyme works on proteins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Details on induced fit, (Active site changing shape to become complementary)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Hydrolyses proteins into amino acids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Peptide bonds broken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Amino acids are soluble so stains removed.</a:t>
            </a:r>
          </a:p>
        </p:txBody>
      </p:sp>
    </p:spTree>
    <p:extLst>
      <p:ext uri="{BB962C8B-B14F-4D97-AF65-F5344CB8AC3E}">
        <p14:creationId xmlns:p14="http://schemas.microsoft.com/office/powerpoint/2010/main" val="248202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522514" y="460375"/>
            <a:ext cx="9688286" cy="1143000"/>
          </a:xfrm>
        </p:spPr>
        <p:txBody>
          <a:bodyPr>
            <a:noAutofit/>
          </a:bodyPr>
          <a:lstStyle/>
          <a:p>
            <a:pPr marL="838200" indent="-838200"/>
            <a:r>
              <a:rPr lang="en-GB" altLang="en-US" sz="2400" b="1" dirty="0">
                <a:latin typeface="+mn-lt"/>
              </a:rPr>
              <a:t>Explain why an enzyme which catalyses the conversion of starch to maltose is unable to catalyse the conversion of a protein into amino acids [2]</a:t>
            </a:r>
            <a:br>
              <a:rPr lang="en-GB" altLang="en-US" sz="2400" b="1" dirty="0">
                <a:latin typeface="+mn-lt"/>
              </a:rPr>
            </a:br>
            <a:endParaRPr lang="en-GB" altLang="en-US" sz="2400" b="1" dirty="0">
              <a:latin typeface="+mn-lt"/>
            </a:endParaRP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1208315" y="2092325"/>
            <a:ext cx="8658000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dirty="0">
              <a:solidFill>
                <a:srgbClr val="7030A0"/>
              </a:solidFill>
              <a:latin typeface="+mn-lt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en-GB" altLang="en-US" sz="2800" u="sng" dirty="0">
                <a:solidFill>
                  <a:srgbClr val="7030A0"/>
                </a:solidFill>
                <a:latin typeface="+mn-lt"/>
              </a:rPr>
              <a:t>active site </a:t>
            </a:r>
            <a:r>
              <a:rPr lang="en-GB" altLang="en-US" sz="2800" b="1" dirty="0">
                <a:solidFill>
                  <a:srgbClr val="7030A0"/>
                </a:solidFill>
                <a:latin typeface="+mn-lt"/>
              </a:rPr>
              <a:t>specific</a:t>
            </a:r>
            <a:r>
              <a:rPr lang="en-GB" altLang="en-US" sz="2800" dirty="0">
                <a:solidFill>
                  <a:srgbClr val="7030A0"/>
                </a:solidFill>
                <a:latin typeface="+mn-lt"/>
              </a:rPr>
              <a:t> shape  </a:t>
            </a:r>
            <a:r>
              <a:rPr lang="en-GB" altLang="en-US" sz="2800" b="1" dirty="0">
                <a:solidFill>
                  <a:srgbClr val="7030A0"/>
                </a:solidFill>
                <a:latin typeface="+mn-lt"/>
              </a:rPr>
              <a:t>; </a:t>
            </a:r>
            <a:endParaRPr lang="en-GB" altLang="en-US" sz="2800" dirty="0">
              <a:solidFill>
                <a:srgbClr val="7030A0"/>
              </a:solidFill>
              <a:latin typeface="+mn-lt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en-GB" altLang="en-US" sz="2800" u="sng" dirty="0">
                <a:solidFill>
                  <a:srgbClr val="7030A0"/>
                </a:solidFill>
                <a:latin typeface="+mn-lt"/>
              </a:rPr>
              <a:t>Complementary only </a:t>
            </a:r>
            <a:r>
              <a:rPr lang="en-GB" altLang="en-US" sz="2800" dirty="0">
                <a:solidFill>
                  <a:srgbClr val="7030A0"/>
                </a:solidFill>
                <a:latin typeface="+mn-lt"/>
              </a:rPr>
              <a:t>to starch / starch causes </a:t>
            </a:r>
            <a:r>
              <a:rPr lang="en-GB" altLang="en-US" sz="2800" u="sng" dirty="0">
                <a:solidFill>
                  <a:srgbClr val="7030A0"/>
                </a:solidFill>
                <a:latin typeface="+mn-lt"/>
              </a:rPr>
              <a:t>induced fit </a:t>
            </a:r>
            <a:r>
              <a:rPr lang="en-GB" altLang="en-US" sz="2800" b="1" dirty="0">
                <a:solidFill>
                  <a:srgbClr val="7030A0"/>
                </a:solidFill>
                <a:latin typeface="+mn-lt"/>
              </a:rPr>
              <a:t>; </a:t>
            </a:r>
            <a:endParaRPr lang="en-GB" altLang="en-US" sz="2800" dirty="0">
              <a:solidFill>
                <a:srgbClr val="7030A0"/>
              </a:solidFill>
              <a:latin typeface="+mn-lt"/>
            </a:endParaRPr>
          </a:p>
          <a:p>
            <a:pPr marL="457200" indent="-457200" eaLnBrk="1" hangingPunct="1">
              <a:spcBef>
                <a:spcPct val="0"/>
              </a:spcBef>
            </a:pPr>
            <a:r>
              <a:rPr lang="en-GB" altLang="en-US" sz="2800" dirty="0">
                <a:solidFill>
                  <a:srgbClr val="7030A0"/>
                </a:solidFill>
                <a:latin typeface="+mn-lt"/>
              </a:rPr>
              <a:t>protein will not </a:t>
            </a:r>
            <a:r>
              <a:rPr lang="en-GB" altLang="en-US" sz="2800" b="1" dirty="0">
                <a:solidFill>
                  <a:srgbClr val="7030A0"/>
                </a:solidFill>
                <a:latin typeface="+mn-lt"/>
              </a:rPr>
              <a:t>, </a:t>
            </a:r>
            <a:r>
              <a:rPr lang="en-GB" altLang="en-US" sz="2800" dirty="0">
                <a:solidFill>
                  <a:srgbClr val="7030A0"/>
                </a:solidFill>
                <a:latin typeface="+mn-lt"/>
              </a:rPr>
              <a:t>enter active site / fit active site / form ESC </a:t>
            </a:r>
            <a:r>
              <a:rPr lang="en-GB" altLang="en-US" sz="2800" b="1" dirty="0">
                <a:solidFill>
                  <a:srgbClr val="7030A0"/>
                </a:solidFill>
                <a:latin typeface="+mn-lt"/>
              </a:rPr>
              <a:t>; </a:t>
            </a:r>
            <a:r>
              <a:rPr lang="en-GB" altLang="en-US" sz="2800" dirty="0">
                <a:solidFill>
                  <a:srgbClr val="7030A0"/>
                </a:solidFill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2044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5B71B-A1AC-4637-AB37-DE4EDCFAE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035"/>
            <a:ext cx="6291470" cy="5964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Q3</a:t>
            </a:r>
            <a:r>
              <a:rPr lang="en-GB" dirty="0"/>
              <a:t>. Maltose is hydrolysed by the enzyme maltase. Explain why maltase catalyses only this reaction.</a:t>
            </a:r>
          </a:p>
          <a:p>
            <a:pPr marL="0" indent="0">
              <a:buNone/>
            </a:pPr>
            <a:r>
              <a:rPr lang="en-GB" dirty="0"/>
              <a:t>___________________________________________________________________</a:t>
            </a:r>
          </a:p>
          <a:p>
            <a:pPr marL="0" indent="0">
              <a:buNone/>
            </a:pPr>
            <a:r>
              <a:rPr lang="en-GB" dirty="0"/>
              <a:t>___________________________________________________________________</a:t>
            </a:r>
          </a:p>
          <a:p>
            <a:pPr marL="0" indent="0">
              <a:buNone/>
            </a:pPr>
            <a:r>
              <a:rPr lang="en-GB" dirty="0"/>
              <a:t>___________________________________________________________________</a:t>
            </a:r>
          </a:p>
          <a:p>
            <a:pPr marL="0" indent="0">
              <a:buNone/>
            </a:pPr>
            <a:r>
              <a:rPr lang="en-GB" dirty="0"/>
              <a:t>__________________________________________________________________</a:t>
            </a:r>
            <a:r>
              <a:rPr lang="en-GB" b="1" dirty="0"/>
              <a:t>(3)</a:t>
            </a:r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FC904D-7E69-4D15-A2AF-86B486EF3B11}"/>
              </a:ext>
            </a:extLst>
          </p:cNvPr>
          <p:cNvSpPr txBox="1"/>
          <p:nvPr/>
        </p:nvSpPr>
        <p:spPr>
          <a:xfrm>
            <a:off x="838200" y="1475319"/>
            <a:ext cx="6954078" cy="55399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(c</a:t>
            </a:r>
            <a:r>
              <a:rPr lang="en-GB" sz="2400" dirty="0">
                <a:solidFill>
                  <a:srgbClr val="7030A0"/>
                </a:solidFill>
              </a:rPr>
              <a:t>)     1.       </a:t>
            </a:r>
            <a:r>
              <a:rPr lang="en-GB" sz="2400" u="sng" dirty="0">
                <a:solidFill>
                  <a:srgbClr val="7030A0"/>
                </a:solidFill>
              </a:rPr>
              <a:t>Active site</a:t>
            </a:r>
            <a:r>
              <a:rPr lang="en-GB" sz="2400" dirty="0">
                <a:solidFill>
                  <a:srgbClr val="7030A0"/>
                </a:solidFill>
              </a:rPr>
              <a:t> (of enzyme) has (specific) shape / tertiary structure / </a:t>
            </a:r>
            <a:r>
              <a:rPr lang="en-GB" sz="2400" u="sng" dirty="0">
                <a:solidFill>
                  <a:srgbClr val="7030A0"/>
                </a:solidFill>
              </a:rPr>
              <a:t>active site</a:t>
            </a:r>
            <a:r>
              <a:rPr lang="en-GB" sz="2400" dirty="0">
                <a:solidFill>
                  <a:srgbClr val="7030A0"/>
                </a:solidFill>
              </a:rPr>
              <a:t> complementary to substrate / malt</a:t>
            </a:r>
            <a:r>
              <a:rPr lang="en-GB" sz="2400" u="sng" dirty="0">
                <a:solidFill>
                  <a:srgbClr val="7030A0"/>
                </a:solidFill>
              </a:rPr>
              <a:t>o</a:t>
            </a:r>
            <a:r>
              <a:rPr lang="en-GB" sz="2400" dirty="0">
                <a:solidFill>
                  <a:srgbClr val="7030A0"/>
                </a:solidFill>
              </a:rPr>
              <a:t>se;</a:t>
            </a:r>
          </a:p>
          <a:p>
            <a:r>
              <a:rPr lang="en-GB" sz="2400" i="1" dirty="0">
                <a:solidFill>
                  <a:srgbClr val="7030A0"/>
                </a:solidFill>
              </a:rPr>
              <a:t>		Reject active site on substrate.</a:t>
            </a:r>
            <a:br>
              <a:rPr lang="en-GB" sz="2400" i="1" dirty="0">
                <a:solidFill>
                  <a:srgbClr val="7030A0"/>
                </a:solidFill>
              </a:rPr>
            </a:br>
            <a:r>
              <a:rPr lang="en-GB" sz="2400" i="1" dirty="0">
                <a:solidFill>
                  <a:srgbClr val="7030A0"/>
                </a:solidFill>
              </a:rPr>
              <a:t>		Must have idea of shape</a:t>
            </a:r>
            <a:endParaRPr lang="en-GB" sz="2400" dirty="0">
              <a:solidFill>
                <a:srgbClr val="7030A0"/>
              </a:solidFill>
            </a:endParaRPr>
          </a:p>
          <a:p>
            <a:r>
              <a:rPr lang="en-GB" sz="2400" i="1" dirty="0">
                <a:solidFill>
                  <a:srgbClr val="7030A0"/>
                </a:solidFill>
              </a:rPr>
              <a:t>		Assume “it” = maltase</a:t>
            </a:r>
            <a:endParaRPr lang="en-GB" sz="2400" dirty="0">
              <a:solidFill>
                <a:srgbClr val="7030A0"/>
              </a:solidFill>
            </a:endParaRPr>
          </a:p>
          <a:p>
            <a:r>
              <a:rPr lang="en-GB" sz="2400" i="1" dirty="0">
                <a:solidFill>
                  <a:srgbClr val="7030A0"/>
                </a:solidFill>
              </a:rPr>
              <a:t>		Accept (specific) 3D active site</a:t>
            </a:r>
            <a:endParaRPr lang="en-GB" sz="2400" dirty="0">
              <a:solidFill>
                <a:srgbClr val="7030A0"/>
              </a:solidFill>
            </a:endParaRPr>
          </a:p>
          <a:p>
            <a:r>
              <a:rPr lang="en-GB" sz="2400" i="1" dirty="0">
                <a:solidFill>
                  <a:srgbClr val="7030A0"/>
                </a:solidFill>
              </a:rPr>
              <a:t>		Reject has same shape</a:t>
            </a:r>
          </a:p>
          <a:p>
            <a:endParaRPr lang="en-GB" sz="2400" dirty="0">
              <a:solidFill>
                <a:srgbClr val="7030A0"/>
              </a:solidFill>
            </a:endParaRPr>
          </a:p>
          <a:p>
            <a:r>
              <a:rPr lang="en-GB" sz="2400" dirty="0">
                <a:solidFill>
                  <a:srgbClr val="7030A0"/>
                </a:solidFill>
              </a:rPr>
              <a:t>2.       (Only) malt</a:t>
            </a:r>
            <a:r>
              <a:rPr lang="en-GB" sz="2400" u="sng" dirty="0">
                <a:solidFill>
                  <a:srgbClr val="7030A0"/>
                </a:solidFill>
              </a:rPr>
              <a:t>o</a:t>
            </a:r>
            <a:r>
              <a:rPr lang="en-GB" sz="2400" dirty="0">
                <a:solidFill>
                  <a:srgbClr val="7030A0"/>
                </a:solidFill>
              </a:rPr>
              <a:t>se can bind / fit;</a:t>
            </a:r>
          </a:p>
          <a:p>
            <a:r>
              <a:rPr lang="en-GB" sz="2400" i="1" dirty="0">
                <a:solidFill>
                  <a:srgbClr val="7030A0"/>
                </a:solidFill>
              </a:rPr>
              <a:t>		Accept “substrate” for “malt</a:t>
            </a:r>
            <a:r>
              <a:rPr lang="en-GB" sz="2400" i="1" u="sng" dirty="0">
                <a:solidFill>
                  <a:srgbClr val="7030A0"/>
                </a:solidFill>
              </a:rPr>
              <a:t>o</a:t>
            </a:r>
            <a:r>
              <a:rPr lang="en-GB" sz="2400" i="1" dirty="0">
                <a:solidFill>
                  <a:srgbClr val="7030A0"/>
                </a:solidFill>
              </a:rPr>
              <a:t>se”</a:t>
            </a:r>
          </a:p>
          <a:p>
            <a:endParaRPr lang="en-GB" sz="2400" dirty="0">
              <a:solidFill>
                <a:srgbClr val="7030A0"/>
              </a:solidFill>
            </a:endParaRPr>
          </a:p>
          <a:p>
            <a:r>
              <a:rPr lang="en-GB" sz="2400" dirty="0">
                <a:solidFill>
                  <a:srgbClr val="7030A0"/>
                </a:solidFill>
              </a:rPr>
              <a:t>3.       To form enzyme substrate complex.</a:t>
            </a:r>
          </a:p>
          <a:p>
            <a:r>
              <a:rPr lang="en-GB" sz="2400" i="1" dirty="0">
                <a:solidFill>
                  <a:srgbClr val="7030A0"/>
                </a:solidFill>
              </a:rPr>
              <a:t>		Accept E−S complex</a:t>
            </a:r>
            <a:endParaRPr lang="en-GB" sz="2400" dirty="0">
              <a:solidFill>
                <a:srgbClr val="7030A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00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034" y="0"/>
            <a:ext cx="10515600" cy="1325563"/>
          </a:xfrm>
        </p:spPr>
        <p:txBody>
          <a:bodyPr/>
          <a:lstStyle/>
          <a:p>
            <a:r>
              <a:rPr lang="en-GB" dirty="0"/>
              <a:t>Stretch And Challenge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0" t="25317" r="18297" b="18393"/>
          <a:stretch>
            <a:fillRect/>
          </a:stretch>
        </p:blipFill>
        <p:spPr bwMode="auto">
          <a:xfrm>
            <a:off x="838200" y="1027906"/>
            <a:ext cx="7381875" cy="55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7" t="24545" r="22778" b="49934"/>
          <a:stretch>
            <a:fillRect/>
          </a:stretch>
        </p:blipFill>
        <p:spPr bwMode="auto">
          <a:xfrm>
            <a:off x="1211263" y="2243138"/>
            <a:ext cx="588645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03463" y="5233988"/>
            <a:ext cx="18621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latin typeface="+mn-lt"/>
              </a:rPr>
              <a:t>MS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30729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01700"/>
          </a:xfrm>
        </p:spPr>
        <p:txBody>
          <a:bodyPr/>
          <a:lstStyle/>
          <a:p>
            <a:endParaRPr lang="en-GB" altLang="en-US" dirty="0">
              <a:latin typeface="+mn-lt"/>
            </a:endParaRP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0" t="60420" r="18297" b="18393"/>
          <a:stretch>
            <a:fillRect/>
          </a:stretch>
        </p:blipFill>
        <p:spPr bwMode="auto">
          <a:xfrm>
            <a:off x="1114129" y="335377"/>
            <a:ext cx="10562694" cy="298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7" t="50398" r="22778" b="22305"/>
          <a:stretch>
            <a:fillRect/>
          </a:stretch>
        </p:blipFill>
        <p:spPr bwMode="auto">
          <a:xfrm>
            <a:off x="1981200" y="1399348"/>
            <a:ext cx="7286447" cy="298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43339" y="4676571"/>
            <a:ext cx="1219200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+mn-lt"/>
              </a:rPr>
              <a:t>Looking at the mark scheme for this question, why is it a harder question?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+mn-lt"/>
              </a:rPr>
              <a:t>	e.g. - synoptic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+mn-lt"/>
              </a:rPr>
              <a:t>	      - not just statement of fact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+mn-lt"/>
              </a:rPr>
              <a:t>	      - have to apply knowledge</a:t>
            </a:r>
          </a:p>
        </p:txBody>
      </p:sp>
    </p:spTree>
    <p:extLst>
      <p:ext uri="{BB962C8B-B14F-4D97-AF65-F5344CB8AC3E}">
        <p14:creationId xmlns:p14="http://schemas.microsoft.com/office/powerpoint/2010/main" val="26943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Memory Homework Task: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46" y="1323304"/>
            <a:ext cx="10109916" cy="568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38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907</Words>
  <Application>Microsoft Office PowerPoint</Application>
  <PresentationFormat>Widescreen</PresentationFormat>
  <Paragraphs>210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 Theme</vt:lpstr>
      <vt:lpstr>Learning homework Starter</vt:lpstr>
      <vt:lpstr>3.1 Molecules - 3.1.4.2 Enzymes </vt:lpstr>
      <vt:lpstr>What can you remember about enzymes from GCSE?</vt:lpstr>
      <vt:lpstr>What Are Enzymes And How Do They Work?</vt:lpstr>
      <vt:lpstr>Metabolism</vt:lpstr>
      <vt:lpstr>Enzymes are: </vt:lpstr>
      <vt:lpstr>Enzyme Structure</vt:lpstr>
      <vt:lpstr>How Enzymes Work</vt:lpstr>
      <vt:lpstr>How Enzymes Work</vt:lpstr>
      <vt:lpstr>PowerPoint Presentation</vt:lpstr>
      <vt:lpstr>Activation Energy</vt:lpstr>
      <vt:lpstr>Activation Energy</vt:lpstr>
      <vt:lpstr>Activation Energy</vt:lpstr>
      <vt:lpstr>Activation Energy</vt:lpstr>
      <vt:lpstr>Activation Energy</vt:lpstr>
      <vt:lpstr>Activation Energy</vt:lpstr>
      <vt:lpstr>Exam Question</vt:lpstr>
      <vt:lpstr>PowerPoint Presentation</vt:lpstr>
      <vt:lpstr>Models of Enzyme Action</vt:lpstr>
      <vt:lpstr>Lock and Key Hypothesis</vt:lpstr>
      <vt:lpstr>Induced Fit Hypothesis</vt:lpstr>
      <vt:lpstr>Lock and Key Hypothesis</vt:lpstr>
      <vt:lpstr>Task:  1. In the boxes on page 5 Illustrate the two models of enzyme action then annotate your diagrams with comparisons and differences between the two theories  2. When You have finished complete the exam questions on pages 6 and 7</vt:lpstr>
      <vt:lpstr>Stretch And Challenge</vt:lpstr>
      <vt:lpstr>Exam Q</vt:lpstr>
      <vt:lpstr>Exam Q</vt:lpstr>
      <vt:lpstr>Explain the importance of tertiary structure to the functioning of an enzyme [4] </vt:lpstr>
      <vt:lpstr>With reference to the functioning of an enzyme, explain what is meant by the term active site [4] </vt:lpstr>
      <vt:lpstr>Biological washing powders make use of enzymes such as lipases and proteases to help remove stains. Explain how biological washing powders help to remove protein stains from clothes [4]</vt:lpstr>
      <vt:lpstr>Explain why an enzyme which catalyses the conversion of starch to maltose is unable to catalyse the conversion of a protein into amino acids [2] </vt:lpstr>
      <vt:lpstr>PowerPoint Presentation</vt:lpstr>
      <vt:lpstr>Stretch And Challenge</vt:lpstr>
      <vt:lpstr>PowerPoint Presentation</vt:lpstr>
      <vt:lpstr>Memory Homework Task: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homework Starter</dc:title>
  <dc:creator>daniel wilson</dc:creator>
  <cp:lastModifiedBy>Daniel Wilson</cp:lastModifiedBy>
  <cp:revision>24</cp:revision>
  <dcterms:created xsi:type="dcterms:W3CDTF">2020-05-27T09:11:22Z</dcterms:created>
  <dcterms:modified xsi:type="dcterms:W3CDTF">2020-09-30T10:01:41Z</dcterms:modified>
</cp:coreProperties>
</file>