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6" r:id="rId3"/>
    <p:sldId id="258" r:id="rId4"/>
    <p:sldId id="259" r:id="rId5"/>
    <p:sldId id="260" r:id="rId6"/>
    <p:sldId id="261" r:id="rId7"/>
    <p:sldId id="262" r:id="rId8"/>
    <p:sldId id="263" r:id="rId9"/>
    <p:sldId id="284" r:id="rId10"/>
    <p:sldId id="283"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2" r:id="rId25"/>
    <p:sldId id="285" r:id="rId26"/>
    <p:sldId id="286" r:id="rId27"/>
    <p:sldId id="281" r:id="rId28"/>
    <p:sldId id="28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70" autoAdjust="0"/>
    <p:restoredTop sz="94660"/>
  </p:normalViewPr>
  <p:slideViewPr>
    <p:cSldViewPr snapToGrid="0">
      <p:cViewPr varScale="1">
        <p:scale>
          <a:sx n="65" d="100"/>
          <a:sy n="65" d="100"/>
        </p:scale>
        <p:origin x="84"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9420E-9020-4780-92AF-4D36C41C9968}" type="datetimeFigureOut">
              <a:rPr lang="en-GB" smtClean="0"/>
              <a:t>09/10/2020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C57619-421B-4094-AD97-AE2F9697F487}" type="slidenum">
              <a:rPr lang="en-GB" smtClean="0"/>
              <a:t>‹#›</a:t>
            </a:fld>
            <a:endParaRPr lang="en-GB"/>
          </a:p>
        </p:txBody>
      </p:sp>
    </p:spTree>
    <p:extLst>
      <p:ext uri="{BB962C8B-B14F-4D97-AF65-F5344CB8AC3E}">
        <p14:creationId xmlns:p14="http://schemas.microsoft.com/office/powerpoint/2010/main" val="61032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718730-032D-410C-912E-67ADA88A05CF}" type="slidenum">
              <a:rPr lang="en-GB" altLang="en-US" smtClean="0">
                <a:latin typeface="Arial" panose="020B0604020202020204" pitchFamily="34" charset="0"/>
              </a:rPr>
              <a:pPr>
                <a:spcBef>
                  <a:spcPct val="0"/>
                </a:spcBef>
              </a:pPr>
              <a:t>24</a:t>
            </a:fld>
            <a:endParaRPr lang="en-GB" altLang="en-US">
              <a:latin typeface="Arial" panose="020B0604020202020204" pitchFamily="34" charset="0"/>
            </a:endParaRPr>
          </a:p>
        </p:txBody>
      </p:sp>
    </p:spTree>
    <p:extLst>
      <p:ext uri="{BB962C8B-B14F-4D97-AF65-F5344CB8AC3E}">
        <p14:creationId xmlns:p14="http://schemas.microsoft.com/office/powerpoint/2010/main" val="973129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FD03ABD-D145-4D08-A29A-99CD6EA35963}"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3340183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FD03ABD-D145-4D08-A29A-99CD6EA35963}"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246696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03ABD-D145-4D08-A29A-99CD6EA35963}"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103718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FD03ABD-D145-4D08-A29A-99CD6EA35963}" type="datetimeFigureOut">
              <a:rPr lang="en-GB" smtClean="0"/>
              <a:t>09/10/2020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3829875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FD03ABD-D145-4D08-A29A-99CD6EA35963}" type="datetimeFigureOut">
              <a:rPr lang="en-GB" smtClean="0"/>
              <a:t>09/10/2020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3789977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FD03ABD-D145-4D08-A29A-99CD6EA35963}" type="datetimeFigureOut">
              <a:rPr lang="en-GB" smtClean="0"/>
              <a:t>09/10/2020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1880018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03ABD-D145-4D08-A29A-99CD6EA35963}" type="datetimeFigureOut">
              <a:rPr lang="en-GB" smtClean="0"/>
              <a:t>09/10/2020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605331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D03ABD-D145-4D08-A29A-99CD6EA35963}" type="datetimeFigureOut">
              <a:rPr lang="en-GB" smtClean="0"/>
              <a:t>09/10/2020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4029015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D03ABD-D145-4D08-A29A-99CD6EA35963}" type="datetimeFigureOut">
              <a:rPr lang="en-GB" smtClean="0"/>
              <a:t>09/10/2020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721610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FD03ABD-D145-4D08-A29A-99CD6EA35963}"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848204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FD03ABD-D145-4D08-A29A-99CD6EA35963}" type="datetimeFigureOut">
              <a:rPr lang="en-GB" smtClean="0"/>
              <a:t>09/10/2020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AAEE-D11E-46C7-B186-7460AFF61351}" type="slidenum">
              <a:rPr lang="en-GB" smtClean="0"/>
              <a:t>‹#›</a:t>
            </a:fld>
            <a:endParaRPr lang="en-GB"/>
          </a:p>
        </p:txBody>
      </p:sp>
    </p:spTree>
    <p:extLst>
      <p:ext uri="{BB962C8B-B14F-4D97-AF65-F5344CB8AC3E}">
        <p14:creationId xmlns:p14="http://schemas.microsoft.com/office/powerpoint/2010/main" val="3887118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p:spPr>
        <p:txBody>
          <a:bodyPr/>
          <a:lstStyle/>
          <a:p>
            <a:pPr lvl="0"/>
            <a:endParaRPr lang="en-GB" noProof="0"/>
          </a:p>
        </p:txBody>
      </p:sp>
      <p:sp>
        <p:nvSpPr>
          <p:cNvPr id="4" name="Rectangle 4">
            <a:extLst>
              <a:ext uri="{FF2B5EF4-FFF2-40B4-BE49-F238E27FC236}">
                <a16:creationId xmlns:a16="http://schemas.microsoft.com/office/drawing/2014/main" id="{7443870D-7B48-4ECA-B686-9EBAE3EDD0F9}"/>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687A5F9-50ED-4717-AE7C-1E88CEBDBE4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4BDC400-9BD8-4AC6-8731-553DD8F67F90}"/>
              </a:ext>
            </a:extLst>
          </p:cNvPr>
          <p:cNvSpPr>
            <a:spLocks noGrp="1" noChangeArrowheads="1"/>
          </p:cNvSpPr>
          <p:nvPr>
            <p:ph type="sldNum" sz="quarter" idx="12"/>
          </p:nvPr>
        </p:nvSpPr>
        <p:spPr>
          <a:ln/>
        </p:spPr>
        <p:txBody>
          <a:bodyPr/>
          <a:lstStyle>
            <a:lvl1pPr>
              <a:defRPr/>
            </a:lvl1pPr>
          </a:lstStyle>
          <a:p>
            <a:pPr>
              <a:defRPr/>
            </a:pPr>
            <a:fld id="{341166F6-70FA-465D-85F5-C4770EE27EC8}" type="slidenum">
              <a:rPr lang="en-GB" altLang="en-US"/>
              <a:pPr>
                <a:defRPr/>
              </a:pPr>
              <a:t>‹#›</a:t>
            </a:fld>
            <a:endParaRPr lang="en-GB" altLang="en-US"/>
          </a:p>
        </p:txBody>
      </p:sp>
    </p:spTree>
    <p:extLst>
      <p:ext uri="{BB962C8B-B14F-4D97-AF65-F5344CB8AC3E}">
        <p14:creationId xmlns:p14="http://schemas.microsoft.com/office/powerpoint/2010/main" val="3434226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D03ABD-D145-4D08-A29A-99CD6EA35963}" type="datetimeFigureOut">
              <a:rPr lang="en-GB" smtClean="0"/>
              <a:t>09/10/2020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2AAEE-D11E-46C7-B186-7460AFF61351}" type="slidenum">
              <a:rPr lang="en-GB" smtClean="0"/>
              <a:t>‹#›</a:t>
            </a:fld>
            <a:endParaRPr lang="en-GB"/>
          </a:p>
        </p:txBody>
      </p:sp>
    </p:spTree>
    <p:extLst>
      <p:ext uri="{BB962C8B-B14F-4D97-AF65-F5344CB8AC3E}">
        <p14:creationId xmlns:p14="http://schemas.microsoft.com/office/powerpoint/2010/main" val="384095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uk/url?sa=i&amp;rct=j&amp;q=initial+rate+of+reaction&amp;source=images&amp;cd=&amp;cad=rja&amp;uact=8&amp;ved=0CAcQjRw&amp;url=http://www.slideshare.net/jimaawn/enzymes-14707839&amp;ei=_JSBVYiPHY7b7AbPmoCIDQ&amp;bvm=bv.96041959,d.ZGU&amp;psig=AFQjCNEf2HoZUaWXZcHd83YEO-y2bekAvw&amp;ust=1434642021045394"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uk/url?sa=i&amp;rct=j&amp;q=initial+rate+of+reaction&amp;source=images&amp;cd=&amp;cad=rja&amp;uact=8&amp;ved=0CAcQjRw&amp;url=http://www.slideshare.net/jimaawn/enzymes-14707839&amp;ei=_JSBVYiPHY7b7AbPmoCIDQ&amp;bvm=bv.96041959,d.ZGU&amp;psig=AFQjCNEf2HoZUaWXZcHd83YEO-y2bekAvw&amp;ust=1434642021045394"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co.uk/url?sa=i&amp;rct=j&amp;q=calculating+rate+of+reaction&amp;source=images&amp;cd=&amp;cad=rja&amp;uact=8&amp;ved=0CAcQjRxqFQoTCIH9o5PhlsYCFUVr2wodFEoAUQ&amp;url=http://hotoffb.com/post/reaction-rate/&amp;ei=A2yBVcHvIMXW7QaUlIGIBQ&amp;bvm=bv.96041959,d.ZGU&amp;psig=AFQjCNH4aSvcB2kTHj57cGg5CP1uxxScAw&amp;ust=1434631464834683" TargetMode="Externa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s://www.google.co.uk/url?sa=i&amp;rct=j&amp;q=&amp;esrc=s&amp;source=images&amp;cd=&amp;cad=rja&amp;uact=8&amp;ved=0CAcQjRw&amp;url=https://www.voniz.com/articles/top-10-math-websites/&amp;ei=AqGaVZHEIcTV7gbSrqHIAg&amp;psig=AFQjCNHutHEu8NrY0QFqzoA6g8VUgZ3OQQ&amp;ust=143628350425941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Starter</a:t>
            </a:r>
          </a:p>
        </p:txBody>
      </p:sp>
      <p:sp>
        <p:nvSpPr>
          <p:cNvPr id="3" name="Content Placeholder 2"/>
          <p:cNvSpPr>
            <a:spLocks noGrp="1"/>
          </p:cNvSpPr>
          <p:nvPr>
            <p:ph idx="1"/>
          </p:nvPr>
        </p:nvSpPr>
        <p:spPr/>
        <p:txBody>
          <a:bodyPr>
            <a:normAutofit/>
          </a:bodyPr>
          <a:lstStyle/>
          <a:p>
            <a:pPr lvl="0"/>
            <a:r>
              <a:rPr lang="en-GB" dirty="0"/>
              <a:t>Explain the importance of tertiary structure to the functioning of an enzyme [4]</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28939" y="2803710"/>
            <a:ext cx="10652039" cy="3022599"/>
          </a:xfrm>
          <a:prstGeom prst="rect">
            <a:avLst/>
          </a:prstGeom>
          <a:noFill/>
        </p:spPr>
      </p:pic>
    </p:spTree>
    <p:extLst>
      <p:ext uri="{BB962C8B-B14F-4D97-AF65-F5344CB8AC3E}">
        <p14:creationId xmlns:p14="http://schemas.microsoft.com/office/powerpoint/2010/main" val="198471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09298"/>
            <a:ext cx="12725399" cy="1323439"/>
          </a:xfrm>
          <a:prstGeom prst="rect">
            <a:avLst/>
          </a:prstGeom>
        </p:spPr>
        <p:txBody>
          <a:bodyPr wrap="square">
            <a:spAutoFit/>
          </a:bodyPr>
          <a:lstStyle/>
          <a:p>
            <a:pPr algn="ctr"/>
            <a:r>
              <a:rPr lang="en-GB" altLang="en-US" sz="4000" b="1" u="sng" dirty="0"/>
              <a:t>Following the rate of an enzyme </a:t>
            </a:r>
          </a:p>
          <a:p>
            <a:pPr algn="ctr"/>
            <a:r>
              <a:rPr lang="en-GB" altLang="en-US" sz="4000" b="1" u="sng" dirty="0"/>
              <a:t>controlled reaction</a:t>
            </a:r>
            <a:endParaRPr lang="en-GB" sz="4000" b="1" u="sng" dirty="0"/>
          </a:p>
        </p:txBody>
      </p:sp>
      <p:sp>
        <p:nvSpPr>
          <p:cNvPr id="5" name="Rectangle 4"/>
          <p:cNvSpPr/>
          <p:nvPr/>
        </p:nvSpPr>
        <p:spPr>
          <a:xfrm>
            <a:off x="266700" y="2132737"/>
            <a:ext cx="11049001" cy="1938992"/>
          </a:xfrm>
          <a:prstGeom prst="rect">
            <a:avLst/>
          </a:prstGeom>
        </p:spPr>
        <p:txBody>
          <a:bodyPr wrap="square">
            <a:spAutoFit/>
          </a:bodyPr>
          <a:lstStyle/>
          <a:p>
            <a:pPr>
              <a:spcAft>
                <a:spcPts val="0"/>
              </a:spcAft>
            </a:pPr>
            <a:r>
              <a:rPr lang="en-GB" sz="2400" b="1" u="sng" dirty="0">
                <a:effectLst/>
                <a:latin typeface="Calibri" panose="020F0502020204030204" pitchFamily="34" charset="0"/>
                <a:ea typeface="Times New Roman" panose="02020603050405020304" pitchFamily="18" charset="0"/>
              </a:rPr>
              <a:t>Outcome</a:t>
            </a:r>
            <a:endParaRPr lang="en-GB" sz="24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2400" dirty="0">
                <a:effectLst/>
                <a:latin typeface="Calibri" panose="020F0502020204030204" pitchFamily="34" charset="0"/>
                <a:ea typeface="Times New Roman" panose="02020603050405020304" pitchFamily="18" charset="0"/>
              </a:rPr>
              <a:t>Describe and explain trends within graphs, relating this back to the tertiary structure of active sites and the effect of these variables</a:t>
            </a:r>
            <a:endParaRPr lang="en-GB" sz="24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2400" dirty="0">
                <a:effectLst/>
                <a:latin typeface="Calibri" panose="020F0502020204030204" pitchFamily="34" charset="0"/>
                <a:ea typeface="Times New Roman" panose="02020603050405020304" pitchFamily="18" charset="0"/>
              </a:rPr>
              <a:t>Calculate rate of reaction from graphs and raw data, and explain the advantage of using initial rate.</a:t>
            </a:r>
            <a:endParaRPr lang="en-GB"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0066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altLang="en-US" sz="4000">
                <a:latin typeface="+mn-lt"/>
              </a:rPr>
              <a:t>Following The Course of An Enzyme-Catalysed Reaction</a:t>
            </a:r>
          </a:p>
        </p:txBody>
      </p:sp>
      <p:sp>
        <p:nvSpPr>
          <p:cNvPr id="5123" name="Rectangle 3"/>
          <p:cNvSpPr>
            <a:spLocks noGrp="1" noChangeArrowheads="1"/>
          </p:cNvSpPr>
          <p:nvPr>
            <p:ph type="body" idx="1"/>
          </p:nvPr>
        </p:nvSpPr>
        <p:spPr/>
        <p:txBody>
          <a:bodyPr/>
          <a:lstStyle/>
          <a:p>
            <a:pPr eaLnBrk="1" hangingPunct="1"/>
            <a:r>
              <a:rPr lang="en-GB" altLang="en-US"/>
              <a:t>An enzyme reaction can be followed by either measuring:</a:t>
            </a:r>
          </a:p>
          <a:p>
            <a:pPr eaLnBrk="1" hangingPunct="1">
              <a:buFontTx/>
              <a:buNone/>
            </a:pPr>
            <a:endParaRPr lang="en-GB" altLang="en-US"/>
          </a:p>
          <a:p>
            <a:pPr lvl="1" eaLnBrk="1" hangingPunct="1"/>
            <a:r>
              <a:rPr lang="en-GB" altLang="en-US" sz="3200"/>
              <a:t>Product formation</a:t>
            </a:r>
          </a:p>
          <a:p>
            <a:pPr lvl="1" eaLnBrk="1" hangingPunct="1">
              <a:buFontTx/>
              <a:buNone/>
            </a:pPr>
            <a:r>
              <a:rPr lang="en-GB" altLang="en-US" sz="3200"/>
              <a:t>	</a:t>
            </a:r>
          </a:p>
          <a:p>
            <a:pPr lvl="1" eaLnBrk="1" hangingPunct="1"/>
            <a:r>
              <a:rPr lang="en-GB" altLang="en-US" sz="3200"/>
              <a:t>Substrate Conversion</a:t>
            </a:r>
          </a:p>
          <a:p>
            <a:pPr lvl="4" eaLnBrk="1" hangingPunct="1"/>
            <a:endParaRPr lang="en-GB" altLang="en-US"/>
          </a:p>
          <a:p>
            <a:pPr lvl="4" eaLnBrk="1" hangingPunct="1"/>
            <a:r>
              <a:rPr lang="en-GB" altLang="en-US"/>
              <a:t>OVER A PERIOD OF TIME!</a:t>
            </a:r>
          </a:p>
          <a:p>
            <a:pPr lvl="1" eaLnBrk="1" hangingPunct="1">
              <a:buFontTx/>
              <a:buNone/>
            </a:pPr>
            <a:endParaRPr lang="en-GB" altLang="en-US"/>
          </a:p>
        </p:txBody>
      </p:sp>
    </p:spTree>
    <p:extLst>
      <p:ext uri="{BB962C8B-B14F-4D97-AF65-F5344CB8AC3E}">
        <p14:creationId xmlns:p14="http://schemas.microsoft.com/office/powerpoint/2010/main" val="204852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altLang="en-US">
                <a:latin typeface="+mn-lt"/>
              </a:rPr>
              <a:t>Measuring Product Formation</a:t>
            </a:r>
          </a:p>
        </p:txBody>
      </p:sp>
      <p:sp>
        <p:nvSpPr>
          <p:cNvPr id="6147" name="Rectangle 3"/>
          <p:cNvSpPr>
            <a:spLocks noGrp="1" noChangeArrowheads="1"/>
          </p:cNvSpPr>
          <p:nvPr>
            <p:ph type="body" idx="1"/>
          </p:nvPr>
        </p:nvSpPr>
        <p:spPr>
          <a:xfrm>
            <a:off x="1835151" y="449264"/>
            <a:ext cx="8031163" cy="3386137"/>
          </a:xfrm>
        </p:spPr>
        <p:txBody>
          <a:bodyPr/>
          <a:lstStyle/>
          <a:p>
            <a:pPr eaLnBrk="1" hangingPunct="1">
              <a:buFontTx/>
              <a:buNone/>
            </a:pPr>
            <a:endParaRPr lang="en-GB" altLang="en-US" sz="3600" dirty="0"/>
          </a:p>
          <a:p>
            <a:pPr eaLnBrk="1" hangingPunct="1">
              <a:buFontTx/>
              <a:buNone/>
            </a:pPr>
            <a:endParaRPr lang="en-GB" altLang="en-US" sz="3600" dirty="0"/>
          </a:p>
          <a:p>
            <a:pPr eaLnBrk="1" hangingPunct="1">
              <a:buFontTx/>
              <a:buNone/>
            </a:pPr>
            <a:r>
              <a:rPr lang="en-GB" altLang="en-US" sz="3600" dirty="0"/>
              <a:t>2H</a:t>
            </a:r>
            <a:r>
              <a:rPr lang="en-GB" altLang="en-US" sz="3600" baseline="-25000" dirty="0"/>
              <a:t>2</a:t>
            </a:r>
            <a:r>
              <a:rPr lang="en-GB" altLang="en-US" sz="3600" dirty="0"/>
              <a:t>O</a:t>
            </a:r>
            <a:r>
              <a:rPr lang="en-GB" altLang="en-US" sz="3600" baseline="-25000" dirty="0"/>
              <a:t>2</a:t>
            </a:r>
            <a:r>
              <a:rPr lang="en-GB" altLang="en-US" sz="3600" dirty="0"/>
              <a:t>					O</a:t>
            </a:r>
            <a:r>
              <a:rPr lang="en-GB" altLang="en-US" sz="3600" baseline="-25000" dirty="0"/>
              <a:t>2</a:t>
            </a:r>
            <a:r>
              <a:rPr lang="en-GB" altLang="en-US" sz="3600" dirty="0"/>
              <a:t>  + 2H</a:t>
            </a:r>
            <a:r>
              <a:rPr lang="en-GB" altLang="en-US" sz="3600" baseline="-25000" dirty="0"/>
              <a:t>2</a:t>
            </a:r>
            <a:r>
              <a:rPr lang="en-GB" altLang="en-US" sz="3600" dirty="0"/>
              <a:t>0</a:t>
            </a:r>
          </a:p>
          <a:p>
            <a:pPr lvl="1" eaLnBrk="1" hangingPunct="1">
              <a:buFontTx/>
              <a:buNone/>
            </a:pPr>
            <a:endParaRPr lang="en-GB" altLang="en-US" sz="3200" dirty="0"/>
          </a:p>
          <a:p>
            <a:pPr lvl="1" eaLnBrk="1" hangingPunct="1">
              <a:buFontTx/>
              <a:buNone/>
            </a:pPr>
            <a:endParaRPr lang="en-GB" altLang="en-US" dirty="0"/>
          </a:p>
        </p:txBody>
      </p:sp>
      <p:sp>
        <p:nvSpPr>
          <p:cNvPr id="9220" name="Line 4"/>
          <p:cNvSpPr>
            <a:spLocks noChangeShapeType="1"/>
          </p:cNvSpPr>
          <p:nvPr/>
        </p:nvSpPr>
        <p:spPr bwMode="auto">
          <a:xfrm>
            <a:off x="3232150" y="2142332"/>
            <a:ext cx="3816350" cy="0"/>
          </a:xfrm>
          <a:prstGeom prst="line">
            <a:avLst/>
          </a:prstGeom>
          <a:ln>
            <a:headEnd/>
            <a:tailEnd type="triangle" w="med" len="med"/>
          </a:ln>
          <a:extLst/>
        </p:spPr>
        <p:style>
          <a:lnRef idx="1">
            <a:schemeClr val="dk1"/>
          </a:lnRef>
          <a:fillRef idx="0">
            <a:schemeClr val="dk1"/>
          </a:fillRef>
          <a:effectRef idx="0">
            <a:schemeClr val="dk1"/>
          </a:effectRef>
          <a:fontRef idx="minor">
            <a:schemeClr val="tx1"/>
          </a:fontRef>
        </p:style>
        <p:txBody>
          <a:bodyPr/>
          <a:lstStyle/>
          <a:p>
            <a:endParaRPr lang="en-GB"/>
          </a:p>
        </p:txBody>
      </p:sp>
      <p:sp>
        <p:nvSpPr>
          <p:cNvPr id="9221" name="Line 5"/>
          <p:cNvSpPr>
            <a:spLocks noChangeShapeType="1"/>
          </p:cNvSpPr>
          <p:nvPr/>
        </p:nvSpPr>
        <p:spPr bwMode="auto">
          <a:xfrm flipH="1">
            <a:off x="3575050" y="1893095"/>
            <a:ext cx="3744913" cy="0"/>
          </a:xfrm>
          <a:prstGeom prst="line">
            <a:avLst/>
          </a:prstGeom>
          <a:ln>
            <a:headEnd/>
            <a:tailEnd type="triangle" w="med" len="med"/>
          </a:ln>
          <a:extLst/>
        </p:spPr>
        <p:style>
          <a:lnRef idx="1">
            <a:schemeClr val="dk1"/>
          </a:lnRef>
          <a:fillRef idx="0">
            <a:schemeClr val="dk1"/>
          </a:fillRef>
          <a:effectRef idx="0">
            <a:schemeClr val="dk1"/>
          </a:effectRef>
          <a:fontRef idx="minor">
            <a:schemeClr val="tx1"/>
          </a:fontRef>
        </p:style>
        <p:txBody>
          <a:bodyPr/>
          <a:lstStyle/>
          <a:p>
            <a:endParaRPr lang="en-GB"/>
          </a:p>
        </p:txBody>
      </p:sp>
      <p:sp>
        <p:nvSpPr>
          <p:cNvPr id="9222" name="Text Box 6"/>
          <p:cNvSpPr txBox="1">
            <a:spLocks noChangeArrowheads="1"/>
          </p:cNvSpPr>
          <p:nvPr/>
        </p:nvSpPr>
        <p:spPr bwMode="auto">
          <a:xfrm>
            <a:off x="4259263" y="1296194"/>
            <a:ext cx="3455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a:latin typeface="+mn-lt"/>
              </a:rPr>
              <a:t>catalase</a:t>
            </a:r>
          </a:p>
        </p:txBody>
      </p:sp>
      <p:sp>
        <p:nvSpPr>
          <p:cNvPr id="9223" name="Text Box 7"/>
          <p:cNvSpPr txBox="1">
            <a:spLocks noChangeArrowheads="1"/>
          </p:cNvSpPr>
          <p:nvPr/>
        </p:nvSpPr>
        <p:spPr bwMode="auto">
          <a:xfrm>
            <a:off x="2028031" y="3379790"/>
            <a:ext cx="8135937" cy="204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a:latin typeface="+mn-lt"/>
              </a:rPr>
              <a:t>The enzyme is catalase</a:t>
            </a:r>
          </a:p>
          <a:p>
            <a:pPr eaLnBrk="1" hangingPunct="1">
              <a:spcBef>
                <a:spcPct val="50000"/>
              </a:spcBef>
              <a:buFontTx/>
              <a:buNone/>
            </a:pPr>
            <a:r>
              <a:rPr lang="en-GB" altLang="en-US">
                <a:latin typeface="+mn-lt"/>
              </a:rPr>
              <a:t>The substrate is hydrogen peroxide</a:t>
            </a:r>
          </a:p>
          <a:p>
            <a:pPr eaLnBrk="1" hangingPunct="1">
              <a:spcBef>
                <a:spcPct val="50000"/>
              </a:spcBef>
              <a:buFontTx/>
              <a:buNone/>
            </a:pPr>
            <a:r>
              <a:rPr lang="en-GB" altLang="en-US">
                <a:latin typeface="+mn-lt"/>
              </a:rPr>
              <a:t>The products are water and oxygen</a:t>
            </a:r>
          </a:p>
        </p:txBody>
      </p:sp>
    </p:spTree>
    <p:extLst>
      <p:ext uri="{BB962C8B-B14F-4D97-AF65-F5344CB8AC3E}">
        <p14:creationId xmlns:p14="http://schemas.microsoft.com/office/powerpoint/2010/main" val="2812686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2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1" grpId="0" animBg="1"/>
      <p:bldP spid="9222" grpId="0"/>
      <p:bldP spid="92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1919289" y="836613"/>
            <a:ext cx="8135937" cy="4672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n-GB" altLang="en-US">
                <a:latin typeface="+mn-lt"/>
              </a:rPr>
              <a:t>Q. Name the type of reaction occurring.</a:t>
            </a:r>
          </a:p>
          <a:p>
            <a:pPr>
              <a:buFontTx/>
              <a:buNone/>
            </a:pPr>
            <a:endParaRPr lang="en-GB" altLang="en-US">
              <a:latin typeface="+mn-lt"/>
            </a:endParaRPr>
          </a:p>
          <a:p>
            <a:r>
              <a:rPr lang="en-GB" altLang="en-US">
                <a:latin typeface="+mn-lt"/>
              </a:rPr>
              <a:t>Q. How would you </a:t>
            </a:r>
            <a:r>
              <a:rPr lang="en-GB" altLang="en-US" b="1">
                <a:latin typeface="+mn-lt"/>
              </a:rPr>
              <a:t>qualitatively </a:t>
            </a:r>
            <a:r>
              <a:rPr lang="en-GB" altLang="en-US">
                <a:latin typeface="+mn-lt"/>
              </a:rPr>
              <a:t>measure the rate of this reaction?</a:t>
            </a:r>
          </a:p>
          <a:p>
            <a:pPr>
              <a:buFontTx/>
              <a:buNone/>
            </a:pPr>
            <a:endParaRPr lang="en-GB" altLang="en-US">
              <a:latin typeface="+mn-lt"/>
            </a:endParaRPr>
          </a:p>
          <a:p>
            <a:r>
              <a:rPr lang="en-GB" altLang="en-US">
                <a:latin typeface="+mn-lt"/>
              </a:rPr>
              <a:t>Q. How would you </a:t>
            </a:r>
            <a:r>
              <a:rPr lang="en-GB" altLang="en-US" b="1">
                <a:latin typeface="+mn-lt"/>
              </a:rPr>
              <a:t>quantitatively</a:t>
            </a:r>
            <a:r>
              <a:rPr lang="en-GB" altLang="en-US">
                <a:latin typeface="+mn-lt"/>
              </a:rPr>
              <a:t> measure the rate of this reaction?</a:t>
            </a:r>
          </a:p>
          <a:p>
            <a:pPr eaLnBrk="1" hangingPunct="1">
              <a:spcBef>
                <a:spcPct val="50000"/>
              </a:spcBef>
              <a:buFontTx/>
              <a:buNone/>
            </a:pPr>
            <a:endParaRPr lang="en-GB" altLang="en-US">
              <a:latin typeface="+mn-lt"/>
            </a:endParaRPr>
          </a:p>
        </p:txBody>
      </p:sp>
      <p:sp>
        <p:nvSpPr>
          <p:cNvPr id="11" name="Text Box 6"/>
          <p:cNvSpPr txBox="1">
            <a:spLocks noChangeArrowheads="1"/>
          </p:cNvSpPr>
          <p:nvPr/>
        </p:nvSpPr>
        <p:spPr bwMode="auto">
          <a:xfrm>
            <a:off x="3829153" y="1469566"/>
            <a:ext cx="3455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dirty="0">
                <a:latin typeface="+mn-lt"/>
              </a:rPr>
              <a:t>Decomposition</a:t>
            </a:r>
          </a:p>
        </p:txBody>
      </p:sp>
      <p:sp>
        <p:nvSpPr>
          <p:cNvPr id="12" name="Text Box 6"/>
          <p:cNvSpPr txBox="1">
            <a:spLocks noChangeArrowheads="1"/>
          </p:cNvSpPr>
          <p:nvPr/>
        </p:nvSpPr>
        <p:spPr bwMode="auto">
          <a:xfrm>
            <a:off x="2830513" y="3025775"/>
            <a:ext cx="758825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a:latin typeface="+mn-lt"/>
              </a:rPr>
              <a:t>How quickly bubbles are produced.</a:t>
            </a:r>
          </a:p>
        </p:txBody>
      </p:sp>
      <p:sp>
        <p:nvSpPr>
          <p:cNvPr id="13" name="Text Box 6"/>
          <p:cNvSpPr txBox="1">
            <a:spLocks noChangeArrowheads="1"/>
          </p:cNvSpPr>
          <p:nvPr/>
        </p:nvSpPr>
        <p:spPr bwMode="auto">
          <a:xfrm>
            <a:off x="1919289" y="4735513"/>
            <a:ext cx="8618537"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a:latin typeface="+mn-lt"/>
              </a:rPr>
              <a:t>Collect and measure the </a:t>
            </a:r>
            <a:r>
              <a:rPr lang="en-GB" altLang="en-US" b="1">
                <a:latin typeface="+mn-lt"/>
              </a:rPr>
              <a:t>volume</a:t>
            </a:r>
            <a:r>
              <a:rPr lang="en-GB" altLang="en-US">
                <a:latin typeface="+mn-lt"/>
              </a:rPr>
              <a:t> of oxygen produced over a set period of time.</a:t>
            </a:r>
          </a:p>
        </p:txBody>
      </p:sp>
    </p:spTree>
    <p:extLst>
      <p:ext uri="{BB962C8B-B14F-4D97-AF65-F5344CB8AC3E}">
        <p14:creationId xmlns:p14="http://schemas.microsoft.com/office/powerpoint/2010/main" val="1381175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80">
                                          <p:stCondLst>
                                            <p:cond delay="0"/>
                                          </p:stCondLst>
                                        </p:cTn>
                                        <p:tgtEl>
                                          <p:spTgt spid="11"/>
                                        </p:tgtEl>
                                      </p:cBhvr>
                                    </p:animEffect>
                                    <p:anim calcmode="lin" valueType="num">
                                      <p:cBhvr>
                                        <p:cTn id="1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7" dur="26">
                                          <p:stCondLst>
                                            <p:cond delay="650"/>
                                          </p:stCondLst>
                                        </p:cTn>
                                        <p:tgtEl>
                                          <p:spTgt spid="11"/>
                                        </p:tgtEl>
                                      </p:cBhvr>
                                      <p:to x="100000" y="60000"/>
                                    </p:animScale>
                                    <p:animScale>
                                      <p:cBhvr>
                                        <p:cTn id="18" dur="166" decel="50000">
                                          <p:stCondLst>
                                            <p:cond delay="676"/>
                                          </p:stCondLst>
                                        </p:cTn>
                                        <p:tgtEl>
                                          <p:spTgt spid="11"/>
                                        </p:tgtEl>
                                      </p:cBhvr>
                                      <p:to x="100000" y="100000"/>
                                    </p:animScale>
                                    <p:animScale>
                                      <p:cBhvr>
                                        <p:cTn id="19" dur="26">
                                          <p:stCondLst>
                                            <p:cond delay="1312"/>
                                          </p:stCondLst>
                                        </p:cTn>
                                        <p:tgtEl>
                                          <p:spTgt spid="11"/>
                                        </p:tgtEl>
                                      </p:cBhvr>
                                      <p:to x="100000" y="80000"/>
                                    </p:animScale>
                                    <p:animScale>
                                      <p:cBhvr>
                                        <p:cTn id="20" dur="166" decel="50000">
                                          <p:stCondLst>
                                            <p:cond delay="1338"/>
                                          </p:stCondLst>
                                        </p:cTn>
                                        <p:tgtEl>
                                          <p:spTgt spid="11"/>
                                        </p:tgtEl>
                                      </p:cBhvr>
                                      <p:to x="100000" y="100000"/>
                                    </p:animScale>
                                    <p:animScale>
                                      <p:cBhvr>
                                        <p:cTn id="21" dur="26">
                                          <p:stCondLst>
                                            <p:cond delay="1642"/>
                                          </p:stCondLst>
                                        </p:cTn>
                                        <p:tgtEl>
                                          <p:spTgt spid="11"/>
                                        </p:tgtEl>
                                      </p:cBhvr>
                                      <p:to x="100000" y="90000"/>
                                    </p:animScale>
                                    <p:animScale>
                                      <p:cBhvr>
                                        <p:cTn id="22" dur="166" decel="50000">
                                          <p:stCondLst>
                                            <p:cond delay="1668"/>
                                          </p:stCondLst>
                                        </p:cTn>
                                        <p:tgtEl>
                                          <p:spTgt spid="11"/>
                                        </p:tgtEl>
                                      </p:cBhvr>
                                      <p:to x="100000" y="100000"/>
                                    </p:animScale>
                                    <p:animScale>
                                      <p:cBhvr>
                                        <p:cTn id="23" dur="26">
                                          <p:stCondLst>
                                            <p:cond delay="1808"/>
                                          </p:stCondLst>
                                        </p:cTn>
                                        <p:tgtEl>
                                          <p:spTgt spid="11"/>
                                        </p:tgtEl>
                                      </p:cBhvr>
                                      <p:to x="100000" y="95000"/>
                                    </p:animScale>
                                    <p:animScale>
                                      <p:cBhvr>
                                        <p:cTn id="24" dur="166" decel="50000">
                                          <p:stCondLst>
                                            <p:cond delay="1834"/>
                                          </p:stCondLst>
                                        </p:cTn>
                                        <p:tgtEl>
                                          <p:spTgt spid="11"/>
                                        </p:tgtEl>
                                      </p:cBhvr>
                                      <p:to x="100000" y="100000"/>
                                    </p:animScale>
                                  </p:childTnLst>
                                </p:cTn>
                              </p:par>
                            </p:childTnLst>
                          </p:cTn>
                        </p:par>
                      </p:childTnLst>
                    </p:cTn>
                  </p:par>
                  <p:par>
                    <p:cTn id="25" fill="hold" nodeType="clickPar">
                      <p:stCondLst>
                        <p:cond delay="indefinite"/>
                      </p:stCondLst>
                      <p:childTnLst>
                        <p:par>
                          <p:cTn id="26" fill="hold" nodeType="withGroup">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2788" y="2492375"/>
            <a:ext cx="8229600" cy="1143000"/>
          </a:xfrm>
        </p:spPr>
        <p:txBody>
          <a:bodyPr>
            <a:noAutofit/>
          </a:bodyPr>
          <a:lstStyle/>
          <a:p>
            <a:pPr eaLnBrk="1" hangingPunct="1"/>
            <a:r>
              <a:rPr lang="en-GB" altLang="en-US" sz="4800" dirty="0">
                <a:latin typeface="+mn-lt"/>
              </a:rPr>
              <a:t>The following data was used to plot a graph to show the results of an experiment showing the breakdown of hydrogen peroxide by catalase</a:t>
            </a:r>
          </a:p>
        </p:txBody>
      </p:sp>
    </p:spTree>
    <p:extLst>
      <p:ext uri="{BB962C8B-B14F-4D97-AF65-F5344CB8AC3E}">
        <p14:creationId xmlns:p14="http://schemas.microsoft.com/office/powerpoint/2010/main" val="393016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34" name="Group 122">
            <a:extLst>
              <a:ext uri="{FF2B5EF4-FFF2-40B4-BE49-F238E27FC236}">
                <a16:creationId xmlns:a16="http://schemas.microsoft.com/office/drawing/2014/main" id="{69BF81EA-14A8-4A81-81A3-1F2D40544C66}"/>
              </a:ext>
            </a:extLst>
          </p:cNvPr>
          <p:cNvGraphicFramePr>
            <a:graphicFrameLocks noGrp="1"/>
          </p:cNvGraphicFramePr>
          <p:nvPr>
            <p:ph idx="1"/>
            <p:extLst>
              <p:ext uri="{D42A27DB-BD31-4B8C-83A1-F6EECF244321}">
                <p14:modId xmlns:p14="http://schemas.microsoft.com/office/powerpoint/2010/main" val="4279113814"/>
              </p:ext>
            </p:extLst>
          </p:nvPr>
        </p:nvGraphicFramePr>
        <p:xfrm>
          <a:off x="2179638" y="184151"/>
          <a:ext cx="6119812" cy="6492877"/>
        </p:xfrm>
        <a:graphic>
          <a:graphicData uri="http://schemas.openxmlformats.org/drawingml/2006/table">
            <a:tbl>
              <a:tblPr>
                <a:tableStyleId>{5940675A-B579-460E-94D1-54222C63F5DA}</a:tableStyleId>
              </a:tblPr>
              <a:tblGrid>
                <a:gridCol w="3060699">
                  <a:extLst>
                    <a:ext uri="{9D8B030D-6E8A-4147-A177-3AD203B41FA5}">
                      <a16:colId xmlns:a16="http://schemas.microsoft.com/office/drawing/2014/main" val="20000"/>
                    </a:ext>
                  </a:extLst>
                </a:gridCol>
                <a:gridCol w="3059113">
                  <a:extLst>
                    <a:ext uri="{9D8B030D-6E8A-4147-A177-3AD203B41FA5}">
                      <a16:colId xmlns:a16="http://schemas.microsoft.com/office/drawing/2014/main" val="20001"/>
                    </a:ext>
                  </a:extLst>
                </a:gridCol>
              </a:tblGrid>
              <a:tr h="13717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u="none" strike="noStrike" cap="none" normalizeH="0" baseline="0" dirty="0">
                          <a:ln>
                            <a:noFill/>
                          </a:ln>
                          <a:effectLst/>
                        </a:rPr>
                        <a:t>Time (s)</a:t>
                      </a:r>
                      <a:endParaRPr kumimoji="0" lang="en-GB" sz="2800" b="1" i="0" u="none" strike="noStrike" cap="none" normalizeH="0" baseline="0" dirty="0">
                        <a:ln>
                          <a:noFill/>
                        </a:ln>
                        <a:solidFill>
                          <a:schemeClr val="tx1"/>
                        </a:solidFill>
                        <a:effectLst/>
                        <a:latin typeface="+mn-lt"/>
                        <a:ea typeface="Times New Roman" pitchFamily="18" charset="0"/>
                        <a:cs typeface="Arial" charset="0"/>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u="none" strike="noStrike" cap="none" normalizeH="0" baseline="0">
                          <a:ln>
                            <a:noFill/>
                          </a:ln>
                          <a:effectLst/>
                        </a:rPr>
                        <a:t>Total Volume of O</a:t>
                      </a:r>
                      <a:r>
                        <a:rPr kumimoji="0" lang="en-GB" sz="2800" u="none" strike="noStrike" cap="none" normalizeH="0" baseline="-30000">
                          <a:ln>
                            <a:noFill/>
                          </a:ln>
                          <a:effectLst/>
                        </a:rPr>
                        <a:t>2</a:t>
                      </a:r>
                      <a:r>
                        <a:rPr kumimoji="0" lang="en-GB" sz="2800" u="none" strike="noStrike" cap="none" normalizeH="0" baseline="0">
                          <a:ln>
                            <a:noFill/>
                          </a:ln>
                          <a:effectLst/>
                        </a:rPr>
                        <a:t> Produced (cm</a:t>
                      </a:r>
                      <a:r>
                        <a:rPr kumimoji="0" lang="en-GB" sz="2800" u="none" strike="noStrike" cap="none" normalizeH="0" baseline="30000">
                          <a:ln>
                            <a:noFill/>
                          </a:ln>
                          <a:effectLst/>
                        </a:rPr>
                        <a:t>3</a:t>
                      </a:r>
                      <a:r>
                        <a:rPr kumimoji="0" lang="en-GB" sz="2800" u="none" strike="noStrike" cap="none" normalizeH="0" baseline="0">
                          <a:ln>
                            <a:noFill/>
                          </a:ln>
                          <a:effectLst/>
                        </a:rPr>
                        <a:t>)</a:t>
                      </a:r>
                      <a:endParaRPr kumimoji="0" lang="en-GB" sz="2800" b="1" i="0" u="none" strike="noStrike" cap="none" normalizeH="0" baseline="0">
                        <a:ln>
                          <a:noFill/>
                        </a:ln>
                        <a:solidFill>
                          <a:schemeClr val="tx1"/>
                        </a:solidFill>
                        <a:effectLst/>
                        <a:latin typeface="+mn-lt"/>
                        <a:ea typeface="Times New Roman" pitchFamily="18" charset="0"/>
                        <a:cs typeface="Arial" charset="0"/>
                      </a:endParaRPr>
                    </a:p>
                  </a:txBody>
                  <a:tcPr marT="45724" marB="45724" horzOverflow="overflow"/>
                </a:tc>
                <a:extLst>
                  <a:ext uri="{0D108BD9-81ED-4DB2-BD59-A6C34878D82A}">
                    <a16:rowId xmlns:a16="http://schemas.microsoft.com/office/drawing/2014/main" val="10000"/>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0</a:t>
                      </a:r>
                      <a:endParaRPr kumimoji="0" lang="en-GB" sz="1800" b="0" i="0" u="none" strike="noStrike" cap="none" normalizeH="0" baseline="0">
                        <a:ln>
                          <a:noFill/>
                        </a:ln>
                        <a:solidFill>
                          <a:schemeClr val="tx1"/>
                        </a:solidFill>
                        <a:effectLst/>
                        <a:latin typeface="+mn-lt"/>
                        <a:ea typeface="Times New Roman" pitchFamily="18" charset="0"/>
                        <a:cs typeface="Arial" charset="0"/>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0.0</a:t>
                      </a:r>
                      <a:endParaRPr kumimoji="0" lang="en-GB" sz="1800" b="0" i="0" u="none" strike="noStrike" cap="none" normalizeH="0" baseline="0">
                        <a:ln>
                          <a:noFill/>
                        </a:ln>
                        <a:solidFill>
                          <a:schemeClr val="tx1"/>
                        </a:solidFill>
                        <a:effectLst/>
                        <a:latin typeface="+mn-lt"/>
                        <a:ea typeface="Times New Roman" pitchFamily="18" charset="0"/>
                        <a:cs typeface="Arial" charset="0"/>
                      </a:endParaRPr>
                    </a:p>
                  </a:txBody>
                  <a:tcPr marT="45724" marB="45724" horzOverflow="overflow"/>
                </a:tc>
                <a:extLst>
                  <a:ext uri="{0D108BD9-81ED-4DB2-BD59-A6C34878D82A}">
                    <a16:rowId xmlns:a16="http://schemas.microsoft.com/office/drawing/2014/main" val="10001"/>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30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2.5</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2"/>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60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dirty="0">
                          <a:ln>
                            <a:noFill/>
                          </a:ln>
                          <a:effectLst/>
                        </a:rPr>
                        <a:t>4.3</a:t>
                      </a:r>
                      <a:endParaRPr kumimoji="0" lang="en-GB" sz="1800" b="0" i="0" u="none" strike="noStrike" cap="none" normalizeH="0" baseline="0" dirty="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3"/>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90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5.0</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4"/>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120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5.5</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5"/>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150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5.9</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6"/>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180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6.3</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7"/>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210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6.6</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8"/>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240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6.9</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09"/>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270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7.1</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10"/>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300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7.2</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11"/>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330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7.3</a:t>
                      </a:r>
                      <a:endParaRPr kumimoji="0" lang="en-GB" sz="1800" b="0" i="0" u="none" strike="noStrike" cap="none" normalizeH="0" baseline="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12"/>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360</a:t>
                      </a:r>
                      <a:endParaRPr kumimoji="0" lang="en-GB" sz="1800" b="0" i="0" u="none" strike="noStrike" cap="none" normalizeH="0" baseline="0">
                        <a:ln>
                          <a:noFill/>
                        </a:ln>
                        <a:solidFill>
                          <a:schemeClr val="tx1"/>
                        </a:solidFill>
                        <a:effectLst/>
                        <a:latin typeface="+mn-lt"/>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dirty="0">
                          <a:ln>
                            <a:noFill/>
                          </a:ln>
                          <a:effectLst/>
                        </a:rPr>
                        <a:t>7.3</a:t>
                      </a:r>
                      <a:endParaRPr kumimoji="0" lang="en-GB" sz="1800" b="0" i="0" u="none" strike="noStrike" cap="none" normalizeH="0" baseline="0" dirty="0">
                        <a:ln>
                          <a:noFill/>
                        </a:ln>
                        <a:solidFill>
                          <a:schemeClr val="tx1"/>
                        </a:solidFill>
                        <a:effectLst/>
                        <a:latin typeface="+mn-lt"/>
                      </a:endParaRPr>
                    </a:p>
                  </a:txBody>
                  <a:tcPr marT="45724" marB="45724" horzOverflow="overflow"/>
                </a:tc>
                <a:extLst>
                  <a:ext uri="{0D108BD9-81ED-4DB2-BD59-A6C34878D82A}">
                    <a16:rowId xmlns:a16="http://schemas.microsoft.com/office/drawing/2014/main" val="10013"/>
                  </a:ext>
                </a:extLst>
              </a:tr>
              <a:tr h="3657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a:ln>
                            <a:noFill/>
                          </a:ln>
                          <a:effectLst/>
                        </a:rPr>
                        <a:t>390</a:t>
                      </a:r>
                      <a:endParaRPr kumimoji="0" lang="en-GB" sz="1800" b="0" i="0" u="none" strike="noStrike" cap="none" normalizeH="0" baseline="0">
                        <a:ln>
                          <a:noFill/>
                        </a:ln>
                        <a:solidFill>
                          <a:schemeClr val="bg1"/>
                        </a:solidFill>
                        <a:effectLst/>
                        <a:latin typeface="Comic Sans MS" pitchFamily="66" charset="0"/>
                      </a:endParaRPr>
                    </a:p>
                  </a:txBody>
                  <a:tcPr marT="45724" marB="45724"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u="none" strike="noStrike" cap="none" normalizeH="0" baseline="0" dirty="0">
                          <a:ln>
                            <a:noFill/>
                          </a:ln>
                          <a:effectLst/>
                        </a:rPr>
                        <a:t>7.3</a:t>
                      </a:r>
                      <a:endParaRPr kumimoji="0" lang="en-GB" sz="1800" b="0" i="0" u="none" strike="noStrike" cap="none" normalizeH="0" baseline="0" dirty="0">
                        <a:ln>
                          <a:noFill/>
                        </a:ln>
                        <a:solidFill>
                          <a:schemeClr val="bg1"/>
                        </a:solidFill>
                        <a:effectLst/>
                        <a:latin typeface="Comic Sans MS" pitchFamily="66" charset="0"/>
                      </a:endParaRPr>
                    </a:p>
                  </a:txBody>
                  <a:tcPr marT="45724" marB="45724" horzOverflow="overflow"/>
                </a:tc>
                <a:extLst>
                  <a:ext uri="{0D108BD9-81ED-4DB2-BD59-A6C34878D82A}">
                    <a16:rowId xmlns:a16="http://schemas.microsoft.com/office/drawing/2014/main" val="10014"/>
                  </a:ext>
                </a:extLst>
              </a:tr>
            </a:tbl>
          </a:graphicData>
        </a:graphic>
      </p:graphicFrame>
      <p:sp>
        <p:nvSpPr>
          <p:cNvPr id="3" name="Text Box 6"/>
          <p:cNvSpPr txBox="1">
            <a:spLocks noChangeArrowheads="1"/>
          </p:cNvSpPr>
          <p:nvPr/>
        </p:nvSpPr>
        <p:spPr bwMode="auto">
          <a:xfrm>
            <a:off x="8412163" y="674689"/>
            <a:ext cx="2125662"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dirty="0">
                <a:latin typeface="+mn-lt"/>
              </a:rPr>
              <a:t>Which column goes on the Y and X axis?</a:t>
            </a:r>
          </a:p>
        </p:txBody>
      </p:sp>
      <p:sp>
        <p:nvSpPr>
          <p:cNvPr id="4" name="Text Box 6"/>
          <p:cNvSpPr txBox="1">
            <a:spLocks noChangeArrowheads="1"/>
          </p:cNvSpPr>
          <p:nvPr/>
        </p:nvSpPr>
        <p:spPr bwMode="auto">
          <a:xfrm>
            <a:off x="8412163" y="3697289"/>
            <a:ext cx="3643312"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dirty="0">
                <a:latin typeface="+mn-lt"/>
              </a:rPr>
              <a:t>Plot the data on the graph on page 9 remember to include axis titles and units</a:t>
            </a:r>
          </a:p>
        </p:txBody>
      </p:sp>
    </p:spTree>
    <p:extLst>
      <p:ext uri="{BB962C8B-B14F-4D97-AF65-F5344CB8AC3E}">
        <p14:creationId xmlns:p14="http://schemas.microsoft.com/office/powerpoint/2010/main" val="11184792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5"/>
          <p:cNvSpPr txBox="1">
            <a:spLocks noChangeArrowheads="1"/>
          </p:cNvSpPr>
          <p:nvPr/>
        </p:nvSpPr>
        <p:spPr bwMode="auto">
          <a:xfrm>
            <a:off x="2782888" y="4149726"/>
            <a:ext cx="3603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1800" b="1">
                <a:latin typeface="+mn-lt"/>
              </a:rPr>
              <a:t>a</a:t>
            </a:r>
          </a:p>
        </p:txBody>
      </p:sp>
      <p:sp>
        <p:nvSpPr>
          <p:cNvPr id="11" name="Text Box 6"/>
          <p:cNvSpPr txBox="1">
            <a:spLocks noChangeArrowheads="1"/>
          </p:cNvSpPr>
          <p:nvPr/>
        </p:nvSpPr>
        <p:spPr bwMode="auto">
          <a:xfrm>
            <a:off x="4295776" y="2492376"/>
            <a:ext cx="504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1800" b="1">
                <a:latin typeface="+mn-lt"/>
              </a:rPr>
              <a:t>b</a:t>
            </a:r>
          </a:p>
        </p:txBody>
      </p:sp>
      <p:sp>
        <p:nvSpPr>
          <p:cNvPr id="12" name="Text Box 7"/>
          <p:cNvSpPr txBox="1">
            <a:spLocks noChangeArrowheads="1"/>
          </p:cNvSpPr>
          <p:nvPr/>
        </p:nvSpPr>
        <p:spPr bwMode="auto">
          <a:xfrm>
            <a:off x="7464425" y="1484313"/>
            <a:ext cx="287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1800" b="1">
                <a:latin typeface="+mn-lt"/>
              </a:rPr>
              <a:t>c</a:t>
            </a:r>
          </a:p>
        </p:txBody>
      </p:sp>
      <p:sp>
        <p:nvSpPr>
          <p:cNvPr id="6" name="Text Box 6"/>
          <p:cNvSpPr txBox="1">
            <a:spLocks noChangeArrowheads="1"/>
          </p:cNvSpPr>
          <p:nvPr/>
        </p:nvSpPr>
        <p:spPr bwMode="auto">
          <a:xfrm>
            <a:off x="8283576" y="3611117"/>
            <a:ext cx="364331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dirty="0">
                <a:latin typeface="+mn-lt"/>
              </a:rPr>
              <a:t>Label parts a, b and c on your graph</a:t>
            </a:r>
          </a:p>
        </p:txBody>
      </p:sp>
    </p:spTree>
    <p:extLst>
      <p:ext uri="{BB962C8B-B14F-4D97-AF65-F5344CB8AC3E}">
        <p14:creationId xmlns:p14="http://schemas.microsoft.com/office/powerpoint/2010/main" val="51107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 calcmode="lin" valueType="num">
                                      <p:cBhvr additive="base">
                                        <p:cTn id="19"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4792BA1-B17C-486D-9081-B0D0346E6219}"/>
              </a:ext>
            </a:extLst>
          </p:cNvPr>
          <p:cNvGraphicFramePr>
            <a:graphicFrameLocks noGrp="1"/>
          </p:cNvGraphicFramePr>
          <p:nvPr>
            <p:extLst>
              <p:ext uri="{D42A27DB-BD31-4B8C-83A1-F6EECF244321}">
                <p14:modId xmlns:p14="http://schemas.microsoft.com/office/powerpoint/2010/main" val="3502175915"/>
              </p:ext>
            </p:extLst>
          </p:nvPr>
        </p:nvGraphicFramePr>
        <p:xfrm>
          <a:off x="2194560" y="2667794"/>
          <a:ext cx="8063345" cy="3633252"/>
        </p:xfrm>
        <a:graphic>
          <a:graphicData uri="http://schemas.openxmlformats.org/drawingml/2006/table">
            <a:tbl>
              <a:tblPr firstRow="1" firstCol="1" bandRow="1">
                <a:tableStyleId>{5940675A-B579-460E-94D1-54222C63F5DA}</a:tableStyleId>
              </a:tblPr>
              <a:tblGrid>
                <a:gridCol w="619141">
                  <a:extLst>
                    <a:ext uri="{9D8B030D-6E8A-4147-A177-3AD203B41FA5}">
                      <a16:colId xmlns:a16="http://schemas.microsoft.com/office/drawing/2014/main" val="2859971199"/>
                    </a:ext>
                  </a:extLst>
                </a:gridCol>
                <a:gridCol w="3442305">
                  <a:extLst>
                    <a:ext uri="{9D8B030D-6E8A-4147-A177-3AD203B41FA5}">
                      <a16:colId xmlns:a16="http://schemas.microsoft.com/office/drawing/2014/main" val="3436227532"/>
                    </a:ext>
                  </a:extLst>
                </a:gridCol>
                <a:gridCol w="4001899">
                  <a:extLst>
                    <a:ext uri="{9D8B030D-6E8A-4147-A177-3AD203B41FA5}">
                      <a16:colId xmlns:a16="http://schemas.microsoft.com/office/drawing/2014/main" val="3641526235"/>
                    </a:ext>
                  </a:extLst>
                </a:gridCol>
              </a:tblGrid>
              <a:tr h="256058">
                <a:tc>
                  <a:txBody>
                    <a:bodyPr/>
                    <a:lstStyle/>
                    <a:p>
                      <a:pPr algn="ctr">
                        <a:spcAft>
                          <a:spcPts val="0"/>
                        </a:spcAft>
                      </a:pPr>
                      <a:r>
                        <a:rPr lang="en-GB" sz="1200" u="sng">
                          <a:effectLst/>
                        </a:rPr>
                        <a:t>Letter</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200" u="sng">
                          <a:effectLst/>
                        </a:rPr>
                        <a:t>Describe</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200" u="sng">
                          <a:effectLst/>
                        </a:rPr>
                        <a:t>Explain</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9247593"/>
                  </a:ext>
                </a:extLst>
              </a:tr>
              <a:tr h="996549">
                <a:tc>
                  <a:txBody>
                    <a:bodyPr/>
                    <a:lstStyle/>
                    <a:p>
                      <a:pPr>
                        <a:spcAft>
                          <a:spcPts val="0"/>
                        </a:spcAft>
                      </a:pPr>
                      <a:r>
                        <a:rPr lang="en-GB" sz="1200">
                          <a:effectLst/>
                        </a:rPr>
                        <a:t> </a:t>
                      </a:r>
                    </a:p>
                    <a:p>
                      <a:pPr>
                        <a:spcAft>
                          <a:spcPts val="0"/>
                        </a:spcAft>
                      </a:pPr>
                      <a:r>
                        <a:rPr lang="en-GB" sz="1200">
                          <a:effectLst/>
                        </a:rPr>
                        <a:t> </a:t>
                      </a:r>
                    </a:p>
                    <a:p>
                      <a:pPr>
                        <a:spcAft>
                          <a:spcPts val="0"/>
                        </a:spcAft>
                      </a:pPr>
                      <a:r>
                        <a:rPr lang="en-GB" sz="1200">
                          <a:effectLst/>
                        </a:rPr>
                        <a:t>A</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200" dirty="0">
                          <a:effectLst/>
                        </a:rPr>
                        <a:t> </a:t>
                      </a:r>
                    </a:p>
                    <a:p>
                      <a:pPr>
                        <a:spcAft>
                          <a:spcPts val="0"/>
                        </a:spcAft>
                      </a:pPr>
                      <a:r>
                        <a:rPr lang="en-GB" sz="1200" dirty="0">
                          <a:effectLst/>
                        </a:rPr>
                        <a:t> </a:t>
                      </a:r>
                    </a:p>
                    <a:p>
                      <a:pPr>
                        <a:spcAft>
                          <a:spcPts val="0"/>
                        </a:spcAft>
                      </a:pPr>
                      <a:r>
                        <a:rPr lang="en-GB" sz="1200" dirty="0">
                          <a:effectLst/>
                        </a:rPr>
                        <a:t> </a:t>
                      </a:r>
                    </a:p>
                    <a:p>
                      <a:pPr>
                        <a:spcAft>
                          <a:spcPts val="0"/>
                        </a:spcAft>
                      </a:pPr>
                      <a:r>
                        <a:rPr lang="en-GB" sz="1200" dirty="0">
                          <a:effectLst/>
                        </a:rPr>
                        <a:t> </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200">
                          <a:effectLst/>
                        </a:rPr>
                        <a:t> </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69499469"/>
                  </a:ext>
                </a:extLst>
              </a:tr>
              <a:tr h="1273368">
                <a:tc>
                  <a:txBody>
                    <a:bodyPr/>
                    <a:lstStyle/>
                    <a:p>
                      <a:pPr>
                        <a:spcAft>
                          <a:spcPts val="0"/>
                        </a:spcAft>
                      </a:pPr>
                      <a:r>
                        <a:rPr lang="en-GB" sz="1200">
                          <a:effectLst/>
                        </a:rPr>
                        <a:t> </a:t>
                      </a:r>
                    </a:p>
                    <a:p>
                      <a:pPr>
                        <a:spcAft>
                          <a:spcPts val="0"/>
                        </a:spcAft>
                      </a:pPr>
                      <a:r>
                        <a:rPr lang="en-GB" sz="1200">
                          <a:effectLst/>
                        </a:rPr>
                        <a:t> </a:t>
                      </a:r>
                    </a:p>
                    <a:p>
                      <a:pPr>
                        <a:spcAft>
                          <a:spcPts val="0"/>
                        </a:spcAft>
                      </a:pPr>
                      <a:r>
                        <a:rPr lang="en-GB" sz="1200">
                          <a:effectLst/>
                        </a:rPr>
                        <a:t>B</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200">
                          <a:effectLst/>
                        </a:rPr>
                        <a:t> </a:t>
                      </a:r>
                    </a:p>
                    <a:p>
                      <a:pPr>
                        <a:spcAft>
                          <a:spcPts val="0"/>
                        </a:spcAft>
                      </a:pPr>
                      <a:r>
                        <a:rPr lang="en-GB" sz="1200">
                          <a:effectLst/>
                        </a:rPr>
                        <a:t> </a:t>
                      </a:r>
                    </a:p>
                    <a:p>
                      <a:pPr>
                        <a:spcAft>
                          <a:spcPts val="0"/>
                        </a:spcAft>
                      </a:pPr>
                      <a:r>
                        <a:rPr lang="en-GB" sz="1200">
                          <a:effectLst/>
                        </a:rPr>
                        <a:t> </a:t>
                      </a:r>
                    </a:p>
                    <a:p>
                      <a:pPr>
                        <a:spcAft>
                          <a:spcPts val="0"/>
                        </a:spcAft>
                      </a:pPr>
                      <a:r>
                        <a:rPr lang="en-GB" sz="1200">
                          <a:effectLst/>
                        </a:rPr>
                        <a:t> </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200">
                          <a:effectLst/>
                        </a:rPr>
                        <a:t> </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02277479"/>
                  </a:ext>
                </a:extLst>
              </a:tr>
              <a:tr h="1107277">
                <a:tc>
                  <a:txBody>
                    <a:bodyPr/>
                    <a:lstStyle/>
                    <a:p>
                      <a:pPr>
                        <a:spcAft>
                          <a:spcPts val="0"/>
                        </a:spcAft>
                      </a:pPr>
                      <a:r>
                        <a:rPr lang="en-GB" sz="1200">
                          <a:effectLst/>
                        </a:rPr>
                        <a:t> </a:t>
                      </a:r>
                    </a:p>
                    <a:p>
                      <a:pPr>
                        <a:spcAft>
                          <a:spcPts val="0"/>
                        </a:spcAft>
                      </a:pPr>
                      <a:r>
                        <a:rPr lang="en-GB" sz="1200">
                          <a:effectLst/>
                        </a:rPr>
                        <a:t> </a:t>
                      </a:r>
                    </a:p>
                    <a:p>
                      <a:pPr>
                        <a:spcAft>
                          <a:spcPts val="0"/>
                        </a:spcAft>
                      </a:pPr>
                      <a:r>
                        <a:rPr lang="en-GB" sz="1200">
                          <a:effectLst/>
                        </a:rPr>
                        <a:t>C</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200">
                          <a:effectLst/>
                        </a:rPr>
                        <a:t> </a:t>
                      </a:r>
                    </a:p>
                    <a:p>
                      <a:pPr>
                        <a:spcAft>
                          <a:spcPts val="0"/>
                        </a:spcAft>
                      </a:pPr>
                      <a:r>
                        <a:rPr lang="en-GB" sz="1200">
                          <a:effectLst/>
                        </a:rPr>
                        <a:t> </a:t>
                      </a:r>
                    </a:p>
                    <a:p>
                      <a:pPr>
                        <a:spcAft>
                          <a:spcPts val="0"/>
                        </a:spcAft>
                      </a:pPr>
                      <a:r>
                        <a:rPr lang="en-GB" sz="1200">
                          <a:effectLst/>
                        </a:rPr>
                        <a:t> </a:t>
                      </a:r>
                    </a:p>
                    <a:p>
                      <a:pPr>
                        <a:spcAft>
                          <a:spcPts val="0"/>
                        </a:spcAft>
                      </a:pPr>
                      <a:r>
                        <a:rPr lang="en-GB" sz="1200">
                          <a:effectLst/>
                        </a:rPr>
                        <a:t> </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200" dirty="0">
                          <a:effectLst/>
                        </a:rPr>
                        <a:t> </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4137304"/>
                  </a:ext>
                </a:extLst>
              </a:tr>
            </a:tbl>
          </a:graphicData>
        </a:graphic>
      </p:graphicFrame>
      <p:sp>
        <p:nvSpPr>
          <p:cNvPr id="4" name="Rectangle 3">
            <a:extLst>
              <a:ext uri="{FF2B5EF4-FFF2-40B4-BE49-F238E27FC236}">
                <a16:creationId xmlns:a16="http://schemas.microsoft.com/office/drawing/2014/main" id="{40701EA9-754C-412E-B1CD-07EAE4C4E87B}"/>
              </a:ext>
            </a:extLst>
          </p:cNvPr>
          <p:cNvSpPr/>
          <p:nvPr/>
        </p:nvSpPr>
        <p:spPr>
          <a:xfrm>
            <a:off x="703810" y="556954"/>
            <a:ext cx="10501745" cy="1754326"/>
          </a:xfrm>
          <a:prstGeom prst="rect">
            <a:avLst/>
          </a:prstGeom>
        </p:spPr>
        <p:txBody>
          <a:bodyPr wrap="square">
            <a:spAutoFit/>
          </a:bodyPr>
          <a:lstStyle/>
          <a:p>
            <a:pPr>
              <a:spcAft>
                <a:spcPts val="0"/>
              </a:spcAft>
            </a:pPr>
            <a:r>
              <a:rPr lang="en-GB" sz="3600" b="1" u="sng" dirty="0">
                <a:latin typeface="Calibri" panose="020F0502020204030204" pitchFamily="34" charset="0"/>
                <a:ea typeface="Times New Roman" panose="02020603050405020304" pitchFamily="18" charset="0"/>
              </a:rPr>
              <a:t>Task: :</a:t>
            </a:r>
            <a:r>
              <a:rPr lang="en-GB" sz="3600" dirty="0">
                <a:latin typeface="Calibri" panose="020F0502020204030204" pitchFamily="34" charset="0"/>
                <a:ea typeface="Times New Roman" panose="02020603050405020304" pitchFamily="18" charset="0"/>
              </a:rPr>
              <a:t> Complete the table below to DESCRIBE and then EXPLAIN what is happening in each section of the graph on page 9.</a:t>
            </a:r>
            <a:endParaRPr lang="en-GB" sz="3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4660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FC8A62-BE6C-4C31-8F19-01759D5C340E}"/>
              </a:ext>
            </a:extLst>
          </p:cNvPr>
          <p:cNvPicPr>
            <a:picLocks noChangeAspect="1"/>
          </p:cNvPicPr>
          <p:nvPr/>
        </p:nvPicPr>
        <p:blipFill>
          <a:blip r:embed="rId2"/>
          <a:stretch>
            <a:fillRect/>
          </a:stretch>
        </p:blipFill>
        <p:spPr>
          <a:xfrm>
            <a:off x="814647" y="1095759"/>
            <a:ext cx="10728612" cy="4739776"/>
          </a:xfrm>
          <a:prstGeom prst="rect">
            <a:avLst/>
          </a:prstGeom>
        </p:spPr>
      </p:pic>
      <p:sp>
        <p:nvSpPr>
          <p:cNvPr id="3" name="Rectangle 2">
            <a:extLst>
              <a:ext uri="{FF2B5EF4-FFF2-40B4-BE49-F238E27FC236}">
                <a16:creationId xmlns:a16="http://schemas.microsoft.com/office/drawing/2014/main" id="{A5B78AA2-917A-4D3A-8C52-801D86CD74D2}"/>
              </a:ext>
            </a:extLst>
          </p:cNvPr>
          <p:cNvSpPr/>
          <p:nvPr/>
        </p:nvSpPr>
        <p:spPr>
          <a:xfrm>
            <a:off x="1629508" y="2766646"/>
            <a:ext cx="9648092" cy="1289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3960125-E1ED-4E8D-A348-E8665311EF19}"/>
              </a:ext>
            </a:extLst>
          </p:cNvPr>
          <p:cNvSpPr/>
          <p:nvPr/>
        </p:nvSpPr>
        <p:spPr>
          <a:xfrm>
            <a:off x="1686138" y="4056185"/>
            <a:ext cx="9648092" cy="1289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6199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116379" y="314326"/>
            <a:ext cx="1030079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u="sng" dirty="0">
                <a:latin typeface="+mn-lt"/>
              </a:rPr>
              <a:t>Using the information above and your own knowledge…</a:t>
            </a:r>
          </a:p>
          <a:p>
            <a:pPr eaLnBrk="1" hangingPunct="1">
              <a:spcBef>
                <a:spcPct val="50000"/>
              </a:spcBef>
              <a:buFontTx/>
              <a:buAutoNum type="arabicPeriod"/>
            </a:pPr>
            <a:r>
              <a:rPr lang="en-GB" altLang="en-US" sz="2400" dirty="0">
                <a:latin typeface="+mn-lt"/>
              </a:rPr>
              <a:t>When is the rate of an enzyme catalysed reaction the fastest?</a:t>
            </a:r>
          </a:p>
          <a:p>
            <a:pPr eaLnBrk="1" hangingPunct="1">
              <a:spcBef>
                <a:spcPct val="50000"/>
              </a:spcBef>
              <a:buFontTx/>
              <a:buAutoNum type="arabicPeriod"/>
            </a:pPr>
            <a:endParaRPr lang="en-GB" altLang="en-US" sz="2400" dirty="0">
              <a:latin typeface="+mn-lt"/>
            </a:endParaRPr>
          </a:p>
          <a:p>
            <a:pPr eaLnBrk="1" hangingPunct="1">
              <a:spcBef>
                <a:spcPct val="50000"/>
              </a:spcBef>
              <a:buFontTx/>
              <a:buAutoNum type="arabicPeriod"/>
            </a:pPr>
            <a:r>
              <a:rPr lang="en-GB" altLang="en-US" sz="2400" dirty="0">
                <a:latin typeface="+mn-lt"/>
              </a:rPr>
              <a:t>What is this rate called?</a:t>
            </a:r>
          </a:p>
          <a:p>
            <a:pPr eaLnBrk="1" hangingPunct="1">
              <a:spcBef>
                <a:spcPct val="50000"/>
              </a:spcBef>
              <a:buFontTx/>
              <a:buNone/>
            </a:pPr>
            <a:endParaRPr lang="en-GB" altLang="en-US" sz="2400" dirty="0">
              <a:latin typeface="+mn-lt"/>
            </a:endParaRPr>
          </a:p>
        </p:txBody>
      </p:sp>
      <p:pic>
        <p:nvPicPr>
          <p:cNvPr id="1536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5449" y="3008370"/>
            <a:ext cx="5391380" cy="3478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6"/>
          <p:cNvSpPr txBox="1">
            <a:spLocks noChangeArrowheads="1"/>
          </p:cNvSpPr>
          <p:nvPr/>
        </p:nvSpPr>
        <p:spPr bwMode="auto">
          <a:xfrm>
            <a:off x="2546350" y="1198564"/>
            <a:ext cx="62928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b="1" dirty="0">
                <a:latin typeface="+mn-lt"/>
              </a:rPr>
              <a:t>At the start of the reaction.</a:t>
            </a:r>
          </a:p>
        </p:txBody>
      </p:sp>
      <p:sp>
        <p:nvSpPr>
          <p:cNvPr id="5" name="Text Box 6"/>
          <p:cNvSpPr txBox="1">
            <a:spLocks noChangeArrowheads="1"/>
          </p:cNvSpPr>
          <p:nvPr/>
        </p:nvSpPr>
        <p:spPr bwMode="auto">
          <a:xfrm>
            <a:off x="2546350" y="2477392"/>
            <a:ext cx="62928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b="1" dirty="0">
                <a:latin typeface="+mn-lt"/>
              </a:rPr>
              <a:t>The initial rate of reaction.</a:t>
            </a:r>
          </a:p>
        </p:txBody>
      </p:sp>
      <p:sp>
        <p:nvSpPr>
          <p:cNvPr id="2" name="Rectangle 1">
            <a:extLst>
              <a:ext uri="{FF2B5EF4-FFF2-40B4-BE49-F238E27FC236}">
                <a16:creationId xmlns:a16="http://schemas.microsoft.com/office/drawing/2014/main" id="{74F02C18-3EFF-4AD4-88F6-5D8B37D09ABC}"/>
              </a:ext>
            </a:extLst>
          </p:cNvPr>
          <p:cNvSpPr/>
          <p:nvPr/>
        </p:nvSpPr>
        <p:spPr>
          <a:xfrm>
            <a:off x="200314" y="3294555"/>
            <a:ext cx="6096000" cy="1569660"/>
          </a:xfrm>
          <a:prstGeom prst="rect">
            <a:avLst/>
          </a:prstGeom>
        </p:spPr>
        <p:txBody>
          <a:bodyPr>
            <a:spAutoFit/>
          </a:bodyPr>
          <a:lstStyle/>
          <a:p>
            <a:pPr marL="342900" lvl="0" indent="-342900">
              <a:spcAft>
                <a:spcPts val="0"/>
              </a:spcAft>
              <a:tabLst>
                <a:tab pos="457200" algn="l"/>
              </a:tabLst>
            </a:pPr>
            <a:r>
              <a:rPr lang="en-GB" sz="2400" dirty="0">
                <a:latin typeface="Calibri" panose="020F0502020204030204" pitchFamily="34" charset="0"/>
                <a:ea typeface="Times New Roman" panose="02020603050405020304" pitchFamily="18" charset="0"/>
              </a:rPr>
              <a:t>3. Suggest why it may be better to use this section of the curve rather than simply measuring the rate after a certain period of time?</a:t>
            </a:r>
            <a:endParaRPr lang="en-GB" sz="2400" dirty="0">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0D22D369-6509-4496-8429-868F1B543B10}"/>
              </a:ext>
            </a:extLst>
          </p:cNvPr>
          <p:cNvSpPr/>
          <p:nvPr/>
        </p:nvSpPr>
        <p:spPr>
          <a:xfrm>
            <a:off x="374882" y="4874606"/>
            <a:ext cx="6096000" cy="1569660"/>
          </a:xfrm>
          <a:prstGeom prst="rect">
            <a:avLst/>
          </a:prstGeom>
        </p:spPr>
        <p:txBody>
          <a:bodyPr>
            <a:spAutoFit/>
          </a:bodyPr>
          <a:lstStyle/>
          <a:p>
            <a:r>
              <a:rPr lang="en-GB" sz="2400" b="1" dirty="0"/>
              <a:t>At the start of the curve there are minimal limiting factors. Factors like substrate concentration can slow the rate of reaction when not in excess.</a:t>
            </a:r>
          </a:p>
        </p:txBody>
      </p:sp>
    </p:spTree>
    <p:extLst>
      <p:ext uri="{BB962C8B-B14F-4D97-AF65-F5344CB8AC3E}">
        <p14:creationId xmlns:p14="http://schemas.microsoft.com/office/powerpoint/2010/main" val="1772937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l="11630" t="14435" r="9241" b="15826"/>
          <a:stretch>
            <a:fillRect/>
          </a:stretch>
        </p:blipFill>
        <p:spPr bwMode="auto">
          <a:xfrm>
            <a:off x="1744664" y="188913"/>
            <a:ext cx="8770937" cy="483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l="52708" t="52333" r="10312" b="26167"/>
          <a:stretch>
            <a:fillRect/>
          </a:stretch>
        </p:blipFill>
        <p:spPr bwMode="auto">
          <a:xfrm>
            <a:off x="6386242" y="3381375"/>
            <a:ext cx="45085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1521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ppt_x"/>
                                          </p:val>
                                        </p:tav>
                                        <p:tav tm="100000">
                                          <p:val>
                                            <p:strVal val="#ppt_x"/>
                                          </p:val>
                                        </p:tav>
                                      </p:tavLst>
                                    </p:anim>
                                    <p:anim calcmode="lin" valueType="num">
                                      <p:cBhvr additive="base">
                                        <p:cTn id="8"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803" y="386834"/>
            <a:ext cx="8633902" cy="646331"/>
          </a:xfrm>
          <a:prstGeom prst="rect">
            <a:avLst/>
          </a:prstGeom>
        </p:spPr>
        <p:txBody>
          <a:bodyPr wrap="none">
            <a:spAutoFit/>
          </a:bodyPr>
          <a:lstStyle/>
          <a:p>
            <a:pPr>
              <a:spcAft>
                <a:spcPts val="0"/>
              </a:spcAft>
            </a:pPr>
            <a:r>
              <a:rPr lang="en-GB" sz="3600" b="1" u="sng" dirty="0">
                <a:latin typeface="Calibri" panose="020F0502020204030204" pitchFamily="34" charset="0"/>
                <a:ea typeface="Times New Roman" panose="02020603050405020304" pitchFamily="18" charset="0"/>
              </a:rPr>
              <a:t>Maths Skill – Calculating the rate of reaction</a:t>
            </a:r>
            <a:endParaRPr lang="en-GB" sz="3600"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647700" y="1443335"/>
            <a:ext cx="10934700" cy="2246769"/>
          </a:xfrm>
          <a:prstGeom prst="rect">
            <a:avLst/>
          </a:prstGeom>
        </p:spPr>
        <p:txBody>
          <a:bodyPr wrap="square">
            <a:spAutoFit/>
          </a:bodyPr>
          <a:lstStyle/>
          <a:p>
            <a:pPr>
              <a:spcAft>
                <a:spcPts val="0"/>
              </a:spcAft>
            </a:pPr>
            <a:r>
              <a:rPr lang="en-GB" sz="2800" dirty="0">
                <a:effectLst/>
                <a:latin typeface="Calibri" panose="020F0502020204030204" pitchFamily="34" charset="0"/>
                <a:ea typeface="Times New Roman" panose="02020603050405020304" pitchFamily="18" charset="0"/>
              </a:rPr>
              <a:t>Sometimes you may be asked to calculate the rate of reaction from a graph. </a:t>
            </a:r>
          </a:p>
          <a:p>
            <a:pPr>
              <a:spcAft>
                <a:spcPts val="0"/>
              </a:spcAft>
            </a:pPr>
            <a:endParaRPr lang="en-GB" sz="2800" dirty="0">
              <a:latin typeface="Calibri" panose="020F0502020204030204" pitchFamily="34" charset="0"/>
              <a:ea typeface="Times New Roman" panose="02020603050405020304" pitchFamily="18" charset="0"/>
            </a:endParaRPr>
          </a:p>
          <a:p>
            <a:pPr>
              <a:spcAft>
                <a:spcPts val="0"/>
              </a:spcAft>
            </a:pPr>
            <a:r>
              <a:rPr lang="en-GB" sz="2800" dirty="0">
                <a:effectLst/>
                <a:latin typeface="Calibri" panose="020F0502020204030204" pitchFamily="34" charset="0"/>
                <a:ea typeface="Times New Roman" panose="02020603050405020304" pitchFamily="18" charset="0"/>
              </a:rPr>
              <a:t>You will be asked to either calculate the initial rate of reaction or the rate of reaction at a specific point.</a:t>
            </a:r>
            <a:endParaRPr lang="en-GB"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2171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981200" y="165101"/>
            <a:ext cx="8229600" cy="727075"/>
          </a:xfrm>
        </p:spPr>
        <p:txBody>
          <a:bodyPr/>
          <a:lstStyle/>
          <a:p>
            <a:pPr eaLnBrk="1" hangingPunct="1"/>
            <a:r>
              <a:rPr lang="en-GB" altLang="en-US" sz="3200">
                <a:latin typeface="+mn-lt"/>
              </a:rPr>
              <a:t>Starter! Mathstastic – Calculators out!</a:t>
            </a:r>
          </a:p>
        </p:txBody>
      </p:sp>
      <p:sp>
        <p:nvSpPr>
          <p:cNvPr id="3075" name="Rectangle 3"/>
          <p:cNvSpPr>
            <a:spLocks noGrp="1" noChangeArrowheads="1"/>
          </p:cNvSpPr>
          <p:nvPr>
            <p:ph type="body" idx="1"/>
          </p:nvPr>
        </p:nvSpPr>
        <p:spPr>
          <a:xfrm>
            <a:off x="1622425" y="957264"/>
            <a:ext cx="3525838" cy="1241425"/>
          </a:xfrm>
          <a:ln>
            <a:solidFill>
              <a:srgbClr val="FFFF00"/>
            </a:solidFill>
          </a:ln>
        </p:spPr>
        <p:txBody>
          <a:bodyPr/>
          <a:lstStyle/>
          <a:p>
            <a:pPr marL="457200" lvl="1" indent="0" algn="ctr">
              <a:buNone/>
              <a:defRPr/>
            </a:pPr>
            <a:r>
              <a:rPr lang="en-GB" altLang="en-US" dirty="0"/>
              <a:t>Rate of reaction = </a:t>
            </a:r>
            <a:r>
              <a:rPr lang="en-GB" altLang="en-US" sz="2000" u="sng" dirty="0"/>
              <a:t>Change in volume</a:t>
            </a:r>
          </a:p>
          <a:p>
            <a:pPr marL="457200" lvl="1" indent="0" algn="ctr">
              <a:buNone/>
              <a:defRPr/>
            </a:pPr>
            <a:r>
              <a:rPr lang="en-GB" altLang="en-US" sz="2000" dirty="0"/>
              <a:t>Change in time</a:t>
            </a:r>
          </a:p>
          <a:p>
            <a:pPr lvl="1" eaLnBrk="1" hangingPunct="1">
              <a:buFontTx/>
              <a:buNone/>
              <a:defRPr/>
            </a:pPr>
            <a:endParaRPr lang="en-GB" altLang="en-US" dirty="0"/>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l="32024" t="14265" r="32332" b="62106"/>
          <a:stretch>
            <a:fillRect/>
          </a:stretch>
        </p:blipFill>
        <p:spPr bwMode="auto">
          <a:xfrm>
            <a:off x="5399089" y="792163"/>
            <a:ext cx="5172075" cy="1928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l="32072" t="32491" r="32260" b="56306"/>
          <a:stretch>
            <a:fillRect/>
          </a:stretch>
        </p:blipFill>
        <p:spPr bwMode="auto">
          <a:xfrm>
            <a:off x="1758951" y="2641600"/>
            <a:ext cx="5997575" cy="106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l="32506" t="36166" r="33746" b="41571"/>
          <a:stretch>
            <a:fillRect/>
          </a:stretch>
        </p:blipFill>
        <p:spPr bwMode="auto">
          <a:xfrm>
            <a:off x="3994151" y="3867150"/>
            <a:ext cx="6577013" cy="2439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l="31061" t="28590" r="29614" b="44293"/>
          <a:stretch>
            <a:fillRect/>
          </a:stretch>
        </p:blipFill>
        <p:spPr bwMode="auto">
          <a:xfrm>
            <a:off x="3786189" y="3771900"/>
            <a:ext cx="6784975" cy="263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5571444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079"/>
                                        </p:tgtEl>
                                        <p:attrNameLst>
                                          <p:attrName>style.visibility</p:attrName>
                                        </p:attrNameLst>
                                      </p:cBhvr>
                                      <p:to>
                                        <p:strVal val="visible"/>
                                      </p:to>
                                    </p:set>
                                    <p:anim calcmode="lin" valueType="num">
                                      <p:cBhvr>
                                        <p:cTn id="7" dur="1000" fill="hold"/>
                                        <p:tgtEl>
                                          <p:spTgt spid="3079"/>
                                        </p:tgtEl>
                                        <p:attrNameLst>
                                          <p:attrName>ppt_w</p:attrName>
                                        </p:attrNameLst>
                                      </p:cBhvr>
                                      <p:tavLst>
                                        <p:tav tm="0">
                                          <p:val>
                                            <p:fltVal val="0"/>
                                          </p:val>
                                        </p:tav>
                                        <p:tav tm="100000">
                                          <p:val>
                                            <p:strVal val="#ppt_w"/>
                                          </p:val>
                                        </p:tav>
                                      </p:tavLst>
                                    </p:anim>
                                    <p:anim calcmode="lin" valueType="num">
                                      <p:cBhvr>
                                        <p:cTn id="8" dur="1000" fill="hold"/>
                                        <p:tgtEl>
                                          <p:spTgt spid="3079"/>
                                        </p:tgtEl>
                                        <p:attrNameLst>
                                          <p:attrName>ppt_h</p:attrName>
                                        </p:attrNameLst>
                                      </p:cBhvr>
                                      <p:tavLst>
                                        <p:tav tm="0">
                                          <p:val>
                                            <p:fltVal val="0"/>
                                          </p:val>
                                        </p:tav>
                                        <p:tav tm="100000">
                                          <p:val>
                                            <p:strVal val="#ppt_h"/>
                                          </p:val>
                                        </p:tav>
                                      </p:tavLst>
                                    </p:anim>
                                    <p:anim calcmode="lin" valueType="num">
                                      <p:cBhvr>
                                        <p:cTn id="9" dur="1000" fill="hold"/>
                                        <p:tgtEl>
                                          <p:spTgt spid="3079"/>
                                        </p:tgtEl>
                                        <p:attrNameLst>
                                          <p:attrName>style.rotation</p:attrName>
                                        </p:attrNameLst>
                                      </p:cBhvr>
                                      <p:tavLst>
                                        <p:tav tm="0">
                                          <p:val>
                                            <p:fltVal val="90"/>
                                          </p:val>
                                        </p:tav>
                                        <p:tav tm="100000">
                                          <p:val>
                                            <p:fltVal val="0"/>
                                          </p:val>
                                        </p:tav>
                                      </p:tavLst>
                                    </p:anim>
                                    <p:animEffect transition="in" filter="fade">
                                      <p:cBhvr>
                                        <p:cTn id="10" dur="10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Initial Rate of Reaction</a:t>
            </a:r>
          </a:p>
        </p:txBody>
      </p:sp>
      <p:sp>
        <p:nvSpPr>
          <p:cNvPr id="3" name="Content Placeholder 2"/>
          <p:cNvSpPr>
            <a:spLocks noGrp="1"/>
          </p:cNvSpPr>
          <p:nvPr>
            <p:ph idx="1"/>
          </p:nvPr>
        </p:nvSpPr>
        <p:spPr>
          <a:xfrm>
            <a:off x="838200" y="1825625"/>
            <a:ext cx="6120528" cy="4351338"/>
          </a:xfrm>
        </p:spPr>
        <p:txBody>
          <a:bodyPr>
            <a:normAutofit fontScale="70000" lnSpcReduction="20000"/>
          </a:bodyPr>
          <a:lstStyle/>
          <a:p>
            <a:r>
              <a:rPr lang="en-GB" b="1" dirty="0"/>
              <a:t>Step 1.</a:t>
            </a:r>
            <a:r>
              <a:rPr lang="en-GB" dirty="0"/>
              <a:t> Draw a tangent (using a pencil!) to calculate </a:t>
            </a:r>
            <a:r>
              <a:rPr lang="en-GB" b="1" dirty="0"/>
              <a:t>the initial rate</a:t>
            </a:r>
            <a:r>
              <a:rPr lang="en-GB" dirty="0"/>
              <a:t> of reaction. Your tangent must go through the intercept at 0. </a:t>
            </a:r>
          </a:p>
          <a:p>
            <a:endParaRPr lang="en-GB" dirty="0"/>
          </a:p>
          <a:p>
            <a:r>
              <a:rPr lang="en-GB" b="1" dirty="0"/>
              <a:t>Step 2.</a:t>
            </a:r>
            <a:r>
              <a:rPr lang="en-GB" dirty="0"/>
              <a:t> Draw a triangle from this</a:t>
            </a:r>
          </a:p>
          <a:p>
            <a:endParaRPr lang="en-GB" dirty="0"/>
          </a:p>
          <a:p>
            <a:r>
              <a:rPr lang="en-GB" b="1" dirty="0"/>
              <a:t>Step 3.</a:t>
            </a:r>
            <a:r>
              <a:rPr lang="en-GB" dirty="0"/>
              <a:t> Read off the change in product (Y) and the change in time (X). </a:t>
            </a:r>
          </a:p>
          <a:p>
            <a:endParaRPr lang="en-GB" dirty="0"/>
          </a:p>
          <a:p>
            <a:r>
              <a:rPr lang="en-GB" b="1" dirty="0"/>
              <a:t>Step 4.</a:t>
            </a:r>
            <a:r>
              <a:rPr lang="en-GB" dirty="0"/>
              <a:t> We now calculate the gradient of this line using the equation </a:t>
            </a:r>
          </a:p>
          <a:p>
            <a:endParaRPr lang="en-GB" dirty="0"/>
          </a:p>
          <a:p>
            <a:r>
              <a:rPr lang="en-GB" dirty="0"/>
              <a:t>Rate of reaction = </a:t>
            </a:r>
            <a:r>
              <a:rPr lang="en-GB" u="sng" dirty="0"/>
              <a:t>change in y</a:t>
            </a:r>
            <a:endParaRPr lang="en-GB" dirty="0"/>
          </a:p>
          <a:p>
            <a:pPr marL="0" indent="0">
              <a:buNone/>
            </a:pPr>
            <a:r>
              <a:rPr lang="en-GB" dirty="0"/>
              <a:t>		    change in x</a:t>
            </a:r>
          </a:p>
          <a:p>
            <a:endParaRPr lang="en-GB" dirty="0"/>
          </a:p>
        </p:txBody>
      </p:sp>
      <p:grpSp>
        <p:nvGrpSpPr>
          <p:cNvPr id="4" name="Group 3"/>
          <p:cNvGrpSpPr/>
          <p:nvPr/>
        </p:nvGrpSpPr>
        <p:grpSpPr>
          <a:xfrm>
            <a:off x="7615555" y="2471261"/>
            <a:ext cx="3738245" cy="3248502"/>
            <a:chOff x="0" y="0"/>
            <a:chExt cx="2447385" cy="2145665"/>
          </a:xfrm>
        </p:grpSpPr>
        <p:pic>
          <p:nvPicPr>
            <p:cNvPr id="5" name="Picture 4" descr="http://image.slidesharecdn.com/3enzymes-copy-121012212045-phpapp01/95/enzymes-51-728.jpg?cb=1350076917">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3803" t="28835" r="34969" b="9203"/>
            <a:stretch/>
          </p:blipFill>
          <p:spPr bwMode="auto">
            <a:xfrm>
              <a:off x="82645" y="0"/>
              <a:ext cx="2364740" cy="2145665"/>
            </a:xfrm>
            <a:prstGeom prst="rect">
              <a:avLst/>
            </a:prstGeom>
            <a:noFill/>
            <a:ln>
              <a:solidFill>
                <a:schemeClr val="tx1"/>
              </a:solidFill>
            </a:ln>
            <a:extLst>
              <a:ext uri="{53640926-AAD7-44D8-BBD7-CCE9431645EC}">
                <a14:shadowObscured xmlns:a14="http://schemas.microsoft.com/office/drawing/2010/main"/>
              </a:ext>
            </a:extLst>
          </p:spPr>
        </p:pic>
        <p:cxnSp>
          <p:nvCxnSpPr>
            <p:cNvPr id="6" name="Straight Connector 5"/>
            <p:cNvCxnSpPr/>
            <p:nvPr/>
          </p:nvCxnSpPr>
          <p:spPr>
            <a:xfrm>
              <a:off x="1174466" y="136478"/>
              <a:ext cx="0" cy="1760561"/>
            </a:xfrm>
            <a:prstGeom prst="line">
              <a:avLst/>
            </a:prstGeom>
            <a:ln>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 Box 2"/>
            <p:cNvSpPr txBox="1">
              <a:spLocks noChangeArrowheads="1"/>
            </p:cNvSpPr>
            <p:nvPr/>
          </p:nvSpPr>
          <p:spPr bwMode="auto">
            <a:xfrm rot="16200000">
              <a:off x="-558800" y="791570"/>
              <a:ext cx="1393190" cy="27559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GB" sz="1200">
                  <a:effectLst/>
                  <a:latin typeface="Times New Roman" panose="02020603050405020304" pitchFamily="18" charset="0"/>
                  <a:ea typeface="Times New Roman" panose="02020603050405020304" pitchFamily="18" charset="0"/>
                </a:rPr>
                <a:t>Volume of product</a:t>
              </a:r>
            </a:p>
          </p:txBody>
        </p:sp>
      </p:grpSp>
    </p:spTree>
    <p:extLst>
      <p:ext uri="{BB962C8B-B14F-4D97-AF65-F5344CB8AC3E}">
        <p14:creationId xmlns:p14="http://schemas.microsoft.com/office/powerpoint/2010/main" val="1602785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288668"/>
            <a:ext cx="11353800" cy="2568831"/>
          </a:xfrm>
        </p:spPr>
        <p:txBody>
          <a:bodyPr>
            <a:normAutofit fontScale="77500" lnSpcReduction="20000"/>
          </a:bodyPr>
          <a:lstStyle/>
          <a:p>
            <a:pPr>
              <a:lnSpc>
                <a:spcPct val="120000"/>
              </a:lnSpc>
              <a:spcBef>
                <a:spcPts val="0"/>
              </a:spcBef>
            </a:pPr>
            <a:r>
              <a:rPr lang="en-GB" b="1" dirty="0"/>
              <a:t>Step 1.</a:t>
            </a:r>
            <a:r>
              <a:rPr lang="en-GB" dirty="0"/>
              <a:t> Draw a tangent (using a pencil!) to calculate </a:t>
            </a:r>
            <a:r>
              <a:rPr lang="en-GB" b="1" dirty="0"/>
              <a:t>the initial rate</a:t>
            </a:r>
            <a:r>
              <a:rPr lang="en-GB" dirty="0"/>
              <a:t> of reaction. Your tangent must go through the intercept at 0. </a:t>
            </a:r>
          </a:p>
          <a:p>
            <a:pPr>
              <a:lnSpc>
                <a:spcPct val="120000"/>
              </a:lnSpc>
              <a:spcBef>
                <a:spcPts val="0"/>
              </a:spcBef>
            </a:pPr>
            <a:r>
              <a:rPr lang="en-GB" b="1" dirty="0"/>
              <a:t>Step 2.</a:t>
            </a:r>
            <a:r>
              <a:rPr lang="en-GB" dirty="0"/>
              <a:t> Draw a triangle from this</a:t>
            </a:r>
          </a:p>
          <a:p>
            <a:pPr>
              <a:lnSpc>
                <a:spcPct val="120000"/>
              </a:lnSpc>
              <a:spcBef>
                <a:spcPts val="0"/>
              </a:spcBef>
            </a:pPr>
            <a:r>
              <a:rPr lang="en-GB" b="1" dirty="0"/>
              <a:t>Step 3.</a:t>
            </a:r>
            <a:r>
              <a:rPr lang="en-GB" dirty="0"/>
              <a:t> Read off the change in product (Y) and the change in time (X). </a:t>
            </a:r>
          </a:p>
          <a:p>
            <a:pPr>
              <a:lnSpc>
                <a:spcPct val="120000"/>
              </a:lnSpc>
              <a:spcBef>
                <a:spcPts val="0"/>
              </a:spcBef>
            </a:pPr>
            <a:r>
              <a:rPr lang="en-GB" b="1" dirty="0"/>
              <a:t>Step 4.</a:t>
            </a:r>
            <a:r>
              <a:rPr lang="en-GB" dirty="0"/>
              <a:t> We now calculate the gradient of this line using the equation </a:t>
            </a:r>
          </a:p>
          <a:p>
            <a:pPr>
              <a:lnSpc>
                <a:spcPct val="120000"/>
              </a:lnSpc>
              <a:spcBef>
                <a:spcPts val="0"/>
              </a:spcBef>
            </a:pPr>
            <a:r>
              <a:rPr lang="en-GB" dirty="0"/>
              <a:t>Rate of reaction = </a:t>
            </a:r>
            <a:r>
              <a:rPr lang="en-GB" u="sng" dirty="0"/>
              <a:t>change in y</a:t>
            </a:r>
            <a:endParaRPr lang="en-GB" dirty="0"/>
          </a:p>
          <a:p>
            <a:pPr marL="0" indent="0">
              <a:lnSpc>
                <a:spcPct val="120000"/>
              </a:lnSpc>
              <a:spcBef>
                <a:spcPts val="0"/>
              </a:spcBef>
              <a:buNone/>
            </a:pPr>
            <a:r>
              <a:rPr lang="en-GB" dirty="0"/>
              <a:t>		    change in x</a:t>
            </a:r>
          </a:p>
          <a:p>
            <a:endParaRPr lang="en-GB" dirty="0"/>
          </a:p>
        </p:txBody>
      </p:sp>
      <p:grpSp>
        <p:nvGrpSpPr>
          <p:cNvPr id="4" name="Group 3"/>
          <p:cNvGrpSpPr/>
          <p:nvPr/>
        </p:nvGrpSpPr>
        <p:grpSpPr>
          <a:xfrm>
            <a:off x="7010400" y="2590799"/>
            <a:ext cx="4762500" cy="3868677"/>
            <a:chOff x="0" y="0"/>
            <a:chExt cx="2447385" cy="2145665"/>
          </a:xfrm>
        </p:grpSpPr>
        <p:pic>
          <p:nvPicPr>
            <p:cNvPr id="5" name="Picture 4" descr="http://image.slidesharecdn.com/3enzymes-copy-121012212045-phpapp01/95/enzymes-51-728.jpg?cb=1350076917">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3803" t="28835" r="34969" b="9203"/>
            <a:stretch/>
          </p:blipFill>
          <p:spPr bwMode="auto">
            <a:xfrm>
              <a:off x="82645" y="0"/>
              <a:ext cx="2364740" cy="2145665"/>
            </a:xfrm>
            <a:prstGeom prst="rect">
              <a:avLst/>
            </a:prstGeom>
            <a:noFill/>
            <a:ln>
              <a:solidFill>
                <a:schemeClr val="tx1"/>
              </a:solidFill>
            </a:ln>
            <a:extLst>
              <a:ext uri="{53640926-AAD7-44D8-BBD7-CCE9431645EC}">
                <a14:shadowObscured xmlns:a14="http://schemas.microsoft.com/office/drawing/2010/main"/>
              </a:ext>
            </a:extLst>
          </p:spPr>
        </p:pic>
        <p:cxnSp>
          <p:nvCxnSpPr>
            <p:cNvPr id="6" name="Straight Connector 5"/>
            <p:cNvCxnSpPr/>
            <p:nvPr/>
          </p:nvCxnSpPr>
          <p:spPr>
            <a:xfrm>
              <a:off x="1174466" y="136478"/>
              <a:ext cx="0" cy="1760561"/>
            </a:xfrm>
            <a:prstGeom prst="line">
              <a:avLst/>
            </a:prstGeom>
            <a:ln>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 Box 2"/>
            <p:cNvSpPr txBox="1">
              <a:spLocks noChangeArrowheads="1"/>
            </p:cNvSpPr>
            <p:nvPr/>
          </p:nvSpPr>
          <p:spPr bwMode="auto">
            <a:xfrm rot="16200000">
              <a:off x="-558800" y="791570"/>
              <a:ext cx="1393190" cy="27559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GB" sz="2400" dirty="0">
                  <a:effectLst/>
                  <a:latin typeface="Times New Roman" panose="02020603050405020304" pitchFamily="18" charset="0"/>
                  <a:ea typeface="Times New Roman" panose="02020603050405020304" pitchFamily="18" charset="0"/>
                </a:rPr>
                <a:t>Volume of product</a:t>
              </a:r>
            </a:p>
          </p:txBody>
        </p:sp>
      </p:grpSp>
      <p:sp>
        <p:nvSpPr>
          <p:cNvPr id="8" name="TextBox 7"/>
          <p:cNvSpPr txBox="1"/>
          <p:nvPr/>
        </p:nvSpPr>
        <p:spPr>
          <a:xfrm>
            <a:off x="7339446" y="6011199"/>
            <a:ext cx="721217" cy="369332"/>
          </a:xfrm>
          <a:prstGeom prst="rect">
            <a:avLst/>
          </a:prstGeom>
          <a:noFill/>
        </p:spPr>
        <p:txBody>
          <a:bodyPr wrap="square" rtlCol="0">
            <a:spAutoFit/>
          </a:bodyPr>
          <a:lstStyle/>
          <a:p>
            <a:r>
              <a:rPr lang="en-GB" dirty="0"/>
              <a:t>0</a:t>
            </a:r>
          </a:p>
        </p:txBody>
      </p:sp>
      <p:sp>
        <p:nvSpPr>
          <p:cNvPr id="9" name="TextBox 8"/>
          <p:cNvSpPr txBox="1"/>
          <p:nvPr/>
        </p:nvSpPr>
        <p:spPr>
          <a:xfrm>
            <a:off x="8935248" y="6007964"/>
            <a:ext cx="721217" cy="369332"/>
          </a:xfrm>
          <a:prstGeom prst="rect">
            <a:avLst/>
          </a:prstGeom>
          <a:noFill/>
        </p:spPr>
        <p:txBody>
          <a:bodyPr wrap="square" rtlCol="0">
            <a:spAutoFit/>
          </a:bodyPr>
          <a:lstStyle/>
          <a:p>
            <a:r>
              <a:rPr lang="en-GB" dirty="0"/>
              <a:t>20</a:t>
            </a:r>
          </a:p>
        </p:txBody>
      </p:sp>
      <p:sp>
        <p:nvSpPr>
          <p:cNvPr id="10" name="TextBox 9"/>
          <p:cNvSpPr txBox="1"/>
          <p:nvPr/>
        </p:nvSpPr>
        <p:spPr>
          <a:xfrm>
            <a:off x="7278542" y="2712306"/>
            <a:ext cx="721217" cy="369332"/>
          </a:xfrm>
          <a:prstGeom prst="rect">
            <a:avLst/>
          </a:prstGeom>
          <a:noFill/>
        </p:spPr>
        <p:txBody>
          <a:bodyPr wrap="square" rtlCol="0">
            <a:spAutoFit/>
          </a:bodyPr>
          <a:lstStyle/>
          <a:p>
            <a:r>
              <a:rPr lang="en-GB" dirty="0"/>
              <a:t>40</a:t>
            </a:r>
          </a:p>
        </p:txBody>
      </p:sp>
      <p:sp>
        <p:nvSpPr>
          <p:cNvPr id="11" name="TextBox 10"/>
          <p:cNvSpPr txBox="1"/>
          <p:nvPr/>
        </p:nvSpPr>
        <p:spPr>
          <a:xfrm>
            <a:off x="655568" y="3081638"/>
            <a:ext cx="5357611" cy="3416320"/>
          </a:xfrm>
          <a:prstGeom prst="rect">
            <a:avLst/>
          </a:prstGeom>
          <a:noFill/>
        </p:spPr>
        <p:txBody>
          <a:bodyPr wrap="square" rtlCol="0">
            <a:spAutoFit/>
          </a:bodyPr>
          <a:lstStyle/>
          <a:p>
            <a:r>
              <a:rPr lang="en-GB" dirty="0"/>
              <a:t>So our change in product for Y is 40- 0 and = 40 (Units of volume)</a:t>
            </a:r>
          </a:p>
          <a:p>
            <a:endParaRPr lang="en-GB" dirty="0"/>
          </a:p>
          <a:p>
            <a:r>
              <a:rPr lang="en-GB" dirty="0"/>
              <a:t>The duration of this change was 20 -0 (Units of time)</a:t>
            </a:r>
          </a:p>
          <a:p>
            <a:endParaRPr lang="en-GB" dirty="0"/>
          </a:p>
          <a:p>
            <a:endParaRPr lang="en-GB" dirty="0"/>
          </a:p>
          <a:p>
            <a:r>
              <a:rPr lang="en-GB" dirty="0"/>
              <a:t>So the Initial  rate of reaction is 40 / 20 = 2</a:t>
            </a:r>
          </a:p>
          <a:p>
            <a:endParaRPr lang="en-GB" dirty="0"/>
          </a:p>
          <a:p>
            <a:r>
              <a:rPr lang="en-GB" dirty="0"/>
              <a:t>But we always need to write suitable units based on our axis! </a:t>
            </a:r>
          </a:p>
          <a:p>
            <a:r>
              <a:rPr lang="en-GB" dirty="0"/>
              <a:t>2 (Units of volume) per (Unit of time)</a:t>
            </a:r>
          </a:p>
          <a:p>
            <a:r>
              <a:rPr lang="en-GB" dirty="0" err="1"/>
              <a:t>Eg</a:t>
            </a:r>
            <a:r>
              <a:rPr lang="en-GB" dirty="0"/>
              <a:t>. 2 cm</a:t>
            </a:r>
            <a:r>
              <a:rPr lang="en-GB" baseline="30000" dirty="0"/>
              <a:t>3</a:t>
            </a:r>
            <a:r>
              <a:rPr lang="en-GB" dirty="0"/>
              <a:t> per minute  or 2cm</a:t>
            </a:r>
            <a:r>
              <a:rPr lang="en-GB" baseline="30000" dirty="0"/>
              <a:t>3</a:t>
            </a:r>
            <a:r>
              <a:rPr lang="en-GB" dirty="0"/>
              <a:t> min</a:t>
            </a:r>
            <a:r>
              <a:rPr lang="en-GB" baseline="30000" dirty="0"/>
              <a:t>-1 </a:t>
            </a:r>
            <a:r>
              <a:rPr lang="en-GB" dirty="0"/>
              <a:t> or 2cm</a:t>
            </a:r>
            <a:r>
              <a:rPr lang="en-GB" baseline="30000" dirty="0"/>
              <a:t>3</a:t>
            </a:r>
            <a:r>
              <a:rPr lang="en-GB" dirty="0"/>
              <a:t>/min</a:t>
            </a:r>
          </a:p>
        </p:txBody>
      </p:sp>
      <p:sp>
        <p:nvSpPr>
          <p:cNvPr id="12" name="Text Box 2"/>
          <p:cNvSpPr txBox="1">
            <a:spLocks noChangeArrowheads="1"/>
          </p:cNvSpPr>
          <p:nvPr/>
        </p:nvSpPr>
        <p:spPr bwMode="auto">
          <a:xfrm>
            <a:off x="9421775" y="6109153"/>
            <a:ext cx="2511949" cy="53628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GB" sz="2400" dirty="0">
                <a:effectLst/>
                <a:latin typeface="Times New Roman" panose="02020603050405020304" pitchFamily="18" charset="0"/>
                <a:ea typeface="Times New Roman" panose="02020603050405020304" pitchFamily="18" charset="0"/>
              </a:rPr>
              <a:t>Change in time</a:t>
            </a:r>
          </a:p>
        </p:txBody>
      </p:sp>
      <p:sp>
        <p:nvSpPr>
          <p:cNvPr id="2" name="TextBox 1">
            <a:extLst>
              <a:ext uri="{FF2B5EF4-FFF2-40B4-BE49-F238E27FC236}">
                <a16:creationId xmlns:a16="http://schemas.microsoft.com/office/drawing/2014/main" id="{BD5D2304-B43C-491B-B3D5-CC8B843E7C27}"/>
              </a:ext>
            </a:extLst>
          </p:cNvPr>
          <p:cNvSpPr txBox="1"/>
          <p:nvPr/>
        </p:nvSpPr>
        <p:spPr>
          <a:xfrm rot="16200000">
            <a:off x="6711325" y="2327824"/>
            <a:ext cx="1014238" cy="461665"/>
          </a:xfrm>
          <a:prstGeom prst="rect">
            <a:avLst/>
          </a:prstGeom>
          <a:noFill/>
        </p:spPr>
        <p:txBody>
          <a:bodyPr wrap="square" rtlCol="0">
            <a:spAutoFit/>
          </a:bodyPr>
          <a:lstStyle/>
          <a:p>
            <a:r>
              <a:rPr lang="en-GB" sz="2400" b="1" dirty="0"/>
              <a:t>/cm</a:t>
            </a:r>
            <a:r>
              <a:rPr lang="en-GB" sz="2400" b="1" baseline="30000" dirty="0"/>
              <a:t>3</a:t>
            </a:r>
          </a:p>
        </p:txBody>
      </p:sp>
      <p:sp>
        <p:nvSpPr>
          <p:cNvPr id="13" name="TextBox 12">
            <a:extLst>
              <a:ext uri="{FF2B5EF4-FFF2-40B4-BE49-F238E27FC236}">
                <a16:creationId xmlns:a16="http://schemas.microsoft.com/office/drawing/2014/main" id="{5A0EAA2D-B421-43CF-86B9-14AB71719400}"/>
              </a:ext>
            </a:extLst>
          </p:cNvPr>
          <p:cNvSpPr txBox="1"/>
          <p:nvPr/>
        </p:nvSpPr>
        <p:spPr>
          <a:xfrm>
            <a:off x="11265878" y="6181676"/>
            <a:ext cx="1113462" cy="369332"/>
          </a:xfrm>
          <a:prstGeom prst="rect">
            <a:avLst/>
          </a:prstGeom>
          <a:noFill/>
        </p:spPr>
        <p:txBody>
          <a:bodyPr wrap="square" rtlCol="0">
            <a:spAutoFit/>
          </a:bodyPr>
          <a:lstStyle/>
          <a:p>
            <a:r>
              <a:rPr lang="en-GB" b="1" dirty="0"/>
              <a:t>/ minutes</a:t>
            </a:r>
          </a:p>
        </p:txBody>
      </p:sp>
    </p:spTree>
    <p:extLst>
      <p:ext uri="{BB962C8B-B14F-4D97-AF65-F5344CB8AC3E}">
        <p14:creationId xmlns:p14="http://schemas.microsoft.com/office/powerpoint/2010/main" val="89307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animEffect transition="in" filter="fade">
                                      <p:cBhvr>
                                        <p:cTn id="17" dur="500"/>
                                        <p:tgtEl>
                                          <p:spTgt spid="1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fade">
                                      <p:cBhvr>
                                        <p:cTn id="22" dur="500"/>
                                        <p:tgtEl>
                                          <p:spTgt spid="11">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8" end="8"/>
                                            </p:txEl>
                                          </p:spTgt>
                                        </p:tgtEl>
                                        <p:attrNameLst>
                                          <p:attrName>style.visibility</p:attrName>
                                        </p:attrNameLst>
                                      </p:cBhvr>
                                      <p:to>
                                        <p:strVal val="visible"/>
                                      </p:to>
                                    </p:set>
                                    <p:animEffect transition="in" filter="fade">
                                      <p:cBhvr>
                                        <p:cTn id="27" dur="500"/>
                                        <p:tgtEl>
                                          <p:spTgt spid="11">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xEl>
                                              <p:pRg st="9" end="9"/>
                                            </p:txEl>
                                          </p:spTgt>
                                        </p:tgtEl>
                                        <p:attrNameLst>
                                          <p:attrName>style.visibility</p:attrName>
                                        </p:attrNameLst>
                                      </p:cBhvr>
                                      <p:to>
                                        <p:strVal val="visible"/>
                                      </p:to>
                                    </p:set>
                                    <p:animEffect transition="in" filter="fade">
                                      <p:cBhvr>
                                        <p:cTn id="30" dur="500"/>
                                        <p:tgtEl>
                                          <p:spTgt spid="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fontScale="90000"/>
          </a:bodyPr>
          <a:lstStyle/>
          <a:p>
            <a:r>
              <a:rPr lang="en-GB" dirty="0"/>
              <a:t>Now you have a go at calculating the initial rate of reaction for your graph on page 9 of the booklet. Show your working on page 10</a:t>
            </a:r>
          </a:p>
        </p:txBody>
      </p:sp>
    </p:spTree>
    <p:extLst>
      <p:ext uri="{BB962C8B-B14F-4D97-AF65-F5344CB8AC3E}">
        <p14:creationId xmlns:p14="http://schemas.microsoft.com/office/powerpoint/2010/main" val="293395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7805738" y="1785939"/>
            <a:ext cx="27432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dirty="0">
              <a:latin typeface="+mn-lt"/>
            </a:endParaRPr>
          </a:p>
          <a:p>
            <a:pPr eaLnBrk="1" hangingPunct="1">
              <a:spcBef>
                <a:spcPct val="0"/>
              </a:spcBef>
              <a:buFontTx/>
              <a:buNone/>
            </a:pPr>
            <a:r>
              <a:rPr lang="en-GB" altLang="en-US" sz="1800" dirty="0">
                <a:latin typeface="+mn-lt"/>
              </a:rPr>
              <a:t>2. Remember, if you have drawn your triangle a different size, the answer should  be the same. You will normally be allowed an answer in a range.</a:t>
            </a:r>
          </a:p>
          <a:p>
            <a:pPr eaLnBrk="1" hangingPunct="1">
              <a:spcBef>
                <a:spcPct val="0"/>
              </a:spcBef>
              <a:buFontTx/>
              <a:buNone/>
            </a:pPr>
            <a:r>
              <a:rPr lang="en-GB" altLang="en-US" sz="1800" dirty="0">
                <a:latin typeface="+mn-lt"/>
              </a:rPr>
              <a:t>e.g.</a:t>
            </a:r>
          </a:p>
          <a:p>
            <a:pPr eaLnBrk="1" hangingPunct="1">
              <a:spcBef>
                <a:spcPct val="0"/>
              </a:spcBef>
              <a:buFontTx/>
              <a:buNone/>
            </a:pPr>
            <a:r>
              <a:rPr lang="en-GB" altLang="en-US" sz="1800" dirty="0">
                <a:latin typeface="+mn-lt"/>
              </a:rPr>
              <a:t>7.5/90 = 0.08 cm</a:t>
            </a:r>
            <a:r>
              <a:rPr lang="en-GB" altLang="en-US" sz="1800" baseline="30000" dirty="0">
                <a:latin typeface="+mn-lt"/>
              </a:rPr>
              <a:t>3</a:t>
            </a:r>
            <a:r>
              <a:rPr lang="en-GB" altLang="en-US" sz="1800" dirty="0">
                <a:latin typeface="+mn-lt"/>
              </a:rPr>
              <a:t>s</a:t>
            </a:r>
            <a:r>
              <a:rPr lang="en-GB" altLang="en-US" sz="1800" baseline="30000" dirty="0">
                <a:latin typeface="+mn-lt"/>
              </a:rPr>
              <a:t>-1</a:t>
            </a:r>
          </a:p>
          <a:p>
            <a:pPr eaLnBrk="1" hangingPunct="1">
              <a:spcBef>
                <a:spcPct val="0"/>
              </a:spcBef>
              <a:buFontTx/>
              <a:buNone/>
            </a:pPr>
            <a:endParaRPr lang="en-GB" altLang="en-US" sz="1800" dirty="0">
              <a:latin typeface="+mn-lt"/>
            </a:endParaRPr>
          </a:p>
          <a:p>
            <a:pPr eaLnBrk="1" hangingPunct="1">
              <a:spcBef>
                <a:spcPct val="0"/>
              </a:spcBef>
              <a:buFontTx/>
              <a:buNone/>
            </a:pPr>
            <a:r>
              <a:rPr lang="en-GB" altLang="en-US" sz="1800" dirty="0">
                <a:latin typeface="+mn-lt"/>
              </a:rPr>
              <a:t>4.7/60 = 0.08 cm</a:t>
            </a:r>
            <a:r>
              <a:rPr lang="en-GB" altLang="en-US" sz="1800" baseline="30000" dirty="0">
                <a:latin typeface="+mn-lt"/>
              </a:rPr>
              <a:t>3</a:t>
            </a:r>
            <a:r>
              <a:rPr lang="en-GB" altLang="en-US" sz="1800" dirty="0">
                <a:latin typeface="+mn-lt"/>
              </a:rPr>
              <a:t>s</a:t>
            </a:r>
            <a:r>
              <a:rPr lang="en-GB" altLang="en-US" sz="1800" baseline="30000" dirty="0">
                <a:latin typeface="+mn-lt"/>
              </a:rPr>
              <a:t>-1</a:t>
            </a:r>
          </a:p>
        </p:txBody>
      </p:sp>
      <p:pic>
        <p:nvPicPr>
          <p:cNvPr id="1024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1371600"/>
            <a:ext cx="5943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44" name="Straight Connector 3"/>
          <p:cNvCxnSpPr>
            <a:cxnSpLocks noChangeShapeType="1"/>
          </p:cNvCxnSpPr>
          <p:nvPr/>
        </p:nvCxnSpPr>
        <p:spPr bwMode="auto">
          <a:xfrm flipV="1">
            <a:off x="2362200" y="2154238"/>
            <a:ext cx="990600" cy="3365500"/>
          </a:xfrm>
          <a:prstGeom prst="line">
            <a:avLst/>
          </a:prstGeom>
          <a:noFill/>
          <a:ln w="1905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45" name="TextBox 9"/>
          <p:cNvSpPr txBox="1">
            <a:spLocks noChangeArrowheads="1"/>
          </p:cNvSpPr>
          <p:nvPr/>
        </p:nvSpPr>
        <p:spPr bwMode="auto">
          <a:xfrm>
            <a:off x="3243263" y="1914525"/>
            <a:ext cx="1198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mn-lt"/>
              </a:rPr>
              <a:t>Tangent</a:t>
            </a:r>
          </a:p>
        </p:txBody>
      </p:sp>
      <p:cxnSp>
        <p:nvCxnSpPr>
          <p:cNvPr id="10246" name="Straight Connector 10"/>
          <p:cNvCxnSpPr>
            <a:cxnSpLocks noChangeShapeType="1"/>
          </p:cNvCxnSpPr>
          <p:nvPr/>
        </p:nvCxnSpPr>
        <p:spPr bwMode="auto">
          <a:xfrm>
            <a:off x="2362200" y="5519738"/>
            <a:ext cx="584201" cy="0"/>
          </a:xfrm>
          <a:prstGeom prst="line">
            <a:avLst/>
          </a:prstGeom>
          <a:noFill/>
          <a:ln w="190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47" name="Straight Connector 12"/>
          <p:cNvCxnSpPr>
            <a:cxnSpLocks noChangeShapeType="1"/>
          </p:cNvCxnSpPr>
          <p:nvPr/>
        </p:nvCxnSpPr>
        <p:spPr bwMode="auto">
          <a:xfrm flipV="1">
            <a:off x="3243263" y="2556510"/>
            <a:ext cx="0" cy="299589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48" name="Straight Connector 19"/>
          <p:cNvCxnSpPr>
            <a:cxnSpLocks noChangeShapeType="1"/>
          </p:cNvCxnSpPr>
          <p:nvPr/>
        </p:nvCxnSpPr>
        <p:spPr bwMode="auto">
          <a:xfrm flipH="1" flipV="1">
            <a:off x="2924176" y="3678238"/>
            <a:ext cx="22225" cy="1841500"/>
          </a:xfrm>
          <a:prstGeom prst="line">
            <a:avLst/>
          </a:prstGeom>
          <a:noFill/>
          <a:ln w="190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8AA02626-75FF-4B24-8FA8-B944A48C21EA}"/>
              </a:ext>
            </a:extLst>
          </p:cNvPr>
          <p:cNvSpPr txBox="1"/>
          <p:nvPr/>
        </p:nvSpPr>
        <p:spPr>
          <a:xfrm>
            <a:off x="2492477" y="5656006"/>
            <a:ext cx="431699" cy="369332"/>
          </a:xfrm>
          <a:prstGeom prst="rect">
            <a:avLst/>
          </a:prstGeom>
          <a:noFill/>
        </p:spPr>
        <p:txBody>
          <a:bodyPr wrap="square" rtlCol="0">
            <a:spAutoFit/>
          </a:bodyPr>
          <a:lstStyle/>
          <a:p>
            <a:endParaRPr lang="en-GB" dirty="0"/>
          </a:p>
        </p:txBody>
      </p:sp>
      <p:cxnSp>
        <p:nvCxnSpPr>
          <p:cNvPr id="5" name="Straight Connector 4">
            <a:extLst>
              <a:ext uri="{FF2B5EF4-FFF2-40B4-BE49-F238E27FC236}">
                <a16:creationId xmlns:a16="http://schemas.microsoft.com/office/drawing/2014/main" id="{FF4CFD33-2D11-4426-8F19-37D870B89104}"/>
              </a:ext>
            </a:extLst>
          </p:cNvPr>
          <p:cNvCxnSpPr>
            <a:cxnSpLocks/>
          </p:cNvCxnSpPr>
          <p:nvPr/>
        </p:nvCxnSpPr>
        <p:spPr>
          <a:xfrm>
            <a:off x="2362200" y="5552400"/>
            <a:ext cx="9271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4B666F8-52D4-42F6-B5AA-44EE9AA7E712}"/>
              </a:ext>
            </a:extLst>
          </p:cNvPr>
          <p:cNvSpPr txBox="1"/>
          <p:nvPr/>
        </p:nvSpPr>
        <p:spPr>
          <a:xfrm>
            <a:off x="2492477" y="5575598"/>
            <a:ext cx="579120" cy="307777"/>
          </a:xfrm>
          <a:prstGeom prst="rect">
            <a:avLst/>
          </a:prstGeom>
          <a:noFill/>
        </p:spPr>
        <p:txBody>
          <a:bodyPr wrap="square" rtlCol="0">
            <a:spAutoFit/>
          </a:bodyPr>
          <a:lstStyle/>
          <a:p>
            <a:r>
              <a:rPr lang="en-GB" sz="1400" dirty="0">
                <a:solidFill>
                  <a:srgbClr val="0070C0"/>
                </a:solidFill>
              </a:rPr>
              <a:t>60</a:t>
            </a:r>
          </a:p>
        </p:txBody>
      </p:sp>
      <p:sp>
        <p:nvSpPr>
          <p:cNvPr id="17" name="TextBox 16">
            <a:extLst>
              <a:ext uri="{FF2B5EF4-FFF2-40B4-BE49-F238E27FC236}">
                <a16:creationId xmlns:a16="http://schemas.microsoft.com/office/drawing/2014/main" id="{20EBED8A-A3AE-4E4E-A0F4-D3008F16D974}"/>
              </a:ext>
            </a:extLst>
          </p:cNvPr>
          <p:cNvSpPr txBox="1"/>
          <p:nvPr/>
        </p:nvSpPr>
        <p:spPr>
          <a:xfrm>
            <a:off x="2920468" y="4291995"/>
            <a:ext cx="579120" cy="307777"/>
          </a:xfrm>
          <a:prstGeom prst="rect">
            <a:avLst/>
          </a:prstGeom>
          <a:noFill/>
        </p:spPr>
        <p:txBody>
          <a:bodyPr wrap="square" rtlCol="0">
            <a:spAutoFit/>
          </a:bodyPr>
          <a:lstStyle/>
          <a:p>
            <a:r>
              <a:rPr lang="en-GB" sz="1400" dirty="0">
                <a:solidFill>
                  <a:srgbClr val="0070C0"/>
                </a:solidFill>
              </a:rPr>
              <a:t>4.7</a:t>
            </a:r>
          </a:p>
        </p:txBody>
      </p:sp>
      <p:sp>
        <p:nvSpPr>
          <p:cNvPr id="18" name="TextBox 17">
            <a:extLst>
              <a:ext uri="{FF2B5EF4-FFF2-40B4-BE49-F238E27FC236}">
                <a16:creationId xmlns:a16="http://schemas.microsoft.com/office/drawing/2014/main" id="{080AEF2F-B7F0-4FD6-A98C-69A6ED4E99AE}"/>
              </a:ext>
            </a:extLst>
          </p:cNvPr>
          <p:cNvSpPr txBox="1"/>
          <p:nvPr/>
        </p:nvSpPr>
        <p:spPr>
          <a:xfrm>
            <a:off x="2894535" y="5575598"/>
            <a:ext cx="579120" cy="307777"/>
          </a:xfrm>
          <a:prstGeom prst="rect">
            <a:avLst/>
          </a:prstGeom>
          <a:noFill/>
        </p:spPr>
        <p:txBody>
          <a:bodyPr wrap="square" rtlCol="0">
            <a:spAutoFit/>
          </a:bodyPr>
          <a:lstStyle/>
          <a:p>
            <a:r>
              <a:rPr lang="en-GB" sz="1400" dirty="0">
                <a:solidFill>
                  <a:srgbClr val="00B050"/>
                </a:solidFill>
              </a:rPr>
              <a:t>90</a:t>
            </a:r>
          </a:p>
        </p:txBody>
      </p:sp>
      <p:sp>
        <p:nvSpPr>
          <p:cNvPr id="19" name="TextBox 18">
            <a:extLst>
              <a:ext uri="{FF2B5EF4-FFF2-40B4-BE49-F238E27FC236}">
                <a16:creationId xmlns:a16="http://schemas.microsoft.com/office/drawing/2014/main" id="{54875A23-80E2-4FD1-96C1-DCEED7BC5DFC}"/>
              </a:ext>
            </a:extLst>
          </p:cNvPr>
          <p:cNvSpPr txBox="1"/>
          <p:nvPr/>
        </p:nvSpPr>
        <p:spPr>
          <a:xfrm>
            <a:off x="3261622" y="4291994"/>
            <a:ext cx="579120" cy="307777"/>
          </a:xfrm>
          <a:prstGeom prst="rect">
            <a:avLst/>
          </a:prstGeom>
          <a:noFill/>
        </p:spPr>
        <p:txBody>
          <a:bodyPr wrap="square" rtlCol="0">
            <a:spAutoFit/>
          </a:bodyPr>
          <a:lstStyle/>
          <a:p>
            <a:r>
              <a:rPr lang="en-GB" sz="1400" dirty="0">
                <a:solidFill>
                  <a:srgbClr val="00B050"/>
                </a:solidFill>
              </a:rPr>
              <a:t>7.5</a:t>
            </a:r>
          </a:p>
        </p:txBody>
      </p:sp>
    </p:spTree>
    <p:extLst>
      <p:ext uri="{BB962C8B-B14F-4D97-AF65-F5344CB8AC3E}">
        <p14:creationId xmlns:p14="http://schemas.microsoft.com/office/powerpoint/2010/main" val="520215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Calculating rate from specific times</a:t>
            </a:r>
          </a:p>
        </p:txBody>
      </p:sp>
      <p:sp>
        <p:nvSpPr>
          <p:cNvPr id="3" name="Content Placeholder 2"/>
          <p:cNvSpPr>
            <a:spLocks noGrp="1"/>
          </p:cNvSpPr>
          <p:nvPr>
            <p:ph idx="1"/>
          </p:nvPr>
        </p:nvSpPr>
        <p:spPr/>
        <p:txBody>
          <a:bodyPr/>
          <a:lstStyle/>
          <a:p>
            <a:pPr lvl="1">
              <a:buNone/>
              <a:defRPr/>
            </a:pPr>
            <a:r>
              <a:rPr lang="en-GB" altLang="en-US" kern="0" dirty="0"/>
              <a:t>We can measure the change in the rate of reaction at any point on the curve of a graph by measuring the gradient of the tangent to the curve at that point. </a:t>
            </a:r>
          </a:p>
          <a:p>
            <a:pPr lvl="1">
              <a:buNone/>
              <a:defRPr/>
            </a:pPr>
            <a:r>
              <a:rPr lang="en-GB" altLang="en-US" kern="0" dirty="0"/>
              <a:t>The tangent is the point at which a straight line touches the curve without cutting across it.</a:t>
            </a:r>
          </a:p>
          <a:p>
            <a:endParaRPr lang="en-GB"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0950" y="3413248"/>
            <a:ext cx="4819650" cy="2763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1574279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1" y="171451"/>
            <a:ext cx="6149976" cy="6370638"/>
          </a:xfrm>
        </p:spPr>
        <p:txBody>
          <a:bodyPr>
            <a:normAutofit/>
          </a:bodyPr>
          <a:lstStyle/>
          <a:p>
            <a:pPr marL="0" indent="0">
              <a:buNone/>
              <a:defRPr/>
            </a:pPr>
            <a:r>
              <a:rPr lang="en-GB" sz="2000" b="1" dirty="0"/>
              <a:t>Step 1.</a:t>
            </a:r>
            <a:r>
              <a:rPr lang="en-GB" sz="2000" dirty="0"/>
              <a:t> Draw a tangent – a straight line that only touches the curve at one point (the point that you are working out the rate of reaction for). </a:t>
            </a:r>
          </a:p>
          <a:p>
            <a:pPr marL="0" indent="0">
              <a:buNone/>
              <a:defRPr/>
            </a:pPr>
            <a:endParaRPr lang="en-GB" sz="2000" dirty="0"/>
          </a:p>
          <a:p>
            <a:pPr marL="0" indent="0">
              <a:buNone/>
              <a:defRPr/>
            </a:pPr>
            <a:r>
              <a:rPr lang="en-GB" sz="2000" b="1" dirty="0"/>
              <a:t>Step 2.</a:t>
            </a:r>
            <a:r>
              <a:rPr lang="en-GB" sz="2000" dirty="0"/>
              <a:t> Draw a triangle from this (as to the right – the triangle can be any size so you may draw it different to someone else). </a:t>
            </a:r>
          </a:p>
          <a:p>
            <a:pPr marL="0" indent="0">
              <a:buNone/>
              <a:defRPr/>
            </a:pPr>
            <a:endParaRPr lang="en-GB" sz="2000" dirty="0"/>
          </a:p>
          <a:p>
            <a:pPr marL="0" indent="0">
              <a:buNone/>
              <a:defRPr/>
            </a:pPr>
            <a:r>
              <a:rPr lang="en-GB" sz="2000" b="1" dirty="0"/>
              <a:t>Step 3.</a:t>
            </a:r>
            <a:r>
              <a:rPr lang="en-GB" sz="2000" dirty="0"/>
              <a:t> Read off the change in product (Y) and the change in time (X). </a:t>
            </a:r>
          </a:p>
          <a:p>
            <a:pPr marL="0" indent="0">
              <a:buNone/>
              <a:defRPr/>
            </a:pPr>
            <a:endParaRPr lang="en-GB" sz="2000" dirty="0"/>
          </a:p>
          <a:p>
            <a:pPr marL="0" indent="0">
              <a:buNone/>
              <a:defRPr/>
            </a:pPr>
            <a:r>
              <a:rPr lang="en-GB" sz="2000" b="1" dirty="0"/>
              <a:t>Step 4.</a:t>
            </a:r>
            <a:r>
              <a:rPr lang="en-GB" sz="2000" dirty="0"/>
              <a:t> We now calculate the gradient of this line using the equation:</a:t>
            </a:r>
          </a:p>
          <a:p>
            <a:pPr marL="0" indent="0">
              <a:buNone/>
              <a:defRPr/>
            </a:pPr>
            <a:endParaRPr lang="en-GB" sz="2000" dirty="0"/>
          </a:p>
          <a:p>
            <a:pPr marL="0" indent="0">
              <a:buNone/>
              <a:defRPr/>
            </a:pPr>
            <a:r>
              <a:rPr lang="en-GB" sz="2000" dirty="0"/>
              <a:t>Rate of reaction =</a:t>
            </a:r>
            <a:r>
              <a:rPr lang="en-GB" sz="2000" u="sng" dirty="0"/>
              <a:t>change in y</a:t>
            </a:r>
            <a:endParaRPr lang="en-GB" sz="2000" dirty="0"/>
          </a:p>
          <a:p>
            <a:pPr marL="0" indent="0">
              <a:buNone/>
              <a:defRPr/>
            </a:pPr>
            <a:r>
              <a:rPr lang="en-GB" sz="2000" dirty="0"/>
              <a:t>	 	    change in x</a:t>
            </a:r>
          </a:p>
          <a:p>
            <a:pPr marL="0" indent="0">
              <a:buNone/>
              <a:defRPr/>
            </a:pPr>
            <a:endParaRPr lang="en-GB" sz="2000" dirty="0"/>
          </a:p>
          <a:p>
            <a:pPr marL="0" indent="0">
              <a:buNone/>
              <a:defRPr/>
            </a:pPr>
            <a:endParaRPr lang="en-GB" altLang="en-US" dirty="0"/>
          </a:p>
          <a:p>
            <a:pPr>
              <a:buFontTx/>
              <a:buNone/>
              <a:defRPr/>
            </a:pPr>
            <a:endParaRPr lang="en-GB" altLang="en-US" dirty="0"/>
          </a:p>
        </p:txBody>
      </p:sp>
      <p:pic>
        <p:nvPicPr>
          <p:cNvPr id="7171" name="Picture 2" descr="http://home.freeuk.net/concord2/Unifying_concepts/Rates_of_Reaction_files/image03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806450"/>
            <a:ext cx="3646488" cy="30686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bwMode="auto">
          <a:xfrm>
            <a:off x="6443664" y="185738"/>
            <a:ext cx="1393825" cy="62071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lvl="1" eaLnBrk="1" hangingPunct="1">
              <a:buFontTx/>
              <a:buNone/>
              <a:defRPr/>
            </a:pPr>
            <a:r>
              <a:rPr lang="en-GB" altLang="en-US" u="sng" kern="0" dirty="0"/>
              <a:t>e.g.</a:t>
            </a:r>
          </a:p>
        </p:txBody>
      </p:sp>
      <p:pic>
        <p:nvPicPr>
          <p:cNvPr id="7173" name="Picture 4" descr="https://www.voniz.com/articles/wp-content/uploads/2015/04/maths-learning-simpso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3075" y="5573714"/>
            <a:ext cx="193675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8806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tLang="en-US" sz="3600" b="1" u="sng" dirty="0">
                <a:latin typeface="+mn-lt"/>
              </a:rPr>
              <a:t>Your Turn! Q’s on </a:t>
            </a:r>
            <a:r>
              <a:rPr lang="en-GB" altLang="en-US" sz="3600" b="1" u="sng" dirty="0" err="1">
                <a:latin typeface="+mn-lt"/>
              </a:rPr>
              <a:t>pg</a:t>
            </a:r>
            <a:r>
              <a:rPr lang="en-GB" altLang="en-US" sz="3600" b="1" u="sng" dirty="0">
                <a:latin typeface="+mn-lt"/>
              </a:rPr>
              <a:t> 11 - answers</a:t>
            </a:r>
          </a:p>
        </p:txBody>
      </p:sp>
      <p:pic>
        <p:nvPicPr>
          <p:cNvPr id="8195" name="Picture 5"/>
          <p:cNvPicPr>
            <a:picLocks noChangeAspect="1" noChangeArrowheads="1"/>
          </p:cNvPicPr>
          <p:nvPr/>
        </p:nvPicPr>
        <p:blipFill>
          <a:blip r:embed="rId2">
            <a:extLst>
              <a:ext uri="{28A0092B-C50C-407E-A947-70E740481C1C}">
                <a14:useLocalDpi xmlns:a14="http://schemas.microsoft.com/office/drawing/2010/main" val="0"/>
              </a:ext>
            </a:extLst>
          </a:blip>
          <a:srcRect l="23077" t="45297" r="61467" b="15385"/>
          <a:stretch>
            <a:fillRect/>
          </a:stretch>
        </p:blipFill>
        <p:spPr bwMode="auto">
          <a:xfrm>
            <a:off x="2449514" y="1622425"/>
            <a:ext cx="2676525" cy="383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Box 1"/>
          <p:cNvSpPr txBox="1">
            <a:spLocks noChangeArrowheads="1"/>
          </p:cNvSpPr>
          <p:nvPr/>
        </p:nvSpPr>
        <p:spPr bwMode="auto">
          <a:xfrm>
            <a:off x="5842001" y="1785938"/>
            <a:ext cx="3984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mn-lt"/>
              </a:rPr>
              <a:t>1a. 82/10 = 8.2 cm/day</a:t>
            </a:r>
          </a:p>
        </p:txBody>
      </p:sp>
      <p:pic>
        <p:nvPicPr>
          <p:cNvPr id="8197" name="Picture 7"/>
          <p:cNvPicPr>
            <a:picLocks noChangeAspect="1" noChangeArrowheads="1"/>
          </p:cNvPicPr>
          <p:nvPr/>
        </p:nvPicPr>
        <p:blipFill>
          <a:blip r:embed="rId3">
            <a:extLst>
              <a:ext uri="{28A0092B-C50C-407E-A947-70E740481C1C}">
                <a14:useLocalDpi xmlns:a14="http://schemas.microsoft.com/office/drawing/2010/main" val="0"/>
              </a:ext>
            </a:extLst>
          </a:blip>
          <a:srcRect l="29167" t="53075" r="48230" b="23076"/>
          <a:stretch>
            <a:fillRect/>
          </a:stretch>
        </p:blipFill>
        <p:spPr bwMode="auto">
          <a:xfrm>
            <a:off x="6072188" y="4167189"/>
            <a:ext cx="352425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378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6973889" y="894399"/>
            <a:ext cx="487362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dirty="0">
                <a:latin typeface="+mn-lt"/>
              </a:rPr>
              <a:t>2a. With enzyme 1.2/40 = 0.03 mol per second (unit: mol/s)</a:t>
            </a:r>
          </a:p>
          <a:p>
            <a:pPr eaLnBrk="1" hangingPunct="1">
              <a:spcBef>
                <a:spcPct val="0"/>
              </a:spcBef>
              <a:buFontTx/>
              <a:buNone/>
            </a:pPr>
            <a:endParaRPr lang="en-GB" altLang="en-US" sz="1800" dirty="0">
              <a:latin typeface="+mn-lt"/>
            </a:endParaRPr>
          </a:p>
          <a:p>
            <a:pPr eaLnBrk="1" hangingPunct="1">
              <a:spcBef>
                <a:spcPct val="0"/>
              </a:spcBef>
              <a:buFontTx/>
              <a:buNone/>
            </a:pPr>
            <a:r>
              <a:rPr lang="en-GB" altLang="en-US" sz="1800" dirty="0">
                <a:latin typeface="+mn-lt"/>
              </a:rPr>
              <a:t>(36 – each little square on the x axis is worth 6 seconds</a:t>
            </a:r>
          </a:p>
          <a:p>
            <a:pPr eaLnBrk="1" hangingPunct="1">
              <a:spcBef>
                <a:spcPct val="0"/>
              </a:spcBef>
              <a:buFontTx/>
              <a:buNone/>
            </a:pPr>
            <a:endParaRPr lang="en-GB" altLang="en-US" sz="1800" dirty="0">
              <a:latin typeface="+mn-lt"/>
            </a:endParaRPr>
          </a:p>
          <a:p>
            <a:pPr eaLnBrk="1" hangingPunct="1">
              <a:spcBef>
                <a:spcPct val="0"/>
              </a:spcBef>
              <a:buFontTx/>
              <a:buNone/>
            </a:pPr>
            <a:r>
              <a:rPr lang="en-GB" altLang="en-US" sz="1800" dirty="0">
                <a:latin typeface="+mn-lt"/>
              </a:rPr>
              <a:t>2b.  Without enzyme  4/240 = 0.017 </a:t>
            </a:r>
            <a:r>
              <a:rPr lang="en-GB" altLang="en-US" sz="1800" dirty="0" err="1">
                <a:latin typeface="+mn-lt"/>
              </a:rPr>
              <a:t>mol</a:t>
            </a:r>
            <a:r>
              <a:rPr lang="en-GB" altLang="en-US" sz="1800" dirty="0">
                <a:latin typeface="+mn-lt"/>
              </a:rPr>
              <a:t>/s</a:t>
            </a:r>
          </a:p>
          <a:p>
            <a:pPr eaLnBrk="1" hangingPunct="1">
              <a:spcBef>
                <a:spcPct val="0"/>
              </a:spcBef>
              <a:buFontTx/>
              <a:buNone/>
            </a:pPr>
            <a:endParaRPr lang="en-GB" altLang="en-US" sz="1800" dirty="0">
              <a:latin typeface="+mn-lt"/>
            </a:endParaRPr>
          </a:p>
          <a:p>
            <a:pPr eaLnBrk="1" hangingPunct="1">
              <a:spcBef>
                <a:spcPct val="0"/>
              </a:spcBef>
              <a:buFontTx/>
              <a:buNone/>
            </a:pPr>
            <a:endParaRPr lang="en-GB" altLang="en-US" sz="1800" dirty="0">
              <a:latin typeface="+mn-lt"/>
            </a:endParaRPr>
          </a:p>
          <a:p>
            <a:pPr eaLnBrk="1" hangingPunct="1">
              <a:spcBef>
                <a:spcPct val="0"/>
              </a:spcBef>
              <a:buFontTx/>
              <a:buNone/>
            </a:pPr>
            <a:endParaRPr lang="en-GB" altLang="en-US" sz="1800" dirty="0">
              <a:latin typeface="+mn-lt"/>
            </a:endParaRPr>
          </a:p>
          <a:p>
            <a:pPr eaLnBrk="1" hangingPunct="1">
              <a:spcBef>
                <a:spcPct val="0"/>
              </a:spcBef>
              <a:buFontTx/>
              <a:buNone/>
            </a:pPr>
            <a:r>
              <a:rPr lang="en-GB" altLang="en-US" sz="1800" dirty="0">
                <a:latin typeface="+mn-lt"/>
              </a:rPr>
              <a:t>2c.  0.03 / 0.017 = 1.76 times faster</a:t>
            </a:r>
          </a:p>
        </p:txBody>
      </p:sp>
      <p:pic>
        <p:nvPicPr>
          <p:cNvPr id="9219" name="Picture 7"/>
          <p:cNvPicPr>
            <a:picLocks noChangeAspect="1" noChangeArrowheads="1"/>
          </p:cNvPicPr>
          <p:nvPr/>
        </p:nvPicPr>
        <p:blipFill>
          <a:blip r:embed="rId2">
            <a:extLst>
              <a:ext uri="{28A0092B-C50C-407E-A947-70E740481C1C}">
                <a14:useLocalDpi xmlns:a14="http://schemas.microsoft.com/office/drawing/2010/main" val="0"/>
              </a:ext>
            </a:extLst>
          </a:blip>
          <a:srcRect l="29167" t="53075" r="48230" b="23076"/>
          <a:stretch>
            <a:fillRect/>
          </a:stretch>
        </p:blipFill>
        <p:spPr bwMode="auto">
          <a:xfrm>
            <a:off x="2349500" y="2622550"/>
            <a:ext cx="43449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1"/>
          <p:cNvSpPr txBox="1">
            <a:spLocks noChangeArrowheads="1"/>
          </p:cNvSpPr>
          <p:nvPr/>
        </p:nvSpPr>
        <p:spPr bwMode="auto">
          <a:xfrm>
            <a:off x="1833564" y="1238251"/>
            <a:ext cx="29924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mn-lt"/>
              </a:rPr>
              <a:t>Label on your Y axis the numbers 1-6</a:t>
            </a:r>
          </a:p>
        </p:txBody>
      </p:sp>
      <p:cxnSp>
        <p:nvCxnSpPr>
          <p:cNvPr id="9221" name="Straight Arrow Connector 2"/>
          <p:cNvCxnSpPr>
            <a:cxnSpLocks noChangeShapeType="1"/>
          </p:cNvCxnSpPr>
          <p:nvPr/>
        </p:nvCxnSpPr>
        <p:spPr bwMode="auto">
          <a:xfrm flipH="1">
            <a:off x="2628901" y="1884364"/>
            <a:ext cx="47625" cy="738187"/>
          </a:xfrm>
          <a:prstGeom prst="straightConnector1">
            <a:avLst/>
          </a:prstGeom>
          <a:noFill/>
          <a:ln w="9525" algn="ctr">
            <a:solidFill>
              <a:srgbClr val="FFC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74859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3008"/>
            <a:ext cx="10515600" cy="4959910"/>
          </a:xfrm>
        </p:spPr>
        <p:txBody>
          <a:bodyPr>
            <a:normAutofit fontScale="90000"/>
          </a:bodyPr>
          <a:lstStyle/>
          <a:p>
            <a:r>
              <a:rPr lang="en-GB" dirty="0"/>
              <a:t>Now use what you have learned to calculate the rate of reaction at 60 seconds using the graph you drew on page 9.</a:t>
            </a:r>
            <a:br>
              <a:rPr lang="en-GB" dirty="0"/>
            </a:br>
            <a:br>
              <a:rPr lang="en-GB" dirty="0"/>
            </a:br>
            <a:r>
              <a:rPr lang="en-GB" dirty="0"/>
              <a:t>When you have finished move onto the exam questions on page 12 and 13.</a:t>
            </a:r>
            <a:br>
              <a:rPr lang="en-GB" dirty="0"/>
            </a:br>
            <a:br>
              <a:rPr lang="en-GB" dirty="0"/>
            </a:br>
            <a:r>
              <a:rPr lang="en-GB" b="1" dirty="0"/>
              <a:t>Read the exam tip carefully and make sure you read your axis carefully</a:t>
            </a:r>
            <a:br>
              <a:rPr lang="en-GB" dirty="0"/>
            </a:br>
            <a:endParaRPr lang="en-GB" dirty="0"/>
          </a:p>
        </p:txBody>
      </p:sp>
    </p:spTree>
    <p:extLst>
      <p:ext uri="{BB962C8B-B14F-4D97-AF65-F5344CB8AC3E}">
        <p14:creationId xmlns:p14="http://schemas.microsoft.com/office/powerpoint/2010/main" val="2199929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7718426" y="1681164"/>
            <a:ext cx="2949575"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mn-lt"/>
              </a:rPr>
              <a:t>3. e.g.</a:t>
            </a:r>
          </a:p>
          <a:p>
            <a:pPr eaLnBrk="1" hangingPunct="1">
              <a:spcBef>
                <a:spcPct val="0"/>
              </a:spcBef>
              <a:buFontTx/>
              <a:buNone/>
            </a:pPr>
            <a:endParaRPr lang="en-GB" altLang="en-US" sz="1800">
              <a:latin typeface="+mn-lt"/>
            </a:endParaRPr>
          </a:p>
          <a:p>
            <a:pPr eaLnBrk="1" hangingPunct="1">
              <a:spcBef>
                <a:spcPct val="0"/>
              </a:spcBef>
              <a:buFontTx/>
              <a:buNone/>
            </a:pPr>
            <a:r>
              <a:rPr lang="en-GB" altLang="en-US" sz="1800">
                <a:latin typeface="+mn-lt"/>
              </a:rPr>
              <a:t>8.0-2.6 = 5.4</a:t>
            </a:r>
          </a:p>
          <a:p>
            <a:pPr eaLnBrk="1" hangingPunct="1">
              <a:spcBef>
                <a:spcPct val="0"/>
              </a:spcBef>
              <a:buFontTx/>
              <a:buNone/>
            </a:pPr>
            <a:endParaRPr lang="en-GB" altLang="en-US" sz="1800">
              <a:latin typeface="+mn-lt"/>
            </a:endParaRPr>
          </a:p>
          <a:p>
            <a:pPr eaLnBrk="1" hangingPunct="1">
              <a:spcBef>
                <a:spcPct val="0"/>
              </a:spcBef>
              <a:buFontTx/>
              <a:buNone/>
            </a:pPr>
            <a:r>
              <a:rPr lang="en-GB" altLang="en-US" sz="1800">
                <a:latin typeface="+mn-lt"/>
              </a:rPr>
              <a:t>So…</a:t>
            </a:r>
          </a:p>
          <a:p>
            <a:pPr eaLnBrk="1" hangingPunct="1">
              <a:spcBef>
                <a:spcPct val="0"/>
              </a:spcBef>
              <a:buFontTx/>
              <a:buNone/>
            </a:pPr>
            <a:r>
              <a:rPr lang="en-GB" altLang="en-US" sz="1800">
                <a:latin typeface="+mn-lt"/>
              </a:rPr>
              <a:t>5.4/192 = 0.03 cm</a:t>
            </a:r>
            <a:r>
              <a:rPr lang="en-GB" altLang="en-US" sz="1800" baseline="30000">
                <a:latin typeface="+mn-lt"/>
              </a:rPr>
              <a:t>3</a:t>
            </a:r>
            <a:r>
              <a:rPr lang="en-GB" altLang="en-US" sz="1800">
                <a:latin typeface="+mn-lt"/>
              </a:rPr>
              <a:t>s</a:t>
            </a:r>
            <a:r>
              <a:rPr lang="en-GB" altLang="en-US" sz="1800" baseline="30000">
                <a:latin typeface="+mn-lt"/>
              </a:rPr>
              <a:t>-1</a:t>
            </a:r>
          </a:p>
          <a:p>
            <a:pPr eaLnBrk="1" hangingPunct="1">
              <a:spcBef>
                <a:spcPct val="0"/>
              </a:spcBef>
              <a:buFontTx/>
              <a:buNone/>
            </a:pPr>
            <a:endParaRPr lang="en-GB" altLang="en-US" sz="1800">
              <a:latin typeface="+mn-lt"/>
            </a:endParaRPr>
          </a:p>
          <a:p>
            <a:pPr eaLnBrk="1" hangingPunct="1">
              <a:spcBef>
                <a:spcPct val="0"/>
              </a:spcBef>
              <a:buFontTx/>
              <a:buNone/>
            </a:pPr>
            <a:r>
              <a:rPr lang="en-GB" altLang="en-US" sz="1800">
                <a:latin typeface="+mn-lt"/>
              </a:rPr>
              <a:t>OR</a:t>
            </a:r>
          </a:p>
          <a:p>
            <a:pPr eaLnBrk="1" hangingPunct="1">
              <a:spcBef>
                <a:spcPct val="0"/>
              </a:spcBef>
              <a:buFontTx/>
              <a:buNone/>
            </a:pPr>
            <a:endParaRPr lang="en-GB" altLang="en-US" sz="1800">
              <a:latin typeface="+mn-lt"/>
            </a:endParaRPr>
          </a:p>
          <a:p>
            <a:pPr eaLnBrk="1" hangingPunct="1">
              <a:spcBef>
                <a:spcPct val="0"/>
              </a:spcBef>
              <a:buFontTx/>
              <a:buNone/>
            </a:pPr>
            <a:r>
              <a:rPr lang="en-GB" altLang="en-US" sz="1800">
                <a:latin typeface="+mn-lt"/>
              </a:rPr>
              <a:t>6.5-2.6 = 3.9</a:t>
            </a:r>
          </a:p>
          <a:p>
            <a:pPr eaLnBrk="1" hangingPunct="1">
              <a:spcBef>
                <a:spcPct val="0"/>
              </a:spcBef>
              <a:buFontTx/>
              <a:buNone/>
            </a:pPr>
            <a:endParaRPr lang="en-GB" altLang="en-US" sz="1800">
              <a:latin typeface="+mn-lt"/>
            </a:endParaRPr>
          </a:p>
          <a:p>
            <a:pPr eaLnBrk="1" hangingPunct="1">
              <a:spcBef>
                <a:spcPct val="0"/>
              </a:spcBef>
              <a:buFontTx/>
              <a:buNone/>
            </a:pPr>
            <a:r>
              <a:rPr lang="en-GB" altLang="en-US" sz="1800">
                <a:latin typeface="+mn-lt"/>
              </a:rPr>
              <a:t>So…</a:t>
            </a:r>
          </a:p>
          <a:p>
            <a:pPr eaLnBrk="1" hangingPunct="1">
              <a:spcBef>
                <a:spcPct val="0"/>
              </a:spcBef>
              <a:buFontTx/>
              <a:buNone/>
            </a:pPr>
            <a:r>
              <a:rPr lang="en-GB" altLang="en-US" sz="1800">
                <a:latin typeface="+mn-lt"/>
              </a:rPr>
              <a:t>3.9/138 = 0.03 cm</a:t>
            </a:r>
            <a:r>
              <a:rPr lang="en-GB" altLang="en-US" sz="1800" baseline="30000">
                <a:latin typeface="+mn-lt"/>
              </a:rPr>
              <a:t>3</a:t>
            </a:r>
            <a:r>
              <a:rPr lang="en-GB" altLang="en-US" sz="1800">
                <a:latin typeface="+mn-lt"/>
              </a:rPr>
              <a:t>s</a:t>
            </a:r>
            <a:r>
              <a:rPr lang="en-GB" altLang="en-US" sz="1800" baseline="30000">
                <a:latin typeface="+mn-lt"/>
              </a:rPr>
              <a:t>-1</a:t>
            </a:r>
          </a:p>
          <a:p>
            <a:pPr eaLnBrk="1" hangingPunct="1">
              <a:spcBef>
                <a:spcPct val="0"/>
              </a:spcBef>
              <a:buFontTx/>
              <a:buNone/>
            </a:pPr>
            <a:endParaRPr lang="en-GB" altLang="en-US" sz="1800">
              <a:latin typeface="+mn-lt"/>
            </a:endParaRPr>
          </a:p>
        </p:txBody>
      </p:sp>
      <p:pic>
        <p:nvPicPr>
          <p:cNvPr id="1126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371600"/>
            <a:ext cx="5943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268" name="Straight Connector 3"/>
          <p:cNvCxnSpPr>
            <a:cxnSpLocks noChangeShapeType="1"/>
          </p:cNvCxnSpPr>
          <p:nvPr/>
        </p:nvCxnSpPr>
        <p:spPr bwMode="auto">
          <a:xfrm flipV="1">
            <a:off x="2362201" y="2100264"/>
            <a:ext cx="2079625" cy="2397125"/>
          </a:xfrm>
          <a:prstGeom prst="line">
            <a:avLst/>
          </a:prstGeom>
          <a:noFill/>
          <a:ln w="1905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69" name="TextBox 9"/>
          <p:cNvSpPr txBox="1">
            <a:spLocks noChangeArrowheads="1"/>
          </p:cNvSpPr>
          <p:nvPr/>
        </p:nvSpPr>
        <p:spPr bwMode="auto">
          <a:xfrm>
            <a:off x="3243263" y="1914525"/>
            <a:ext cx="1198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mn-lt"/>
              </a:rPr>
              <a:t>Tangent</a:t>
            </a:r>
          </a:p>
        </p:txBody>
      </p:sp>
      <p:cxnSp>
        <p:nvCxnSpPr>
          <p:cNvPr id="11270" name="Straight Connector 10"/>
          <p:cNvCxnSpPr>
            <a:cxnSpLocks noChangeShapeType="1"/>
          </p:cNvCxnSpPr>
          <p:nvPr/>
        </p:nvCxnSpPr>
        <p:spPr bwMode="auto">
          <a:xfrm>
            <a:off x="2362200" y="4497388"/>
            <a:ext cx="18669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1" name="Straight Connector 12"/>
          <p:cNvCxnSpPr>
            <a:cxnSpLocks noChangeShapeType="1"/>
          </p:cNvCxnSpPr>
          <p:nvPr/>
        </p:nvCxnSpPr>
        <p:spPr bwMode="auto">
          <a:xfrm flipV="1">
            <a:off x="4229100" y="2374900"/>
            <a:ext cx="0" cy="2122488"/>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2" name="Straight Connector 21"/>
          <p:cNvCxnSpPr>
            <a:cxnSpLocks noChangeShapeType="1"/>
          </p:cNvCxnSpPr>
          <p:nvPr/>
        </p:nvCxnSpPr>
        <p:spPr bwMode="auto">
          <a:xfrm flipV="1">
            <a:off x="3713163" y="2952750"/>
            <a:ext cx="0" cy="1544638"/>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62066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77A230-7F1E-4A03-9865-652F0B990886}"/>
              </a:ext>
            </a:extLst>
          </p:cNvPr>
          <p:cNvSpPr>
            <a:spLocks noGrp="1"/>
          </p:cNvSpPr>
          <p:nvPr>
            <p:ph idx="1"/>
          </p:nvPr>
        </p:nvSpPr>
        <p:spPr/>
        <p:txBody>
          <a:bodyPr/>
          <a:lstStyle/>
          <a:p>
            <a:r>
              <a:rPr lang="en-GB" b="1" dirty="0"/>
              <a:t>EXAM TIP</a:t>
            </a:r>
            <a:r>
              <a:rPr lang="en-GB" dirty="0"/>
              <a:t>: It is very important that you look closely at the y axis, if the axis is showing a measurement of the products or reactants you need to draw a tangent. If the Y axis shows rate of reaction you do not need to draw a tangent and can just read off the graph.</a:t>
            </a:r>
          </a:p>
          <a:p>
            <a:endParaRPr lang="en-GB" dirty="0"/>
          </a:p>
        </p:txBody>
      </p:sp>
    </p:spTree>
    <p:extLst>
      <p:ext uri="{BB962C8B-B14F-4D97-AF65-F5344CB8AC3E}">
        <p14:creationId xmlns:p14="http://schemas.microsoft.com/office/powerpoint/2010/main" val="1725738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Starter</a:t>
            </a:r>
          </a:p>
        </p:txBody>
      </p:sp>
      <p:sp>
        <p:nvSpPr>
          <p:cNvPr id="3" name="Content Placeholder 2"/>
          <p:cNvSpPr>
            <a:spLocks noGrp="1"/>
          </p:cNvSpPr>
          <p:nvPr>
            <p:ph idx="1"/>
          </p:nvPr>
        </p:nvSpPr>
        <p:spPr/>
        <p:txBody>
          <a:bodyPr>
            <a:normAutofit/>
          </a:bodyPr>
          <a:lstStyle/>
          <a:p>
            <a:pPr lvl="0"/>
            <a:r>
              <a:rPr lang="en-GB" dirty="0"/>
              <a:t>Explain the importance of tertiary structure to the functioning of an enzyme [4]</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28939" y="2803710"/>
            <a:ext cx="10652039" cy="3022599"/>
          </a:xfrm>
          <a:prstGeom prst="rect">
            <a:avLst/>
          </a:prstGeom>
          <a:noFill/>
        </p:spPr>
      </p:pic>
    </p:spTree>
    <p:extLst>
      <p:ext uri="{BB962C8B-B14F-4D97-AF65-F5344CB8AC3E}">
        <p14:creationId xmlns:p14="http://schemas.microsoft.com/office/powerpoint/2010/main" val="293569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 question</a:t>
            </a:r>
          </a:p>
        </p:txBody>
      </p:sp>
      <p:pic>
        <p:nvPicPr>
          <p:cNvPr id="4" name="Content Placeholder 3" descr="https://ds-content.doublestruck.eu/AA_BIOL/QS16S106_files_Q/img01.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1822" y="1894126"/>
            <a:ext cx="3410426" cy="2600688"/>
          </a:xfrm>
          <a:prstGeom prst="rect">
            <a:avLst/>
          </a:prstGeom>
          <a:noFill/>
          <a:ln>
            <a:noFill/>
          </a:ln>
        </p:spPr>
      </p:pic>
      <p:sp>
        <p:nvSpPr>
          <p:cNvPr id="5" name="Rectangle 4"/>
          <p:cNvSpPr/>
          <p:nvPr/>
        </p:nvSpPr>
        <p:spPr>
          <a:xfrm>
            <a:off x="4849906" y="704740"/>
            <a:ext cx="6096000" cy="646331"/>
          </a:xfrm>
          <a:prstGeom prst="rect">
            <a:avLst/>
          </a:prstGeom>
        </p:spPr>
        <p:txBody>
          <a:bodyPr>
            <a:spAutoFit/>
          </a:bodyPr>
          <a:lstStyle/>
          <a:p>
            <a:pPr>
              <a:spcAft>
                <a:spcPts val="0"/>
              </a:spcAft>
            </a:pPr>
            <a:r>
              <a:rPr lang="en-GB" dirty="0">
                <a:effectLst/>
                <a:latin typeface="Calibri" panose="020F0502020204030204" pitchFamily="34" charset="0"/>
                <a:ea typeface="Times New Roman" panose="02020603050405020304" pitchFamily="18" charset="0"/>
              </a:rPr>
              <a:t>a) Determine the rate of the reaction </a:t>
            </a:r>
            <a:r>
              <a:rPr lang="en-GB" b="1" dirty="0">
                <a:effectLst/>
                <a:latin typeface="Calibri" panose="020F0502020204030204" pitchFamily="34" charset="0"/>
                <a:ea typeface="Times New Roman" panose="02020603050405020304" pitchFamily="18" charset="0"/>
              </a:rPr>
              <a:t>at</a:t>
            </a:r>
            <a:r>
              <a:rPr lang="en-GB" dirty="0">
                <a:effectLst/>
                <a:latin typeface="Calibri" panose="020F0502020204030204" pitchFamily="34" charset="0"/>
                <a:ea typeface="Times New Roman" panose="02020603050405020304" pitchFamily="18" charset="0"/>
              </a:rPr>
              <a:t> 10 minutes. Show how you obtained your answer.</a:t>
            </a:r>
            <a:endParaRPr lang="en-GB"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4892834" y="3194470"/>
            <a:ext cx="4343818" cy="369332"/>
          </a:xfrm>
          <a:prstGeom prst="rect">
            <a:avLst/>
          </a:prstGeom>
        </p:spPr>
        <p:txBody>
          <a:bodyPr wrap="none">
            <a:spAutoFit/>
          </a:bodyPr>
          <a:lstStyle/>
          <a:p>
            <a:pPr>
              <a:spcAft>
                <a:spcPts val="0"/>
              </a:spcAft>
            </a:pPr>
            <a:r>
              <a:rPr lang="en-GB" dirty="0">
                <a:effectLst/>
                <a:latin typeface="Calibri" panose="020F0502020204030204" pitchFamily="34" charset="0"/>
                <a:ea typeface="Times New Roman" panose="02020603050405020304" pitchFamily="18" charset="0"/>
              </a:rPr>
              <a:t>(b)     Explain the results shown in the graph.</a:t>
            </a:r>
            <a:endParaRPr lang="en-GB" dirty="0">
              <a:effectLst/>
              <a:latin typeface="Times New Roman" panose="02020603050405020304" pitchFamily="18" charset="0"/>
              <a:ea typeface="Times New Roman" panose="02020603050405020304" pitchFamily="18" charset="0"/>
            </a:endParaRPr>
          </a:p>
        </p:txBody>
      </p:sp>
      <p:sp>
        <p:nvSpPr>
          <p:cNvPr id="7" name="Rectangle 6"/>
          <p:cNvSpPr/>
          <p:nvPr/>
        </p:nvSpPr>
        <p:spPr>
          <a:xfrm>
            <a:off x="4395661" y="1640198"/>
            <a:ext cx="7184794" cy="1554272"/>
          </a:xfrm>
          <a:prstGeom prst="rect">
            <a:avLst/>
          </a:prstGeom>
          <a:ln>
            <a:solidFill>
              <a:srgbClr val="FF0000"/>
            </a:solidFill>
          </a:ln>
        </p:spPr>
        <p:txBody>
          <a:bodyPr wrap="square">
            <a:spAutoFit/>
          </a:bodyPr>
          <a:lstStyle/>
          <a:p>
            <a:pPr marL="1080135" marR="360045" indent="-720090">
              <a:spcBef>
                <a:spcPts val="1200"/>
              </a:spcBef>
            </a:pPr>
            <a:r>
              <a:rPr lang="en-GB" b="0" i="0" dirty="0">
                <a:solidFill>
                  <a:srgbClr val="222222"/>
                </a:solidFill>
                <a:effectLst/>
              </a:rPr>
              <a:t>(a)     1.      Tangent to curve drawn;</a:t>
            </a:r>
          </a:p>
          <a:p>
            <a:pPr marL="1440180" marR="1080135">
              <a:spcBef>
                <a:spcPts val="300"/>
              </a:spcBef>
            </a:pPr>
            <a:r>
              <a:rPr lang="en-GB" b="0" i="1" dirty="0">
                <a:solidFill>
                  <a:srgbClr val="222222"/>
                </a:solidFill>
                <a:effectLst/>
              </a:rPr>
              <a:t>Tangent drawn at about 10 minutes</a:t>
            </a:r>
          </a:p>
          <a:p>
            <a:r>
              <a:rPr lang="en-GB" b="0" i="0" dirty="0">
                <a:solidFill>
                  <a:srgbClr val="222222"/>
                </a:solidFill>
                <a:effectLst/>
              </a:rPr>
              <a:t>2.      Value in range of 8 to 11;</a:t>
            </a:r>
          </a:p>
          <a:p>
            <a:pPr marL="1440180" marR="1080135">
              <a:spcBef>
                <a:spcPts val="300"/>
              </a:spcBef>
            </a:pPr>
            <a:r>
              <a:rPr lang="en-GB" b="0" i="1" dirty="0">
                <a:solidFill>
                  <a:srgbClr val="222222"/>
                </a:solidFill>
                <a:effectLst/>
              </a:rPr>
              <a:t>1 mark only for correct answer</a:t>
            </a:r>
          </a:p>
          <a:p>
            <a:pPr algn="r">
              <a:spcAft>
                <a:spcPts val="0"/>
              </a:spcAft>
            </a:pPr>
            <a:r>
              <a:rPr lang="en-GB" b="1" i="0" dirty="0">
                <a:solidFill>
                  <a:srgbClr val="222222"/>
                </a:solidFill>
                <a:effectLst/>
              </a:rPr>
              <a:t>2</a:t>
            </a:r>
          </a:p>
        </p:txBody>
      </p:sp>
      <p:sp>
        <p:nvSpPr>
          <p:cNvPr id="8" name="Rectangle 7"/>
          <p:cNvSpPr/>
          <p:nvPr/>
        </p:nvSpPr>
        <p:spPr>
          <a:xfrm>
            <a:off x="4126379" y="3563802"/>
            <a:ext cx="7362749" cy="3131627"/>
          </a:xfrm>
          <a:prstGeom prst="rect">
            <a:avLst/>
          </a:prstGeom>
          <a:ln>
            <a:solidFill>
              <a:srgbClr val="FF0000"/>
            </a:solidFill>
          </a:ln>
        </p:spPr>
        <p:txBody>
          <a:bodyPr wrap="square">
            <a:spAutoFit/>
          </a:bodyPr>
          <a:lstStyle/>
          <a:p>
            <a:pPr marL="1080135" indent="-720090">
              <a:spcBef>
                <a:spcPts val="1200"/>
              </a:spcBef>
            </a:pPr>
            <a:r>
              <a:rPr lang="en-GB" b="0" i="0" dirty="0">
                <a:solidFill>
                  <a:srgbClr val="222222"/>
                </a:solidFill>
                <a:effectLst/>
              </a:rPr>
              <a:t>(b)     1.      (Rate of) increase in concentration of maltose slows as substrate/starch is used up</a:t>
            </a:r>
          </a:p>
          <a:p>
            <a:r>
              <a:rPr lang="en-GB" b="1" i="0" dirty="0">
                <a:solidFill>
                  <a:srgbClr val="222222"/>
                </a:solidFill>
                <a:effectLst/>
              </a:rPr>
              <a:t>OR</a:t>
            </a:r>
            <a:endParaRPr lang="en-GB" b="0" i="0" dirty="0">
              <a:solidFill>
                <a:srgbClr val="222222"/>
              </a:solidFill>
              <a:effectLst/>
            </a:endParaRPr>
          </a:p>
          <a:p>
            <a:r>
              <a:rPr lang="en-GB" b="0" i="0" dirty="0">
                <a:solidFill>
                  <a:srgbClr val="222222"/>
                </a:solidFill>
                <a:effectLst/>
              </a:rPr>
              <a:t>High initial rate as plenty of starch/substrate/more E-S complexes;</a:t>
            </a:r>
          </a:p>
          <a:p>
            <a:pPr marL="1440180" marR="1080135">
              <a:spcBef>
                <a:spcPts val="300"/>
              </a:spcBef>
            </a:pPr>
            <a:r>
              <a:rPr lang="en-GB" b="0" i="1" dirty="0">
                <a:solidFill>
                  <a:srgbClr val="222222"/>
                </a:solidFill>
                <a:effectLst/>
              </a:rPr>
              <a:t>Reject ref. to amy</a:t>
            </a:r>
            <a:r>
              <a:rPr lang="en-GB" b="0" i="1" u="sng" dirty="0">
                <a:solidFill>
                  <a:srgbClr val="222222"/>
                </a:solidFill>
                <a:effectLst/>
              </a:rPr>
              <a:t>lase</a:t>
            </a:r>
            <a:r>
              <a:rPr lang="en-GB" b="0" i="1" dirty="0">
                <a:solidFill>
                  <a:srgbClr val="222222"/>
                </a:solidFill>
                <a:effectLst/>
              </a:rPr>
              <a:t> being used up</a:t>
            </a:r>
          </a:p>
          <a:p>
            <a:pPr>
              <a:spcBef>
                <a:spcPts val="1200"/>
              </a:spcBef>
            </a:pPr>
            <a:r>
              <a:rPr lang="en-GB" b="0" i="0" dirty="0">
                <a:solidFill>
                  <a:srgbClr val="222222"/>
                </a:solidFill>
                <a:effectLst/>
              </a:rPr>
              <a:t>2.      No increase after 25 minutes/at end/levels off because no substrate/starch left;</a:t>
            </a:r>
          </a:p>
          <a:p>
            <a:pPr marL="1440180" marR="1080135">
              <a:spcBef>
                <a:spcPts val="300"/>
              </a:spcBef>
            </a:pPr>
            <a:r>
              <a:rPr lang="en-GB" b="0" i="1" dirty="0">
                <a:solidFill>
                  <a:srgbClr val="222222"/>
                </a:solidFill>
                <a:effectLst/>
              </a:rPr>
              <a:t>Accept ‘little’</a:t>
            </a:r>
          </a:p>
          <a:p>
            <a:pPr marL="1440180" marR="1080135">
              <a:spcBef>
                <a:spcPts val="300"/>
              </a:spcBef>
            </a:pPr>
            <a:r>
              <a:rPr lang="en-GB" b="0" i="1" dirty="0">
                <a:solidFill>
                  <a:srgbClr val="222222"/>
                </a:solidFill>
                <a:effectLst/>
              </a:rPr>
              <a:t>Ignore references to substrate a limiting factor</a:t>
            </a:r>
          </a:p>
          <a:p>
            <a:pPr algn="r">
              <a:spcAft>
                <a:spcPts val="0"/>
              </a:spcAft>
            </a:pPr>
            <a:r>
              <a:rPr lang="en-GB" b="1" i="0" dirty="0">
                <a:solidFill>
                  <a:srgbClr val="222222"/>
                </a:solidFill>
                <a:effectLst/>
              </a:rPr>
              <a:t>2</a:t>
            </a:r>
          </a:p>
        </p:txBody>
      </p:sp>
    </p:spTree>
    <p:extLst>
      <p:ext uri="{BB962C8B-B14F-4D97-AF65-F5344CB8AC3E}">
        <p14:creationId xmlns:p14="http://schemas.microsoft.com/office/powerpoint/2010/main" val="424341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ds-content.doublestruck.eu/AA_BIOL/QS18L104_files_Q/img01.jpeg"/>
          <p:cNvPicPr/>
          <p:nvPr/>
        </p:nvPicPr>
        <p:blipFill>
          <a:blip r:embed="rId2">
            <a:extLst>
              <a:ext uri="{28A0092B-C50C-407E-A947-70E740481C1C}">
                <a14:useLocalDpi xmlns:a14="http://schemas.microsoft.com/office/drawing/2010/main" val="0"/>
              </a:ext>
            </a:extLst>
          </a:blip>
          <a:srcRect/>
          <a:stretch>
            <a:fillRect/>
          </a:stretch>
        </p:blipFill>
        <p:spPr bwMode="auto">
          <a:xfrm>
            <a:off x="4305301" y="1207134"/>
            <a:ext cx="7315200" cy="5650866"/>
          </a:xfrm>
          <a:prstGeom prst="rect">
            <a:avLst/>
          </a:prstGeom>
          <a:noFill/>
          <a:ln>
            <a:noFill/>
          </a:ln>
        </p:spPr>
      </p:pic>
      <p:sp>
        <p:nvSpPr>
          <p:cNvPr id="5" name="Rectangle 4"/>
          <p:cNvSpPr/>
          <p:nvPr/>
        </p:nvSpPr>
        <p:spPr>
          <a:xfrm>
            <a:off x="152401" y="283804"/>
            <a:ext cx="11468100" cy="830997"/>
          </a:xfrm>
          <a:prstGeom prst="rect">
            <a:avLst/>
          </a:prstGeom>
        </p:spPr>
        <p:txBody>
          <a:bodyPr wrap="square">
            <a:spAutoFit/>
          </a:bodyPr>
          <a:lstStyle/>
          <a:p>
            <a:pPr>
              <a:spcAft>
                <a:spcPts val="0"/>
              </a:spcAft>
            </a:pPr>
            <a:r>
              <a:rPr lang="en-GB" sz="2400" dirty="0">
                <a:effectLst/>
                <a:latin typeface="Calibri" panose="020F0502020204030204" pitchFamily="34" charset="0"/>
                <a:ea typeface="Times New Roman" panose="02020603050405020304" pitchFamily="18" charset="0"/>
              </a:rPr>
              <a:t>(c)     Calculate the rate of reaction of the enzyme activity with no </a:t>
            </a:r>
            <a:r>
              <a:rPr lang="en-GB" sz="2400" dirty="0" err="1">
                <a:effectLst/>
                <a:latin typeface="Calibri" panose="020F0502020204030204" pitchFamily="34" charset="0"/>
                <a:ea typeface="Times New Roman" panose="02020603050405020304" pitchFamily="18" charset="0"/>
              </a:rPr>
              <a:t>lyxose</a:t>
            </a:r>
            <a:r>
              <a:rPr lang="en-GB" sz="2400" dirty="0">
                <a:effectLst/>
                <a:latin typeface="Calibri" panose="020F0502020204030204" pitchFamily="34" charset="0"/>
                <a:ea typeface="Times New Roman" panose="02020603050405020304" pitchFamily="18" charset="0"/>
              </a:rPr>
              <a:t> at 2.5 </a:t>
            </a:r>
            <a:r>
              <a:rPr lang="en-GB" sz="2400" dirty="0" err="1">
                <a:effectLst/>
                <a:latin typeface="Calibri" panose="020F0502020204030204" pitchFamily="34" charset="0"/>
                <a:ea typeface="Times New Roman" panose="02020603050405020304" pitchFamily="18" charset="0"/>
              </a:rPr>
              <a:t>mmol</a:t>
            </a:r>
            <a:r>
              <a:rPr lang="en-GB" sz="2400" dirty="0">
                <a:effectLst/>
                <a:latin typeface="Calibri" panose="020F0502020204030204" pitchFamily="34" charset="0"/>
                <a:ea typeface="Times New Roman" panose="02020603050405020304" pitchFamily="18" charset="0"/>
              </a:rPr>
              <a:t> </a:t>
            </a:r>
            <a:r>
              <a:rPr lang="en-GB" sz="2400" dirty="0" err="1">
                <a:effectLst/>
                <a:latin typeface="Calibri" panose="020F0502020204030204" pitchFamily="34" charset="0"/>
                <a:ea typeface="Times New Roman" panose="02020603050405020304" pitchFamily="18" charset="0"/>
              </a:rPr>
              <a:t>dm</a:t>
            </a:r>
            <a:r>
              <a:rPr lang="en-GB" sz="2400" baseline="30000" dirty="0">
                <a:effectLst/>
                <a:latin typeface="Calibri" panose="020F0502020204030204" pitchFamily="34" charset="0"/>
                <a:ea typeface="Times New Roman" panose="02020603050405020304" pitchFamily="18" charset="0"/>
              </a:rPr>
              <a:t>–3</a:t>
            </a:r>
            <a:r>
              <a:rPr lang="en-GB" sz="2400" dirty="0">
                <a:effectLst/>
                <a:latin typeface="Calibri" panose="020F0502020204030204" pitchFamily="34" charset="0"/>
                <a:ea typeface="Times New Roman" panose="02020603050405020304" pitchFamily="18" charset="0"/>
              </a:rPr>
              <a:t> of ATP as a percentage of the maximum rate shown with </a:t>
            </a:r>
            <a:r>
              <a:rPr lang="en-GB" sz="2400" dirty="0" err="1">
                <a:effectLst/>
                <a:latin typeface="Calibri" panose="020F0502020204030204" pitchFamily="34" charset="0"/>
                <a:ea typeface="Times New Roman" panose="02020603050405020304" pitchFamily="18" charset="0"/>
              </a:rPr>
              <a:t>lyxose</a:t>
            </a:r>
            <a:r>
              <a:rPr lang="en-GB" sz="2400" dirty="0">
                <a:effectLst/>
                <a:latin typeface="Calibri" panose="020F0502020204030204" pitchFamily="34" charset="0"/>
                <a:ea typeface="Times New Roman" panose="02020603050405020304" pitchFamily="18" charset="0"/>
              </a:rPr>
              <a:t>.</a:t>
            </a:r>
            <a:endParaRPr lang="en-GB" sz="2400"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253822" y="1353154"/>
            <a:ext cx="3732024" cy="2739211"/>
          </a:xfrm>
          <a:prstGeom prst="rect">
            <a:avLst/>
          </a:prstGeom>
          <a:ln>
            <a:solidFill>
              <a:srgbClr val="FF0000"/>
            </a:solidFill>
          </a:ln>
        </p:spPr>
        <p:txBody>
          <a:bodyPr wrap="square">
            <a:spAutoFit/>
          </a:bodyPr>
          <a:lstStyle/>
          <a:p>
            <a:pPr>
              <a:spcBef>
                <a:spcPts val="1200"/>
              </a:spcBef>
            </a:pPr>
            <a:r>
              <a:rPr lang="en-GB" sz="1600" b="0" i="0" dirty="0">
                <a:solidFill>
                  <a:srgbClr val="222222"/>
                </a:solidFill>
                <a:effectLst/>
                <a:latin typeface="Arial" panose="020B0604020202020204" pitchFamily="34" charset="0"/>
              </a:rPr>
              <a:t>(c)     31.4;;</a:t>
            </a:r>
          </a:p>
          <a:p>
            <a:pPr>
              <a:spcBef>
                <a:spcPts val="1200"/>
              </a:spcBef>
            </a:pPr>
            <a:r>
              <a:rPr lang="en-GB" sz="1600" b="0" i="0" dirty="0">
                <a:solidFill>
                  <a:srgbClr val="222222"/>
                </a:solidFill>
                <a:effectLst/>
                <a:latin typeface="Arial" panose="020B0604020202020204" pitchFamily="34" charset="0"/>
              </a:rPr>
              <a:t>Allow 1 max for</a:t>
            </a:r>
          </a:p>
          <a:p>
            <a:pPr>
              <a:spcBef>
                <a:spcPts val="1200"/>
              </a:spcBef>
            </a:pPr>
            <a:r>
              <a:rPr lang="en-GB" sz="1600" b="0" i="0" dirty="0">
                <a:solidFill>
                  <a:srgbClr val="222222"/>
                </a:solidFill>
                <a:effectLst/>
                <a:latin typeface="Arial" panose="020B0604020202020204" pitchFamily="34" charset="0"/>
              </a:rPr>
              <a:t>0.44 </a:t>
            </a:r>
            <a:r>
              <a:rPr lang="en-GB" sz="1600" b="1" i="0" dirty="0">
                <a:solidFill>
                  <a:srgbClr val="222222"/>
                </a:solidFill>
                <a:effectLst/>
                <a:latin typeface="Arial" panose="020B0604020202020204" pitchFamily="34" charset="0"/>
              </a:rPr>
              <a:t>and</a:t>
            </a:r>
            <a:r>
              <a:rPr lang="en-GB" sz="1600" b="0" i="0" dirty="0">
                <a:solidFill>
                  <a:srgbClr val="222222"/>
                </a:solidFill>
                <a:effectLst/>
                <a:latin typeface="Arial" panose="020B0604020202020204" pitchFamily="34" charset="0"/>
              </a:rPr>
              <a:t> 1.4</a:t>
            </a:r>
          </a:p>
          <a:p>
            <a:pPr>
              <a:spcBef>
                <a:spcPts val="1200"/>
              </a:spcBef>
            </a:pPr>
            <a:r>
              <a:rPr lang="en-GB" sz="1600" b="0" i="0" dirty="0">
                <a:solidFill>
                  <a:srgbClr val="222222"/>
                </a:solidFill>
                <a:effectLst/>
                <a:latin typeface="Arial" panose="020B0604020202020204" pitchFamily="34" charset="0"/>
              </a:rPr>
              <a:t>32.8</a:t>
            </a:r>
          </a:p>
          <a:p>
            <a:pPr>
              <a:spcBef>
                <a:spcPts val="1200"/>
              </a:spcBef>
            </a:pPr>
            <a:r>
              <a:rPr lang="en-GB" sz="1600" b="0" i="0" dirty="0">
                <a:solidFill>
                  <a:srgbClr val="222222"/>
                </a:solidFill>
                <a:effectLst/>
                <a:latin typeface="Arial" panose="020B0604020202020204" pitchFamily="34" charset="0"/>
              </a:rPr>
              <a:t>33.1</a:t>
            </a:r>
          </a:p>
          <a:p>
            <a:pPr>
              <a:spcBef>
                <a:spcPts val="1200"/>
              </a:spcBef>
            </a:pPr>
            <a:r>
              <a:rPr lang="en-GB" sz="1600" b="0" i="0" dirty="0">
                <a:solidFill>
                  <a:srgbClr val="222222"/>
                </a:solidFill>
                <a:effectLst/>
                <a:latin typeface="Arial" panose="020B0604020202020204" pitchFamily="34" charset="0"/>
              </a:rPr>
              <a:t>30</a:t>
            </a:r>
          </a:p>
          <a:p>
            <a:pPr>
              <a:spcBef>
                <a:spcPts val="1200"/>
              </a:spcBef>
            </a:pPr>
            <a:r>
              <a:rPr lang="en-GB" sz="1600" b="0" i="0" dirty="0">
                <a:solidFill>
                  <a:srgbClr val="222222"/>
                </a:solidFill>
                <a:effectLst/>
                <a:latin typeface="Arial" panose="020B0604020202020204" pitchFamily="34" charset="0"/>
              </a:rPr>
              <a:t>29.3</a:t>
            </a:r>
          </a:p>
        </p:txBody>
      </p:sp>
      <p:sp>
        <p:nvSpPr>
          <p:cNvPr id="7" name="Rectangle 6"/>
          <p:cNvSpPr/>
          <p:nvPr/>
        </p:nvSpPr>
        <p:spPr>
          <a:xfrm>
            <a:off x="165600" y="4719837"/>
            <a:ext cx="5567717" cy="1254189"/>
          </a:xfrm>
          <a:prstGeom prst="rect">
            <a:avLst/>
          </a:prstGeom>
          <a:ln>
            <a:solidFill>
              <a:srgbClr val="FF0000"/>
            </a:solidFill>
          </a:ln>
        </p:spPr>
        <p:txBody>
          <a:bodyPr wrap="square">
            <a:spAutoFit/>
          </a:bodyPr>
          <a:lstStyle/>
          <a:p>
            <a:pPr marL="1440180" marR="1080135">
              <a:spcBef>
                <a:spcPts val="300"/>
              </a:spcBef>
            </a:pPr>
            <a:r>
              <a:rPr lang="en-GB" sz="900" b="0" i="1" dirty="0">
                <a:solidFill>
                  <a:srgbClr val="222222"/>
                </a:solidFill>
                <a:effectLst/>
                <a:latin typeface="Arial" panose="020B0604020202020204" pitchFamily="34" charset="0"/>
              </a:rPr>
              <a:t>Accept any number of significant figures ≥2, if rounding correct (31.4284714).</a:t>
            </a:r>
          </a:p>
          <a:p>
            <a:pPr marL="1440180" marR="1080135">
              <a:spcBef>
                <a:spcPts val="300"/>
              </a:spcBef>
            </a:pPr>
            <a:r>
              <a:rPr lang="en-GB" sz="900" b="0" i="1" dirty="0">
                <a:solidFill>
                  <a:srgbClr val="222222"/>
                </a:solidFill>
                <a:effectLst/>
                <a:latin typeface="Arial" panose="020B0604020202020204" pitchFamily="34" charset="0"/>
              </a:rPr>
              <a:t>Same principle applies to 1 max answers.</a:t>
            </a:r>
          </a:p>
          <a:p>
            <a:pPr marL="1440180" marR="1080135">
              <a:spcBef>
                <a:spcPts val="300"/>
              </a:spcBef>
            </a:pPr>
            <a:r>
              <a:rPr lang="en-GB" sz="900" b="0" i="1" dirty="0">
                <a:solidFill>
                  <a:srgbClr val="222222"/>
                </a:solidFill>
                <a:effectLst/>
                <a:latin typeface="Arial" panose="020B0604020202020204" pitchFamily="34" charset="0"/>
              </a:rPr>
              <a:t>32.8 = Both readings at 2.5 </a:t>
            </a:r>
            <a:r>
              <a:rPr lang="en-GB" sz="900" b="0" i="1" dirty="0" err="1">
                <a:solidFill>
                  <a:srgbClr val="222222"/>
                </a:solidFill>
                <a:effectLst/>
                <a:latin typeface="Arial" panose="020B0604020202020204" pitchFamily="34" charset="0"/>
              </a:rPr>
              <a:t>mmol</a:t>
            </a:r>
            <a:r>
              <a:rPr lang="en-GB" sz="900" b="0" i="1" dirty="0">
                <a:solidFill>
                  <a:srgbClr val="222222"/>
                </a:solidFill>
                <a:effectLst/>
                <a:latin typeface="Arial" panose="020B0604020202020204" pitchFamily="34" charset="0"/>
              </a:rPr>
              <a:t> </a:t>
            </a:r>
            <a:r>
              <a:rPr lang="en-GB" sz="900" b="0" i="1" dirty="0" err="1">
                <a:solidFill>
                  <a:srgbClr val="222222"/>
                </a:solidFill>
                <a:effectLst/>
                <a:latin typeface="Arial" panose="020B0604020202020204" pitchFamily="34" charset="0"/>
              </a:rPr>
              <a:t>dm</a:t>
            </a:r>
            <a:r>
              <a:rPr lang="en-GB" sz="900" b="0" i="1" baseline="30000" dirty="0">
                <a:solidFill>
                  <a:srgbClr val="222222"/>
                </a:solidFill>
                <a:effectLst/>
                <a:latin typeface="Arial" panose="020B0604020202020204" pitchFamily="34" charset="0"/>
              </a:rPr>
              <a:t>–3</a:t>
            </a:r>
            <a:r>
              <a:rPr lang="en-GB" sz="900" b="0" i="1" dirty="0">
                <a:solidFill>
                  <a:srgbClr val="222222"/>
                </a:solidFill>
                <a:effectLst/>
                <a:latin typeface="Arial" panose="020B0604020202020204" pitchFamily="34" charset="0"/>
              </a:rPr>
              <a:t> (0.44/1.34)</a:t>
            </a:r>
          </a:p>
          <a:p>
            <a:pPr marL="1440180" marR="1080135">
              <a:spcBef>
                <a:spcPts val="300"/>
              </a:spcBef>
            </a:pPr>
            <a:r>
              <a:rPr lang="en-GB" sz="900" b="0" i="1" dirty="0">
                <a:solidFill>
                  <a:srgbClr val="222222"/>
                </a:solidFill>
                <a:effectLst/>
                <a:latin typeface="Arial" panose="020B0604020202020204" pitchFamily="34" charset="0"/>
              </a:rPr>
              <a:t>33.1 = Both readings at 2.5 </a:t>
            </a:r>
            <a:r>
              <a:rPr lang="en-GB" sz="900" b="0" i="1" dirty="0" err="1">
                <a:solidFill>
                  <a:srgbClr val="222222"/>
                </a:solidFill>
                <a:effectLst/>
                <a:latin typeface="Arial" panose="020B0604020202020204" pitchFamily="34" charset="0"/>
              </a:rPr>
              <a:t>mmol</a:t>
            </a:r>
            <a:r>
              <a:rPr lang="en-GB" sz="900" b="0" i="1" dirty="0">
                <a:solidFill>
                  <a:srgbClr val="222222"/>
                </a:solidFill>
                <a:effectLst/>
                <a:latin typeface="Arial" panose="020B0604020202020204" pitchFamily="34" charset="0"/>
              </a:rPr>
              <a:t> </a:t>
            </a:r>
            <a:r>
              <a:rPr lang="en-GB" sz="900" b="0" i="1" dirty="0" err="1">
                <a:solidFill>
                  <a:srgbClr val="222222"/>
                </a:solidFill>
                <a:effectLst/>
                <a:latin typeface="Arial" panose="020B0604020202020204" pitchFamily="34" charset="0"/>
              </a:rPr>
              <a:t>dm</a:t>
            </a:r>
            <a:r>
              <a:rPr lang="en-GB" sz="900" b="0" i="1" baseline="30000" dirty="0">
                <a:solidFill>
                  <a:srgbClr val="222222"/>
                </a:solidFill>
                <a:effectLst/>
                <a:latin typeface="Arial" panose="020B0604020202020204" pitchFamily="34" charset="0"/>
              </a:rPr>
              <a:t>–3</a:t>
            </a:r>
            <a:r>
              <a:rPr lang="en-GB" sz="900" b="0" i="1" dirty="0">
                <a:solidFill>
                  <a:srgbClr val="222222"/>
                </a:solidFill>
                <a:effectLst/>
                <a:latin typeface="Arial" panose="020B0604020202020204" pitchFamily="34" charset="0"/>
              </a:rPr>
              <a:t> (0.44/1.33)</a:t>
            </a:r>
          </a:p>
          <a:p>
            <a:pPr marL="1440180" marR="1080135">
              <a:spcBef>
                <a:spcPts val="300"/>
              </a:spcBef>
            </a:pPr>
            <a:r>
              <a:rPr lang="en-GB" sz="900" b="0" i="1" dirty="0">
                <a:solidFill>
                  <a:srgbClr val="222222"/>
                </a:solidFill>
                <a:effectLst/>
                <a:latin typeface="Arial" panose="020B0604020202020204" pitchFamily="34" charset="0"/>
              </a:rPr>
              <a:t>30 = Incorrect reading for C (0.42/1.4)</a:t>
            </a:r>
          </a:p>
          <a:p>
            <a:pPr marL="1440180" marR="1080135">
              <a:spcBef>
                <a:spcPts val="300"/>
              </a:spcBef>
            </a:pPr>
            <a:r>
              <a:rPr lang="en-GB" sz="900" b="0" i="1" dirty="0">
                <a:solidFill>
                  <a:srgbClr val="222222"/>
                </a:solidFill>
                <a:effectLst/>
                <a:latin typeface="Arial" panose="020B0604020202020204" pitchFamily="34" charset="0"/>
              </a:rPr>
              <a:t>29.3 = Incorrect reading for C (0.41/1.4)</a:t>
            </a:r>
          </a:p>
        </p:txBody>
      </p:sp>
      <p:sp>
        <p:nvSpPr>
          <p:cNvPr id="25" name="TextBox 24">
            <a:extLst>
              <a:ext uri="{FF2B5EF4-FFF2-40B4-BE49-F238E27FC236}">
                <a16:creationId xmlns:a16="http://schemas.microsoft.com/office/drawing/2014/main" id="{B6F519D1-F43B-43C2-AFC8-21220AF436D8}"/>
              </a:ext>
            </a:extLst>
          </p:cNvPr>
          <p:cNvSpPr txBox="1"/>
          <p:nvPr/>
        </p:nvSpPr>
        <p:spPr>
          <a:xfrm>
            <a:off x="6419850" y="6315727"/>
            <a:ext cx="849919" cy="369332"/>
          </a:xfrm>
          <a:prstGeom prst="rect">
            <a:avLst/>
          </a:prstGeom>
          <a:noFill/>
        </p:spPr>
        <p:txBody>
          <a:bodyPr wrap="square" rtlCol="0">
            <a:spAutoFit/>
          </a:bodyPr>
          <a:lstStyle/>
          <a:p>
            <a:r>
              <a:rPr lang="en-GB" b="1" dirty="0"/>
              <a:t>0.4</a:t>
            </a:r>
          </a:p>
        </p:txBody>
      </p:sp>
      <p:cxnSp>
        <p:nvCxnSpPr>
          <p:cNvPr id="29" name="Straight Connector 28">
            <a:extLst>
              <a:ext uri="{FF2B5EF4-FFF2-40B4-BE49-F238E27FC236}">
                <a16:creationId xmlns:a16="http://schemas.microsoft.com/office/drawing/2014/main" id="{013554BD-5AE7-4839-A9C7-0B533EEAC2D0}"/>
              </a:ext>
            </a:extLst>
          </p:cNvPr>
          <p:cNvCxnSpPr/>
          <p:nvPr/>
        </p:nvCxnSpPr>
        <p:spPr>
          <a:xfrm flipV="1">
            <a:off x="7713785" y="4794738"/>
            <a:ext cx="0" cy="1312985"/>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383A141-5BC9-406E-A04B-5E70C62000A7}"/>
              </a:ext>
            </a:extLst>
          </p:cNvPr>
          <p:cNvCxnSpPr/>
          <p:nvPr/>
        </p:nvCxnSpPr>
        <p:spPr>
          <a:xfrm flipH="1">
            <a:off x="6611815" y="4806462"/>
            <a:ext cx="1137139"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172FE6A-0D87-438B-9919-BD83D72702D6}"/>
              </a:ext>
            </a:extLst>
          </p:cNvPr>
          <p:cNvSpPr txBox="1"/>
          <p:nvPr/>
        </p:nvSpPr>
        <p:spPr>
          <a:xfrm>
            <a:off x="5733317" y="4610072"/>
            <a:ext cx="722435" cy="369332"/>
          </a:xfrm>
          <a:prstGeom prst="rect">
            <a:avLst/>
          </a:prstGeom>
          <a:noFill/>
        </p:spPr>
        <p:txBody>
          <a:bodyPr wrap="square" rtlCol="0">
            <a:spAutoFit/>
          </a:bodyPr>
          <a:lstStyle/>
          <a:p>
            <a:r>
              <a:rPr lang="en-GB" b="1" dirty="0">
                <a:solidFill>
                  <a:srgbClr val="7030A0"/>
                </a:solidFill>
              </a:rPr>
              <a:t>0.44</a:t>
            </a:r>
          </a:p>
        </p:txBody>
      </p:sp>
      <p:cxnSp>
        <p:nvCxnSpPr>
          <p:cNvPr id="34" name="Straight Connector 33">
            <a:extLst>
              <a:ext uri="{FF2B5EF4-FFF2-40B4-BE49-F238E27FC236}">
                <a16:creationId xmlns:a16="http://schemas.microsoft.com/office/drawing/2014/main" id="{38BB9F0A-6336-4A22-89EC-C7A4122CF2EA}"/>
              </a:ext>
            </a:extLst>
          </p:cNvPr>
          <p:cNvCxnSpPr>
            <a:cxnSpLocks/>
          </p:cNvCxnSpPr>
          <p:nvPr/>
        </p:nvCxnSpPr>
        <p:spPr>
          <a:xfrm flipV="1">
            <a:off x="10977219" y="2019272"/>
            <a:ext cx="0" cy="40884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801B846-BDF6-4024-BDA7-010075C53366}"/>
              </a:ext>
            </a:extLst>
          </p:cNvPr>
          <p:cNvCxnSpPr>
            <a:cxnSpLocks/>
          </p:cNvCxnSpPr>
          <p:nvPr/>
        </p:nvCxnSpPr>
        <p:spPr>
          <a:xfrm flipH="1">
            <a:off x="6611815" y="2019272"/>
            <a:ext cx="436540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FAFA6A18-1177-497B-9DA3-D9471A70A718}"/>
              </a:ext>
            </a:extLst>
          </p:cNvPr>
          <p:cNvSpPr txBox="1"/>
          <p:nvPr/>
        </p:nvSpPr>
        <p:spPr>
          <a:xfrm>
            <a:off x="5669572" y="1834606"/>
            <a:ext cx="722435" cy="369332"/>
          </a:xfrm>
          <a:prstGeom prst="rect">
            <a:avLst/>
          </a:prstGeom>
          <a:noFill/>
        </p:spPr>
        <p:txBody>
          <a:bodyPr wrap="square" rtlCol="0">
            <a:spAutoFit/>
          </a:bodyPr>
          <a:lstStyle/>
          <a:p>
            <a:pPr algn="ctr"/>
            <a:r>
              <a:rPr lang="en-GB" b="1" dirty="0">
                <a:solidFill>
                  <a:srgbClr val="FF0000"/>
                </a:solidFill>
              </a:rPr>
              <a:t>1.4</a:t>
            </a:r>
          </a:p>
        </p:txBody>
      </p:sp>
      <p:sp>
        <p:nvSpPr>
          <p:cNvPr id="2" name="TextBox 1">
            <a:extLst>
              <a:ext uri="{FF2B5EF4-FFF2-40B4-BE49-F238E27FC236}">
                <a16:creationId xmlns:a16="http://schemas.microsoft.com/office/drawing/2014/main" id="{E5B6A5EA-E0FF-41FB-9C18-8D1329D46BEE}"/>
              </a:ext>
            </a:extLst>
          </p:cNvPr>
          <p:cNvSpPr txBox="1"/>
          <p:nvPr/>
        </p:nvSpPr>
        <p:spPr>
          <a:xfrm>
            <a:off x="1214780" y="2815556"/>
            <a:ext cx="2560393" cy="707886"/>
          </a:xfrm>
          <a:prstGeom prst="rect">
            <a:avLst/>
          </a:prstGeom>
          <a:noFill/>
        </p:spPr>
        <p:txBody>
          <a:bodyPr wrap="square" rtlCol="0">
            <a:spAutoFit/>
          </a:bodyPr>
          <a:lstStyle/>
          <a:p>
            <a:r>
              <a:rPr lang="en-GB" u="sng" dirty="0"/>
              <a:t> </a:t>
            </a:r>
            <a:r>
              <a:rPr lang="en-GB" sz="2000" u="sng" dirty="0"/>
              <a:t>0.44  </a:t>
            </a:r>
            <a:r>
              <a:rPr lang="en-GB" sz="2000" dirty="0"/>
              <a:t>x 100 = </a:t>
            </a:r>
            <a:r>
              <a:rPr lang="en-GB" sz="2000" b="1" dirty="0">
                <a:solidFill>
                  <a:srgbClr val="FF0000"/>
                </a:solidFill>
              </a:rPr>
              <a:t>31.4% </a:t>
            </a:r>
          </a:p>
          <a:p>
            <a:r>
              <a:rPr lang="en-GB" sz="2000" dirty="0"/>
              <a:t>  1.4 </a:t>
            </a:r>
          </a:p>
        </p:txBody>
      </p:sp>
    </p:spTree>
    <p:extLst>
      <p:ext uri="{BB962C8B-B14F-4D97-AF65-F5344CB8AC3E}">
        <p14:creationId xmlns:p14="http://schemas.microsoft.com/office/powerpoint/2010/main" val="300181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2" grpId="0"/>
      <p:bldP spid="40" grpId="0"/>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TotalTime>
  <Words>1222</Words>
  <Application>Microsoft Office PowerPoint</Application>
  <PresentationFormat>Widescreen</PresentationFormat>
  <Paragraphs>239</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Comic Sans MS</vt:lpstr>
      <vt:lpstr>Symbol</vt:lpstr>
      <vt:lpstr>Times New Roman</vt:lpstr>
      <vt:lpstr>Office Theme</vt:lpstr>
      <vt:lpstr>Starter</vt:lpstr>
      <vt:lpstr>PowerPoint Presentation</vt:lpstr>
      <vt:lpstr>Following The Course of An Enzyme-Catalysed Reaction</vt:lpstr>
      <vt:lpstr>Measuring Product Formation</vt:lpstr>
      <vt:lpstr>PowerPoint Presentation</vt:lpstr>
      <vt:lpstr>The following data was used to plot a graph to show the results of an experiment showing the breakdown of hydrogen peroxide by catalase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Starter! Mathstastic – Calculators out!</vt:lpstr>
      <vt:lpstr>The Initial Rate of Reaction</vt:lpstr>
      <vt:lpstr>PowerPoint Presentation</vt:lpstr>
      <vt:lpstr>Now you have a go at calculating the initial rate of reaction for your graph on page 9 of the booklet. Show your working on page 10</vt:lpstr>
      <vt:lpstr>PowerPoint Presentation</vt:lpstr>
      <vt:lpstr>Calculating rate from specific times</vt:lpstr>
      <vt:lpstr>PowerPoint Presentation</vt:lpstr>
      <vt:lpstr>Your Turn! Q’s on pg 11 - answers</vt:lpstr>
      <vt:lpstr>PowerPoint Presentation</vt:lpstr>
      <vt:lpstr>Now use what you have learned to calculate the rate of reaction at 60 seconds using the graph you drew on page 9.  When you have finished move onto the exam questions on page 12 and 13.  Read the exam tip carefully and make sure you read your axis carefully </vt:lpstr>
      <vt:lpstr>PowerPoint Presentation</vt:lpstr>
      <vt:lpstr>PowerPoint Presentation</vt:lpstr>
      <vt:lpstr>Starter</vt:lpstr>
      <vt:lpstr>Exam question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wilson</dc:creator>
  <cp:lastModifiedBy>Gareth Roberts</cp:lastModifiedBy>
  <cp:revision>30</cp:revision>
  <dcterms:created xsi:type="dcterms:W3CDTF">2020-05-28T10:36:20Z</dcterms:created>
  <dcterms:modified xsi:type="dcterms:W3CDTF">2020-10-09T07:25:54Z</dcterms:modified>
</cp:coreProperties>
</file>