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2" r:id="rId5"/>
    <p:sldId id="263" r:id="rId6"/>
    <p:sldId id="264" r:id="rId7"/>
    <p:sldId id="296" r:id="rId8"/>
    <p:sldId id="265" r:id="rId9"/>
    <p:sldId id="266" r:id="rId10"/>
    <p:sldId id="267" r:id="rId11"/>
    <p:sldId id="268" r:id="rId12"/>
    <p:sldId id="269" r:id="rId13"/>
    <p:sldId id="261" r:id="rId14"/>
    <p:sldId id="271" r:id="rId15"/>
    <p:sldId id="270" r:id="rId16"/>
    <p:sldId id="294" r:id="rId17"/>
    <p:sldId id="273" r:id="rId18"/>
    <p:sldId id="272" r:id="rId19"/>
    <p:sldId id="274" r:id="rId20"/>
    <p:sldId id="295" r:id="rId21"/>
    <p:sldId id="276" r:id="rId22"/>
    <p:sldId id="277" r:id="rId23"/>
    <p:sldId id="297" r:id="rId24"/>
    <p:sldId id="278" r:id="rId25"/>
    <p:sldId id="275" r:id="rId26"/>
    <p:sldId id="279" r:id="rId27"/>
    <p:sldId id="280" r:id="rId28"/>
    <p:sldId id="281" r:id="rId29"/>
    <p:sldId id="282" r:id="rId30"/>
    <p:sldId id="283" r:id="rId31"/>
    <p:sldId id="284" r:id="rId32"/>
    <p:sldId id="285" r:id="rId33"/>
    <p:sldId id="286" r:id="rId34"/>
    <p:sldId id="287" r:id="rId35"/>
    <p:sldId id="290" r:id="rId36"/>
    <p:sldId id="288" r:id="rId37"/>
    <p:sldId id="291" r:id="rId38"/>
    <p:sldId id="292" r:id="rId39"/>
    <p:sldId id="293" r:id="rId40"/>
    <p:sldId id="28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6"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278BCC9-E241-4E3B-B737-D8DAF8590316}"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3646991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78BCC9-E241-4E3B-B737-D8DAF8590316}"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2213384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78BCC9-E241-4E3B-B737-D8DAF8590316}"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3386046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278BCC9-E241-4E3B-B737-D8DAF8590316}" type="datetimeFigureOut">
              <a:rPr lang="en-GB" smtClean="0"/>
              <a:t>09/10/2020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379154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278BCC9-E241-4E3B-B737-D8DAF8590316}" type="datetimeFigureOut">
              <a:rPr lang="en-GB" smtClean="0"/>
              <a:t>09/10/2020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1969613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278BCC9-E241-4E3B-B737-D8DAF8590316}" type="datetimeFigureOut">
              <a:rPr lang="en-GB" smtClean="0"/>
              <a:t>09/10/2020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1655124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8BCC9-E241-4E3B-B737-D8DAF8590316}" type="datetimeFigureOut">
              <a:rPr lang="en-GB" smtClean="0"/>
              <a:t>09/10/2020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1218135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78BCC9-E241-4E3B-B737-D8DAF8590316}" type="datetimeFigureOut">
              <a:rPr lang="en-GB" smtClean="0"/>
              <a:t>09/10/2020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3723237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78BCC9-E241-4E3B-B737-D8DAF8590316}" type="datetimeFigureOut">
              <a:rPr lang="en-GB" smtClean="0"/>
              <a:t>09/10/2020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3510721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78BCC9-E241-4E3B-B737-D8DAF8590316}"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891117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78BCC9-E241-4E3B-B737-D8DAF8590316}"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0E6071-96F3-4085-9211-EC2BBB315D8A}" type="slidenum">
              <a:rPr lang="en-GB" smtClean="0"/>
              <a:t>‹#›</a:t>
            </a:fld>
            <a:endParaRPr lang="en-GB"/>
          </a:p>
        </p:txBody>
      </p:sp>
    </p:spTree>
    <p:extLst>
      <p:ext uri="{BB962C8B-B14F-4D97-AF65-F5344CB8AC3E}">
        <p14:creationId xmlns:p14="http://schemas.microsoft.com/office/powerpoint/2010/main" val="3151965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8BCC9-E241-4E3B-B737-D8DAF8590316}" type="datetimeFigureOut">
              <a:rPr lang="en-GB" smtClean="0"/>
              <a:t>09/10/2020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E6071-96F3-4085-9211-EC2BBB315D8A}" type="slidenum">
              <a:rPr lang="en-GB" smtClean="0"/>
              <a:t>‹#›</a:t>
            </a:fld>
            <a:endParaRPr lang="en-GB"/>
          </a:p>
        </p:txBody>
      </p:sp>
    </p:spTree>
    <p:extLst>
      <p:ext uri="{BB962C8B-B14F-4D97-AF65-F5344CB8AC3E}">
        <p14:creationId xmlns:p14="http://schemas.microsoft.com/office/powerpoint/2010/main" val="3943794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86013" y="2822575"/>
            <a:ext cx="7772400" cy="1470025"/>
          </a:xfrm>
        </p:spPr>
        <p:txBody>
          <a:bodyPr>
            <a:normAutofit fontScale="90000"/>
          </a:bodyPr>
          <a:lstStyle/>
          <a:p>
            <a:pPr algn="l" eaLnBrk="1" hangingPunct="1"/>
            <a:r>
              <a:rPr lang="en-GB" altLang="en-US" dirty="0">
                <a:solidFill>
                  <a:srgbClr val="050507"/>
                </a:solidFill>
                <a:latin typeface="+mn-lt"/>
              </a:rPr>
              <a:t>Factors affecting enzyme controlled reactions</a:t>
            </a:r>
            <a:br>
              <a:rPr lang="en-GB" altLang="en-US" dirty="0">
                <a:solidFill>
                  <a:srgbClr val="050507"/>
                </a:solidFill>
                <a:latin typeface="+mn-lt"/>
              </a:rPr>
            </a:br>
            <a:br>
              <a:rPr lang="en-GB" altLang="en-US" dirty="0">
                <a:solidFill>
                  <a:srgbClr val="050507"/>
                </a:solidFill>
                <a:latin typeface="+mn-lt"/>
              </a:rPr>
            </a:br>
            <a:r>
              <a:rPr lang="en-GB" altLang="en-US" sz="2000" b="1" dirty="0">
                <a:solidFill>
                  <a:srgbClr val="050507"/>
                </a:solidFill>
                <a:latin typeface="+mn-lt"/>
              </a:rPr>
              <a:t>There are several factors that you need to be able to explain how they affect enzyme action:</a:t>
            </a:r>
            <a:br>
              <a:rPr lang="en-GB" altLang="en-US" sz="2000" dirty="0">
                <a:solidFill>
                  <a:srgbClr val="050507"/>
                </a:solidFill>
                <a:latin typeface="+mn-lt"/>
              </a:rPr>
            </a:br>
            <a:r>
              <a:rPr lang="en-GB" altLang="en-US" sz="2000" dirty="0">
                <a:solidFill>
                  <a:srgbClr val="050507"/>
                </a:solidFill>
                <a:latin typeface="+mn-lt"/>
              </a:rPr>
              <a:t>Temperature</a:t>
            </a:r>
            <a:br>
              <a:rPr lang="en-GB" altLang="en-US" sz="2000" dirty="0">
                <a:solidFill>
                  <a:srgbClr val="050507"/>
                </a:solidFill>
                <a:latin typeface="+mn-lt"/>
              </a:rPr>
            </a:br>
            <a:r>
              <a:rPr lang="en-GB" altLang="en-US" sz="2000" dirty="0">
                <a:solidFill>
                  <a:srgbClr val="050507"/>
                </a:solidFill>
                <a:latin typeface="+mn-lt"/>
              </a:rPr>
              <a:t>pH</a:t>
            </a:r>
            <a:br>
              <a:rPr lang="en-GB" altLang="en-US" sz="2000" dirty="0">
                <a:solidFill>
                  <a:srgbClr val="050507"/>
                </a:solidFill>
                <a:latin typeface="+mn-lt"/>
              </a:rPr>
            </a:br>
            <a:r>
              <a:rPr lang="en-GB" altLang="en-US" sz="2000" dirty="0">
                <a:solidFill>
                  <a:srgbClr val="050507"/>
                </a:solidFill>
                <a:latin typeface="+mn-lt"/>
              </a:rPr>
              <a:t>Substrate Concentration</a:t>
            </a:r>
            <a:br>
              <a:rPr lang="en-GB" altLang="en-US" sz="2000" dirty="0">
                <a:solidFill>
                  <a:srgbClr val="050507"/>
                </a:solidFill>
                <a:latin typeface="+mn-lt"/>
              </a:rPr>
            </a:br>
            <a:r>
              <a:rPr lang="en-GB" altLang="en-US" sz="2000" dirty="0">
                <a:solidFill>
                  <a:srgbClr val="050507"/>
                </a:solidFill>
                <a:latin typeface="+mn-lt"/>
              </a:rPr>
              <a:t>Enzyme Concentration</a:t>
            </a:r>
            <a:br>
              <a:rPr lang="en-GB" altLang="en-US" sz="2000" dirty="0">
                <a:solidFill>
                  <a:srgbClr val="050507"/>
                </a:solidFill>
                <a:latin typeface="+mn-lt"/>
              </a:rPr>
            </a:br>
            <a:r>
              <a:rPr lang="en-GB" altLang="en-US" sz="2000" dirty="0">
                <a:solidFill>
                  <a:srgbClr val="050507"/>
                </a:solidFill>
                <a:latin typeface="+mn-lt"/>
              </a:rPr>
              <a:t>Inhibitors</a:t>
            </a:r>
            <a:endParaRPr lang="en-GB" altLang="en-US" dirty="0">
              <a:solidFill>
                <a:srgbClr val="050507"/>
              </a:solidFill>
              <a:latin typeface="+mn-lt"/>
            </a:endParaRPr>
          </a:p>
        </p:txBody>
      </p:sp>
      <p:sp>
        <p:nvSpPr>
          <p:cNvPr id="2051" name="Rectangle 3"/>
          <p:cNvSpPr>
            <a:spLocks noGrp="1" noChangeArrowheads="1"/>
          </p:cNvSpPr>
          <p:nvPr>
            <p:ph type="subTitle" idx="1"/>
          </p:nvPr>
        </p:nvSpPr>
        <p:spPr>
          <a:xfrm>
            <a:off x="3071813" y="4749800"/>
            <a:ext cx="6400800" cy="1752600"/>
          </a:xfrm>
        </p:spPr>
        <p:txBody>
          <a:bodyPr/>
          <a:lstStyle/>
          <a:p>
            <a:pPr eaLnBrk="1" hangingPunct="1"/>
            <a:r>
              <a:rPr lang="en-GB" altLang="en-US" dirty="0"/>
              <a:t>Learning Outcome: Explain how temperature affects enzyme controlled reactions</a:t>
            </a:r>
          </a:p>
        </p:txBody>
      </p:sp>
    </p:spTree>
    <p:extLst>
      <p:ext uri="{BB962C8B-B14F-4D97-AF65-F5344CB8AC3E}">
        <p14:creationId xmlns:p14="http://schemas.microsoft.com/office/powerpoint/2010/main" val="3001935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p:txBody>
          <a:bodyPr/>
          <a:lstStyle/>
          <a:p>
            <a:pPr eaLnBrk="1" hangingPunct="1"/>
            <a:r>
              <a:rPr lang="en-GB" altLang="en-US" sz="4000">
                <a:solidFill>
                  <a:srgbClr val="050507"/>
                </a:solidFill>
                <a:latin typeface="+mn-lt"/>
              </a:rPr>
              <a:t>Exam questions often ask you to describe and explain!</a:t>
            </a:r>
          </a:p>
        </p:txBody>
      </p:sp>
      <p:sp>
        <p:nvSpPr>
          <p:cNvPr id="4099" name="Rectangle 5"/>
          <p:cNvSpPr>
            <a:spLocks noGrp="1" noChangeArrowheads="1"/>
          </p:cNvSpPr>
          <p:nvPr>
            <p:ph type="body" sz="half" idx="4294967295"/>
          </p:nvPr>
        </p:nvSpPr>
        <p:spPr>
          <a:xfrm>
            <a:off x="1847850" y="1890714"/>
            <a:ext cx="8134350" cy="4340225"/>
          </a:xfrm>
        </p:spPr>
        <p:txBody>
          <a:bodyPr/>
          <a:lstStyle/>
          <a:p>
            <a:pPr eaLnBrk="1" hangingPunct="1">
              <a:buFontTx/>
              <a:buNone/>
            </a:pPr>
            <a:r>
              <a:rPr lang="en-GB" altLang="en-US"/>
              <a:t>	</a:t>
            </a:r>
            <a:r>
              <a:rPr lang="en-GB" altLang="en-US">
                <a:solidFill>
                  <a:srgbClr val="050507"/>
                </a:solidFill>
              </a:rPr>
              <a:t>You need to be able to </a:t>
            </a:r>
            <a:r>
              <a:rPr lang="en-GB" altLang="en-US" b="1">
                <a:solidFill>
                  <a:srgbClr val="050507"/>
                </a:solidFill>
              </a:rPr>
              <a:t>DESCRIBE</a:t>
            </a:r>
            <a:r>
              <a:rPr lang="en-GB" altLang="en-US">
                <a:solidFill>
                  <a:srgbClr val="050507"/>
                </a:solidFill>
              </a:rPr>
              <a:t> and </a:t>
            </a:r>
            <a:r>
              <a:rPr lang="en-GB" altLang="en-US" b="1">
                <a:solidFill>
                  <a:srgbClr val="050507"/>
                </a:solidFill>
              </a:rPr>
              <a:t>EXPLAIN</a:t>
            </a:r>
            <a:r>
              <a:rPr lang="en-GB" altLang="en-US">
                <a:solidFill>
                  <a:srgbClr val="050507"/>
                </a:solidFill>
              </a:rPr>
              <a:t> the effect of different factors on the rate of enzyme reactions</a:t>
            </a:r>
          </a:p>
          <a:p>
            <a:pPr eaLnBrk="1" hangingPunct="1">
              <a:buFontTx/>
              <a:buNone/>
            </a:pPr>
            <a:endParaRPr lang="en-GB" altLang="en-US">
              <a:solidFill>
                <a:srgbClr val="050507"/>
              </a:solidFill>
            </a:endParaRPr>
          </a:p>
          <a:p>
            <a:pPr algn="ctr" eaLnBrk="1" hangingPunct="1">
              <a:buFontTx/>
              <a:buNone/>
            </a:pPr>
            <a:r>
              <a:rPr lang="en-GB" altLang="en-US">
                <a:solidFill>
                  <a:srgbClr val="050507"/>
                </a:solidFill>
              </a:rPr>
              <a:t>	In exam answers </a:t>
            </a:r>
            <a:r>
              <a:rPr lang="en-GB" altLang="en-US" b="1">
                <a:solidFill>
                  <a:srgbClr val="050507"/>
                </a:solidFill>
              </a:rPr>
              <a:t>ALWAYS</a:t>
            </a:r>
            <a:r>
              <a:rPr lang="en-GB" altLang="en-US">
                <a:solidFill>
                  <a:srgbClr val="050507"/>
                </a:solidFill>
              </a:rPr>
              <a:t> quote the figures from the x and y axis in your answers!</a:t>
            </a:r>
          </a:p>
        </p:txBody>
      </p:sp>
    </p:spTree>
    <p:extLst>
      <p:ext uri="{BB962C8B-B14F-4D97-AF65-F5344CB8AC3E}">
        <p14:creationId xmlns:p14="http://schemas.microsoft.com/office/powerpoint/2010/main" val="157264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As we work through the </a:t>
            </a:r>
            <a:r>
              <a:rPr lang="en-GB" dirty="0" err="1"/>
              <a:t>powerpoint</a:t>
            </a:r>
            <a:r>
              <a:rPr lang="en-GB" dirty="0"/>
              <a:t> fill in your graph on page 14</a:t>
            </a:r>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806311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p:txBody>
          <a:bodyPr/>
          <a:lstStyle/>
          <a:p>
            <a:pPr eaLnBrk="1" hangingPunct="1"/>
            <a:r>
              <a:rPr lang="en-GB" altLang="en-US">
                <a:solidFill>
                  <a:srgbClr val="050507"/>
                </a:solidFill>
                <a:latin typeface="+mn-lt"/>
              </a:rPr>
              <a:t>Effect of Temperature</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851" y="1828801"/>
            <a:ext cx="5121275"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 Box 4"/>
          <p:cNvSpPr txBox="1">
            <a:spLocks noChangeArrowheads="1"/>
          </p:cNvSpPr>
          <p:nvPr/>
        </p:nvSpPr>
        <p:spPr bwMode="auto">
          <a:xfrm>
            <a:off x="3143250" y="5924550"/>
            <a:ext cx="4425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solidFill>
                  <a:srgbClr val="050507"/>
                </a:solidFill>
                <a:latin typeface="+mn-lt"/>
              </a:rPr>
              <a:t>Temperature</a:t>
            </a:r>
          </a:p>
        </p:txBody>
      </p:sp>
      <p:sp>
        <p:nvSpPr>
          <p:cNvPr id="5125" name="Text Box 5"/>
          <p:cNvSpPr txBox="1">
            <a:spLocks noChangeArrowheads="1"/>
          </p:cNvSpPr>
          <p:nvPr/>
        </p:nvSpPr>
        <p:spPr bwMode="auto">
          <a:xfrm rot="-5400000">
            <a:off x="-207169" y="2863057"/>
            <a:ext cx="4306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solidFill>
                  <a:srgbClr val="050507"/>
                </a:solidFill>
                <a:latin typeface="+mn-lt"/>
              </a:rPr>
              <a:t>Rate of Reaction</a:t>
            </a:r>
          </a:p>
        </p:txBody>
      </p:sp>
      <p:sp>
        <p:nvSpPr>
          <p:cNvPr id="5126" name="Text Box 6"/>
          <p:cNvSpPr txBox="1">
            <a:spLocks noChangeArrowheads="1"/>
          </p:cNvSpPr>
          <p:nvPr/>
        </p:nvSpPr>
        <p:spPr bwMode="auto">
          <a:xfrm>
            <a:off x="7646988" y="2478089"/>
            <a:ext cx="302101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solidFill>
                  <a:srgbClr val="050507"/>
                </a:solidFill>
                <a:latin typeface="+mn-lt"/>
              </a:rPr>
              <a:t>Think about the graph in three sections and describe what is happening at each stage</a:t>
            </a:r>
          </a:p>
        </p:txBody>
      </p:sp>
      <p:sp>
        <p:nvSpPr>
          <p:cNvPr id="5127" name="AutoShape 7"/>
          <p:cNvSpPr>
            <a:spLocks/>
          </p:cNvSpPr>
          <p:nvPr/>
        </p:nvSpPr>
        <p:spPr bwMode="auto">
          <a:xfrm rot="2614233">
            <a:off x="3808413" y="1733551"/>
            <a:ext cx="400050" cy="4384675"/>
          </a:xfrm>
          <a:prstGeom prst="leftBrace">
            <a:avLst>
              <a:gd name="adj1" fmla="val 9133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mn-lt"/>
            </a:endParaRPr>
          </a:p>
        </p:txBody>
      </p:sp>
      <p:sp>
        <p:nvSpPr>
          <p:cNvPr id="5128" name="AutoShape 8"/>
          <p:cNvSpPr>
            <a:spLocks/>
          </p:cNvSpPr>
          <p:nvPr/>
        </p:nvSpPr>
        <p:spPr bwMode="auto">
          <a:xfrm rot="-5400000">
            <a:off x="6043613" y="2054225"/>
            <a:ext cx="146050" cy="596900"/>
          </a:xfrm>
          <a:prstGeom prst="rightBrace">
            <a:avLst>
              <a:gd name="adj1" fmla="val 3405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mn-lt"/>
            </a:endParaRPr>
          </a:p>
        </p:txBody>
      </p:sp>
      <p:sp>
        <p:nvSpPr>
          <p:cNvPr id="5129" name="AutoShape 9"/>
          <p:cNvSpPr>
            <a:spLocks/>
          </p:cNvSpPr>
          <p:nvPr/>
        </p:nvSpPr>
        <p:spPr bwMode="auto">
          <a:xfrm>
            <a:off x="6718301" y="2425701"/>
            <a:ext cx="225425" cy="3325813"/>
          </a:xfrm>
          <a:prstGeom prst="rightBrace">
            <a:avLst>
              <a:gd name="adj1" fmla="val 12294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mn-lt"/>
            </a:endParaRPr>
          </a:p>
        </p:txBody>
      </p:sp>
    </p:spTree>
    <p:extLst>
      <p:ext uri="{BB962C8B-B14F-4D97-AF65-F5344CB8AC3E}">
        <p14:creationId xmlns:p14="http://schemas.microsoft.com/office/powerpoint/2010/main" val="2119915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1919287" y="550359"/>
            <a:ext cx="8229600" cy="1143000"/>
          </a:xfrm>
        </p:spPr>
        <p:txBody>
          <a:bodyPr>
            <a:normAutofit fontScale="90000"/>
          </a:bodyPr>
          <a:lstStyle/>
          <a:p>
            <a:pPr eaLnBrk="1" hangingPunct="1"/>
            <a:r>
              <a:rPr lang="en-GB" altLang="en-US" sz="3200" dirty="0">
                <a:solidFill>
                  <a:srgbClr val="050507"/>
                </a:solidFill>
                <a:latin typeface="+mn-lt"/>
              </a:rPr>
              <a:t>Describe the Effect of Temperature – match the phrase to the region on the graph Match each to it’s explanation on page 14</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0" y="2060576"/>
            <a:ext cx="4154488"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4"/>
          <p:cNvSpPr txBox="1">
            <a:spLocks noChangeArrowheads="1"/>
          </p:cNvSpPr>
          <p:nvPr/>
        </p:nvSpPr>
        <p:spPr bwMode="auto">
          <a:xfrm>
            <a:off x="2711450" y="5526088"/>
            <a:ext cx="2952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latin typeface="+mn-lt"/>
              </a:rPr>
              <a:t>Temperature</a:t>
            </a:r>
          </a:p>
        </p:txBody>
      </p:sp>
      <p:sp>
        <p:nvSpPr>
          <p:cNvPr id="6149" name="Text Box 5"/>
          <p:cNvSpPr txBox="1">
            <a:spLocks noChangeArrowheads="1"/>
          </p:cNvSpPr>
          <p:nvPr/>
        </p:nvSpPr>
        <p:spPr bwMode="auto">
          <a:xfrm rot="-5400000">
            <a:off x="-6350" y="3143251"/>
            <a:ext cx="4308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latin typeface="+mn-lt"/>
              </a:rPr>
              <a:t>Rate of Reaction</a:t>
            </a:r>
          </a:p>
        </p:txBody>
      </p:sp>
      <p:sp>
        <p:nvSpPr>
          <p:cNvPr id="6150" name="AutoShape 7"/>
          <p:cNvSpPr>
            <a:spLocks/>
          </p:cNvSpPr>
          <p:nvPr/>
        </p:nvSpPr>
        <p:spPr bwMode="auto">
          <a:xfrm rot="2614233">
            <a:off x="3740151" y="1968500"/>
            <a:ext cx="601663" cy="3333750"/>
          </a:xfrm>
          <a:prstGeom prst="leftBrace">
            <a:avLst>
              <a:gd name="adj1" fmla="val 46174"/>
              <a:gd name="adj2" fmla="val 50000"/>
            </a:avLst>
          </a:prstGeom>
          <a:noFill/>
          <a:ln w="9525">
            <a:solidFill>
              <a:srgbClr val="00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mn-lt"/>
            </a:endParaRPr>
          </a:p>
        </p:txBody>
      </p:sp>
      <p:sp>
        <p:nvSpPr>
          <p:cNvPr id="6151" name="AutoShape 7"/>
          <p:cNvSpPr>
            <a:spLocks/>
          </p:cNvSpPr>
          <p:nvPr/>
        </p:nvSpPr>
        <p:spPr bwMode="auto">
          <a:xfrm rot="5400000">
            <a:off x="5464969" y="2086769"/>
            <a:ext cx="400050" cy="461962"/>
          </a:xfrm>
          <a:prstGeom prst="leftBrace">
            <a:avLst>
              <a:gd name="adj1" fmla="val 9623"/>
              <a:gd name="adj2" fmla="val 50000"/>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mn-lt"/>
            </a:endParaRPr>
          </a:p>
        </p:txBody>
      </p:sp>
      <p:sp>
        <p:nvSpPr>
          <p:cNvPr id="6152" name="AutoShape 7"/>
          <p:cNvSpPr>
            <a:spLocks/>
          </p:cNvSpPr>
          <p:nvPr/>
        </p:nvSpPr>
        <p:spPr bwMode="auto">
          <a:xfrm rot="10800000">
            <a:off x="6240463" y="2636839"/>
            <a:ext cx="188912" cy="2581275"/>
          </a:xfrm>
          <a:prstGeom prst="leftBrace">
            <a:avLst>
              <a:gd name="adj1" fmla="val 113866"/>
              <a:gd name="adj2" fmla="val 50000"/>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latin typeface="+mn-lt"/>
            </a:endParaRPr>
          </a:p>
        </p:txBody>
      </p:sp>
      <p:sp>
        <p:nvSpPr>
          <p:cNvPr id="6153" name="Text Box 6"/>
          <p:cNvSpPr txBox="1">
            <a:spLocks noChangeArrowheads="1"/>
          </p:cNvSpPr>
          <p:nvPr/>
        </p:nvSpPr>
        <p:spPr bwMode="auto">
          <a:xfrm>
            <a:off x="6862360" y="1517234"/>
            <a:ext cx="5236379"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285750" indent="-285750">
              <a:spcBef>
                <a:spcPct val="0"/>
              </a:spcBef>
            </a:pPr>
            <a:r>
              <a:rPr lang="en-GB" altLang="en-US" sz="2800" dirty="0">
                <a:solidFill>
                  <a:srgbClr val="050507"/>
                </a:solidFill>
                <a:latin typeface="+mn-lt"/>
              </a:rPr>
              <a:t> As the temperature increases the rate of reaction increases slowly, then more quickly</a:t>
            </a:r>
          </a:p>
          <a:p>
            <a:pPr marL="285750" indent="-285750">
              <a:spcBef>
                <a:spcPct val="0"/>
              </a:spcBef>
            </a:pPr>
            <a:endParaRPr lang="en-GB" altLang="en-US" sz="2800" dirty="0">
              <a:solidFill>
                <a:srgbClr val="050507"/>
              </a:solidFill>
              <a:latin typeface="+mn-lt"/>
            </a:endParaRPr>
          </a:p>
          <a:p>
            <a:pPr marL="285750" indent="-285750">
              <a:spcBef>
                <a:spcPct val="0"/>
              </a:spcBef>
            </a:pPr>
            <a:r>
              <a:rPr lang="en-GB" altLang="en-US" sz="2800" dirty="0">
                <a:solidFill>
                  <a:srgbClr val="050507"/>
                </a:solidFill>
                <a:latin typeface="+mn-lt"/>
              </a:rPr>
              <a:t>The temperature where the rate of reaction is fastest is called the optimum temperature</a:t>
            </a:r>
          </a:p>
          <a:p>
            <a:pPr marL="285750" indent="-285750">
              <a:spcBef>
                <a:spcPct val="0"/>
              </a:spcBef>
            </a:pPr>
            <a:endParaRPr lang="en-GB" altLang="en-US" sz="2800" dirty="0">
              <a:solidFill>
                <a:srgbClr val="050507"/>
              </a:solidFill>
              <a:latin typeface="+mn-lt"/>
            </a:endParaRPr>
          </a:p>
          <a:p>
            <a:pPr marL="285750" indent="-285750">
              <a:spcBef>
                <a:spcPct val="0"/>
              </a:spcBef>
            </a:pPr>
            <a:r>
              <a:rPr lang="en-GB" altLang="en-US" sz="2800" dirty="0">
                <a:solidFill>
                  <a:srgbClr val="050507"/>
                </a:solidFill>
                <a:latin typeface="+mn-lt"/>
              </a:rPr>
              <a:t>Above the optimum temperature, increasing the temperature causes the rate of reaction to decrease rapidly </a:t>
            </a:r>
          </a:p>
        </p:txBody>
      </p:sp>
    </p:spTree>
    <p:extLst>
      <p:ext uri="{BB962C8B-B14F-4D97-AF65-F5344CB8AC3E}">
        <p14:creationId xmlns:p14="http://schemas.microsoft.com/office/powerpoint/2010/main" val="2665445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70088" y="371476"/>
            <a:ext cx="8229600" cy="635000"/>
          </a:xfrm>
        </p:spPr>
        <p:txBody>
          <a:bodyPr/>
          <a:lstStyle/>
          <a:p>
            <a:pPr eaLnBrk="1" hangingPunct="1"/>
            <a:r>
              <a:rPr lang="en-GB" altLang="en-US" sz="2800" u="sng" dirty="0">
                <a:solidFill>
                  <a:srgbClr val="050507"/>
                </a:solidFill>
                <a:latin typeface="+mn-lt"/>
              </a:rPr>
              <a:t>Now explain each section on the graph</a:t>
            </a:r>
          </a:p>
        </p:txBody>
      </p:sp>
      <p:sp>
        <p:nvSpPr>
          <p:cNvPr id="5" name="Rectangle 3"/>
          <p:cNvSpPr txBox="1">
            <a:spLocks noChangeArrowheads="1"/>
          </p:cNvSpPr>
          <p:nvPr/>
        </p:nvSpPr>
        <p:spPr bwMode="auto">
          <a:xfrm>
            <a:off x="495300" y="1657350"/>
            <a:ext cx="11449050" cy="4034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GB" sz="2800" dirty="0">
                <a:solidFill>
                  <a:srgbClr val="050507"/>
                </a:solidFill>
              </a:rPr>
              <a:t>At low temperatures  - less kinetic energy so fewer </a:t>
            </a:r>
            <a:r>
              <a:rPr lang="en-GB" sz="2800" b="1" dirty="0">
                <a:solidFill>
                  <a:srgbClr val="050507"/>
                </a:solidFill>
              </a:rPr>
              <a:t>collisions</a:t>
            </a:r>
            <a:r>
              <a:rPr lang="en-GB" sz="2800" dirty="0">
                <a:solidFill>
                  <a:srgbClr val="050507"/>
                </a:solidFill>
              </a:rPr>
              <a:t> between the substrate and enzyme active site - rate is low.</a:t>
            </a:r>
          </a:p>
          <a:p>
            <a:pPr marL="0" indent="0">
              <a:buNone/>
              <a:defRPr/>
            </a:pPr>
            <a:r>
              <a:rPr lang="en-GB" sz="2800" dirty="0">
                <a:solidFill>
                  <a:srgbClr val="050507"/>
                </a:solidFill>
              </a:rPr>
              <a:t> </a:t>
            </a:r>
          </a:p>
          <a:p>
            <a:pPr>
              <a:defRPr/>
            </a:pPr>
            <a:r>
              <a:rPr lang="en-GB" sz="2800" dirty="0">
                <a:solidFill>
                  <a:srgbClr val="050507"/>
                </a:solidFill>
              </a:rPr>
              <a:t>As the temperature increases – more </a:t>
            </a:r>
            <a:r>
              <a:rPr lang="en-GB" sz="2800" b="1" dirty="0">
                <a:solidFill>
                  <a:srgbClr val="050507"/>
                </a:solidFill>
              </a:rPr>
              <a:t>kinetic energy</a:t>
            </a:r>
            <a:r>
              <a:rPr lang="en-GB" sz="2800" dirty="0">
                <a:solidFill>
                  <a:srgbClr val="050507"/>
                </a:solidFill>
              </a:rPr>
              <a:t> of the substrates and enzymes. </a:t>
            </a:r>
          </a:p>
          <a:p>
            <a:pPr marL="0" indent="0">
              <a:buNone/>
              <a:defRPr/>
            </a:pPr>
            <a:r>
              <a:rPr lang="en-GB" sz="2800" dirty="0">
                <a:solidFill>
                  <a:srgbClr val="050507"/>
                </a:solidFill>
              </a:rPr>
              <a:t> </a:t>
            </a:r>
          </a:p>
          <a:p>
            <a:pPr>
              <a:defRPr/>
            </a:pPr>
            <a:r>
              <a:rPr lang="en-GB" sz="2800" dirty="0">
                <a:solidFill>
                  <a:srgbClr val="050507"/>
                </a:solidFill>
              </a:rPr>
              <a:t>Frequency of collisions between substrate and active sites increase so more </a:t>
            </a:r>
            <a:r>
              <a:rPr lang="en-GB" sz="2800" b="1" dirty="0">
                <a:solidFill>
                  <a:srgbClr val="050507"/>
                </a:solidFill>
              </a:rPr>
              <a:t>enzyme-substrate complexes</a:t>
            </a:r>
            <a:r>
              <a:rPr lang="en-GB" sz="2800" dirty="0">
                <a:solidFill>
                  <a:srgbClr val="050507"/>
                </a:solidFill>
              </a:rPr>
              <a:t> form, so more </a:t>
            </a:r>
            <a:r>
              <a:rPr lang="en-GB" sz="2800" b="1" dirty="0">
                <a:solidFill>
                  <a:srgbClr val="050507"/>
                </a:solidFill>
              </a:rPr>
              <a:t>product</a:t>
            </a:r>
            <a:r>
              <a:rPr lang="en-GB" sz="2800" dirty="0">
                <a:solidFill>
                  <a:srgbClr val="050507"/>
                </a:solidFill>
              </a:rPr>
              <a:t> form - rate increases</a:t>
            </a:r>
          </a:p>
          <a:p>
            <a:pPr marL="0" indent="0">
              <a:buNone/>
              <a:defRPr/>
            </a:pPr>
            <a:endParaRPr lang="en-GB" sz="1600" dirty="0">
              <a:solidFill>
                <a:srgbClr val="050507"/>
              </a:solidFill>
            </a:endParaRPr>
          </a:p>
        </p:txBody>
      </p:sp>
      <p:pic>
        <p:nvPicPr>
          <p:cNvPr id="4" name="Picture 3">
            <a:extLst>
              <a:ext uri="{FF2B5EF4-FFF2-40B4-BE49-F238E27FC236}">
                <a16:creationId xmlns:a16="http://schemas.microsoft.com/office/drawing/2014/main" id="{A8053310-9FE0-4FCC-ABBB-EC0433D7D94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221912" y="611982"/>
            <a:ext cx="846137" cy="788987"/>
          </a:xfrm>
          <a:prstGeom prst="rect">
            <a:avLst/>
          </a:prstGeom>
        </p:spPr>
      </p:pic>
    </p:spTree>
    <p:extLst>
      <p:ext uri="{BB962C8B-B14F-4D97-AF65-F5344CB8AC3E}">
        <p14:creationId xmlns:p14="http://schemas.microsoft.com/office/powerpoint/2010/main" val="3243983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4B2C-5BE5-484D-A347-9FDE2B3A07F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20B7F25-545B-4E6D-9E0E-4BC7A1A5B47E}"/>
              </a:ext>
            </a:extLst>
          </p:cNvPr>
          <p:cNvSpPr>
            <a:spLocks noGrp="1"/>
          </p:cNvSpPr>
          <p:nvPr>
            <p:ph idx="1"/>
          </p:nvPr>
        </p:nvSpPr>
        <p:spPr/>
        <p:txBody>
          <a:bodyPr/>
          <a:lstStyle/>
          <a:p>
            <a:pPr marL="0" indent="0">
              <a:buNone/>
              <a:defRPr/>
            </a:pPr>
            <a:endParaRPr lang="en-GB" sz="3600" dirty="0">
              <a:solidFill>
                <a:srgbClr val="050507"/>
              </a:solidFill>
            </a:endParaRPr>
          </a:p>
          <a:p>
            <a:pPr>
              <a:defRPr/>
            </a:pPr>
            <a:r>
              <a:rPr lang="en-GB" sz="3600" b="1" dirty="0">
                <a:solidFill>
                  <a:srgbClr val="050507"/>
                </a:solidFill>
              </a:rPr>
              <a:t>Optimum temperature</a:t>
            </a:r>
            <a:r>
              <a:rPr lang="en-GB" sz="3600" dirty="0">
                <a:solidFill>
                  <a:srgbClr val="050507"/>
                </a:solidFill>
              </a:rPr>
              <a:t> is when collisions between substrate and active sites are at their fastest -  so rate is fastest</a:t>
            </a:r>
          </a:p>
          <a:p>
            <a:endParaRPr lang="en-GB" dirty="0"/>
          </a:p>
        </p:txBody>
      </p:sp>
    </p:spTree>
    <p:extLst>
      <p:ext uri="{BB962C8B-B14F-4D97-AF65-F5344CB8AC3E}">
        <p14:creationId xmlns:p14="http://schemas.microsoft.com/office/powerpoint/2010/main" val="3953820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82788" y="791687"/>
            <a:ext cx="8229600" cy="635000"/>
          </a:xfrm>
        </p:spPr>
        <p:txBody>
          <a:bodyPr>
            <a:noAutofit/>
          </a:bodyPr>
          <a:lstStyle/>
          <a:p>
            <a:pPr eaLnBrk="1" hangingPunct="1"/>
            <a:r>
              <a:rPr lang="en-GB" altLang="en-US" sz="6000" u="sng" dirty="0">
                <a:solidFill>
                  <a:srgbClr val="050507"/>
                </a:solidFill>
                <a:latin typeface="+mn-lt"/>
              </a:rPr>
              <a:t>Now explain each section on the graph</a:t>
            </a:r>
          </a:p>
        </p:txBody>
      </p:sp>
      <p:sp>
        <p:nvSpPr>
          <p:cNvPr id="5" name="Rectangle 3"/>
          <p:cNvSpPr txBox="1">
            <a:spLocks noChangeArrowheads="1"/>
          </p:cNvSpPr>
          <p:nvPr/>
        </p:nvSpPr>
        <p:spPr bwMode="auto">
          <a:xfrm>
            <a:off x="0" y="1756887"/>
            <a:ext cx="12192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defRPr/>
            </a:pPr>
            <a:r>
              <a:rPr lang="en-GB" sz="6600" dirty="0">
                <a:solidFill>
                  <a:srgbClr val="050507"/>
                </a:solidFill>
              </a:rPr>
              <a:t> </a:t>
            </a:r>
          </a:p>
        </p:txBody>
      </p:sp>
      <p:graphicFrame>
        <p:nvGraphicFramePr>
          <p:cNvPr id="15" name="Table 14">
            <a:extLst>
              <a:ext uri="{FF2B5EF4-FFF2-40B4-BE49-F238E27FC236}">
                <a16:creationId xmlns:a16="http://schemas.microsoft.com/office/drawing/2014/main" id="{01EC743F-0F5C-483E-8323-AA523731118B}"/>
              </a:ext>
            </a:extLst>
          </p:cNvPr>
          <p:cNvGraphicFramePr>
            <a:graphicFrameLocks noGrp="1"/>
          </p:cNvGraphicFramePr>
          <p:nvPr>
            <p:extLst>
              <p:ext uri="{D42A27DB-BD31-4B8C-83A1-F6EECF244321}">
                <p14:modId xmlns:p14="http://schemas.microsoft.com/office/powerpoint/2010/main" val="2561784683"/>
              </p:ext>
            </p:extLst>
          </p:nvPr>
        </p:nvGraphicFramePr>
        <p:xfrm>
          <a:off x="838200" y="2223930"/>
          <a:ext cx="10515600" cy="4389120"/>
        </p:xfrm>
        <a:graphic>
          <a:graphicData uri="http://schemas.openxmlformats.org/drawingml/2006/table">
            <a:tbl>
              <a:tblPr/>
              <a:tblGrid>
                <a:gridCol w="10515600">
                  <a:extLst>
                    <a:ext uri="{9D8B030D-6E8A-4147-A177-3AD203B41FA5}">
                      <a16:colId xmlns:a16="http://schemas.microsoft.com/office/drawing/2014/main" val="350891432"/>
                    </a:ext>
                  </a:extLst>
                </a:gridCol>
              </a:tblGrid>
              <a:tr h="0">
                <a:tc>
                  <a:txBody>
                    <a:bodyPr/>
                    <a:lstStyle/>
                    <a:p>
                      <a:pPr marL="457200" indent="-457200" algn="l">
                        <a:spcAft>
                          <a:spcPts val="0"/>
                        </a:spcAft>
                        <a:buFont typeface="Arial" panose="020B0604020202020204" pitchFamily="34" charset="0"/>
                        <a:buChar char="•"/>
                      </a:pPr>
                      <a:r>
                        <a:rPr lang="en-GB" sz="3200" dirty="0">
                          <a:effectLst/>
                          <a:latin typeface="+mn-lt"/>
                          <a:ea typeface="Times New Roman" panose="02020603050405020304" pitchFamily="18" charset="0"/>
                        </a:rPr>
                        <a:t>Above the optimum temperature the enzyme </a:t>
                      </a:r>
                      <a:r>
                        <a:rPr lang="en-GB" sz="3200" b="1" dirty="0">
                          <a:effectLst/>
                          <a:latin typeface="+mn-lt"/>
                          <a:ea typeface="Times New Roman" panose="02020603050405020304" pitchFamily="18" charset="0"/>
                        </a:rPr>
                        <a:t>vibrates more</a:t>
                      </a:r>
                      <a:r>
                        <a:rPr lang="en-GB" sz="3200" dirty="0">
                          <a:effectLst/>
                          <a:latin typeface="+mn-lt"/>
                          <a:ea typeface="Times New Roman" panose="02020603050405020304" pitchFamily="18" charset="0"/>
                        </a:rPr>
                        <a:t> until the </a:t>
                      </a:r>
                      <a:r>
                        <a:rPr lang="en-GB" sz="3200" b="1" dirty="0">
                          <a:effectLst/>
                          <a:latin typeface="+mn-lt"/>
                          <a:ea typeface="Times New Roman" panose="02020603050405020304" pitchFamily="18" charset="0"/>
                        </a:rPr>
                        <a:t>H bonds</a:t>
                      </a:r>
                      <a:r>
                        <a:rPr lang="en-GB" sz="3200" dirty="0">
                          <a:effectLst/>
                          <a:latin typeface="+mn-lt"/>
                          <a:ea typeface="Times New Roman" panose="02020603050405020304" pitchFamily="18" charset="0"/>
                        </a:rPr>
                        <a:t> maintaining the tertiary structure break. </a:t>
                      </a:r>
                    </a:p>
                    <a:p>
                      <a:pPr marL="457200" indent="-457200" algn="l">
                        <a:spcAft>
                          <a:spcPts val="0"/>
                        </a:spcAft>
                        <a:buFont typeface="Arial" panose="020B0604020202020204" pitchFamily="34" charset="0"/>
                        <a:buChar char="•"/>
                      </a:pPr>
                      <a:r>
                        <a:rPr lang="en-GB" sz="3200" dirty="0">
                          <a:effectLst/>
                          <a:latin typeface="+mn-lt"/>
                          <a:ea typeface="Times New Roman" panose="02020603050405020304" pitchFamily="18" charset="0"/>
                        </a:rPr>
                        <a:t>The </a:t>
                      </a:r>
                      <a:r>
                        <a:rPr lang="en-GB" sz="3200" b="1" dirty="0">
                          <a:effectLst/>
                          <a:latin typeface="+mn-lt"/>
                          <a:ea typeface="Times New Roman" panose="02020603050405020304" pitchFamily="18" charset="0"/>
                        </a:rPr>
                        <a:t>shape of the active site changes – enzyme is denatured. </a:t>
                      </a:r>
                      <a:endParaRPr lang="en-GB" sz="3200" dirty="0">
                        <a:effectLst/>
                        <a:latin typeface="+mn-lt"/>
                        <a:ea typeface="Times New Roman" panose="02020603050405020304" pitchFamily="18" charset="0"/>
                      </a:endParaRPr>
                    </a:p>
                    <a:p>
                      <a:pPr marL="457200" indent="-457200" algn="l">
                        <a:spcAft>
                          <a:spcPts val="0"/>
                        </a:spcAft>
                        <a:buFont typeface="Arial" panose="020B0604020202020204" pitchFamily="34" charset="0"/>
                        <a:buChar char="•"/>
                      </a:pPr>
                      <a:r>
                        <a:rPr lang="en-GB" sz="3200" dirty="0">
                          <a:effectLst/>
                          <a:latin typeface="+mn-lt"/>
                          <a:ea typeface="Times New Roman" panose="02020603050405020304" pitchFamily="18" charset="0"/>
                        </a:rPr>
                        <a:t>The active site and substrate are </a:t>
                      </a:r>
                      <a:r>
                        <a:rPr lang="en-GB" sz="3200" b="1" dirty="0">
                          <a:effectLst/>
                          <a:latin typeface="+mn-lt"/>
                          <a:ea typeface="Times New Roman" panose="02020603050405020304" pitchFamily="18" charset="0"/>
                        </a:rPr>
                        <a:t>no longer complementary</a:t>
                      </a:r>
                      <a:r>
                        <a:rPr lang="en-GB" sz="3200" dirty="0">
                          <a:effectLst/>
                          <a:latin typeface="+mn-lt"/>
                          <a:ea typeface="Times New Roman" panose="02020603050405020304" pitchFamily="18" charset="0"/>
                        </a:rPr>
                        <a:t> in shape.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en-US" sz="3200" b="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Less ESC, EPC and product form – rate decreases rapidly. </a:t>
                      </a:r>
                      <a:endParaRPr kumimoji="0" lang="en-GB" altLang="en-US" sz="3200" b="0" i="0" u="none" strike="noStrike" cap="none" normalizeH="0" baseline="0" dirty="0">
                        <a:ln>
                          <a:noFill/>
                        </a:ln>
                        <a:solidFill>
                          <a:schemeClr val="tx1"/>
                        </a:solidFill>
                        <a:effectLst/>
                        <a:latin typeface="+mn-lt"/>
                      </a:endParaRPr>
                    </a:p>
                    <a:p>
                      <a:pPr algn="l">
                        <a:spcAft>
                          <a:spcPts val="0"/>
                        </a:spcAft>
                      </a:pPr>
                      <a:endParaRPr lang="en-GB" sz="3200" dirty="0">
                        <a:effectLst/>
                        <a:latin typeface="+mn-lt"/>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1644318854"/>
                  </a:ext>
                </a:extLst>
              </a:tr>
            </a:tbl>
          </a:graphicData>
        </a:graphic>
      </p:graphicFrame>
      <p:sp>
        <p:nvSpPr>
          <p:cNvPr id="16" name="Rectangle 4">
            <a:extLst>
              <a:ext uri="{FF2B5EF4-FFF2-40B4-BE49-F238E27FC236}">
                <a16:creationId xmlns:a16="http://schemas.microsoft.com/office/drawing/2014/main" id="{A0DF0E7D-9037-4683-A8D0-1A1A50236AE2}"/>
              </a:ext>
            </a:extLst>
          </p:cNvPr>
          <p:cNvSpPr>
            <a:spLocks noChangeArrowheads="1"/>
          </p:cNvSpPr>
          <p:nvPr/>
        </p:nvSpPr>
        <p:spPr bwMode="auto">
          <a:xfrm>
            <a:off x="1277181" y="4324918"/>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4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45863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582762" y="66676"/>
            <a:ext cx="9774089" cy="6410324"/>
          </a:xfrm>
          <a:prstGeom prst="rect">
            <a:avLst/>
          </a:prstGeom>
          <a:solidFill>
            <a:srgbClr val="FFFFFF"/>
          </a:solidFill>
          <a:ln w="9525">
            <a:solidFill>
              <a:srgbClr val="000000"/>
            </a:solidFill>
            <a:miter lim="800000"/>
            <a:headEnd/>
            <a:tailEnd/>
          </a:ln>
        </p:spPr>
        <p:txBody>
          <a:bodyPr/>
          <a:lstStyle/>
          <a:p>
            <a:pPr>
              <a:defRPr/>
            </a:pPr>
            <a:r>
              <a:rPr lang="en-GB" sz="2400" b="1" u="sng" dirty="0">
                <a:solidFill>
                  <a:srgbClr val="050507"/>
                </a:solidFill>
                <a:ea typeface="Times New Roman"/>
              </a:rPr>
              <a:t>To do – on the sketched graph on </a:t>
            </a:r>
            <a:r>
              <a:rPr lang="en-GB" sz="2400" b="1" u="sng" dirty="0" err="1">
                <a:solidFill>
                  <a:srgbClr val="050507"/>
                </a:solidFill>
                <a:ea typeface="Times New Roman"/>
              </a:rPr>
              <a:t>pg</a:t>
            </a:r>
            <a:r>
              <a:rPr lang="en-GB" sz="2400" b="1" u="sng" dirty="0">
                <a:solidFill>
                  <a:srgbClr val="050507"/>
                </a:solidFill>
                <a:ea typeface="Times New Roman"/>
              </a:rPr>
              <a:t> 14:</a:t>
            </a:r>
            <a:endParaRPr lang="en-GB" sz="2400" dirty="0">
              <a:solidFill>
                <a:srgbClr val="050507"/>
              </a:solidFill>
              <a:ea typeface="Times New Roman"/>
            </a:endParaRPr>
          </a:p>
          <a:p>
            <a:pPr marL="457200" indent="-228600">
              <a:defRPr/>
            </a:pPr>
            <a:r>
              <a:rPr lang="en-GB" sz="2400" dirty="0">
                <a:solidFill>
                  <a:srgbClr val="050507"/>
                </a:solidFill>
                <a:ea typeface="Times New Roman"/>
              </a:rPr>
              <a:t>1. Label the point with the maximum rate of activity.</a:t>
            </a:r>
          </a:p>
          <a:p>
            <a:pPr marL="457200" indent="-228600">
              <a:defRPr/>
            </a:pPr>
            <a:r>
              <a:rPr lang="en-GB" sz="2400" dirty="0">
                <a:solidFill>
                  <a:srgbClr val="050507"/>
                </a:solidFill>
                <a:ea typeface="Times New Roman"/>
              </a:rPr>
              <a:t>2. Label the point at which </a:t>
            </a:r>
            <a:r>
              <a:rPr lang="en-GB" sz="2400" b="1" dirty="0">
                <a:solidFill>
                  <a:srgbClr val="050507"/>
                </a:solidFill>
                <a:ea typeface="Times New Roman"/>
              </a:rPr>
              <a:t>all </a:t>
            </a:r>
            <a:r>
              <a:rPr lang="en-GB" sz="2400" dirty="0">
                <a:solidFill>
                  <a:srgbClr val="050507"/>
                </a:solidFill>
                <a:ea typeface="Times New Roman"/>
              </a:rPr>
              <a:t>enzymes are denatured.</a:t>
            </a:r>
          </a:p>
          <a:p>
            <a:pPr marL="457200" indent="-228600">
              <a:defRPr/>
            </a:pPr>
            <a:r>
              <a:rPr lang="en-GB" sz="2400" dirty="0">
                <a:solidFill>
                  <a:srgbClr val="050507"/>
                </a:solidFill>
                <a:ea typeface="Times New Roman"/>
              </a:rPr>
              <a:t>3. Label a point where there is not very much kinetic energy.</a:t>
            </a:r>
          </a:p>
          <a:p>
            <a:pPr marL="457200" indent="-228600">
              <a:defRPr/>
            </a:pPr>
            <a:endParaRPr lang="en-GB" sz="2400" dirty="0">
              <a:solidFill>
                <a:srgbClr val="050507"/>
              </a:solidFill>
              <a:ea typeface="Times New Roman"/>
            </a:endParaRPr>
          </a:p>
          <a:p>
            <a:pPr marL="457200" indent="-228600">
              <a:defRPr/>
            </a:pPr>
            <a:r>
              <a:rPr lang="en-GB" sz="2400" b="1" u="sng" dirty="0">
                <a:solidFill>
                  <a:srgbClr val="050507"/>
                </a:solidFill>
                <a:ea typeface="Times New Roman"/>
              </a:rPr>
              <a:t>Answer the questions on page 15</a:t>
            </a:r>
          </a:p>
          <a:p>
            <a:pPr>
              <a:defRPr/>
            </a:pPr>
            <a:r>
              <a:rPr lang="en-GB" sz="2400" dirty="0">
                <a:solidFill>
                  <a:srgbClr val="050507"/>
                </a:solidFill>
                <a:ea typeface="Times New Roman"/>
              </a:rPr>
              <a:t> </a:t>
            </a:r>
          </a:p>
          <a:p>
            <a:pPr marL="685800" indent="-457200">
              <a:buFont typeface="+mj-lt"/>
              <a:buAutoNum type="arabicPeriod"/>
              <a:defRPr/>
            </a:pPr>
            <a:r>
              <a:rPr lang="en-GB" sz="2400" dirty="0">
                <a:solidFill>
                  <a:srgbClr val="050507"/>
                </a:solidFill>
                <a:ea typeface="Times New Roman"/>
              </a:rPr>
              <a:t> What is meant by the term </a:t>
            </a:r>
            <a:r>
              <a:rPr lang="en-GB" sz="2400" b="1" dirty="0">
                <a:solidFill>
                  <a:srgbClr val="050507"/>
                </a:solidFill>
                <a:ea typeface="Times New Roman"/>
              </a:rPr>
              <a:t>denatured? </a:t>
            </a:r>
            <a:endParaRPr lang="en-GB" sz="2400" dirty="0">
              <a:solidFill>
                <a:srgbClr val="050507"/>
              </a:solidFill>
              <a:ea typeface="Times New Roman"/>
            </a:endParaRPr>
          </a:p>
          <a:p>
            <a:pPr marL="457200" indent="-457200">
              <a:buFont typeface="+mj-lt"/>
              <a:buAutoNum type="arabicPeriod"/>
              <a:defRPr/>
            </a:pPr>
            <a:endParaRPr lang="en-GB" sz="2400" dirty="0">
              <a:solidFill>
                <a:srgbClr val="050507"/>
              </a:solidFill>
              <a:ea typeface="Times New Roman"/>
            </a:endParaRPr>
          </a:p>
          <a:p>
            <a:pPr marL="685800" indent="-457200">
              <a:buFont typeface="+mj-lt"/>
              <a:buAutoNum type="arabicPeriod"/>
              <a:defRPr/>
            </a:pPr>
            <a:r>
              <a:rPr lang="en-GB" sz="2400" dirty="0">
                <a:solidFill>
                  <a:srgbClr val="050507"/>
                </a:solidFill>
                <a:ea typeface="Times New Roman"/>
              </a:rPr>
              <a:t> Name the bond that is broken by high temperatures to denature an enzyme.</a:t>
            </a:r>
          </a:p>
          <a:p>
            <a:pPr marL="457200" indent="-457200">
              <a:buFont typeface="+mj-lt"/>
              <a:buAutoNum type="arabicPeriod"/>
              <a:defRPr/>
            </a:pPr>
            <a:endParaRPr lang="en-GB" sz="2400" dirty="0">
              <a:solidFill>
                <a:srgbClr val="050507"/>
              </a:solidFill>
              <a:ea typeface="Times New Roman"/>
            </a:endParaRPr>
          </a:p>
          <a:p>
            <a:pPr marL="685800" indent="-457200">
              <a:buFont typeface="+mj-lt"/>
              <a:buAutoNum type="arabicPeriod"/>
              <a:defRPr/>
            </a:pPr>
            <a:r>
              <a:rPr lang="en-GB" sz="2400" dirty="0">
                <a:solidFill>
                  <a:srgbClr val="050507"/>
                </a:solidFill>
                <a:ea typeface="Times New Roman"/>
              </a:rPr>
              <a:t> Suggest the optimum temperature that enzymes work at in mammals. </a:t>
            </a:r>
          </a:p>
          <a:p>
            <a:pPr marL="685800" indent="-457200">
              <a:buFont typeface="+mj-lt"/>
              <a:buAutoNum type="arabicPeriod"/>
              <a:defRPr/>
            </a:pPr>
            <a:endParaRPr lang="en-GB" sz="2400" dirty="0">
              <a:solidFill>
                <a:srgbClr val="050507"/>
              </a:solidFill>
              <a:ea typeface="Times New Roman"/>
            </a:endParaRPr>
          </a:p>
          <a:p>
            <a:pPr marL="685800" indent="-457200">
              <a:buFont typeface="+mj-lt"/>
              <a:buAutoNum type="arabicPeriod"/>
              <a:defRPr/>
            </a:pPr>
            <a:r>
              <a:rPr lang="en-GB" sz="2400" dirty="0">
                <a:solidFill>
                  <a:srgbClr val="050507"/>
                </a:solidFill>
                <a:ea typeface="Times New Roman"/>
              </a:rPr>
              <a:t> Suggest why enzymes in biological washing powders are taken from bacteria living in thermal vents.</a:t>
            </a:r>
          </a:p>
        </p:txBody>
      </p:sp>
      <p:sp>
        <p:nvSpPr>
          <p:cNvPr id="3" name="TextBox 2"/>
          <p:cNvSpPr txBox="1"/>
          <p:nvPr/>
        </p:nvSpPr>
        <p:spPr>
          <a:xfrm>
            <a:off x="1445158" y="2902506"/>
            <a:ext cx="8049295" cy="369332"/>
          </a:xfrm>
          <a:prstGeom prst="rect">
            <a:avLst/>
          </a:prstGeom>
          <a:noFill/>
        </p:spPr>
        <p:txBody>
          <a:bodyPr wrap="square" rtlCol="0">
            <a:spAutoFit/>
          </a:bodyPr>
          <a:lstStyle/>
          <a:p>
            <a:r>
              <a:rPr lang="en-GB" dirty="0">
                <a:solidFill>
                  <a:srgbClr val="7030A0"/>
                </a:solidFill>
              </a:rPr>
              <a:t>Shape of the active site changes and is no longer complementary to the substrate</a:t>
            </a:r>
          </a:p>
        </p:txBody>
      </p:sp>
      <p:sp>
        <p:nvSpPr>
          <p:cNvPr id="5" name="TextBox 4"/>
          <p:cNvSpPr txBox="1"/>
          <p:nvPr/>
        </p:nvSpPr>
        <p:spPr>
          <a:xfrm>
            <a:off x="2048319" y="4033700"/>
            <a:ext cx="8049295" cy="369332"/>
          </a:xfrm>
          <a:prstGeom prst="rect">
            <a:avLst/>
          </a:prstGeom>
          <a:noFill/>
        </p:spPr>
        <p:txBody>
          <a:bodyPr wrap="square" rtlCol="0">
            <a:spAutoFit/>
          </a:bodyPr>
          <a:lstStyle/>
          <a:p>
            <a:r>
              <a:rPr lang="en-GB" dirty="0">
                <a:solidFill>
                  <a:srgbClr val="7030A0"/>
                </a:solidFill>
              </a:rPr>
              <a:t>Hydrogen bonds</a:t>
            </a:r>
          </a:p>
        </p:txBody>
      </p:sp>
      <p:sp>
        <p:nvSpPr>
          <p:cNvPr id="7" name="TextBox 6"/>
          <p:cNvSpPr txBox="1"/>
          <p:nvPr/>
        </p:nvSpPr>
        <p:spPr>
          <a:xfrm>
            <a:off x="1636194" y="4795562"/>
            <a:ext cx="8049295" cy="369332"/>
          </a:xfrm>
          <a:prstGeom prst="rect">
            <a:avLst/>
          </a:prstGeom>
          <a:noFill/>
        </p:spPr>
        <p:txBody>
          <a:bodyPr wrap="square" rtlCol="0">
            <a:spAutoFit/>
          </a:bodyPr>
          <a:lstStyle/>
          <a:p>
            <a:r>
              <a:rPr lang="en-GB" dirty="0">
                <a:solidFill>
                  <a:srgbClr val="7030A0"/>
                </a:solidFill>
              </a:rPr>
              <a:t>37.5</a:t>
            </a:r>
            <a:r>
              <a:rPr lang="en-GB" baseline="30000" dirty="0">
                <a:solidFill>
                  <a:srgbClr val="7030A0"/>
                </a:solidFill>
              </a:rPr>
              <a:t>o</a:t>
            </a:r>
            <a:r>
              <a:rPr lang="en-GB" dirty="0">
                <a:solidFill>
                  <a:srgbClr val="7030A0"/>
                </a:solidFill>
              </a:rPr>
              <a:t>C ( Body Temperature)</a:t>
            </a:r>
          </a:p>
        </p:txBody>
      </p:sp>
      <p:sp>
        <p:nvSpPr>
          <p:cNvPr id="8" name="TextBox 7"/>
          <p:cNvSpPr txBox="1"/>
          <p:nvPr/>
        </p:nvSpPr>
        <p:spPr>
          <a:xfrm>
            <a:off x="1636194" y="5923002"/>
            <a:ext cx="8049295" cy="369332"/>
          </a:xfrm>
          <a:prstGeom prst="rect">
            <a:avLst/>
          </a:prstGeom>
          <a:noFill/>
        </p:spPr>
        <p:txBody>
          <a:bodyPr wrap="square" rtlCol="0">
            <a:spAutoFit/>
          </a:bodyPr>
          <a:lstStyle/>
          <a:p>
            <a:r>
              <a:rPr lang="en-GB" dirty="0">
                <a:solidFill>
                  <a:srgbClr val="7030A0"/>
                </a:solidFill>
              </a:rPr>
              <a:t>So they do not denature in the hot water used to wash clothes ( </a:t>
            </a:r>
            <a:r>
              <a:rPr lang="en-GB" dirty="0" err="1">
                <a:solidFill>
                  <a:srgbClr val="7030A0"/>
                </a:solidFill>
              </a:rPr>
              <a:t>ie</a:t>
            </a:r>
            <a:r>
              <a:rPr lang="en-GB" dirty="0">
                <a:solidFill>
                  <a:srgbClr val="7030A0"/>
                </a:solidFill>
              </a:rPr>
              <a:t> 40 degrees +)</a:t>
            </a:r>
          </a:p>
        </p:txBody>
      </p:sp>
    </p:spTree>
    <p:extLst>
      <p:ext uri="{BB962C8B-B14F-4D97-AF65-F5344CB8AC3E}">
        <p14:creationId xmlns:p14="http://schemas.microsoft.com/office/powerpoint/2010/main" val="348636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1981200" y="0"/>
            <a:ext cx="8686800" cy="1143000"/>
          </a:xfrm>
        </p:spPr>
        <p:txBody>
          <a:bodyPr/>
          <a:lstStyle/>
          <a:p>
            <a:pPr eaLnBrk="1" hangingPunct="1"/>
            <a:r>
              <a:rPr lang="en-GB" altLang="en-US">
                <a:solidFill>
                  <a:srgbClr val="050507"/>
                </a:solidFill>
                <a:latin typeface="+mn-lt"/>
              </a:rPr>
              <a:t>Effect of Temperature </a:t>
            </a:r>
          </a:p>
        </p:txBody>
      </p:sp>
      <p:sp>
        <p:nvSpPr>
          <p:cNvPr id="10243" name="Rectangle 3"/>
          <p:cNvSpPr>
            <a:spLocks noGrp="1" noChangeArrowheads="1"/>
          </p:cNvSpPr>
          <p:nvPr>
            <p:ph type="body" sz="half" idx="4294967295"/>
          </p:nvPr>
        </p:nvSpPr>
        <p:spPr>
          <a:xfrm>
            <a:off x="1755776" y="1728788"/>
            <a:ext cx="4435475" cy="5129212"/>
          </a:xfrm>
        </p:spPr>
        <p:txBody>
          <a:bodyPr/>
          <a:lstStyle/>
          <a:p>
            <a:pPr eaLnBrk="1" hangingPunct="1"/>
            <a:r>
              <a:rPr lang="en-GB" altLang="en-US">
                <a:solidFill>
                  <a:srgbClr val="050507"/>
                </a:solidFill>
              </a:rPr>
              <a:t>BEWARE – not all enzymes have an optimum temperature of 37</a:t>
            </a:r>
            <a:r>
              <a:rPr lang="en-GB" altLang="en-US" baseline="30000">
                <a:solidFill>
                  <a:srgbClr val="050507"/>
                </a:solidFill>
              </a:rPr>
              <a:t>o</a:t>
            </a:r>
            <a:r>
              <a:rPr lang="en-GB" altLang="en-US">
                <a:solidFill>
                  <a:srgbClr val="050507"/>
                </a:solidFill>
              </a:rPr>
              <a:t>C</a:t>
            </a:r>
          </a:p>
          <a:p>
            <a:pPr eaLnBrk="1" hangingPunct="1"/>
            <a:endParaRPr lang="en-GB" altLang="en-US">
              <a:solidFill>
                <a:srgbClr val="050507"/>
              </a:solidFill>
            </a:endParaRPr>
          </a:p>
          <a:p>
            <a:pPr eaLnBrk="1" hangingPunct="1"/>
            <a:r>
              <a:rPr lang="en-GB" altLang="en-US">
                <a:solidFill>
                  <a:srgbClr val="050507"/>
                </a:solidFill>
              </a:rPr>
              <a:t>Read questions carefully!!</a:t>
            </a:r>
          </a:p>
          <a:p>
            <a:pPr eaLnBrk="1" hangingPunct="1"/>
            <a:endParaRPr lang="en-GB" altLang="en-US">
              <a:solidFill>
                <a:schemeClr val="bg2"/>
              </a:solidFill>
            </a:endParaRPr>
          </a:p>
        </p:txBody>
      </p:sp>
      <p:pic>
        <p:nvPicPr>
          <p:cNvPr id="10244" name="Picture 9" descr="bewa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1712913"/>
            <a:ext cx="39243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954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2209800" y="2130426"/>
            <a:ext cx="7772400" cy="1470025"/>
          </a:xfrm>
        </p:spPr>
        <p:txBody>
          <a:bodyPr>
            <a:normAutofit fontScale="90000"/>
          </a:bodyPr>
          <a:lstStyle/>
          <a:p>
            <a:pPr eaLnBrk="1" hangingPunct="1"/>
            <a:r>
              <a:rPr lang="en-GB" altLang="en-US" sz="3600">
                <a:solidFill>
                  <a:srgbClr val="050507"/>
                </a:solidFill>
                <a:latin typeface="+mn-lt"/>
              </a:rPr>
              <a:t>Beware Examiners Like to Use Confusing Named Enzymes But Follow The Rules For Describing and Explaining the Graphs They Give You</a:t>
            </a:r>
          </a:p>
        </p:txBody>
      </p:sp>
    </p:spTree>
    <p:extLst>
      <p:ext uri="{BB962C8B-B14F-4D97-AF65-F5344CB8AC3E}">
        <p14:creationId xmlns:p14="http://schemas.microsoft.com/office/powerpoint/2010/main" val="240396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4294967295"/>
          </p:nvPr>
        </p:nvSpPr>
        <p:spPr>
          <a:xfrm>
            <a:off x="1655764" y="2593976"/>
            <a:ext cx="9012237" cy="3971925"/>
          </a:xfrm>
        </p:spPr>
        <p:txBody>
          <a:bodyPr>
            <a:normAutofit lnSpcReduction="10000"/>
          </a:bodyPr>
          <a:lstStyle/>
          <a:p>
            <a:pPr eaLnBrk="1" hangingPunct="1">
              <a:lnSpc>
                <a:spcPct val="90000"/>
              </a:lnSpc>
              <a:buFontTx/>
              <a:buNone/>
              <a:defRPr/>
            </a:pPr>
            <a:r>
              <a:rPr lang="en-GB" altLang="en-US" sz="2600" dirty="0">
                <a:solidFill>
                  <a:srgbClr val="050507"/>
                </a:solidFill>
              </a:rPr>
              <a:t>  	</a:t>
            </a:r>
            <a:r>
              <a:rPr lang="en-GB" altLang="en-US" sz="2000" dirty="0">
                <a:solidFill>
                  <a:srgbClr val="050507"/>
                </a:solidFill>
              </a:rPr>
              <a:t>The lesser spotted hopping flea lives in the tail fur of the short-eared New Forest Fox.</a:t>
            </a:r>
          </a:p>
          <a:p>
            <a:pPr eaLnBrk="1" hangingPunct="1">
              <a:lnSpc>
                <a:spcPct val="90000"/>
              </a:lnSpc>
              <a:buFontTx/>
              <a:buNone/>
              <a:defRPr/>
            </a:pPr>
            <a:endParaRPr lang="en-GB" altLang="en-US" sz="2000" dirty="0">
              <a:solidFill>
                <a:srgbClr val="050507"/>
              </a:solidFill>
            </a:endParaRPr>
          </a:p>
          <a:p>
            <a:pPr eaLnBrk="1" hangingPunct="1">
              <a:lnSpc>
                <a:spcPct val="90000"/>
              </a:lnSpc>
              <a:buFontTx/>
              <a:buNone/>
              <a:defRPr/>
            </a:pPr>
            <a:r>
              <a:rPr lang="en-GB" altLang="en-US" sz="2000" dirty="0">
                <a:solidFill>
                  <a:srgbClr val="050507"/>
                </a:solidFill>
              </a:rPr>
              <a:t>  	The graph shows the effect of temperature on the </a:t>
            </a:r>
            <a:r>
              <a:rPr lang="en-GB" altLang="en-US" sz="2000" dirty="0" err="1">
                <a:solidFill>
                  <a:srgbClr val="050507"/>
                </a:solidFill>
              </a:rPr>
              <a:t>thingymebobase</a:t>
            </a:r>
            <a:r>
              <a:rPr lang="en-GB" altLang="en-US" sz="2000" dirty="0">
                <a:solidFill>
                  <a:srgbClr val="050507"/>
                </a:solidFill>
              </a:rPr>
              <a:t> enzyme which catalyses the break down of </a:t>
            </a:r>
            <a:r>
              <a:rPr lang="en-GB" altLang="en-US" sz="2000" dirty="0" err="1">
                <a:solidFill>
                  <a:srgbClr val="050507"/>
                </a:solidFill>
              </a:rPr>
              <a:t>thingymebobs</a:t>
            </a:r>
            <a:r>
              <a:rPr lang="en-GB" altLang="en-US" sz="2000" dirty="0">
                <a:solidFill>
                  <a:srgbClr val="050507"/>
                </a:solidFill>
              </a:rPr>
              <a:t> to </a:t>
            </a:r>
            <a:r>
              <a:rPr lang="en-GB" altLang="en-US" sz="2000" dirty="0" err="1">
                <a:solidFill>
                  <a:srgbClr val="050507"/>
                </a:solidFill>
              </a:rPr>
              <a:t>dubrywottsits</a:t>
            </a:r>
            <a:r>
              <a:rPr lang="en-GB" altLang="en-US" sz="2000" dirty="0">
                <a:solidFill>
                  <a:srgbClr val="050507"/>
                </a:solidFill>
              </a:rPr>
              <a:t>.</a:t>
            </a:r>
          </a:p>
          <a:p>
            <a:pPr eaLnBrk="1" hangingPunct="1">
              <a:lnSpc>
                <a:spcPct val="90000"/>
              </a:lnSpc>
              <a:buFontTx/>
              <a:buNone/>
              <a:defRPr/>
            </a:pPr>
            <a:endParaRPr lang="en-GB" altLang="en-US" sz="2000" dirty="0">
              <a:solidFill>
                <a:srgbClr val="050507"/>
              </a:solidFill>
            </a:endParaRPr>
          </a:p>
          <a:p>
            <a:pPr eaLnBrk="1" hangingPunct="1">
              <a:lnSpc>
                <a:spcPct val="90000"/>
              </a:lnSpc>
              <a:buFontTx/>
              <a:buNone/>
              <a:defRPr/>
            </a:pPr>
            <a:r>
              <a:rPr lang="en-GB" altLang="en-US" sz="2000" dirty="0">
                <a:solidFill>
                  <a:srgbClr val="050507"/>
                </a:solidFill>
              </a:rPr>
              <a:t>	Describe and explain the effect of temperature on the rate of reaction on the third Wednesday of every month ending in “</a:t>
            </a:r>
            <a:r>
              <a:rPr lang="en-GB" altLang="en-US" sz="2000" dirty="0" err="1">
                <a:solidFill>
                  <a:srgbClr val="050507"/>
                </a:solidFill>
              </a:rPr>
              <a:t>ber</a:t>
            </a:r>
            <a:r>
              <a:rPr lang="en-GB" altLang="en-US" sz="2000" dirty="0">
                <a:solidFill>
                  <a:srgbClr val="050507"/>
                </a:solidFill>
              </a:rPr>
              <a:t>”.</a:t>
            </a:r>
          </a:p>
          <a:p>
            <a:pPr marL="0" indent="0">
              <a:buNone/>
              <a:defRPr/>
            </a:pPr>
            <a:endParaRPr lang="en-GB" altLang="en-US" sz="2600" dirty="0"/>
          </a:p>
          <a:p>
            <a:pPr marL="0" indent="0">
              <a:buNone/>
              <a:defRPr/>
            </a:pPr>
            <a:r>
              <a:rPr lang="en-GB" altLang="en-US" sz="2600" b="1" u="sng" dirty="0">
                <a:solidFill>
                  <a:srgbClr val="7030A0"/>
                </a:solidFill>
              </a:rPr>
              <a:t>So – do you think it matters that the question asks about the third Wednesday etc….?</a:t>
            </a:r>
          </a:p>
        </p:txBody>
      </p:sp>
      <p:pic>
        <p:nvPicPr>
          <p:cNvPr id="12291" name="Picture 7" descr="practi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0664" y="228601"/>
            <a:ext cx="383857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70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u="sng" dirty="0"/>
              <a:t>Task: </a:t>
            </a:r>
          </a:p>
        </p:txBody>
      </p:sp>
      <p:sp>
        <p:nvSpPr>
          <p:cNvPr id="3" name="Content Placeholder 2"/>
          <p:cNvSpPr>
            <a:spLocks noGrp="1"/>
          </p:cNvSpPr>
          <p:nvPr>
            <p:ph idx="1"/>
          </p:nvPr>
        </p:nvSpPr>
        <p:spPr/>
        <p:txBody>
          <a:bodyPr>
            <a:normAutofit fontScale="92500" lnSpcReduction="10000"/>
          </a:bodyPr>
          <a:lstStyle/>
          <a:p>
            <a:pPr marL="0" indent="0">
              <a:buNone/>
            </a:pPr>
            <a:r>
              <a:rPr lang="en-GB" sz="4400" dirty="0"/>
              <a:t>Answer the exam questions on page 15 and 16  (8 marks ) 10 minutes</a:t>
            </a:r>
          </a:p>
          <a:p>
            <a:pPr marL="0" indent="0">
              <a:buNone/>
            </a:pPr>
            <a:endParaRPr lang="en-GB" sz="4400" dirty="0"/>
          </a:p>
          <a:p>
            <a:pPr marL="0" indent="0">
              <a:buNone/>
            </a:pPr>
            <a:r>
              <a:rPr lang="en-GB" sz="4400" dirty="0"/>
              <a:t>If you finish….</a:t>
            </a:r>
          </a:p>
          <a:p>
            <a:pPr marL="0" indent="0">
              <a:buNone/>
            </a:pPr>
            <a:r>
              <a:rPr lang="en-GB" sz="4400" dirty="0"/>
              <a:t>On whiteboards </a:t>
            </a:r>
          </a:p>
          <a:p>
            <a:pPr marL="0" indent="0">
              <a:buNone/>
            </a:pPr>
            <a:r>
              <a:rPr lang="en-GB" sz="4400" dirty="0"/>
              <a:t>Explain the effect of temperature on enzyme controlled reactions (5)</a:t>
            </a:r>
          </a:p>
          <a:p>
            <a:pPr marL="0" indent="0">
              <a:buNone/>
            </a:pPr>
            <a:endParaRPr lang="en-GB" dirty="0"/>
          </a:p>
        </p:txBody>
      </p:sp>
    </p:spTree>
    <p:extLst>
      <p:ext uri="{BB962C8B-B14F-4D97-AF65-F5344CB8AC3E}">
        <p14:creationId xmlns:p14="http://schemas.microsoft.com/office/powerpoint/2010/main" val="4262357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ds-content.doublestruck.eu/AA_BIOL/QSAS102_files_Q/img01.png"/>
          <p:cNvPicPr/>
          <p:nvPr/>
        </p:nvPicPr>
        <p:blipFill>
          <a:blip r:embed="rId2">
            <a:extLst>
              <a:ext uri="{28A0092B-C50C-407E-A947-70E740481C1C}">
                <a14:useLocalDpi xmlns:a14="http://schemas.microsoft.com/office/drawing/2010/main" val="0"/>
              </a:ext>
            </a:extLst>
          </a:blip>
          <a:srcRect/>
          <a:stretch>
            <a:fillRect/>
          </a:stretch>
        </p:blipFill>
        <p:spPr bwMode="auto">
          <a:xfrm>
            <a:off x="533400" y="1887537"/>
            <a:ext cx="3916680" cy="2092325"/>
          </a:xfrm>
          <a:prstGeom prst="rect">
            <a:avLst/>
          </a:prstGeom>
          <a:noFill/>
          <a:ln>
            <a:noFill/>
          </a:ln>
        </p:spPr>
      </p:pic>
      <p:sp>
        <p:nvSpPr>
          <p:cNvPr id="5" name="Rectangle 4"/>
          <p:cNvSpPr/>
          <p:nvPr/>
        </p:nvSpPr>
        <p:spPr>
          <a:xfrm>
            <a:off x="533400" y="314236"/>
            <a:ext cx="6096000" cy="1200329"/>
          </a:xfrm>
          <a:prstGeom prst="rect">
            <a:avLst/>
          </a:prstGeom>
        </p:spPr>
        <p:txBody>
          <a:bodyPr>
            <a:spAutoFit/>
          </a:bodyPr>
          <a:lstStyle/>
          <a:p>
            <a:pPr>
              <a:spcBef>
                <a:spcPts val="1200"/>
              </a:spcBef>
              <a:spcAft>
                <a:spcPts val="0"/>
              </a:spcAft>
            </a:pPr>
            <a:r>
              <a:rPr lang="en-GB" dirty="0">
                <a:solidFill>
                  <a:srgbClr val="222222"/>
                </a:solidFill>
                <a:effectLst/>
                <a:latin typeface="Calibri" panose="020F0502020204030204" pitchFamily="34" charset="0"/>
                <a:ea typeface="Times New Roman" panose="02020603050405020304" pitchFamily="18" charset="0"/>
              </a:rPr>
              <a:t>A technician investigated the effect of temperature on the rate of an enzyme-controlled reaction. At each temperature, he started the reaction using the same volume of substrate solution and the same volume of enzyme solution.</a:t>
            </a:r>
            <a:endParaRPr lang="en-GB" dirty="0">
              <a:effectLst/>
              <a:latin typeface="Times New Roman" panose="02020603050405020304" pitchFamily="18" charset="0"/>
              <a:ea typeface="Times New Roman" panose="02020603050405020304" pitchFamily="18" charset="0"/>
            </a:endParaRPr>
          </a:p>
        </p:txBody>
      </p:sp>
      <p:sp>
        <p:nvSpPr>
          <p:cNvPr id="6" name="Rectangle 5"/>
          <p:cNvSpPr/>
          <p:nvPr/>
        </p:nvSpPr>
        <p:spPr>
          <a:xfrm>
            <a:off x="533400" y="4352835"/>
            <a:ext cx="4381500" cy="646331"/>
          </a:xfrm>
          <a:prstGeom prst="rect">
            <a:avLst/>
          </a:prstGeom>
        </p:spPr>
        <p:txBody>
          <a:bodyPr wrap="square">
            <a:spAutoFit/>
          </a:bodyPr>
          <a:lstStyle/>
          <a:p>
            <a:pPr>
              <a:spcBef>
                <a:spcPts val="1200"/>
              </a:spcBef>
              <a:spcAft>
                <a:spcPts val="0"/>
              </a:spcAft>
            </a:pPr>
            <a:r>
              <a:rPr lang="en-GB" dirty="0">
                <a:solidFill>
                  <a:srgbClr val="222222"/>
                </a:solidFill>
                <a:effectLst/>
                <a:latin typeface="Calibri" panose="020F0502020204030204" pitchFamily="34" charset="0"/>
                <a:ea typeface="Times New Roman" panose="02020603050405020304" pitchFamily="18" charset="0"/>
              </a:rPr>
              <a:t>(a)     Give </a:t>
            </a:r>
            <a:r>
              <a:rPr lang="en-GB" b="1" dirty="0">
                <a:solidFill>
                  <a:srgbClr val="222222"/>
                </a:solidFill>
                <a:effectLst/>
                <a:latin typeface="Calibri" panose="020F0502020204030204" pitchFamily="34" charset="0"/>
                <a:ea typeface="Times New Roman" panose="02020603050405020304" pitchFamily="18" charset="0"/>
              </a:rPr>
              <a:t>one</a:t>
            </a:r>
            <a:r>
              <a:rPr lang="en-GB" dirty="0">
                <a:solidFill>
                  <a:srgbClr val="222222"/>
                </a:solidFill>
                <a:effectLst/>
                <a:latin typeface="Calibri" panose="020F0502020204030204" pitchFamily="34" charset="0"/>
                <a:ea typeface="Times New Roman" panose="02020603050405020304" pitchFamily="18" charset="0"/>
              </a:rPr>
              <a:t> other factor the technician would have controlled.</a:t>
            </a:r>
            <a:endParaRPr lang="en-GB" dirty="0">
              <a:effectLst/>
              <a:latin typeface="Times New Roman" panose="02020603050405020304" pitchFamily="18" charset="0"/>
              <a:ea typeface="Times New Roman" panose="02020603050405020304" pitchFamily="18" charset="0"/>
            </a:endParaRPr>
          </a:p>
        </p:txBody>
      </p:sp>
      <p:sp>
        <p:nvSpPr>
          <p:cNvPr id="7" name="Rectangle 6"/>
          <p:cNvSpPr/>
          <p:nvPr/>
        </p:nvSpPr>
        <p:spPr>
          <a:xfrm>
            <a:off x="6934200" y="702597"/>
            <a:ext cx="4533900" cy="1661993"/>
          </a:xfrm>
          <a:prstGeom prst="rect">
            <a:avLst/>
          </a:prstGeom>
        </p:spPr>
        <p:txBody>
          <a:bodyPr wrap="square">
            <a:spAutoFit/>
          </a:bodyPr>
          <a:lstStyle/>
          <a:p>
            <a:pPr>
              <a:spcBef>
                <a:spcPts val="1200"/>
              </a:spcBef>
              <a:spcAft>
                <a:spcPts val="0"/>
              </a:spcAft>
            </a:pPr>
            <a:r>
              <a:rPr lang="en-GB" dirty="0">
                <a:solidFill>
                  <a:srgbClr val="222222"/>
                </a:solidFill>
                <a:effectLst/>
                <a:latin typeface="Calibri" panose="020F0502020204030204" pitchFamily="34" charset="0"/>
                <a:ea typeface="Times New Roman" panose="02020603050405020304" pitchFamily="18" charset="0"/>
              </a:rPr>
              <a:t>(b)     Calculate the rate of reaction at 25 °C.</a:t>
            </a:r>
            <a:endParaRPr lang="en-GB" dirty="0">
              <a:effectLst/>
              <a:latin typeface="Times New Roman" panose="02020603050405020304" pitchFamily="18" charset="0"/>
              <a:ea typeface="Times New Roman" panose="02020603050405020304" pitchFamily="18" charset="0"/>
            </a:endParaRPr>
          </a:p>
          <a:p>
            <a:pPr>
              <a:spcBef>
                <a:spcPts val="1200"/>
              </a:spcBef>
              <a:spcAft>
                <a:spcPts val="0"/>
              </a:spcAft>
            </a:pPr>
            <a:r>
              <a:rPr lang="en-GB" dirty="0">
                <a:solidFill>
                  <a:srgbClr val="222222"/>
                </a:solidFill>
                <a:effectLst/>
                <a:latin typeface="Calibri" panose="020F0502020204030204" pitchFamily="34" charset="0"/>
                <a:ea typeface="Times New Roman" panose="02020603050405020304" pitchFamily="18" charset="0"/>
              </a:rPr>
              <a:t> </a:t>
            </a:r>
            <a:endParaRPr lang="en-GB" dirty="0">
              <a:effectLst/>
              <a:latin typeface="Times New Roman" panose="02020603050405020304" pitchFamily="18" charset="0"/>
              <a:ea typeface="Times New Roman" panose="02020603050405020304" pitchFamily="18" charset="0"/>
            </a:endParaRPr>
          </a:p>
          <a:p>
            <a:pPr>
              <a:spcBef>
                <a:spcPts val="1200"/>
              </a:spcBef>
              <a:spcAft>
                <a:spcPts val="0"/>
              </a:spcAft>
            </a:pPr>
            <a:r>
              <a:rPr lang="en-GB" dirty="0">
                <a:solidFill>
                  <a:srgbClr val="222222"/>
                </a:solidFill>
                <a:effectLst/>
                <a:latin typeface="Calibri" panose="020F0502020204030204" pitchFamily="34" charset="0"/>
                <a:ea typeface="Times New Roman" panose="02020603050405020304" pitchFamily="18" charset="0"/>
              </a:rPr>
              <a:t> </a:t>
            </a:r>
            <a:endParaRPr lang="en-GB" dirty="0">
              <a:effectLst/>
              <a:latin typeface="Times New Roman" panose="02020603050405020304" pitchFamily="18" charset="0"/>
              <a:ea typeface="Times New Roman" panose="02020603050405020304" pitchFamily="18" charset="0"/>
            </a:endParaRPr>
          </a:p>
          <a:p>
            <a:pPr>
              <a:spcBef>
                <a:spcPts val="1200"/>
              </a:spcBef>
              <a:spcAft>
                <a:spcPts val="0"/>
              </a:spcAft>
            </a:pPr>
            <a:r>
              <a:rPr lang="en-GB" dirty="0">
                <a:solidFill>
                  <a:srgbClr val="222222"/>
                </a:solidFill>
                <a:effectLst/>
                <a:latin typeface="Calibri" panose="020F0502020204030204" pitchFamily="34" charset="0"/>
                <a:ea typeface="Times New Roman" panose="02020603050405020304" pitchFamily="18" charset="0"/>
              </a:rPr>
              <a:t> </a:t>
            </a:r>
            <a:endParaRPr lang="en-GB" dirty="0">
              <a:effectLst/>
              <a:latin typeface="Times New Roman" panose="02020603050405020304" pitchFamily="18" charset="0"/>
              <a:ea typeface="Times New Roman" panose="02020603050405020304" pitchFamily="18" charset="0"/>
            </a:endParaRPr>
          </a:p>
        </p:txBody>
      </p:sp>
      <p:sp>
        <p:nvSpPr>
          <p:cNvPr id="8" name="Rectangle 7"/>
          <p:cNvSpPr/>
          <p:nvPr/>
        </p:nvSpPr>
        <p:spPr>
          <a:xfrm>
            <a:off x="5753100" y="2933699"/>
            <a:ext cx="6096000" cy="646331"/>
          </a:xfrm>
          <a:prstGeom prst="rect">
            <a:avLst/>
          </a:prstGeom>
        </p:spPr>
        <p:txBody>
          <a:bodyPr>
            <a:spAutoFit/>
          </a:bodyPr>
          <a:lstStyle/>
          <a:p>
            <a:r>
              <a:rPr lang="en-GB" dirty="0">
                <a:solidFill>
                  <a:srgbClr val="222222"/>
                </a:solidFill>
                <a:effectLst/>
                <a:latin typeface="Calibri" panose="020F0502020204030204" pitchFamily="34" charset="0"/>
                <a:ea typeface="Times New Roman" panose="02020603050405020304" pitchFamily="18" charset="0"/>
              </a:rPr>
              <a:t>(c)     Describe and explain the differences between the two curves.( 5)</a:t>
            </a:r>
            <a:endParaRPr lang="en-GB" dirty="0"/>
          </a:p>
        </p:txBody>
      </p:sp>
      <p:sp>
        <p:nvSpPr>
          <p:cNvPr id="9" name="Rectangle 8"/>
          <p:cNvSpPr/>
          <p:nvPr/>
        </p:nvSpPr>
        <p:spPr>
          <a:xfrm>
            <a:off x="533400" y="5372140"/>
            <a:ext cx="4381500" cy="646331"/>
          </a:xfrm>
          <a:prstGeom prst="rect">
            <a:avLst/>
          </a:prstGeom>
          <a:ln>
            <a:solidFill>
              <a:srgbClr val="FF0000"/>
            </a:solidFill>
          </a:ln>
        </p:spPr>
        <p:txBody>
          <a:bodyPr wrap="square">
            <a:spAutoFit/>
          </a:bodyPr>
          <a:lstStyle/>
          <a:p>
            <a:r>
              <a:rPr lang="en-GB" b="0" i="0" dirty="0">
                <a:solidFill>
                  <a:srgbClr val="222222"/>
                </a:solidFill>
                <a:effectLst/>
                <a:latin typeface="Arial" panose="020B0604020202020204" pitchFamily="34" charset="0"/>
              </a:rPr>
              <a:t>(a)     Concentration of substrate solution / of enzyme solution / </a:t>
            </a:r>
            <a:r>
              <a:rPr lang="en-GB" b="0" i="0" dirty="0" err="1">
                <a:solidFill>
                  <a:srgbClr val="222222"/>
                </a:solidFill>
                <a:effectLst/>
                <a:latin typeface="Arial" panose="020B0604020202020204" pitchFamily="34" charset="0"/>
              </a:rPr>
              <a:t>pH.</a:t>
            </a:r>
            <a:endParaRPr lang="en-GB" dirty="0"/>
          </a:p>
        </p:txBody>
      </p:sp>
      <p:sp>
        <p:nvSpPr>
          <p:cNvPr id="10" name="Rectangle 9"/>
          <p:cNvSpPr/>
          <p:nvPr/>
        </p:nvSpPr>
        <p:spPr>
          <a:xfrm>
            <a:off x="6229350" y="1217983"/>
            <a:ext cx="5143500" cy="1431161"/>
          </a:xfrm>
          <a:prstGeom prst="rect">
            <a:avLst/>
          </a:prstGeom>
          <a:ln>
            <a:solidFill>
              <a:srgbClr val="FF0000"/>
            </a:solidFill>
          </a:ln>
        </p:spPr>
        <p:txBody>
          <a:bodyPr wrap="square">
            <a:spAutoFit/>
          </a:bodyPr>
          <a:lstStyle/>
          <a:p>
            <a:pPr marL="1080135" indent="-720090">
              <a:spcBef>
                <a:spcPts val="1200"/>
              </a:spcBef>
            </a:pPr>
            <a:r>
              <a:rPr lang="en-GB" b="0" i="0" dirty="0">
                <a:solidFill>
                  <a:srgbClr val="222222"/>
                </a:solidFill>
                <a:effectLst/>
                <a:latin typeface="Arial" panose="020B0604020202020204" pitchFamily="34" charset="0"/>
              </a:rPr>
              <a:t>  1.      2.5 / 0.04;</a:t>
            </a:r>
          </a:p>
          <a:p>
            <a:pPr marL="1440180" marR="1080135">
              <a:spcBef>
                <a:spcPts val="300"/>
              </a:spcBef>
            </a:pPr>
            <a:r>
              <a:rPr lang="en-GB" b="0" i="1" dirty="0">
                <a:solidFill>
                  <a:srgbClr val="222222"/>
                </a:solidFill>
                <a:effectLst/>
                <a:latin typeface="Arial" panose="020B0604020202020204" pitchFamily="34" charset="0"/>
              </a:rPr>
              <a:t>1 mark for correct value</a:t>
            </a:r>
          </a:p>
          <a:p>
            <a:pPr>
              <a:spcBef>
                <a:spcPts val="1200"/>
              </a:spcBef>
            </a:pPr>
            <a:r>
              <a:rPr lang="en-GB" b="0" i="0" dirty="0">
                <a:solidFill>
                  <a:srgbClr val="222222"/>
                </a:solidFill>
                <a:effectLst/>
                <a:latin typeface="Arial" panose="020B0604020202020204" pitchFamily="34" charset="0"/>
              </a:rPr>
              <a:t>2.      g </a:t>
            </a:r>
            <a:r>
              <a:rPr lang="en-GB" b="0" i="0" dirty="0" err="1">
                <a:solidFill>
                  <a:srgbClr val="222222"/>
                </a:solidFill>
                <a:effectLst/>
                <a:latin typeface="Arial" panose="020B0604020202020204" pitchFamily="34" charset="0"/>
              </a:rPr>
              <a:t>dm</a:t>
            </a:r>
            <a:r>
              <a:rPr lang="en-GB" b="0" i="0" baseline="30000" dirty="0">
                <a:solidFill>
                  <a:srgbClr val="222222"/>
                </a:solidFill>
                <a:effectLst/>
                <a:latin typeface="Arial" panose="020B0604020202020204" pitchFamily="34" charset="0"/>
              </a:rPr>
              <a:t>–3</a:t>
            </a:r>
            <a:r>
              <a:rPr lang="en-GB" b="0" i="0" dirty="0">
                <a:solidFill>
                  <a:srgbClr val="222222"/>
                </a:solidFill>
                <a:effectLst/>
                <a:latin typeface="Arial" panose="020B0604020202020204" pitchFamily="34" charset="0"/>
              </a:rPr>
              <a:t> minute</a:t>
            </a:r>
            <a:r>
              <a:rPr lang="en-GB" b="0" i="0" baseline="30000"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 / g </a:t>
            </a:r>
            <a:r>
              <a:rPr lang="en-GB" b="0" i="0" dirty="0" err="1">
                <a:solidFill>
                  <a:srgbClr val="222222"/>
                </a:solidFill>
                <a:effectLst/>
                <a:latin typeface="Arial" panose="020B0604020202020204" pitchFamily="34" charset="0"/>
              </a:rPr>
              <a:t>dm</a:t>
            </a:r>
            <a:r>
              <a:rPr lang="en-GB" b="0" i="0" baseline="30000" dirty="0">
                <a:solidFill>
                  <a:srgbClr val="222222"/>
                </a:solidFill>
                <a:effectLst/>
                <a:latin typeface="Arial" panose="020B0604020202020204" pitchFamily="34" charset="0"/>
              </a:rPr>
              <a:t>–3</a:t>
            </a:r>
            <a:r>
              <a:rPr lang="en-GB" b="0" i="0" dirty="0">
                <a:solidFill>
                  <a:srgbClr val="222222"/>
                </a:solidFill>
                <a:effectLst/>
                <a:latin typeface="Arial" panose="020B0604020202020204" pitchFamily="34" charset="0"/>
              </a:rPr>
              <a:t> s</a:t>
            </a:r>
            <a:r>
              <a:rPr lang="en-GB" b="0" i="0" baseline="30000"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a:t>
            </a:r>
          </a:p>
          <a:p>
            <a:pPr marL="1440180" marR="1080135">
              <a:spcBef>
                <a:spcPts val="300"/>
              </a:spcBef>
            </a:pPr>
            <a:r>
              <a:rPr lang="en-GB" b="0" i="1" dirty="0">
                <a:solidFill>
                  <a:srgbClr val="222222"/>
                </a:solidFill>
                <a:effectLst/>
                <a:latin typeface="Arial" panose="020B0604020202020204" pitchFamily="34" charset="0"/>
              </a:rPr>
              <a:t>1 mark for related unit</a:t>
            </a:r>
          </a:p>
        </p:txBody>
      </p:sp>
      <p:sp>
        <p:nvSpPr>
          <p:cNvPr id="11" name="Rectangle 10"/>
          <p:cNvSpPr/>
          <p:nvPr/>
        </p:nvSpPr>
        <p:spPr>
          <a:xfrm>
            <a:off x="5753100" y="3783724"/>
            <a:ext cx="6096000" cy="2623795"/>
          </a:xfrm>
          <a:prstGeom prst="rect">
            <a:avLst/>
          </a:prstGeom>
          <a:ln>
            <a:solidFill>
              <a:srgbClr val="FF0000"/>
            </a:solidFill>
          </a:ln>
        </p:spPr>
        <p:txBody>
          <a:bodyPr>
            <a:spAutoFit/>
          </a:bodyPr>
          <a:lstStyle/>
          <a:p>
            <a:pPr marL="1080135" indent="-720090">
              <a:spcBef>
                <a:spcPts val="1200"/>
              </a:spcBef>
            </a:pPr>
            <a:r>
              <a:rPr lang="en-GB" b="0" i="0" dirty="0">
                <a:solidFill>
                  <a:srgbClr val="222222"/>
                </a:solidFill>
                <a:effectLst/>
                <a:latin typeface="Arial" panose="020B0604020202020204" pitchFamily="34" charset="0"/>
              </a:rPr>
              <a:t>1.      Initial rate of reaction faster at 37 °C;</a:t>
            </a:r>
          </a:p>
          <a:p>
            <a:r>
              <a:rPr lang="en-GB" b="0" i="0" dirty="0">
                <a:solidFill>
                  <a:srgbClr val="222222"/>
                </a:solidFill>
                <a:effectLst/>
                <a:latin typeface="Arial" panose="020B0604020202020204" pitchFamily="34" charset="0"/>
              </a:rPr>
              <a:t>2.      Because more kinetic energy;</a:t>
            </a:r>
          </a:p>
          <a:p>
            <a:r>
              <a:rPr lang="en-GB" b="0" i="0" dirty="0">
                <a:solidFill>
                  <a:srgbClr val="222222"/>
                </a:solidFill>
                <a:effectLst/>
                <a:latin typeface="Arial" panose="020B0604020202020204" pitchFamily="34" charset="0"/>
              </a:rPr>
              <a:t>3.      So more E–S collisions / more E–S complexes formed;</a:t>
            </a:r>
          </a:p>
          <a:p>
            <a:r>
              <a:rPr lang="en-GB" b="0" i="0" dirty="0">
                <a:solidFill>
                  <a:srgbClr val="222222"/>
                </a:solidFill>
                <a:effectLst/>
                <a:latin typeface="Arial" panose="020B0604020202020204" pitchFamily="34" charset="0"/>
              </a:rPr>
              <a:t>4.      Graph reaches plateau at 37 °C;</a:t>
            </a:r>
          </a:p>
          <a:p>
            <a:r>
              <a:rPr lang="en-GB" b="0" i="0" dirty="0">
                <a:solidFill>
                  <a:srgbClr val="222222"/>
                </a:solidFill>
                <a:effectLst/>
                <a:latin typeface="Arial" panose="020B0604020202020204" pitchFamily="34" charset="0"/>
              </a:rPr>
              <a:t>5.      Because all substrate used up.</a:t>
            </a:r>
          </a:p>
          <a:p>
            <a:pPr marL="1440180" marR="1080135">
              <a:spcBef>
                <a:spcPts val="300"/>
              </a:spcBef>
            </a:pPr>
            <a:r>
              <a:rPr lang="en-GB" b="0" i="1" dirty="0">
                <a:solidFill>
                  <a:srgbClr val="222222"/>
                </a:solidFill>
                <a:effectLst/>
                <a:latin typeface="Arial" panose="020B0604020202020204" pitchFamily="34" charset="0"/>
              </a:rPr>
              <a:t>Allow converse for correct descriptions and explanations for curve at 25 °C</a:t>
            </a:r>
          </a:p>
        </p:txBody>
      </p:sp>
    </p:spTree>
    <p:extLst>
      <p:ext uri="{BB962C8B-B14F-4D97-AF65-F5344CB8AC3E}">
        <p14:creationId xmlns:p14="http://schemas.microsoft.com/office/powerpoint/2010/main" val="192110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Remember </a:t>
            </a:r>
            <a:br>
              <a:rPr lang="en-GB" dirty="0"/>
            </a:br>
            <a:r>
              <a:rPr lang="en-GB" b="1" dirty="0"/>
              <a:t>Read the axis of your graph carefully!</a:t>
            </a:r>
            <a:endParaRPr lang="en-GB" dirty="0"/>
          </a:p>
        </p:txBody>
      </p:sp>
      <p:sp>
        <p:nvSpPr>
          <p:cNvPr id="3" name="Content Placeholder 2"/>
          <p:cNvSpPr>
            <a:spLocks noGrp="1"/>
          </p:cNvSpPr>
          <p:nvPr>
            <p:ph idx="1"/>
          </p:nvPr>
        </p:nvSpPr>
        <p:spPr>
          <a:xfrm>
            <a:off x="838200" y="1825625"/>
            <a:ext cx="10515600" cy="830264"/>
          </a:xfrm>
        </p:spPr>
        <p:txBody>
          <a:bodyPr>
            <a:normAutofit lnSpcReduction="10000"/>
          </a:bodyPr>
          <a:lstStyle/>
          <a:p>
            <a:r>
              <a:rPr lang="en-GB" dirty="0"/>
              <a:t> The three graphs below all represent the same reaction- They look different because each Y axis shows a different measuring factor.</a:t>
            </a:r>
          </a:p>
          <a:p>
            <a:endParaRPr lang="en-GB" dirty="0"/>
          </a:p>
        </p:txBody>
      </p:sp>
      <p:pic>
        <p:nvPicPr>
          <p:cNvPr id="2049" name="Picture 809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750" y="3570679"/>
            <a:ext cx="6438900" cy="2152259"/>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2"/>
          <p:cNvSpPr txBox="1">
            <a:spLocks noChangeArrowheads="1"/>
          </p:cNvSpPr>
          <p:nvPr/>
        </p:nvSpPr>
        <p:spPr bwMode="auto">
          <a:xfrm>
            <a:off x="266700" y="5722938"/>
            <a:ext cx="11087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enzyme graphs usually plateaux’s (levels off) because one of the other factors is limiting i.e. all of the substrate has been used up or all of the active sites are occupied.</a:t>
            </a:r>
            <a:endParaRPr kumimoji="0" lang="en-GB" altLang="en-US" sz="20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1104900" y="2653657"/>
            <a:ext cx="892847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Task: Add the correct axis title to each graph including suitable units.</a:t>
            </a:r>
            <a:endParaRPr kumimoji="0" lang="en-GB" altLang="en-US" sz="2400" b="1"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1153501" y="2964155"/>
            <a:ext cx="664739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Rate of Reaction, Substrate Concentration, Mass of product released</a:t>
            </a:r>
            <a:r>
              <a:rPr kumimoji="0" lang="en-GB" altLang="en-US" b="0" i="0" u="none" strike="noStrike" cap="none" normalizeH="0" baseline="0" dirty="0">
                <a:ln>
                  <a:noFill/>
                </a:ln>
                <a:solidFill>
                  <a:schemeClr val="tx1"/>
                </a:solidFill>
                <a:effectLst/>
              </a:rPr>
              <a:t> </a:t>
            </a:r>
            <a:endParaRPr kumimoji="0" lang="en-GB"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04995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EF730-D94F-4F83-839B-5C696941CA0D}"/>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E1073436-5E8D-4E25-8EA4-2B7E409A4E27}"/>
              </a:ext>
            </a:extLst>
          </p:cNvPr>
          <p:cNvPicPr>
            <a:picLocks noGrp="1" noChangeAspect="1"/>
          </p:cNvPicPr>
          <p:nvPr>
            <p:ph idx="1"/>
          </p:nvPr>
        </p:nvPicPr>
        <p:blipFill>
          <a:blip r:embed="rId2"/>
          <a:stretch>
            <a:fillRect/>
          </a:stretch>
        </p:blipFill>
        <p:spPr>
          <a:xfrm>
            <a:off x="246832" y="2135483"/>
            <a:ext cx="10130050" cy="3131488"/>
          </a:xfrm>
          <a:prstGeom prst="rect">
            <a:avLst/>
          </a:prstGeom>
        </p:spPr>
      </p:pic>
    </p:spTree>
    <p:extLst>
      <p:ext uri="{BB962C8B-B14F-4D97-AF65-F5344CB8AC3E}">
        <p14:creationId xmlns:p14="http://schemas.microsoft.com/office/powerpoint/2010/main" val="103021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GB" altLang="en-US"/>
              <a:t>Factors affecting enzymes</a:t>
            </a:r>
          </a:p>
        </p:txBody>
      </p:sp>
      <p:sp>
        <p:nvSpPr>
          <p:cNvPr id="3075" name="Rectangle 3"/>
          <p:cNvSpPr>
            <a:spLocks noGrp="1" noChangeArrowheads="1"/>
          </p:cNvSpPr>
          <p:nvPr>
            <p:ph type="body" idx="1"/>
          </p:nvPr>
        </p:nvSpPr>
        <p:spPr/>
        <p:txBody>
          <a:bodyPr/>
          <a:lstStyle/>
          <a:p>
            <a:pPr>
              <a:buFontTx/>
              <a:buNone/>
            </a:pPr>
            <a:r>
              <a:rPr lang="en-GB" altLang="en-US" b="1" dirty="0"/>
              <a:t>  Learning Outcome - Explain how pH affects enzyme controlled reactions.</a:t>
            </a:r>
          </a:p>
        </p:txBody>
      </p:sp>
    </p:spTree>
    <p:extLst>
      <p:ext uri="{BB962C8B-B14F-4D97-AF65-F5344CB8AC3E}">
        <p14:creationId xmlns:p14="http://schemas.microsoft.com/office/powerpoint/2010/main" val="3812495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70025"/>
            <a:ext cx="10515600" cy="1325563"/>
          </a:xfrm>
        </p:spPr>
        <p:txBody>
          <a:bodyPr>
            <a:normAutofit fontScale="90000"/>
          </a:bodyPr>
          <a:lstStyle/>
          <a:p>
            <a:r>
              <a:rPr lang="en-GB" dirty="0"/>
              <a:t>Each enzyme has a pH value that it works at with maximum efficiency called the optimal pH. </a:t>
            </a:r>
            <a:br>
              <a:rPr lang="en-GB" dirty="0"/>
            </a:br>
            <a:br>
              <a:rPr lang="en-GB" dirty="0"/>
            </a:br>
            <a:r>
              <a:rPr lang="en-GB" dirty="0"/>
              <a:t> If the pH is lower or higher than the optimal pH, the enzyme activity decreases until it stops working. pH is a measure of H+ ion </a:t>
            </a:r>
            <a:r>
              <a:rPr lang="en-GB" dirty="0" err="1"/>
              <a:t>concetration</a:t>
            </a:r>
            <a:r>
              <a:rPr lang="en-GB" dirty="0"/>
              <a:t>. </a:t>
            </a:r>
            <a:br>
              <a:rPr lang="en-GB" dirty="0"/>
            </a:br>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95700"/>
            <a:ext cx="4953000" cy="2830195"/>
          </a:xfrm>
          <a:prstGeom prst="rect">
            <a:avLst/>
          </a:prstGeom>
          <a:noFill/>
        </p:spPr>
      </p:pic>
    </p:spTree>
    <p:extLst>
      <p:ext uri="{BB962C8B-B14F-4D97-AF65-F5344CB8AC3E}">
        <p14:creationId xmlns:p14="http://schemas.microsoft.com/office/powerpoint/2010/main" val="3000646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14450"/>
            <a:ext cx="7391400" cy="4735195"/>
          </a:xfrm>
          <a:prstGeom prst="rect">
            <a:avLst/>
          </a:prstGeom>
          <a:noFill/>
        </p:spPr>
      </p:pic>
      <p:sp>
        <p:nvSpPr>
          <p:cNvPr id="5" name="Rectangle 4"/>
          <p:cNvSpPr/>
          <p:nvPr/>
        </p:nvSpPr>
        <p:spPr>
          <a:xfrm>
            <a:off x="8191500" y="1257300"/>
            <a:ext cx="3619500" cy="3970318"/>
          </a:xfrm>
          <a:prstGeom prst="rect">
            <a:avLst/>
          </a:prstGeom>
        </p:spPr>
        <p:txBody>
          <a:bodyPr wrap="square">
            <a:spAutoFit/>
          </a:bodyPr>
          <a:lstStyle/>
          <a:p>
            <a:r>
              <a:rPr lang="en-GB" sz="2800" dirty="0">
                <a:solidFill>
                  <a:srgbClr val="3A3A3A"/>
                </a:solidFill>
                <a:effectLst/>
                <a:latin typeface="Calibri" panose="020F0502020204030204" pitchFamily="34" charset="0"/>
                <a:ea typeface="Times New Roman" panose="02020603050405020304" pitchFamily="18" charset="0"/>
              </a:rPr>
              <a:t>For example, pepsin works at a low pH, </a:t>
            </a:r>
            <a:r>
              <a:rPr lang="en-GB" sz="2800" dirty="0" err="1">
                <a:solidFill>
                  <a:srgbClr val="3A3A3A"/>
                </a:solidFill>
                <a:effectLst/>
                <a:latin typeface="Calibri" panose="020F0502020204030204" pitchFamily="34" charset="0"/>
                <a:ea typeface="Times New Roman" panose="02020603050405020304" pitchFamily="18" charset="0"/>
              </a:rPr>
              <a:t>i.e</a:t>
            </a:r>
            <a:r>
              <a:rPr lang="en-GB" sz="2800" dirty="0">
                <a:solidFill>
                  <a:srgbClr val="3A3A3A"/>
                </a:solidFill>
                <a:effectLst/>
                <a:latin typeface="Calibri" panose="020F0502020204030204" pitchFamily="34" charset="0"/>
                <a:ea typeface="Times New Roman" panose="02020603050405020304" pitchFamily="18" charset="0"/>
              </a:rPr>
              <a:t>, it is highly acidic.</a:t>
            </a:r>
          </a:p>
          <a:p>
            <a:endParaRPr lang="en-GB" sz="2800" dirty="0">
              <a:solidFill>
                <a:srgbClr val="3A3A3A"/>
              </a:solidFill>
              <a:latin typeface="Calibri" panose="020F0502020204030204" pitchFamily="34" charset="0"/>
              <a:ea typeface="Times New Roman" panose="02020603050405020304" pitchFamily="18" charset="0"/>
            </a:endParaRPr>
          </a:p>
          <a:p>
            <a:r>
              <a:rPr lang="en-GB" sz="2800" dirty="0">
                <a:solidFill>
                  <a:srgbClr val="3A3A3A"/>
                </a:solidFill>
                <a:latin typeface="Calibri" panose="020F0502020204030204" pitchFamily="34" charset="0"/>
                <a:ea typeface="Times New Roman" panose="02020603050405020304" pitchFamily="18" charset="0"/>
              </a:rPr>
              <a:t>T</a:t>
            </a:r>
            <a:r>
              <a:rPr lang="en-GB" sz="2800" dirty="0">
                <a:solidFill>
                  <a:srgbClr val="3A3A3A"/>
                </a:solidFill>
                <a:effectLst/>
                <a:latin typeface="Calibri" panose="020F0502020204030204" pitchFamily="34" charset="0"/>
                <a:ea typeface="Times New Roman" panose="02020603050405020304" pitchFamily="18" charset="0"/>
              </a:rPr>
              <a:t>rypsin works at a high pH, </a:t>
            </a:r>
            <a:r>
              <a:rPr lang="en-GB" sz="2800" dirty="0" err="1">
                <a:solidFill>
                  <a:srgbClr val="3A3A3A"/>
                </a:solidFill>
                <a:effectLst/>
                <a:latin typeface="Calibri" panose="020F0502020204030204" pitchFamily="34" charset="0"/>
                <a:ea typeface="Times New Roman" panose="02020603050405020304" pitchFamily="18" charset="0"/>
              </a:rPr>
              <a:t>i.e</a:t>
            </a:r>
            <a:r>
              <a:rPr lang="en-GB" sz="2800" dirty="0">
                <a:solidFill>
                  <a:srgbClr val="3A3A3A"/>
                </a:solidFill>
                <a:effectLst/>
                <a:latin typeface="Calibri" panose="020F0502020204030204" pitchFamily="34" charset="0"/>
                <a:ea typeface="Times New Roman" panose="02020603050405020304" pitchFamily="18" charset="0"/>
              </a:rPr>
              <a:t>, it is basic.</a:t>
            </a:r>
          </a:p>
          <a:p>
            <a:endParaRPr lang="en-GB" sz="2800" dirty="0">
              <a:solidFill>
                <a:srgbClr val="3A3A3A"/>
              </a:solidFill>
              <a:latin typeface="Calibri" panose="020F0502020204030204" pitchFamily="34" charset="0"/>
              <a:ea typeface="Times New Roman" panose="02020603050405020304" pitchFamily="18" charset="0"/>
            </a:endParaRPr>
          </a:p>
          <a:p>
            <a:r>
              <a:rPr lang="en-GB" sz="2800" dirty="0">
                <a:solidFill>
                  <a:srgbClr val="3A3A3A"/>
                </a:solidFill>
                <a:effectLst/>
                <a:latin typeface="Calibri" panose="020F0502020204030204" pitchFamily="34" charset="0"/>
                <a:ea typeface="Times New Roman" panose="02020603050405020304" pitchFamily="18" charset="0"/>
              </a:rPr>
              <a:t> Most enzymes work at neutral pH 7.4</a:t>
            </a:r>
            <a:endParaRPr lang="en-GB" sz="2800" dirty="0"/>
          </a:p>
        </p:txBody>
      </p:sp>
    </p:spTree>
    <p:extLst>
      <p:ext uri="{BB962C8B-B14F-4D97-AF65-F5344CB8AC3E}">
        <p14:creationId xmlns:p14="http://schemas.microsoft.com/office/powerpoint/2010/main" val="3930282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1FFDA-E116-416F-8DBC-0B33ABC5E934}"/>
              </a:ext>
            </a:extLst>
          </p:cNvPr>
          <p:cNvSpPr>
            <a:spLocks noGrp="1"/>
          </p:cNvSpPr>
          <p:nvPr>
            <p:ph type="title"/>
          </p:nvPr>
        </p:nvSpPr>
        <p:spPr/>
        <p:txBody>
          <a:bodyPr>
            <a:normAutofit fontScale="90000"/>
          </a:bodyPr>
          <a:lstStyle/>
          <a:p>
            <a:r>
              <a:rPr lang="en-GB" b="1" u="sng" dirty="0"/>
              <a:t>Task: </a:t>
            </a:r>
            <a:r>
              <a:rPr lang="en-GB" b="1" dirty="0"/>
              <a:t>Complete the graph on page 17 showing how pH affects enzyme activity</a:t>
            </a:r>
            <a:br>
              <a:rPr lang="en-GB" dirty="0"/>
            </a:br>
            <a:endParaRPr lang="en-GB" dirty="0"/>
          </a:p>
        </p:txBody>
      </p:sp>
      <p:sp>
        <p:nvSpPr>
          <p:cNvPr id="3" name="Content Placeholder 2">
            <a:extLst>
              <a:ext uri="{FF2B5EF4-FFF2-40B4-BE49-F238E27FC236}">
                <a16:creationId xmlns:a16="http://schemas.microsoft.com/office/drawing/2014/main" id="{A4D38CB1-2FE3-43A8-B158-09257E34A9B3}"/>
              </a:ext>
            </a:extLst>
          </p:cNvPr>
          <p:cNvSpPr>
            <a:spLocks noGrp="1"/>
          </p:cNvSpPr>
          <p:nvPr>
            <p:ph idx="1"/>
          </p:nvPr>
        </p:nvSpPr>
        <p:spPr/>
        <p:txBody>
          <a:bodyPr/>
          <a:lstStyle/>
          <a:p>
            <a:pPr marL="514350" lvl="0" indent="-514350">
              <a:buFont typeface="+mj-lt"/>
              <a:buAutoNum type="arabicPeriod"/>
            </a:pPr>
            <a:r>
              <a:rPr lang="en-GB" dirty="0"/>
              <a:t>Label where enzymes have become denatured.</a:t>
            </a:r>
          </a:p>
          <a:p>
            <a:pPr marL="514350" lvl="0" indent="-514350">
              <a:buFont typeface="+mj-lt"/>
              <a:buAutoNum type="arabicPeriod"/>
            </a:pPr>
            <a:r>
              <a:rPr lang="en-GB" dirty="0"/>
              <a:t>Label on the x axis where the optimum pH is.</a:t>
            </a:r>
          </a:p>
          <a:p>
            <a:endParaRPr lang="en-GB" dirty="0"/>
          </a:p>
        </p:txBody>
      </p:sp>
    </p:spTree>
    <p:extLst>
      <p:ext uri="{BB962C8B-B14F-4D97-AF65-F5344CB8AC3E}">
        <p14:creationId xmlns:p14="http://schemas.microsoft.com/office/powerpoint/2010/main" val="1492978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lstStyle/>
          <a:p>
            <a:pPr eaLnBrk="1" hangingPunct="1"/>
            <a:r>
              <a:rPr lang="en-GB" altLang="en-US" sz="4000" b="1" u="sng" dirty="0">
                <a:latin typeface="+mn-lt"/>
              </a:rPr>
              <a:t>The Effect of pH</a:t>
            </a:r>
          </a:p>
        </p:txBody>
      </p:sp>
      <p:sp>
        <p:nvSpPr>
          <p:cNvPr id="12291" name="Rectangle 3"/>
          <p:cNvSpPr>
            <a:spLocks noGrp="1" noChangeArrowheads="1"/>
          </p:cNvSpPr>
          <p:nvPr>
            <p:ph type="body" idx="4294967295"/>
          </p:nvPr>
        </p:nvSpPr>
        <p:spPr>
          <a:xfrm>
            <a:off x="1127051" y="2332038"/>
            <a:ext cx="5253112" cy="4525962"/>
          </a:xfrm>
        </p:spPr>
        <p:txBody>
          <a:bodyPr>
            <a:normAutofit/>
          </a:bodyPr>
          <a:lstStyle/>
          <a:p>
            <a:pPr marL="0" indent="0" eaLnBrk="1" hangingPunct="1">
              <a:buNone/>
            </a:pPr>
            <a:r>
              <a:rPr lang="en-GB" altLang="en-US" sz="4000" dirty="0"/>
              <a:t>Describe the effect of pH on the rate of reaction – remember to try to think of the graph in three parts</a:t>
            </a: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0" y="1941514"/>
            <a:ext cx="3468688"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p:cNvSpPr txBox="1">
            <a:spLocks noChangeArrowheads="1"/>
          </p:cNvSpPr>
          <p:nvPr/>
        </p:nvSpPr>
        <p:spPr bwMode="auto">
          <a:xfrm>
            <a:off x="7845426" y="4903788"/>
            <a:ext cx="2093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50000"/>
              </a:spcBef>
              <a:buFontTx/>
              <a:buNone/>
            </a:pPr>
            <a:r>
              <a:rPr lang="en-GB" altLang="en-US" sz="2400">
                <a:latin typeface="+mn-lt"/>
              </a:rPr>
              <a:t>pH</a:t>
            </a:r>
          </a:p>
        </p:txBody>
      </p:sp>
      <p:sp>
        <p:nvSpPr>
          <p:cNvPr id="12294" name="Text Box 7"/>
          <p:cNvSpPr txBox="1">
            <a:spLocks noChangeArrowheads="1"/>
          </p:cNvSpPr>
          <p:nvPr/>
        </p:nvSpPr>
        <p:spPr bwMode="auto">
          <a:xfrm rot="-5400000">
            <a:off x="5053013" y="3316288"/>
            <a:ext cx="323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50000"/>
              </a:spcBef>
              <a:buFontTx/>
              <a:buNone/>
            </a:pPr>
            <a:r>
              <a:rPr lang="en-GB" altLang="en-US" sz="2400">
                <a:latin typeface="+mn-lt"/>
              </a:rPr>
              <a:t>Rate of Reaction</a:t>
            </a:r>
          </a:p>
        </p:txBody>
      </p:sp>
      <p:sp>
        <p:nvSpPr>
          <p:cNvPr id="12295" name="AutoShape 8"/>
          <p:cNvSpPr>
            <a:spLocks/>
          </p:cNvSpPr>
          <p:nvPr/>
        </p:nvSpPr>
        <p:spPr bwMode="auto">
          <a:xfrm rot="1397757">
            <a:off x="7897813" y="2049464"/>
            <a:ext cx="133350" cy="2232025"/>
          </a:xfrm>
          <a:prstGeom prst="leftBrace">
            <a:avLst>
              <a:gd name="adj1" fmla="val 139484"/>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0"/>
              </a:spcBef>
              <a:buFontTx/>
              <a:buNone/>
            </a:pPr>
            <a:endParaRPr lang="en-US" altLang="en-US" sz="1800">
              <a:latin typeface="+mn-lt"/>
            </a:endParaRPr>
          </a:p>
        </p:txBody>
      </p:sp>
      <p:sp>
        <p:nvSpPr>
          <p:cNvPr id="12296" name="AutoShape 9"/>
          <p:cNvSpPr>
            <a:spLocks/>
          </p:cNvSpPr>
          <p:nvPr/>
        </p:nvSpPr>
        <p:spPr bwMode="auto">
          <a:xfrm rot="9316801">
            <a:off x="9501188" y="1993900"/>
            <a:ext cx="190500" cy="2362200"/>
          </a:xfrm>
          <a:prstGeom prst="leftBrace">
            <a:avLst>
              <a:gd name="adj1" fmla="val 103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0"/>
              </a:spcBef>
              <a:buFontTx/>
              <a:buNone/>
            </a:pPr>
            <a:endParaRPr lang="en-US" altLang="en-US" sz="1800">
              <a:latin typeface="+mn-lt"/>
            </a:endParaRPr>
          </a:p>
        </p:txBody>
      </p:sp>
      <p:sp>
        <p:nvSpPr>
          <p:cNvPr id="12297" name="AutoShape 10"/>
          <p:cNvSpPr>
            <a:spLocks/>
          </p:cNvSpPr>
          <p:nvPr/>
        </p:nvSpPr>
        <p:spPr bwMode="auto">
          <a:xfrm rot="-5152815">
            <a:off x="8693151" y="1830388"/>
            <a:ext cx="106362" cy="449263"/>
          </a:xfrm>
          <a:prstGeom prst="rightBrace">
            <a:avLst>
              <a:gd name="adj1" fmla="val 3519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0"/>
              </a:spcBef>
              <a:buFontTx/>
              <a:buNone/>
            </a:pPr>
            <a:endParaRPr lang="en-US" altLang="en-US" sz="1800">
              <a:latin typeface="+mn-lt"/>
            </a:endParaRPr>
          </a:p>
        </p:txBody>
      </p:sp>
    </p:spTree>
    <p:extLst>
      <p:ext uri="{BB962C8B-B14F-4D97-AF65-F5344CB8AC3E}">
        <p14:creationId xmlns:p14="http://schemas.microsoft.com/office/powerpoint/2010/main" val="2142228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n-US" b="1" u="sng" dirty="0"/>
              <a:t>Describe the graph: </a:t>
            </a:r>
          </a:p>
        </p:txBody>
      </p:sp>
      <p:sp>
        <p:nvSpPr>
          <p:cNvPr id="13315" name="Content Placeholder 2"/>
          <p:cNvSpPr>
            <a:spLocks noGrp="1"/>
          </p:cNvSpPr>
          <p:nvPr>
            <p:ph idx="1"/>
          </p:nvPr>
        </p:nvSpPr>
        <p:spPr/>
        <p:txBody>
          <a:bodyPr>
            <a:normAutofit/>
          </a:bodyPr>
          <a:lstStyle/>
          <a:p>
            <a:r>
              <a:rPr lang="en-GB" altLang="en-US" dirty="0"/>
              <a:t>The pH where the rate of reaction is fastest is called the optimum</a:t>
            </a:r>
          </a:p>
          <a:p>
            <a:r>
              <a:rPr lang="en-GB" altLang="en-US" dirty="0"/>
              <a:t>Reducing or increasing the pH away from the optimum decreases the rate of reaction</a:t>
            </a:r>
          </a:p>
          <a:p>
            <a:endParaRPr lang="en-GB" altLang="en-US" dirty="0"/>
          </a:p>
        </p:txBody>
      </p:sp>
    </p:spTree>
    <p:extLst>
      <p:ext uri="{BB962C8B-B14F-4D97-AF65-F5344CB8AC3E}">
        <p14:creationId xmlns:p14="http://schemas.microsoft.com/office/powerpoint/2010/main" val="4221081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E6C6-D928-4918-B2E1-ACC2E700BDA2}"/>
              </a:ext>
            </a:extLst>
          </p:cNvPr>
          <p:cNvSpPr>
            <a:spLocks noGrp="1"/>
          </p:cNvSpPr>
          <p:nvPr>
            <p:ph type="title"/>
          </p:nvPr>
        </p:nvSpPr>
        <p:spPr/>
        <p:txBody>
          <a:bodyPr/>
          <a:lstStyle/>
          <a:p>
            <a:r>
              <a:rPr lang="en-GB" altLang="en-US" b="1" u="sng" dirty="0"/>
              <a:t>Explain The Effect of pH – </a:t>
            </a:r>
            <a:br>
              <a:rPr lang="en-GB" altLang="en-US" b="1" u="sng" dirty="0"/>
            </a:br>
            <a:endParaRPr lang="en-GB" dirty="0"/>
          </a:p>
        </p:txBody>
      </p:sp>
      <p:sp>
        <p:nvSpPr>
          <p:cNvPr id="3" name="Content Placeholder 2">
            <a:extLst>
              <a:ext uri="{FF2B5EF4-FFF2-40B4-BE49-F238E27FC236}">
                <a16:creationId xmlns:a16="http://schemas.microsoft.com/office/drawing/2014/main" id="{E89FB1DC-D5B5-4F7D-8DC9-751C3E54B13B}"/>
              </a:ext>
            </a:extLst>
          </p:cNvPr>
          <p:cNvSpPr>
            <a:spLocks noGrp="1"/>
          </p:cNvSpPr>
          <p:nvPr>
            <p:ph idx="1"/>
          </p:nvPr>
        </p:nvSpPr>
        <p:spPr/>
        <p:txBody>
          <a:bodyPr>
            <a:normAutofit fontScale="92500" lnSpcReduction="10000"/>
          </a:bodyPr>
          <a:lstStyle/>
          <a:p>
            <a:pPr marL="0" indent="0">
              <a:buNone/>
            </a:pPr>
            <a:r>
              <a:rPr lang="en-GB" altLang="en-US" sz="4400" dirty="0"/>
              <a:t>Remember: pH is a measure of H</a:t>
            </a:r>
            <a:r>
              <a:rPr lang="en-GB" altLang="en-US" sz="4400" baseline="30000" dirty="0"/>
              <a:t>+</a:t>
            </a:r>
            <a:r>
              <a:rPr lang="en-GB" altLang="en-US" sz="4400" dirty="0"/>
              <a:t> concentration. </a:t>
            </a:r>
          </a:p>
          <a:p>
            <a:pPr marL="0" indent="0">
              <a:buNone/>
            </a:pPr>
            <a:endParaRPr lang="en-GB" altLang="en-US" sz="4400" dirty="0"/>
          </a:p>
          <a:p>
            <a:r>
              <a:rPr lang="en-GB" altLang="en-US" sz="4400" dirty="0"/>
              <a:t>At an optimum pH - tertiary structure/shape of the active site is complementary to the substrate.</a:t>
            </a:r>
          </a:p>
          <a:p>
            <a:pPr marL="0" indent="0">
              <a:buNone/>
            </a:pPr>
            <a:r>
              <a:rPr lang="en-GB" altLang="en-US" sz="4400" dirty="0"/>
              <a:t> </a:t>
            </a:r>
          </a:p>
          <a:p>
            <a:r>
              <a:rPr lang="en-GB" altLang="en-US" sz="4400" dirty="0"/>
              <a:t>ESC form  - rate is at its highest</a:t>
            </a:r>
          </a:p>
          <a:p>
            <a:endParaRPr lang="en-GB" dirty="0"/>
          </a:p>
        </p:txBody>
      </p:sp>
    </p:spTree>
    <p:extLst>
      <p:ext uri="{BB962C8B-B14F-4D97-AF65-F5344CB8AC3E}">
        <p14:creationId xmlns:p14="http://schemas.microsoft.com/office/powerpoint/2010/main" val="607680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2228850" y="333376"/>
            <a:ext cx="7772400" cy="371475"/>
          </a:xfrm>
        </p:spPr>
        <p:txBody>
          <a:bodyPr>
            <a:normAutofit fontScale="90000"/>
          </a:bodyPr>
          <a:lstStyle/>
          <a:p>
            <a:pPr eaLnBrk="1" hangingPunct="1"/>
            <a:r>
              <a:rPr lang="en-GB" altLang="en-US" sz="4000" dirty="0">
                <a:latin typeface="+mn-lt"/>
              </a:rPr>
              <a:t>Explain The Effect of pH</a:t>
            </a:r>
          </a:p>
        </p:txBody>
      </p:sp>
      <p:sp>
        <p:nvSpPr>
          <p:cNvPr id="14339" name="Rectangle 3"/>
          <p:cNvSpPr>
            <a:spLocks noGrp="1" noChangeArrowheads="1"/>
          </p:cNvSpPr>
          <p:nvPr>
            <p:ph type="body" idx="4294967295"/>
          </p:nvPr>
        </p:nvSpPr>
        <p:spPr>
          <a:xfrm>
            <a:off x="209551" y="1166813"/>
            <a:ext cx="6276976" cy="5332412"/>
          </a:xfrm>
        </p:spPr>
        <p:txBody>
          <a:bodyPr>
            <a:normAutofit/>
          </a:bodyPr>
          <a:lstStyle/>
          <a:p>
            <a:pPr eaLnBrk="1" hangingPunct="1">
              <a:lnSpc>
                <a:spcPct val="80000"/>
              </a:lnSpc>
            </a:pPr>
            <a:r>
              <a:rPr lang="en-GB" altLang="en-US" dirty="0"/>
              <a:t>Change in H</a:t>
            </a:r>
            <a:r>
              <a:rPr lang="en-GB" altLang="en-US" baseline="30000" dirty="0"/>
              <a:t>+</a:t>
            </a:r>
            <a:r>
              <a:rPr lang="en-GB" altLang="en-US" dirty="0"/>
              <a:t> concertation can:</a:t>
            </a:r>
          </a:p>
          <a:p>
            <a:pPr lvl="1">
              <a:lnSpc>
                <a:spcPct val="80000"/>
              </a:lnSpc>
            </a:pPr>
            <a:r>
              <a:rPr lang="en-GB" altLang="en-US" sz="2800" dirty="0"/>
              <a:t> disrupts/break hydrogen  bonds and ionic bonds</a:t>
            </a:r>
          </a:p>
          <a:p>
            <a:pPr lvl="1">
              <a:lnSpc>
                <a:spcPct val="80000"/>
              </a:lnSpc>
            </a:pPr>
            <a:r>
              <a:rPr lang="en-GB" altLang="en-US" sz="2800" dirty="0"/>
              <a:t>Change charge of amino acids in the active site</a:t>
            </a:r>
          </a:p>
          <a:p>
            <a:pPr lvl="1">
              <a:lnSpc>
                <a:spcPct val="80000"/>
              </a:lnSpc>
            </a:pPr>
            <a:r>
              <a:rPr lang="en-GB" altLang="en-US" sz="2800" dirty="0"/>
              <a:t>Change tertiary structure</a:t>
            </a:r>
          </a:p>
          <a:p>
            <a:pPr lvl="1">
              <a:lnSpc>
                <a:spcPct val="80000"/>
              </a:lnSpc>
            </a:pPr>
            <a:r>
              <a:rPr lang="en-GB" altLang="en-US" sz="2800" dirty="0"/>
              <a:t>Change shape of the active site </a:t>
            </a:r>
          </a:p>
          <a:p>
            <a:pPr lvl="1">
              <a:lnSpc>
                <a:spcPct val="80000"/>
              </a:lnSpc>
            </a:pPr>
            <a:endParaRPr lang="en-GB" altLang="en-US" sz="2800" dirty="0"/>
          </a:p>
          <a:p>
            <a:r>
              <a:rPr lang="en-GB" dirty="0"/>
              <a:t>The active site and substrate are </a:t>
            </a:r>
            <a:r>
              <a:rPr lang="en-GB" b="1" dirty="0"/>
              <a:t>no longer complementary</a:t>
            </a:r>
            <a:r>
              <a:rPr lang="en-GB" dirty="0"/>
              <a:t> in shape.</a:t>
            </a:r>
          </a:p>
          <a:p>
            <a:r>
              <a:rPr lang="en-GB" dirty="0"/>
              <a:t>Less ESC form – rate decreases</a:t>
            </a:r>
            <a:endParaRPr lang="en-GB" altLang="en-US" sz="2400" dirty="0"/>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0" y="1941514"/>
            <a:ext cx="3468688"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5"/>
          <p:cNvSpPr txBox="1">
            <a:spLocks noChangeArrowheads="1"/>
          </p:cNvSpPr>
          <p:nvPr/>
        </p:nvSpPr>
        <p:spPr bwMode="auto">
          <a:xfrm>
            <a:off x="7845426" y="4903788"/>
            <a:ext cx="2093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50000"/>
              </a:spcBef>
              <a:buFontTx/>
              <a:buNone/>
            </a:pPr>
            <a:r>
              <a:rPr lang="en-GB" altLang="en-US" sz="2400">
                <a:latin typeface="+mn-lt"/>
              </a:rPr>
              <a:t>pH</a:t>
            </a:r>
          </a:p>
        </p:txBody>
      </p:sp>
      <p:sp>
        <p:nvSpPr>
          <p:cNvPr id="14342" name="Text Box 6"/>
          <p:cNvSpPr txBox="1">
            <a:spLocks noChangeArrowheads="1"/>
          </p:cNvSpPr>
          <p:nvPr/>
        </p:nvSpPr>
        <p:spPr bwMode="auto">
          <a:xfrm rot="-5400000">
            <a:off x="5053013" y="3316288"/>
            <a:ext cx="323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50000"/>
              </a:spcBef>
              <a:buFontTx/>
              <a:buNone/>
            </a:pPr>
            <a:r>
              <a:rPr lang="en-GB" altLang="en-US" sz="2400">
                <a:latin typeface="+mn-lt"/>
              </a:rPr>
              <a:t>Rate of Reaction</a:t>
            </a:r>
          </a:p>
        </p:txBody>
      </p:sp>
      <p:sp>
        <p:nvSpPr>
          <p:cNvPr id="14343" name="Text Box 10"/>
          <p:cNvSpPr txBox="1">
            <a:spLocks noChangeArrowheads="1"/>
          </p:cNvSpPr>
          <p:nvPr/>
        </p:nvSpPr>
        <p:spPr bwMode="auto">
          <a:xfrm>
            <a:off x="6716713" y="5530851"/>
            <a:ext cx="32940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eaLnBrk="1" hangingPunct="1">
              <a:spcBef>
                <a:spcPct val="50000"/>
              </a:spcBef>
              <a:buFontTx/>
              <a:buNone/>
            </a:pPr>
            <a:r>
              <a:rPr lang="en-GB" altLang="en-US" sz="1800">
                <a:latin typeface="+mn-lt"/>
              </a:rPr>
              <a:t>The enzyme is denatured.</a:t>
            </a:r>
          </a:p>
        </p:txBody>
      </p:sp>
      <p:sp>
        <p:nvSpPr>
          <p:cNvPr id="14344" name="Text Box 2"/>
          <p:cNvSpPr txBox="1">
            <a:spLocks noChangeArrowheads="1"/>
          </p:cNvSpPr>
          <p:nvPr/>
        </p:nvSpPr>
        <p:spPr bwMode="auto">
          <a:xfrm>
            <a:off x="9235281" y="220268"/>
            <a:ext cx="2808288" cy="2828130"/>
          </a:xfrm>
          <a:prstGeom prst="rect">
            <a:avLst/>
          </a:prstGeom>
          <a:solidFill>
            <a:srgbClr val="FFFFFF"/>
          </a:solidFill>
          <a:ln w="9525">
            <a:solidFill>
              <a:srgbClr val="FF0000"/>
            </a:solidFill>
            <a:miter lim="800000"/>
            <a:headEnd/>
            <a:tailEnd/>
          </a:ln>
        </p:spPr>
        <p:txBody>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marL="342900" indent="-342900" eaLnBrk="1" hangingPunct="1">
              <a:spcBef>
                <a:spcPct val="0"/>
              </a:spcBef>
              <a:buFont typeface="+mj-lt"/>
              <a:buAutoNum type="arabicPeriod"/>
            </a:pPr>
            <a:r>
              <a:rPr lang="en-GB" altLang="en-US" sz="2400" dirty="0">
                <a:latin typeface="+mn-lt"/>
                <a:cs typeface="Times New Roman" panose="02020603050405020304" pitchFamily="18" charset="0"/>
              </a:rPr>
              <a:t>Label where enzymes have become denatured. </a:t>
            </a:r>
          </a:p>
          <a:p>
            <a:pPr marL="342900" indent="-342900" eaLnBrk="1" hangingPunct="1">
              <a:spcBef>
                <a:spcPct val="0"/>
              </a:spcBef>
              <a:buFont typeface="+mj-lt"/>
              <a:buAutoNum type="arabicPeriod"/>
            </a:pPr>
            <a:r>
              <a:rPr lang="en-GB" altLang="en-US" sz="2400" dirty="0">
                <a:latin typeface="+mn-lt"/>
                <a:cs typeface="Times New Roman" panose="02020603050405020304" pitchFamily="18" charset="0"/>
              </a:rPr>
              <a:t>Label on the x axis where the optimum pH is.</a:t>
            </a:r>
          </a:p>
        </p:txBody>
      </p:sp>
    </p:spTree>
    <p:extLst>
      <p:ext uri="{BB962C8B-B14F-4D97-AF65-F5344CB8AC3E}">
        <p14:creationId xmlns:p14="http://schemas.microsoft.com/office/powerpoint/2010/main" val="1386880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sz="4800" dirty="0"/>
              <a:t>Have a go at the quick questions  the top of page 18 </a:t>
            </a:r>
          </a:p>
          <a:p>
            <a:r>
              <a:rPr lang="en-GB" sz="4800" dirty="0"/>
              <a:t>then move on to the exam question on page 18.</a:t>
            </a:r>
          </a:p>
          <a:p>
            <a:endParaRPr lang="en-GB" dirty="0"/>
          </a:p>
        </p:txBody>
      </p:sp>
    </p:spTree>
    <p:extLst>
      <p:ext uri="{BB962C8B-B14F-4D97-AF65-F5344CB8AC3E}">
        <p14:creationId xmlns:p14="http://schemas.microsoft.com/office/powerpoint/2010/main" val="3029085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4356" descr="http://content.doublestruck.eu/getPicture.asp?sub=AA_BIO&amp;CT=Q&amp;org=ea52a470c6316e3e8d595d63812161d7&amp;folder=QAS06108_files&amp;file=image0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8050" y="2922588"/>
            <a:ext cx="3836988" cy="2927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ChangeArrowheads="1"/>
          </p:cNvSpPr>
          <p:nvPr/>
        </p:nvSpPr>
        <p:spPr bwMode="auto">
          <a:xfrm>
            <a:off x="1524001" y="-22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15364" name="Rectangle 5"/>
          <p:cNvSpPr>
            <a:spLocks noChangeArrowheads="1"/>
          </p:cNvSpPr>
          <p:nvPr/>
        </p:nvSpPr>
        <p:spPr bwMode="auto">
          <a:xfrm>
            <a:off x="1703389" y="138113"/>
            <a:ext cx="8353425"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spcBef>
                <a:spcPct val="0"/>
              </a:spcBef>
              <a:buFontTx/>
              <a:buNone/>
            </a:pPr>
            <a:r>
              <a:rPr lang="en-GB" altLang="en-US" sz="1600" b="1" u="sng" dirty="0">
                <a:cs typeface="Times New Roman" panose="02020603050405020304" pitchFamily="18" charset="0"/>
              </a:rPr>
              <a:t>Exam Q </a:t>
            </a:r>
            <a:endParaRPr lang="en-GB" altLang="en-US" sz="1600" dirty="0">
              <a:cs typeface="Times New Roman" panose="02020603050405020304" pitchFamily="18" charset="0"/>
            </a:endParaRPr>
          </a:p>
          <a:p>
            <a:pPr>
              <a:spcBef>
                <a:spcPct val="0"/>
              </a:spcBef>
              <a:buFontTx/>
              <a:buNone/>
            </a:pPr>
            <a:r>
              <a:rPr lang="en-GB" altLang="en-US" sz="1600" dirty="0">
                <a:cs typeface="Times New Roman" panose="02020603050405020304" pitchFamily="18" charset="0"/>
              </a:rPr>
              <a:t>Enzymes </a:t>
            </a:r>
            <a:r>
              <a:rPr lang="en-GB" altLang="en-US" sz="1600" b="1" dirty="0">
                <a:cs typeface="Times New Roman" panose="02020603050405020304" pitchFamily="18" charset="0"/>
              </a:rPr>
              <a:t>A </a:t>
            </a:r>
            <a:r>
              <a:rPr lang="en-GB" altLang="en-US" sz="1600" dirty="0">
                <a:cs typeface="Times New Roman" panose="02020603050405020304" pitchFamily="18" charset="0"/>
              </a:rPr>
              <a:t>and </a:t>
            </a:r>
            <a:r>
              <a:rPr lang="en-GB" altLang="en-US" sz="1600" b="1" dirty="0">
                <a:cs typeface="Times New Roman" panose="02020603050405020304" pitchFamily="18" charset="0"/>
              </a:rPr>
              <a:t>B </a:t>
            </a:r>
            <a:r>
              <a:rPr lang="en-GB" altLang="en-US" sz="1600" dirty="0">
                <a:cs typeface="Times New Roman" panose="02020603050405020304" pitchFamily="18" charset="0"/>
              </a:rPr>
              <a:t>digest protein. The graph shows </a:t>
            </a:r>
            <a:r>
              <a:rPr lang="en-GB" altLang="en-US" sz="1600" dirty="0"/>
              <a:t>the effect of pH on the rates of reaction of these enzymes. </a:t>
            </a:r>
          </a:p>
          <a:p>
            <a:pPr>
              <a:spcBef>
                <a:spcPct val="0"/>
              </a:spcBef>
              <a:buFontTx/>
              <a:buNone/>
            </a:pPr>
            <a:endParaRPr lang="en-GB" altLang="en-US" sz="1600" dirty="0">
              <a:latin typeface="Times New Roman" panose="02020603050405020304" pitchFamily="18" charset="0"/>
            </a:endParaRPr>
          </a:p>
          <a:p>
            <a:pPr>
              <a:spcBef>
                <a:spcPct val="0"/>
              </a:spcBef>
              <a:buFontTx/>
              <a:buNone/>
            </a:pPr>
            <a:r>
              <a:rPr lang="en-GB" altLang="en-US" sz="1600" dirty="0">
                <a:cs typeface="Times New Roman" panose="02020603050405020304" pitchFamily="18" charset="0"/>
              </a:rPr>
              <a:t>Pepsin is a protein-digesting enzyme found in the stomach. It has an optimum pH of 2 and is fully denatured at pH 6. </a:t>
            </a:r>
          </a:p>
          <a:p>
            <a:pPr>
              <a:spcBef>
                <a:spcPct val="0"/>
              </a:spcBef>
              <a:buFontTx/>
              <a:buNone/>
            </a:pPr>
            <a:endParaRPr lang="en-GB" altLang="en-US" sz="1600" dirty="0">
              <a:cs typeface="Times New Roman" panose="02020603050405020304" pitchFamily="18" charset="0"/>
            </a:endParaRPr>
          </a:p>
          <a:p>
            <a:pPr>
              <a:spcBef>
                <a:spcPct val="0"/>
              </a:spcBef>
              <a:buFontTx/>
              <a:buNone/>
            </a:pPr>
            <a:r>
              <a:rPr lang="en-GB" altLang="en-US" sz="1600" dirty="0">
                <a:cs typeface="Times New Roman" panose="02020603050405020304" pitchFamily="18" charset="0"/>
              </a:rPr>
              <a:t>1. Sketch a curve on the graph to show the effect of pH on the rate of reaction of pepsin. </a:t>
            </a:r>
          </a:p>
          <a:p>
            <a:pPr>
              <a:spcBef>
                <a:spcPct val="0"/>
              </a:spcBef>
              <a:buFontTx/>
              <a:buNone/>
            </a:pPr>
            <a:endParaRPr lang="en-GB" altLang="en-US" sz="1600" dirty="0">
              <a:latin typeface="Times New Roman" panose="02020603050405020304" pitchFamily="18" charset="0"/>
            </a:endParaRPr>
          </a:p>
          <a:p>
            <a:pPr>
              <a:spcBef>
                <a:spcPct val="0"/>
              </a:spcBef>
              <a:buFontTx/>
              <a:buNone/>
            </a:pPr>
            <a:r>
              <a:rPr lang="en-GB" altLang="en-US" sz="1600" dirty="0">
                <a:cs typeface="Times New Roman" panose="02020603050405020304" pitchFamily="18" charset="0"/>
              </a:rPr>
              <a:t>2. Explain why the rate of reaction of enzyme </a:t>
            </a:r>
            <a:r>
              <a:rPr lang="en-GB" altLang="en-US" sz="1600" b="1" dirty="0">
                <a:cs typeface="Times New Roman" panose="02020603050405020304" pitchFamily="18" charset="0"/>
              </a:rPr>
              <a:t>B </a:t>
            </a:r>
            <a:r>
              <a:rPr lang="en-GB" altLang="en-US" sz="1600" dirty="0">
                <a:cs typeface="Times New Roman" panose="02020603050405020304" pitchFamily="18" charset="0"/>
              </a:rPr>
              <a:t>is low at pH 5.</a:t>
            </a:r>
            <a:r>
              <a:rPr lang="en-GB" altLang="en-US" sz="1600" b="1" u="sng" dirty="0">
                <a:cs typeface="Times New Roman" panose="02020603050405020304" pitchFamily="18" charset="0"/>
              </a:rPr>
              <a:t> </a:t>
            </a:r>
            <a:endParaRPr lang="en-GB" altLang="en-US" sz="1600" dirty="0">
              <a:latin typeface="Times New Roman" panose="02020603050405020304" pitchFamily="18" charset="0"/>
            </a:endParaRPr>
          </a:p>
        </p:txBody>
      </p:sp>
      <p:sp>
        <p:nvSpPr>
          <p:cNvPr id="7" name="Freeform 6"/>
          <p:cNvSpPr/>
          <p:nvPr/>
        </p:nvSpPr>
        <p:spPr>
          <a:xfrm>
            <a:off x="6600825" y="3284538"/>
            <a:ext cx="1538288" cy="2063750"/>
          </a:xfrm>
          <a:custGeom>
            <a:avLst/>
            <a:gdLst>
              <a:gd name="connsiteX0" fmla="*/ 0 w 1538869"/>
              <a:gd name="connsiteY0" fmla="*/ 2007283 h 2063039"/>
              <a:gd name="connsiteX1" fmla="*/ 401444 w 1538869"/>
              <a:gd name="connsiteY1" fmla="*/ 63 h 2063039"/>
              <a:gd name="connsiteX2" fmla="*/ 1538869 w 1538869"/>
              <a:gd name="connsiteY2" fmla="*/ 2063039 h 2063039"/>
            </a:gdLst>
            <a:ahLst/>
            <a:cxnLst>
              <a:cxn ang="0">
                <a:pos x="connsiteX0" y="connsiteY0"/>
              </a:cxn>
              <a:cxn ang="0">
                <a:pos x="connsiteX1" y="connsiteY1"/>
              </a:cxn>
              <a:cxn ang="0">
                <a:pos x="connsiteX2" y="connsiteY2"/>
              </a:cxn>
            </a:cxnLst>
            <a:rect l="l" t="t" r="r" b="b"/>
            <a:pathLst>
              <a:path w="1538869" h="2063039">
                <a:moveTo>
                  <a:pt x="0" y="2007283"/>
                </a:moveTo>
                <a:cubicBezTo>
                  <a:pt x="72483" y="999026"/>
                  <a:pt x="144966" y="-9230"/>
                  <a:pt x="401444" y="63"/>
                </a:cubicBezTo>
                <a:cubicBezTo>
                  <a:pt x="657922" y="9356"/>
                  <a:pt x="1098395" y="1036197"/>
                  <a:pt x="1538869" y="206303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 name="Text Box 2"/>
          <p:cNvSpPr txBox="1">
            <a:spLocks noChangeArrowheads="1"/>
          </p:cNvSpPr>
          <p:nvPr/>
        </p:nvSpPr>
        <p:spPr bwMode="auto">
          <a:xfrm>
            <a:off x="2424113" y="2165351"/>
            <a:ext cx="6119812" cy="354013"/>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r>
              <a:rPr lang="en-GB" altLang="en-US" sz="1600">
                <a:solidFill>
                  <a:srgbClr val="FF0000"/>
                </a:solidFill>
                <a:cs typeface="Times New Roman" panose="02020603050405020304" pitchFamily="18" charset="0"/>
              </a:rPr>
              <a:t>Rising to a peak at pH2 and falling to 0 by pH 6.</a:t>
            </a:r>
            <a:endParaRPr lang="en-GB" altLang="en-US" sz="1600">
              <a:solidFill>
                <a:srgbClr val="FF0000"/>
              </a:solidFill>
              <a:latin typeface="Times New Roman" panose="02020603050405020304" pitchFamily="18" charset="0"/>
              <a:cs typeface="Times New Roman" panose="02020603050405020304" pitchFamily="18" charset="0"/>
            </a:endParaRPr>
          </a:p>
        </p:txBody>
      </p:sp>
      <p:sp>
        <p:nvSpPr>
          <p:cNvPr id="10" name="Text Box 2"/>
          <p:cNvSpPr txBox="1">
            <a:spLocks noChangeArrowheads="1"/>
          </p:cNvSpPr>
          <p:nvPr/>
        </p:nvSpPr>
        <p:spPr bwMode="auto">
          <a:xfrm>
            <a:off x="1703388" y="2967038"/>
            <a:ext cx="4176712" cy="2838450"/>
          </a:xfrm>
          <a:prstGeom prst="rect">
            <a:avLst/>
          </a:prstGeom>
          <a:solidFill>
            <a:srgbClr val="FFFFFF"/>
          </a:solidFill>
          <a:ln w="9525">
            <a:solidFill>
              <a:srgbClr val="000000"/>
            </a:solidFill>
            <a:miter lim="800000"/>
            <a:headEnd/>
            <a:tailEnd/>
          </a:ln>
        </p:spPr>
        <p:txBody>
          <a:bodyPr/>
          <a:lstStyle/>
          <a:p>
            <a:pPr>
              <a:defRPr/>
            </a:pPr>
            <a:r>
              <a:rPr lang="en-GB" sz="1400" dirty="0">
                <a:solidFill>
                  <a:srgbClr val="FF0000"/>
                </a:solidFill>
              </a:rPr>
              <a:t>(change in H ion concentration /pH) leads to breaking of ionic and hydrogen bonds holding tertiary structure/changes charge on amino acids;</a:t>
            </a:r>
          </a:p>
          <a:p>
            <a:pPr>
              <a:defRPr/>
            </a:pPr>
            <a:br>
              <a:rPr lang="en-GB" sz="1400" dirty="0">
                <a:solidFill>
                  <a:srgbClr val="FF0000"/>
                </a:solidFill>
              </a:rPr>
            </a:br>
            <a:r>
              <a:rPr lang="en-GB" sz="1400" dirty="0">
                <a:solidFill>
                  <a:srgbClr val="FF0000"/>
                </a:solidFill>
              </a:rPr>
              <a:t>enzyme/protein/active site loses shape/denatured;</a:t>
            </a:r>
          </a:p>
          <a:p>
            <a:pPr>
              <a:defRPr/>
            </a:pPr>
            <a:br>
              <a:rPr lang="en-GB" sz="1400" dirty="0">
                <a:solidFill>
                  <a:srgbClr val="FF0000"/>
                </a:solidFill>
              </a:rPr>
            </a:br>
            <a:r>
              <a:rPr lang="en-GB" sz="1400" dirty="0">
                <a:solidFill>
                  <a:srgbClr val="FF0000"/>
                </a:solidFill>
              </a:rPr>
              <a:t>substrate will not bind with/fit active site;</a:t>
            </a:r>
          </a:p>
          <a:p>
            <a:pPr>
              <a:defRPr/>
            </a:pPr>
            <a:br>
              <a:rPr lang="en-GB" sz="1400" dirty="0">
                <a:solidFill>
                  <a:srgbClr val="FF0000"/>
                </a:solidFill>
              </a:rPr>
            </a:br>
            <a:r>
              <a:rPr lang="en-GB" sz="1400" dirty="0">
                <a:solidFill>
                  <a:srgbClr val="FF0000"/>
                </a:solidFill>
              </a:rPr>
              <a:t>fewer/no ES complexes formed;</a:t>
            </a:r>
            <a:endParaRPr lang="en-GB" sz="1400" dirty="0">
              <a:solidFill>
                <a:srgbClr val="FF0000"/>
              </a:solidFill>
              <a:ea typeface="Times New Roman"/>
            </a:endParaRPr>
          </a:p>
        </p:txBody>
      </p:sp>
    </p:spTree>
    <p:extLst>
      <p:ext uri="{BB962C8B-B14F-4D97-AF65-F5344CB8AC3E}">
        <p14:creationId xmlns:p14="http://schemas.microsoft.com/office/powerpoint/2010/main" val="24505260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15362"/>
                                        </p:tgtEl>
                                        <p:attrNameLst>
                                          <p:attrName>style.visibility</p:attrName>
                                        </p:attrNameLst>
                                      </p:cBhvr>
                                      <p:to>
                                        <p:strVal val="visible"/>
                                      </p:to>
                                    </p:set>
                                    <p:anim calcmode="lin" valueType="num">
                                      <p:cBhvr additive="base">
                                        <p:cTn id="20" dur="500" fill="hold"/>
                                        <p:tgtEl>
                                          <p:spTgt spid="15362"/>
                                        </p:tgtEl>
                                        <p:attrNameLst>
                                          <p:attrName>ppt_x</p:attrName>
                                        </p:attrNameLst>
                                      </p:cBhvr>
                                      <p:tavLst>
                                        <p:tav tm="0">
                                          <p:val>
                                            <p:strVal val="#ppt_x"/>
                                          </p:val>
                                        </p:tav>
                                        <p:tav tm="100000">
                                          <p:val>
                                            <p:strVal val="#ppt_x"/>
                                          </p:val>
                                        </p:tav>
                                      </p:tavLst>
                                    </p:anim>
                                    <p:anim calcmode="lin" valueType="num">
                                      <p:cBhvr additive="base">
                                        <p:cTn id="21" dur="500" fill="hold"/>
                                        <p:tgtEl>
                                          <p:spTgt spid="15362"/>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ds-content.doublestruck.eu/AA_BIOL/QS11103_files_Q/image002.png"/>
          <p:cNvPicPr/>
          <p:nvPr/>
        </p:nvPicPr>
        <p:blipFill>
          <a:blip r:embed="rId2">
            <a:extLst>
              <a:ext uri="{28A0092B-C50C-407E-A947-70E740481C1C}">
                <a14:useLocalDpi xmlns:a14="http://schemas.microsoft.com/office/drawing/2010/main" val="0"/>
              </a:ext>
            </a:extLst>
          </a:blip>
          <a:srcRect/>
          <a:stretch>
            <a:fillRect/>
          </a:stretch>
        </p:blipFill>
        <p:spPr bwMode="auto">
          <a:xfrm>
            <a:off x="621664" y="920750"/>
            <a:ext cx="5855335" cy="3079750"/>
          </a:xfrm>
          <a:prstGeom prst="rect">
            <a:avLst/>
          </a:prstGeom>
          <a:noFill/>
          <a:ln>
            <a:noFill/>
          </a:ln>
        </p:spPr>
      </p:pic>
      <p:sp>
        <p:nvSpPr>
          <p:cNvPr id="3" name="Rectangle 2"/>
          <p:cNvSpPr/>
          <p:nvPr/>
        </p:nvSpPr>
        <p:spPr>
          <a:xfrm>
            <a:off x="7315200" y="459085"/>
            <a:ext cx="4381500" cy="923330"/>
          </a:xfrm>
          <a:prstGeom prst="rect">
            <a:avLst/>
          </a:prstGeom>
        </p:spPr>
        <p:txBody>
          <a:bodyPr wrap="square">
            <a:spAutoFit/>
          </a:bodyPr>
          <a:lstStyle/>
          <a:p>
            <a:pPr>
              <a:spcAft>
                <a:spcPts val="0"/>
              </a:spcAft>
            </a:pPr>
            <a:r>
              <a:rPr lang="en-GB" dirty="0">
                <a:effectLst/>
                <a:latin typeface="Calibri" panose="020F0502020204030204" pitchFamily="34" charset="0"/>
                <a:ea typeface="Times New Roman" panose="02020603050405020304" pitchFamily="18" charset="0"/>
              </a:rPr>
              <a:t>(</a:t>
            </a:r>
            <a:r>
              <a:rPr lang="en-GB" dirty="0" err="1">
                <a:effectLst/>
                <a:latin typeface="Calibri" panose="020F0502020204030204" pitchFamily="34" charset="0"/>
                <a:ea typeface="Times New Roman" panose="02020603050405020304" pitchFamily="18" charset="0"/>
              </a:rPr>
              <a:t>i</a:t>
            </a:r>
            <a:r>
              <a:rPr lang="en-GB" dirty="0">
                <a:effectLst/>
                <a:latin typeface="Calibri" panose="020F0502020204030204" pitchFamily="34" charset="0"/>
                <a:ea typeface="Times New Roman" panose="02020603050405020304" pitchFamily="18" charset="0"/>
              </a:rPr>
              <a:t>)      How should the students make sure that the pH of the protease solution did </a:t>
            </a:r>
            <a:r>
              <a:rPr lang="en-GB" b="1" dirty="0">
                <a:effectLst/>
                <a:latin typeface="Calibri" panose="020F0502020204030204" pitchFamily="34" charset="0"/>
                <a:ea typeface="Times New Roman" panose="02020603050405020304" pitchFamily="18" charset="0"/>
              </a:rPr>
              <a:t>not </a:t>
            </a:r>
            <a:r>
              <a:rPr lang="en-GB" dirty="0">
                <a:effectLst/>
                <a:latin typeface="Calibri" panose="020F0502020204030204" pitchFamily="34" charset="0"/>
                <a:ea typeface="Times New Roman" panose="02020603050405020304" pitchFamily="18" charset="0"/>
              </a:rPr>
              <a:t>change?</a:t>
            </a:r>
            <a:endParaRPr lang="en-GB" dirty="0">
              <a:effectLst/>
              <a:latin typeface="Times New Roman" panose="02020603050405020304" pitchFamily="18" charset="0"/>
              <a:ea typeface="Times New Roman" panose="02020603050405020304" pitchFamily="18" charset="0"/>
            </a:endParaRPr>
          </a:p>
        </p:txBody>
      </p:sp>
      <p:sp>
        <p:nvSpPr>
          <p:cNvPr id="4" name="Rectangle 3"/>
          <p:cNvSpPr/>
          <p:nvPr/>
        </p:nvSpPr>
        <p:spPr>
          <a:xfrm>
            <a:off x="7315200" y="3077170"/>
            <a:ext cx="4152900" cy="923330"/>
          </a:xfrm>
          <a:prstGeom prst="rect">
            <a:avLst/>
          </a:prstGeom>
        </p:spPr>
        <p:txBody>
          <a:bodyPr wrap="square">
            <a:spAutoFit/>
          </a:bodyPr>
          <a:lstStyle/>
          <a:p>
            <a:pPr>
              <a:spcAft>
                <a:spcPts val="0"/>
              </a:spcAft>
            </a:pPr>
            <a:r>
              <a:rPr lang="en-GB" dirty="0">
                <a:effectLst/>
                <a:latin typeface="Calibri" panose="020F0502020204030204" pitchFamily="34" charset="0"/>
                <a:ea typeface="Times New Roman" panose="02020603050405020304" pitchFamily="18" charset="0"/>
              </a:rPr>
              <a:t>(ii)     Use the diagram to describe the effect of pH on the activity of this protease.</a:t>
            </a:r>
            <a:endParaRPr lang="en-GB" dirty="0">
              <a:effectLst/>
              <a:latin typeface="Times New Roman" panose="02020603050405020304" pitchFamily="18" charset="0"/>
              <a:ea typeface="Times New Roman" panose="02020603050405020304" pitchFamily="18" charset="0"/>
            </a:endParaRPr>
          </a:p>
        </p:txBody>
      </p:sp>
      <p:sp>
        <p:nvSpPr>
          <p:cNvPr id="5" name="TextBox 4"/>
          <p:cNvSpPr txBox="1"/>
          <p:nvPr/>
        </p:nvSpPr>
        <p:spPr>
          <a:xfrm>
            <a:off x="7763835" y="1706572"/>
            <a:ext cx="3255630" cy="523220"/>
          </a:xfrm>
          <a:prstGeom prst="rect">
            <a:avLst/>
          </a:prstGeom>
          <a:noFill/>
          <a:ln>
            <a:solidFill>
              <a:srgbClr val="FF0000"/>
            </a:solidFill>
          </a:ln>
        </p:spPr>
        <p:txBody>
          <a:bodyPr wrap="square" rtlCol="0">
            <a:spAutoFit/>
          </a:bodyPr>
          <a:lstStyle/>
          <a:p>
            <a:r>
              <a:rPr lang="en-GB" sz="2800" dirty="0">
                <a:solidFill>
                  <a:srgbClr val="7030A0"/>
                </a:solidFill>
              </a:rPr>
              <a:t>Use a buffer solution</a:t>
            </a:r>
          </a:p>
        </p:txBody>
      </p:sp>
      <p:sp>
        <p:nvSpPr>
          <p:cNvPr id="6" name="TextBox 5"/>
          <p:cNvSpPr txBox="1"/>
          <p:nvPr/>
        </p:nvSpPr>
        <p:spPr>
          <a:xfrm>
            <a:off x="5444565" y="4324657"/>
            <a:ext cx="6252135" cy="1815882"/>
          </a:xfrm>
          <a:prstGeom prst="rect">
            <a:avLst/>
          </a:prstGeom>
          <a:noFill/>
          <a:ln>
            <a:solidFill>
              <a:srgbClr val="FF0000"/>
            </a:solidFill>
          </a:ln>
        </p:spPr>
        <p:txBody>
          <a:bodyPr wrap="square" rtlCol="0">
            <a:spAutoFit/>
          </a:bodyPr>
          <a:lstStyle/>
          <a:p>
            <a:r>
              <a:rPr lang="en-GB" sz="2800" dirty="0"/>
              <a:t> </a:t>
            </a:r>
            <a:r>
              <a:rPr lang="en-GB" sz="2800" dirty="0">
                <a:solidFill>
                  <a:srgbClr val="7030A0"/>
                </a:solidFill>
              </a:rPr>
              <a:t>Works best at pH 6 / at higher pH activity decreases;</a:t>
            </a:r>
          </a:p>
          <a:p>
            <a:r>
              <a:rPr lang="en-GB" sz="2800" i="1" dirty="0">
                <a:solidFill>
                  <a:srgbClr val="7030A0"/>
                </a:solidFill>
              </a:rPr>
              <a:t>Accept converse</a:t>
            </a:r>
          </a:p>
          <a:p>
            <a:r>
              <a:rPr lang="en-GB" sz="2800" i="1" dirty="0">
                <a:solidFill>
                  <a:srgbClr val="7030A0"/>
                </a:solidFill>
              </a:rPr>
              <a:t>Insufficient: pH 6 had largest clear area</a:t>
            </a:r>
          </a:p>
        </p:txBody>
      </p:sp>
    </p:spTree>
    <p:extLst>
      <p:ext uri="{BB962C8B-B14F-4D97-AF65-F5344CB8AC3E}">
        <p14:creationId xmlns:p14="http://schemas.microsoft.com/office/powerpoint/2010/main" val="289679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09800" y="2286000"/>
            <a:ext cx="7772400" cy="1143000"/>
          </a:xfrm>
        </p:spPr>
        <p:txBody>
          <a:bodyPr>
            <a:normAutofit fontScale="90000"/>
          </a:bodyPr>
          <a:lstStyle/>
          <a:p>
            <a:pPr eaLnBrk="1" hangingPunct="1"/>
            <a:r>
              <a:rPr lang="en-GB" altLang="en-US"/>
              <a:t>Investigation into the Effect of pH on Amylase Action</a:t>
            </a:r>
          </a:p>
        </p:txBody>
      </p:sp>
      <p:sp>
        <p:nvSpPr>
          <p:cNvPr id="4099" name="Rectangle 3"/>
          <p:cNvSpPr>
            <a:spLocks noGrp="1" noChangeArrowheads="1"/>
          </p:cNvSpPr>
          <p:nvPr>
            <p:ph type="subTitle" idx="1"/>
          </p:nvPr>
        </p:nvSpPr>
        <p:spPr/>
        <p:txBody>
          <a:bodyPr/>
          <a:lstStyle/>
          <a:p>
            <a:pPr eaLnBrk="1" hangingPunct="1"/>
            <a:r>
              <a:rPr lang="en-US" altLang="en-US" dirty="0"/>
              <a:t>See page- 19 and 20 of the booklet</a:t>
            </a:r>
          </a:p>
        </p:txBody>
      </p:sp>
    </p:spTree>
    <p:extLst>
      <p:ext uri="{BB962C8B-B14F-4D97-AF65-F5344CB8AC3E}">
        <p14:creationId xmlns:p14="http://schemas.microsoft.com/office/powerpoint/2010/main" val="1732857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altLang="en-US"/>
              <a:t>To start…</a:t>
            </a:r>
          </a:p>
        </p:txBody>
      </p:sp>
      <p:sp>
        <p:nvSpPr>
          <p:cNvPr id="5123" name="Rectangle 3"/>
          <p:cNvSpPr>
            <a:spLocks noGrp="1" noChangeArrowheads="1"/>
          </p:cNvSpPr>
          <p:nvPr>
            <p:ph type="body" idx="1"/>
          </p:nvPr>
        </p:nvSpPr>
        <p:spPr/>
        <p:txBody>
          <a:bodyPr/>
          <a:lstStyle/>
          <a:p>
            <a:pPr marL="609600" indent="-609600">
              <a:buFontTx/>
              <a:buAutoNum type="arabicPeriod"/>
            </a:pPr>
            <a:r>
              <a:rPr lang="en-GB" altLang="en-US" sz="2400"/>
              <a:t>What substrate does amylase act on?</a:t>
            </a:r>
          </a:p>
          <a:p>
            <a:pPr marL="609600" indent="-609600">
              <a:buFontTx/>
              <a:buAutoNum type="arabicPeriod"/>
            </a:pPr>
            <a:endParaRPr lang="en-GB" altLang="en-US" sz="2400"/>
          </a:p>
          <a:p>
            <a:pPr marL="609600" indent="-609600">
              <a:buFontTx/>
              <a:buAutoNum type="arabicPeriod"/>
            </a:pPr>
            <a:r>
              <a:rPr lang="en-GB" altLang="en-US" sz="2400"/>
              <a:t>What is the product of this reaction?</a:t>
            </a:r>
          </a:p>
          <a:p>
            <a:pPr marL="609600" indent="-609600">
              <a:buFontTx/>
              <a:buAutoNum type="arabicPeriod"/>
            </a:pPr>
            <a:endParaRPr lang="en-GB" altLang="en-US" sz="2400"/>
          </a:p>
          <a:p>
            <a:pPr marL="609600" indent="-609600">
              <a:buFontTx/>
              <a:buAutoNum type="arabicPeriod"/>
            </a:pPr>
            <a:r>
              <a:rPr lang="en-GB" altLang="en-US" sz="2400"/>
              <a:t>What will be the independent variable?</a:t>
            </a:r>
          </a:p>
          <a:p>
            <a:pPr marL="609600" indent="-609600">
              <a:buFontTx/>
              <a:buAutoNum type="arabicPeriod"/>
            </a:pPr>
            <a:endParaRPr lang="en-GB" altLang="en-US" sz="2400"/>
          </a:p>
          <a:p>
            <a:pPr marL="609600" indent="-609600">
              <a:buFontTx/>
              <a:buAutoNum type="arabicPeriod"/>
            </a:pPr>
            <a:r>
              <a:rPr lang="en-GB" altLang="en-US" sz="2400"/>
              <a:t>How does the enzyme increase the rate of reaction?</a:t>
            </a:r>
          </a:p>
        </p:txBody>
      </p:sp>
      <p:sp>
        <p:nvSpPr>
          <p:cNvPr id="3076" name="Text Box 4"/>
          <p:cNvSpPr txBox="1">
            <a:spLocks noChangeArrowheads="1"/>
          </p:cNvSpPr>
          <p:nvPr/>
        </p:nvSpPr>
        <p:spPr bwMode="auto">
          <a:xfrm>
            <a:off x="2895600" y="2362200"/>
            <a:ext cx="281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400" b="1">
                <a:solidFill>
                  <a:srgbClr val="6600CC"/>
                </a:solidFill>
              </a:rPr>
              <a:t>Starch</a:t>
            </a:r>
          </a:p>
        </p:txBody>
      </p:sp>
      <p:sp>
        <p:nvSpPr>
          <p:cNvPr id="3077" name="Text Box 5"/>
          <p:cNvSpPr txBox="1">
            <a:spLocks noChangeArrowheads="1"/>
          </p:cNvSpPr>
          <p:nvPr/>
        </p:nvSpPr>
        <p:spPr bwMode="auto">
          <a:xfrm>
            <a:off x="2971800" y="3276600"/>
            <a:ext cx="281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400" b="1">
                <a:solidFill>
                  <a:srgbClr val="6600CC"/>
                </a:solidFill>
              </a:rPr>
              <a:t>Maltose</a:t>
            </a:r>
          </a:p>
        </p:txBody>
      </p:sp>
      <p:sp>
        <p:nvSpPr>
          <p:cNvPr id="3078" name="Text Box 6"/>
          <p:cNvSpPr txBox="1">
            <a:spLocks noChangeArrowheads="1"/>
          </p:cNvSpPr>
          <p:nvPr/>
        </p:nvSpPr>
        <p:spPr bwMode="auto">
          <a:xfrm>
            <a:off x="2971800" y="4191000"/>
            <a:ext cx="281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400" b="1">
                <a:solidFill>
                  <a:srgbClr val="6600CC"/>
                </a:solidFill>
              </a:rPr>
              <a:t>pH</a:t>
            </a:r>
          </a:p>
        </p:txBody>
      </p:sp>
      <p:sp>
        <p:nvSpPr>
          <p:cNvPr id="3079" name="Text Box 7"/>
          <p:cNvSpPr txBox="1">
            <a:spLocks noChangeArrowheads="1"/>
          </p:cNvSpPr>
          <p:nvPr/>
        </p:nvSpPr>
        <p:spPr bwMode="auto">
          <a:xfrm>
            <a:off x="2971800" y="5334000"/>
            <a:ext cx="57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400" b="1">
                <a:solidFill>
                  <a:srgbClr val="6600CC"/>
                </a:solidFill>
              </a:rPr>
              <a:t>Lowers the activation energy</a:t>
            </a:r>
          </a:p>
        </p:txBody>
      </p:sp>
    </p:spTree>
    <p:extLst>
      <p:ext uri="{BB962C8B-B14F-4D97-AF65-F5344CB8AC3E}">
        <p14:creationId xmlns:p14="http://schemas.microsoft.com/office/powerpoint/2010/main" val="1562646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barn(inVertical)">
                                      <p:cBhvr>
                                        <p:cTn id="7" dur="500"/>
                                        <p:tgtEl>
                                          <p:spTgt spid="30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077"/>
                                        </p:tgtEl>
                                        <p:attrNameLst>
                                          <p:attrName>style.visibility</p:attrName>
                                        </p:attrNameLst>
                                      </p:cBhvr>
                                      <p:to>
                                        <p:strVal val="visible"/>
                                      </p:to>
                                    </p:set>
                                    <p:animEffect transition="in" filter="circle(in)">
                                      <p:cBhvr>
                                        <p:cTn id="12" dur="2000"/>
                                        <p:tgtEl>
                                          <p:spTgt spid="30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wipe(down)">
                                      <p:cBhvr>
                                        <p:cTn id="17" dur="500"/>
                                        <p:tgtEl>
                                          <p:spTgt spid="30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9"/>
                                        </p:tgtEl>
                                        <p:attrNameLst>
                                          <p:attrName>style.visibility</p:attrName>
                                        </p:attrNameLst>
                                      </p:cBhvr>
                                      <p:to>
                                        <p:strVal val="visible"/>
                                      </p:to>
                                    </p:set>
                                    <p:animEffect transition="in" filter="fade">
                                      <p:cBhvr>
                                        <p:cTn id="22" dur="5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p:bldP spid="3077" grpId="0"/>
      <p:bldP spid="3078" grpId="0"/>
      <p:bldP spid="307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2208213" y="1268413"/>
            <a:ext cx="7772400" cy="4114800"/>
          </a:xfrm>
        </p:spPr>
        <p:txBody>
          <a:bodyPr/>
          <a:lstStyle/>
          <a:p>
            <a:pPr eaLnBrk="1" hangingPunct="1">
              <a:buFontTx/>
              <a:buNone/>
            </a:pPr>
            <a:r>
              <a:rPr lang="en-GB" altLang="en-US"/>
              <a:t>The effect of pH on amylase activity can be investigated using an assay technique.</a:t>
            </a:r>
          </a:p>
          <a:p>
            <a:pPr eaLnBrk="1" hangingPunct="1">
              <a:buFontTx/>
              <a:buNone/>
            </a:pPr>
            <a:endParaRPr lang="en-GB" altLang="en-US"/>
          </a:p>
          <a:p>
            <a:pPr eaLnBrk="1" hangingPunct="1">
              <a:buFontTx/>
              <a:buNone/>
            </a:pPr>
            <a:r>
              <a:rPr lang="en-GB" altLang="en-US"/>
              <a:t>We are going to do a paper experiment.</a:t>
            </a:r>
          </a:p>
        </p:txBody>
      </p:sp>
    </p:spTree>
    <p:extLst>
      <p:ext uri="{BB962C8B-B14F-4D97-AF65-F5344CB8AC3E}">
        <p14:creationId xmlns:p14="http://schemas.microsoft.com/office/powerpoint/2010/main" val="1419544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val 2"/>
          <p:cNvSpPr>
            <a:spLocks noChangeArrowheads="1"/>
          </p:cNvSpPr>
          <p:nvPr/>
        </p:nvSpPr>
        <p:spPr bwMode="auto">
          <a:xfrm>
            <a:off x="4876800" y="2057400"/>
            <a:ext cx="4876800" cy="4419600"/>
          </a:xfrm>
          <a:prstGeom prst="ellipse">
            <a:avLst/>
          </a:prstGeom>
          <a:solidFill>
            <a:srgbClr val="FF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400">
              <a:latin typeface="Times New Roman" panose="02020603050405020304" pitchFamily="18" charset="0"/>
            </a:endParaRPr>
          </a:p>
        </p:txBody>
      </p:sp>
      <p:pic>
        <p:nvPicPr>
          <p:cNvPr id="7171" name="Picture 4" descr="Agar_P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04800"/>
            <a:ext cx="36576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Line 5"/>
          <p:cNvSpPr>
            <a:spLocks noChangeShapeType="1"/>
          </p:cNvSpPr>
          <p:nvPr/>
        </p:nvSpPr>
        <p:spPr bwMode="auto">
          <a:xfrm>
            <a:off x="3657600" y="1905000"/>
            <a:ext cx="12192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73" name="Text Box 6"/>
          <p:cNvSpPr txBox="1">
            <a:spLocks noChangeArrowheads="1"/>
          </p:cNvSpPr>
          <p:nvPr/>
        </p:nvSpPr>
        <p:spPr bwMode="auto">
          <a:xfrm>
            <a:off x="6172200" y="3581400"/>
            <a:ext cx="228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400"/>
              <a:t>Agar plate</a:t>
            </a:r>
          </a:p>
        </p:txBody>
      </p:sp>
    </p:spTree>
    <p:extLst>
      <p:ext uri="{BB962C8B-B14F-4D97-AF65-F5344CB8AC3E}">
        <p14:creationId xmlns:p14="http://schemas.microsoft.com/office/powerpoint/2010/main" val="3558498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2"/>
          <p:cNvSpPr>
            <a:spLocks noChangeArrowheads="1"/>
          </p:cNvSpPr>
          <p:nvPr/>
        </p:nvSpPr>
        <p:spPr bwMode="auto">
          <a:xfrm>
            <a:off x="3581400" y="762000"/>
            <a:ext cx="4876800" cy="4419600"/>
          </a:xfrm>
          <a:prstGeom prst="ellipse">
            <a:avLst/>
          </a:prstGeom>
          <a:solidFill>
            <a:srgbClr val="FF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000">
              <a:latin typeface="+mn-lt"/>
            </a:endParaRPr>
          </a:p>
        </p:txBody>
      </p:sp>
      <p:sp>
        <p:nvSpPr>
          <p:cNvPr id="8195" name="Oval 3"/>
          <p:cNvSpPr>
            <a:spLocks noChangeArrowheads="1"/>
          </p:cNvSpPr>
          <p:nvPr/>
        </p:nvSpPr>
        <p:spPr bwMode="auto">
          <a:xfrm>
            <a:off x="4724400" y="19050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000">
              <a:latin typeface="+mn-lt"/>
            </a:endParaRPr>
          </a:p>
        </p:txBody>
      </p:sp>
      <p:sp>
        <p:nvSpPr>
          <p:cNvPr id="8196" name="Oval 4"/>
          <p:cNvSpPr>
            <a:spLocks noChangeArrowheads="1"/>
          </p:cNvSpPr>
          <p:nvPr/>
        </p:nvSpPr>
        <p:spPr bwMode="auto">
          <a:xfrm>
            <a:off x="4648200" y="32766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000">
              <a:latin typeface="+mn-lt"/>
            </a:endParaRPr>
          </a:p>
        </p:txBody>
      </p:sp>
      <p:sp>
        <p:nvSpPr>
          <p:cNvPr id="8197" name="Oval 5"/>
          <p:cNvSpPr>
            <a:spLocks noChangeArrowheads="1"/>
          </p:cNvSpPr>
          <p:nvPr/>
        </p:nvSpPr>
        <p:spPr bwMode="auto">
          <a:xfrm>
            <a:off x="5867400" y="41148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000">
              <a:latin typeface="+mn-lt"/>
            </a:endParaRPr>
          </a:p>
        </p:txBody>
      </p:sp>
      <p:sp>
        <p:nvSpPr>
          <p:cNvPr id="8198" name="Oval 6"/>
          <p:cNvSpPr>
            <a:spLocks noChangeArrowheads="1"/>
          </p:cNvSpPr>
          <p:nvPr/>
        </p:nvSpPr>
        <p:spPr bwMode="auto">
          <a:xfrm>
            <a:off x="7162800" y="32004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000">
              <a:latin typeface="+mn-lt"/>
            </a:endParaRPr>
          </a:p>
        </p:txBody>
      </p:sp>
      <p:sp>
        <p:nvSpPr>
          <p:cNvPr id="8199" name="Oval 7"/>
          <p:cNvSpPr>
            <a:spLocks noChangeArrowheads="1"/>
          </p:cNvSpPr>
          <p:nvPr/>
        </p:nvSpPr>
        <p:spPr bwMode="auto">
          <a:xfrm>
            <a:off x="6934200" y="19812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2000">
              <a:latin typeface="+mn-lt"/>
            </a:endParaRPr>
          </a:p>
        </p:txBody>
      </p:sp>
      <p:sp>
        <p:nvSpPr>
          <p:cNvPr id="8200" name="Text Box 8"/>
          <p:cNvSpPr txBox="1">
            <a:spLocks noChangeArrowheads="1"/>
          </p:cNvSpPr>
          <p:nvPr/>
        </p:nvSpPr>
        <p:spPr bwMode="auto">
          <a:xfrm>
            <a:off x="6705600" y="2438400"/>
            <a:ext cx="152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000">
                <a:latin typeface="+mn-lt"/>
              </a:rPr>
              <a:t>pH 3 buffer + enzyme</a:t>
            </a:r>
          </a:p>
        </p:txBody>
      </p:sp>
      <p:sp>
        <p:nvSpPr>
          <p:cNvPr id="8201" name="Text Box 9"/>
          <p:cNvSpPr txBox="1">
            <a:spLocks noChangeArrowheads="1"/>
          </p:cNvSpPr>
          <p:nvPr/>
        </p:nvSpPr>
        <p:spPr bwMode="auto">
          <a:xfrm>
            <a:off x="6858000" y="3733800"/>
            <a:ext cx="152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000">
                <a:latin typeface="+mn-lt"/>
              </a:rPr>
              <a:t>pH 5 buffer + enzyme</a:t>
            </a:r>
          </a:p>
        </p:txBody>
      </p:sp>
      <p:sp>
        <p:nvSpPr>
          <p:cNvPr id="8202" name="Text Box 10"/>
          <p:cNvSpPr txBox="1">
            <a:spLocks noChangeArrowheads="1"/>
          </p:cNvSpPr>
          <p:nvPr/>
        </p:nvSpPr>
        <p:spPr bwMode="auto">
          <a:xfrm>
            <a:off x="5410200" y="4572000"/>
            <a:ext cx="152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000">
                <a:latin typeface="+mn-lt"/>
              </a:rPr>
              <a:t>pH 11 buffer + enzyme</a:t>
            </a:r>
          </a:p>
        </p:txBody>
      </p:sp>
      <p:sp>
        <p:nvSpPr>
          <p:cNvPr id="8203" name="Text Box 11"/>
          <p:cNvSpPr txBox="1">
            <a:spLocks noChangeArrowheads="1"/>
          </p:cNvSpPr>
          <p:nvPr/>
        </p:nvSpPr>
        <p:spPr bwMode="auto">
          <a:xfrm>
            <a:off x="4343400" y="3733800"/>
            <a:ext cx="152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000">
                <a:latin typeface="+mn-lt"/>
              </a:rPr>
              <a:t>pH 7 buffer + enzyme</a:t>
            </a:r>
          </a:p>
        </p:txBody>
      </p:sp>
      <p:sp>
        <p:nvSpPr>
          <p:cNvPr id="8204" name="Text Box 12"/>
          <p:cNvSpPr txBox="1">
            <a:spLocks noChangeArrowheads="1"/>
          </p:cNvSpPr>
          <p:nvPr/>
        </p:nvSpPr>
        <p:spPr bwMode="auto">
          <a:xfrm>
            <a:off x="4343400" y="2362200"/>
            <a:ext cx="152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000">
                <a:latin typeface="+mn-lt"/>
              </a:rPr>
              <a:t>pH 9 buffer + enzyme</a:t>
            </a:r>
          </a:p>
        </p:txBody>
      </p:sp>
      <p:sp>
        <p:nvSpPr>
          <p:cNvPr id="8205" name="Text Box 13"/>
          <p:cNvSpPr txBox="1">
            <a:spLocks noChangeArrowheads="1"/>
          </p:cNvSpPr>
          <p:nvPr/>
        </p:nvSpPr>
        <p:spPr bwMode="auto">
          <a:xfrm>
            <a:off x="9296400" y="786348"/>
            <a:ext cx="22098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400" dirty="0">
                <a:latin typeface="+mn-lt"/>
              </a:rPr>
              <a:t>Holes (wells) were cut in the agar plate. A pH buffer and amylase were then put in each well.</a:t>
            </a:r>
          </a:p>
          <a:p>
            <a:pPr eaLnBrk="1" hangingPunct="1">
              <a:spcBef>
                <a:spcPct val="50000"/>
              </a:spcBef>
              <a:buFontTx/>
              <a:buNone/>
            </a:pPr>
            <a:endParaRPr lang="en-GB" altLang="en-US" sz="2400" dirty="0">
              <a:latin typeface="+mn-lt"/>
            </a:endParaRPr>
          </a:p>
          <a:p>
            <a:pPr eaLnBrk="1" hangingPunct="1">
              <a:spcBef>
                <a:spcPct val="50000"/>
              </a:spcBef>
              <a:buFontTx/>
              <a:buNone/>
            </a:pPr>
            <a:r>
              <a:rPr lang="en-GB" altLang="en-US" sz="2400" dirty="0">
                <a:latin typeface="+mn-lt"/>
              </a:rPr>
              <a:t>The plates were then left to incubate for 24 hours.</a:t>
            </a:r>
          </a:p>
        </p:txBody>
      </p:sp>
    </p:spTree>
    <p:extLst>
      <p:ext uri="{BB962C8B-B14F-4D97-AF65-F5344CB8AC3E}">
        <p14:creationId xmlns:p14="http://schemas.microsoft.com/office/powerpoint/2010/main" val="3537351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altLang="en-US" dirty="0"/>
              <a:t>In the middle…</a:t>
            </a:r>
          </a:p>
        </p:txBody>
      </p:sp>
      <p:sp>
        <p:nvSpPr>
          <p:cNvPr id="9219" name="Rectangle 3"/>
          <p:cNvSpPr>
            <a:spLocks noGrp="1" noChangeArrowheads="1"/>
          </p:cNvSpPr>
          <p:nvPr>
            <p:ph type="body" idx="1"/>
          </p:nvPr>
        </p:nvSpPr>
        <p:spPr/>
        <p:txBody>
          <a:bodyPr/>
          <a:lstStyle/>
          <a:p>
            <a:pPr marL="609600" indent="-609600">
              <a:buNone/>
            </a:pPr>
            <a:r>
              <a:rPr lang="en-GB" altLang="en-US" sz="2400" dirty="0"/>
              <a:t>5.	What are the positive and negative results when testing for the presence of starch with iodine solution?</a:t>
            </a:r>
          </a:p>
          <a:p>
            <a:pPr marL="609600" indent="-609600">
              <a:buNone/>
            </a:pPr>
            <a:endParaRPr lang="en-GB" altLang="en-US" sz="2400" dirty="0"/>
          </a:p>
          <a:p>
            <a:pPr marL="609600" indent="-609600"/>
            <a:endParaRPr lang="en-GB" altLang="en-US" sz="2400" dirty="0"/>
          </a:p>
          <a:p>
            <a:pPr marL="609600" indent="-609600">
              <a:buNone/>
            </a:pPr>
            <a:r>
              <a:rPr lang="en-GB" altLang="en-US" sz="2400" dirty="0"/>
              <a:t>6.	If amylase hydrolyse starch to maltose, what result would you see?</a:t>
            </a:r>
          </a:p>
          <a:p>
            <a:pPr marL="609600" indent="-609600"/>
            <a:endParaRPr lang="en-GB" altLang="en-US" sz="2400" dirty="0"/>
          </a:p>
          <a:p>
            <a:pPr marL="609600" indent="-609600">
              <a:buNone/>
            </a:pPr>
            <a:r>
              <a:rPr lang="en-GB" altLang="en-US" sz="2400" dirty="0"/>
              <a:t>7.	If amylase does not hydrolyse starch to maltose, what result would you see?</a:t>
            </a:r>
          </a:p>
        </p:txBody>
      </p:sp>
      <p:sp>
        <p:nvSpPr>
          <p:cNvPr id="2" name="TextBox 1">
            <a:extLst>
              <a:ext uri="{FF2B5EF4-FFF2-40B4-BE49-F238E27FC236}">
                <a16:creationId xmlns:a16="http://schemas.microsoft.com/office/drawing/2014/main" id="{DAD93097-E7D1-419F-B37A-E7BED1E4FC28}"/>
              </a:ext>
            </a:extLst>
          </p:cNvPr>
          <p:cNvSpPr txBox="1"/>
          <p:nvPr/>
        </p:nvSpPr>
        <p:spPr>
          <a:xfrm>
            <a:off x="2286000" y="2598003"/>
            <a:ext cx="7905136" cy="830997"/>
          </a:xfrm>
          <a:prstGeom prst="rect">
            <a:avLst/>
          </a:prstGeom>
          <a:noFill/>
        </p:spPr>
        <p:txBody>
          <a:bodyPr wrap="square" rtlCol="0">
            <a:spAutoFit/>
          </a:bodyPr>
          <a:lstStyle/>
          <a:p>
            <a:r>
              <a:rPr lang="en-GB" sz="2400" dirty="0">
                <a:solidFill>
                  <a:srgbClr val="7030A0"/>
                </a:solidFill>
              </a:rPr>
              <a:t>If starch present goes from orange/brown to  Blue Black</a:t>
            </a:r>
          </a:p>
          <a:p>
            <a:r>
              <a:rPr lang="en-GB" sz="2400" dirty="0">
                <a:solidFill>
                  <a:srgbClr val="7030A0"/>
                </a:solidFill>
              </a:rPr>
              <a:t>If not present stays orange/Brown</a:t>
            </a:r>
          </a:p>
        </p:txBody>
      </p:sp>
      <p:sp>
        <p:nvSpPr>
          <p:cNvPr id="5" name="TextBox 4">
            <a:extLst>
              <a:ext uri="{FF2B5EF4-FFF2-40B4-BE49-F238E27FC236}">
                <a16:creationId xmlns:a16="http://schemas.microsoft.com/office/drawing/2014/main" id="{B1D3FC92-87AD-42F0-BC5B-D64BAFEBFD4E}"/>
              </a:ext>
            </a:extLst>
          </p:cNvPr>
          <p:cNvSpPr txBox="1"/>
          <p:nvPr/>
        </p:nvSpPr>
        <p:spPr>
          <a:xfrm>
            <a:off x="2286000" y="3970545"/>
            <a:ext cx="7905136" cy="461665"/>
          </a:xfrm>
          <a:prstGeom prst="rect">
            <a:avLst/>
          </a:prstGeom>
          <a:noFill/>
        </p:spPr>
        <p:txBody>
          <a:bodyPr wrap="square" rtlCol="0">
            <a:spAutoFit/>
          </a:bodyPr>
          <a:lstStyle/>
          <a:p>
            <a:r>
              <a:rPr lang="en-GB" sz="2400" dirty="0">
                <a:solidFill>
                  <a:srgbClr val="7030A0"/>
                </a:solidFill>
              </a:rPr>
              <a:t>A negative result will stay orange/brown</a:t>
            </a:r>
          </a:p>
        </p:txBody>
      </p:sp>
      <p:sp>
        <p:nvSpPr>
          <p:cNvPr id="6" name="TextBox 5">
            <a:extLst>
              <a:ext uri="{FF2B5EF4-FFF2-40B4-BE49-F238E27FC236}">
                <a16:creationId xmlns:a16="http://schemas.microsoft.com/office/drawing/2014/main" id="{37604907-F563-4918-9C33-2A3E89C4172F}"/>
              </a:ext>
            </a:extLst>
          </p:cNvPr>
          <p:cNvSpPr txBox="1"/>
          <p:nvPr/>
        </p:nvSpPr>
        <p:spPr>
          <a:xfrm>
            <a:off x="2286000" y="4944247"/>
            <a:ext cx="7905136" cy="461665"/>
          </a:xfrm>
          <a:prstGeom prst="rect">
            <a:avLst/>
          </a:prstGeom>
          <a:noFill/>
        </p:spPr>
        <p:txBody>
          <a:bodyPr wrap="square" rtlCol="0">
            <a:spAutoFit/>
          </a:bodyPr>
          <a:lstStyle/>
          <a:p>
            <a:r>
              <a:rPr lang="en-GB" sz="2400" dirty="0">
                <a:solidFill>
                  <a:srgbClr val="7030A0"/>
                </a:solidFill>
              </a:rPr>
              <a:t>A positive result will turn Blue Black</a:t>
            </a:r>
          </a:p>
        </p:txBody>
      </p:sp>
    </p:spTree>
    <p:extLst>
      <p:ext uri="{BB962C8B-B14F-4D97-AF65-F5344CB8AC3E}">
        <p14:creationId xmlns:p14="http://schemas.microsoft.com/office/powerpoint/2010/main" val="181420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val 2"/>
          <p:cNvSpPr>
            <a:spLocks noChangeArrowheads="1"/>
          </p:cNvSpPr>
          <p:nvPr/>
        </p:nvSpPr>
        <p:spPr bwMode="auto">
          <a:xfrm>
            <a:off x="3581400" y="762000"/>
            <a:ext cx="4876800" cy="4419600"/>
          </a:xfrm>
          <a:prstGeom prst="ellipse">
            <a:avLst/>
          </a:prstGeom>
          <a:solidFill>
            <a:srgbClr val="3333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43" name="Oval 5"/>
          <p:cNvSpPr>
            <a:spLocks noChangeArrowheads="1"/>
          </p:cNvSpPr>
          <p:nvPr/>
        </p:nvSpPr>
        <p:spPr bwMode="auto">
          <a:xfrm>
            <a:off x="5867400" y="41148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44" name="Text Box 9"/>
          <p:cNvSpPr txBox="1">
            <a:spLocks noChangeArrowheads="1"/>
          </p:cNvSpPr>
          <p:nvPr/>
        </p:nvSpPr>
        <p:spPr bwMode="auto">
          <a:xfrm>
            <a:off x="6705600" y="2514600"/>
            <a:ext cx="152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1800">
                <a:latin typeface="+mn-lt"/>
              </a:rPr>
              <a:t>pH 3</a:t>
            </a:r>
          </a:p>
        </p:txBody>
      </p:sp>
      <p:sp>
        <p:nvSpPr>
          <p:cNvPr id="10245" name="Text Box 10"/>
          <p:cNvSpPr txBox="1">
            <a:spLocks noChangeArrowheads="1"/>
          </p:cNvSpPr>
          <p:nvPr/>
        </p:nvSpPr>
        <p:spPr bwMode="auto">
          <a:xfrm>
            <a:off x="6858000" y="3810000"/>
            <a:ext cx="152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1800">
                <a:latin typeface="+mn-lt"/>
              </a:rPr>
              <a:t>pH 5</a:t>
            </a:r>
          </a:p>
        </p:txBody>
      </p:sp>
      <p:sp>
        <p:nvSpPr>
          <p:cNvPr id="10246" name="Text Box 11"/>
          <p:cNvSpPr txBox="1">
            <a:spLocks noChangeArrowheads="1"/>
          </p:cNvSpPr>
          <p:nvPr/>
        </p:nvSpPr>
        <p:spPr bwMode="auto">
          <a:xfrm>
            <a:off x="5410200" y="4572000"/>
            <a:ext cx="152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1800">
                <a:latin typeface="+mn-lt"/>
              </a:rPr>
              <a:t>pH 11</a:t>
            </a:r>
          </a:p>
        </p:txBody>
      </p:sp>
      <p:sp>
        <p:nvSpPr>
          <p:cNvPr id="10247" name="Text Box 12"/>
          <p:cNvSpPr txBox="1">
            <a:spLocks noChangeArrowheads="1"/>
          </p:cNvSpPr>
          <p:nvPr/>
        </p:nvSpPr>
        <p:spPr bwMode="auto">
          <a:xfrm>
            <a:off x="4267200" y="4191000"/>
            <a:ext cx="152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1800">
                <a:latin typeface="+mn-lt"/>
              </a:rPr>
              <a:t>pH 7</a:t>
            </a:r>
          </a:p>
        </p:txBody>
      </p:sp>
      <p:sp>
        <p:nvSpPr>
          <p:cNvPr id="10248" name="Oval 15"/>
          <p:cNvSpPr>
            <a:spLocks noChangeArrowheads="1"/>
          </p:cNvSpPr>
          <p:nvPr/>
        </p:nvSpPr>
        <p:spPr bwMode="auto">
          <a:xfrm>
            <a:off x="6858000" y="1905000"/>
            <a:ext cx="609600" cy="609600"/>
          </a:xfrm>
          <a:prstGeom prst="ellipse">
            <a:avLst/>
          </a:prstGeom>
          <a:solidFill>
            <a:schemeClr val="accent2">
              <a:lumMod val="75000"/>
            </a:schemeClr>
          </a:solidFill>
          <a:ln w="9525">
            <a:solidFill>
              <a:schemeClr val="tx1"/>
            </a:solidFill>
            <a:round/>
            <a:headEnd/>
            <a:tailEnd/>
          </a:ln>
          <a:effectLs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49" name="Text Box 13"/>
          <p:cNvSpPr txBox="1">
            <a:spLocks noChangeArrowheads="1"/>
          </p:cNvSpPr>
          <p:nvPr/>
        </p:nvSpPr>
        <p:spPr bwMode="auto">
          <a:xfrm>
            <a:off x="4267200" y="2514600"/>
            <a:ext cx="152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1800">
                <a:latin typeface="+mn-lt"/>
              </a:rPr>
              <a:t>pH 9</a:t>
            </a:r>
          </a:p>
        </p:txBody>
      </p:sp>
      <p:sp>
        <p:nvSpPr>
          <p:cNvPr id="10250" name="Text Box 14"/>
          <p:cNvSpPr txBox="1">
            <a:spLocks noChangeArrowheads="1"/>
          </p:cNvSpPr>
          <p:nvPr/>
        </p:nvSpPr>
        <p:spPr bwMode="auto">
          <a:xfrm>
            <a:off x="9067800" y="1307574"/>
            <a:ext cx="22098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50000"/>
              </a:spcBef>
              <a:buFontTx/>
              <a:buNone/>
            </a:pPr>
            <a:r>
              <a:rPr lang="en-GB" altLang="en-US" sz="2400" dirty="0">
                <a:latin typeface="+mn-lt"/>
              </a:rPr>
              <a:t>The plate was then flooded with iodine solution and rinsed. The diameter of the clear zone (not blue/black in colour) was measured</a:t>
            </a:r>
          </a:p>
        </p:txBody>
      </p:sp>
      <p:sp>
        <p:nvSpPr>
          <p:cNvPr id="10251" name="Oval 7"/>
          <p:cNvSpPr>
            <a:spLocks noChangeArrowheads="1"/>
          </p:cNvSpPr>
          <p:nvPr/>
        </p:nvSpPr>
        <p:spPr bwMode="auto">
          <a:xfrm>
            <a:off x="6934200" y="19812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52" name="Oval 16"/>
          <p:cNvSpPr>
            <a:spLocks noChangeArrowheads="1"/>
          </p:cNvSpPr>
          <p:nvPr/>
        </p:nvSpPr>
        <p:spPr bwMode="auto">
          <a:xfrm>
            <a:off x="7010400" y="3048000"/>
            <a:ext cx="762000" cy="762000"/>
          </a:xfrm>
          <a:prstGeom prst="ellipse">
            <a:avLst/>
          </a:prstGeom>
          <a:solidFill>
            <a:schemeClr val="accent2">
              <a:lumMod val="75000"/>
            </a:schemeClr>
          </a:solidFill>
          <a:ln w="9525">
            <a:solidFill>
              <a:schemeClr val="tx1"/>
            </a:solidFill>
            <a:round/>
            <a:headEnd/>
            <a:tailEnd/>
          </a:ln>
          <a:effectLs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53" name="Oval 6"/>
          <p:cNvSpPr>
            <a:spLocks noChangeArrowheads="1"/>
          </p:cNvSpPr>
          <p:nvPr/>
        </p:nvSpPr>
        <p:spPr bwMode="auto">
          <a:xfrm>
            <a:off x="7162800" y="32004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54" name="Oval 17"/>
          <p:cNvSpPr>
            <a:spLocks noChangeArrowheads="1"/>
          </p:cNvSpPr>
          <p:nvPr/>
        </p:nvSpPr>
        <p:spPr bwMode="auto">
          <a:xfrm>
            <a:off x="4495800" y="1676400"/>
            <a:ext cx="914400" cy="914400"/>
          </a:xfrm>
          <a:prstGeom prst="ellipse">
            <a:avLst/>
          </a:prstGeom>
          <a:solidFill>
            <a:schemeClr val="accent2">
              <a:lumMod val="75000"/>
            </a:schemeClr>
          </a:solidFill>
          <a:ln w="9525">
            <a:solidFill>
              <a:schemeClr val="tx1"/>
            </a:solidFill>
            <a:round/>
            <a:headEnd/>
            <a:tailEnd/>
          </a:ln>
          <a:effectLs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55" name="Oval 3"/>
          <p:cNvSpPr>
            <a:spLocks noChangeArrowheads="1"/>
          </p:cNvSpPr>
          <p:nvPr/>
        </p:nvSpPr>
        <p:spPr bwMode="auto">
          <a:xfrm>
            <a:off x="4724400" y="19050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56" name="Oval 18"/>
          <p:cNvSpPr>
            <a:spLocks noChangeArrowheads="1"/>
          </p:cNvSpPr>
          <p:nvPr/>
        </p:nvSpPr>
        <p:spPr bwMode="auto">
          <a:xfrm>
            <a:off x="4191000" y="2819400"/>
            <a:ext cx="1371600" cy="1371600"/>
          </a:xfrm>
          <a:prstGeom prst="ellipse">
            <a:avLst/>
          </a:prstGeom>
          <a:solidFill>
            <a:schemeClr val="accent2">
              <a:lumMod val="75000"/>
            </a:schemeClr>
          </a:solidFill>
          <a:ln w="9525">
            <a:solidFill>
              <a:schemeClr val="tx1"/>
            </a:solidFill>
            <a:round/>
            <a:headEnd/>
            <a:tailEnd/>
          </a:ln>
          <a:effectLs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
        <p:nvSpPr>
          <p:cNvPr id="10257" name="Oval 4"/>
          <p:cNvSpPr>
            <a:spLocks noChangeArrowheads="1"/>
          </p:cNvSpPr>
          <p:nvPr/>
        </p:nvSpPr>
        <p:spPr bwMode="auto">
          <a:xfrm>
            <a:off x="4648200" y="3276600"/>
            <a:ext cx="457200" cy="457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US" altLang="en-US" sz="1800">
              <a:latin typeface="+mn-lt"/>
            </a:endParaRPr>
          </a:p>
        </p:txBody>
      </p:sp>
    </p:spTree>
    <p:extLst>
      <p:ext uri="{BB962C8B-B14F-4D97-AF65-F5344CB8AC3E}">
        <p14:creationId xmlns:p14="http://schemas.microsoft.com/office/powerpoint/2010/main" val="1934692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DD2261-A4A1-49C0-9FB0-4B709DDE9A52}"/>
              </a:ext>
            </a:extLst>
          </p:cNvPr>
          <p:cNvSpPr/>
          <p:nvPr/>
        </p:nvSpPr>
        <p:spPr>
          <a:xfrm>
            <a:off x="182393" y="498024"/>
            <a:ext cx="6813829" cy="993926"/>
          </a:xfrm>
          <a:prstGeom prst="rect">
            <a:avLst/>
          </a:prstGeom>
        </p:spPr>
        <p:txBody>
          <a:bodyPr wrap="square">
            <a:spAutoFit/>
          </a:bodyPr>
          <a:lstStyle/>
          <a:p>
            <a:pPr marL="457200">
              <a:lnSpc>
                <a:spcPct val="107000"/>
              </a:lnSpc>
              <a:spcAft>
                <a:spcPts val="800"/>
              </a:spcAft>
            </a:pPr>
            <a:r>
              <a:rPr lang="en-GB" sz="2800" dirty="0">
                <a:latin typeface="Calibri" panose="020F0502020204030204" pitchFamily="34" charset="0"/>
                <a:ea typeface="Calibri" panose="020F0502020204030204" pitchFamily="34" charset="0"/>
                <a:cs typeface="Times New Roman" panose="02020603050405020304" pitchFamily="18" charset="0"/>
              </a:rPr>
              <a:t>You have been provided with 3 sets of results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745B29CF-05CF-4FD6-9BCD-4028757A3E07}"/>
              </a:ext>
            </a:extLst>
          </p:cNvPr>
          <p:cNvGraphicFramePr>
            <a:graphicFrameLocks noGrp="1"/>
          </p:cNvGraphicFramePr>
          <p:nvPr>
            <p:extLst>
              <p:ext uri="{D42A27DB-BD31-4B8C-83A1-F6EECF244321}">
                <p14:modId xmlns:p14="http://schemas.microsoft.com/office/powerpoint/2010/main" val="1672758718"/>
              </p:ext>
            </p:extLst>
          </p:nvPr>
        </p:nvGraphicFramePr>
        <p:xfrm>
          <a:off x="182394" y="1871330"/>
          <a:ext cx="11619746" cy="3714083"/>
        </p:xfrm>
        <a:graphic>
          <a:graphicData uri="http://schemas.openxmlformats.org/drawingml/2006/table">
            <a:tbl>
              <a:tblPr firstRow="1" firstCol="1" bandRow="1"/>
              <a:tblGrid>
                <a:gridCol w="2582017">
                  <a:extLst>
                    <a:ext uri="{9D8B030D-6E8A-4147-A177-3AD203B41FA5}">
                      <a16:colId xmlns:a16="http://schemas.microsoft.com/office/drawing/2014/main" val="1525139282"/>
                    </a:ext>
                  </a:extLst>
                </a:gridCol>
                <a:gridCol w="2582017">
                  <a:extLst>
                    <a:ext uri="{9D8B030D-6E8A-4147-A177-3AD203B41FA5}">
                      <a16:colId xmlns:a16="http://schemas.microsoft.com/office/drawing/2014/main" val="2021988849"/>
                    </a:ext>
                  </a:extLst>
                </a:gridCol>
                <a:gridCol w="2279510">
                  <a:extLst>
                    <a:ext uri="{9D8B030D-6E8A-4147-A177-3AD203B41FA5}">
                      <a16:colId xmlns:a16="http://schemas.microsoft.com/office/drawing/2014/main" val="2989471258"/>
                    </a:ext>
                  </a:extLst>
                </a:gridCol>
                <a:gridCol w="2279510">
                  <a:extLst>
                    <a:ext uri="{9D8B030D-6E8A-4147-A177-3AD203B41FA5}">
                      <a16:colId xmlns:a16="http://schemas.microsoft.com/office/drawing/2014/main" val="2494076363"/>
                    </a:ext>
                  </a:extLst>
                </a:gridCol>
                <a:gridCol w="1896692">
                  <a:extLst>
                    <a:ext uri="{9D8B030D-6E8A-4147-A177-3AD203B41FA5}">
                      <a16:colId xmlns:a16="http://schemas.microsoft.com/office/drawing/2014/main" val="2445883714"/>
                    </a:ext>
                  </a:extLst>
                </a:gridCol>
              </a:tblGrid>
              <a:tr h="383219">
                <a:tc rowSpan="2">
                  <a:txBody>
                    <a:bodyPr/>
                    <a:lstStyle/>
                    <a:p>
                      <a:pPr marL="457200" algn="ctr">
                        <a:lnSpc>
                          <a:spcPct val="107000"/>
                        </a:lnSpc>
                        <a:spcAft>
                          <a:spcPts val="0"/>
                        </a:spcAft>
                      </a:pPr>
                      <a:r>
                        <a:rPr lang="en-GB" sz="4400" dirty="0">
                          <a:effectLst/>
                          <a:latin typeface="Calibri" panose="020F0502020204030204" pitchFamily="34" charset="0"/>
                          <a:ea typeface="Calibri" panose="020F0502020204030204" pitchFamily="34" charset="0"/>
                          <a:cs typeface="Times New Roman" panose="02020603050405020304" pitchFamily="18" charset="0"/>
                        </a:rPr>
                        <a:t>pH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457200" algn="ctr">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Diameter of Clear Zone (mm)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927038515"/>
                  </a:ext>
                </a:extLst>
              </a:tr>
              <a:tr h="784129">
                <a:tc vMerge="1">
                  <a:txBody>
                    <a:bodyPr/>
                    <a:lstStyle/>
                    <a:p>
                      <a:endParaRPr lang="en-GB"/>
                    </a:p>
                  </a:txBody>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Replicate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Replicate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Replicate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Mean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739507"/>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1729795"/>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21.0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24.0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5384323"/>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38.0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42.5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911764"/>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25.0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30.0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30.0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8764906"/>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3283628"/>
                  </a:ext>
                </a:extLst>
              </a:tr>
            </a:tbl>
          </a:graphicData>
        </a:graphic>
      </p:graphicFrame>
    </p:spTree>
    <p:extLst>
      <p:ext uri="{BB962C8B-B14F-4D97-AF65-F5344CB8AC3E}">
        <p14:creationId xmlns:p14="http://schemas.microsoft.com/office/powerpoint/2010/main" val="2499143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16050" y="0"/>
            <a:ext cx="7772400" cy="1143000"/>
          </a:xfrm>
        </p:spPr>
        <p:txBody>
          <a:bodyPr/>
          <a:lstStyle/>
          <a:p>
            <a:pPr eaLnBrk="1" hangingPunct="1"/>
            <a:r>
              <a:rPr lang="en-GB" altLang="en-US" dirty="0"/>
              <a:t>On page 20</a:t>
            </a:r>
          </a:p>
        </p:txBody>
      </p:sp>
      <p:sp>
        <p:nvSpPr>
          <p:cNvPr id="11267" name="Rectangle 3"/>
          <p:cNvSpPr>
            <a:spLocks noGrp="1" noChangeArrowheads="1"/>
          </p:cNvSpPr>
          <p:nvPr>
            <p:ph type="body" idx="1"/>
          </p:nvPr>
        </p:nvSpPr>
        <p:spPr>
          <a:xfrm>
            <a:off x="1524000" y="981076"/>
            <a:ext cx="9251950" cy="5876925"/>
          </a:xfrm>
        </p:spPr>
        <p:txBody>
          <a:bodyPr>
            <a:normAutofit/>
          </a:bodyPr>
          <a:lstStyle/>
          <a:p>
            <a:pPr marL="0" lvl="0" indent="0">
              <a:buNone/>
            </a:pPr>
            <a:r>
              <a:rPr lang="en-GB" dirty="0"/>
              <a:t>8. Calculate the mean diameter for each pH</a:t>
            </a:r>
          </a:p>
          <a:p>
            <a:pPr marL="0" lvl="0" indent="0">
              <a:buNone/>
            </a:pPr>
            <a:r>
              <a:rPr lang="en-GB" dirty="0"/>
              <a:t>9. Sketch a graph to show the results.</a:t>
            </a:r>
          </a:p>
          <a:p>
            <a:pPr marL="0" lvl="0" indent="0">
              <a:buNone/>
            </a:pPr>
            <a:endParaRPr lang="en-GB" dirty="0"/>
          </a:p>
          <a:p>
            <a:pPr marL="0" lvl="0" indent="0">
              <a:buNone/>
            </a:pPr>
            <a:r>
              <a:rPr lang="en-GB" dirty="0"/>
              <a:t>Answer the questions</a:t>
            </a:r>
          </a:p>
          <a:p>
            <a:pPr marL="514350" lvl="0" indent="-514350">
              <a:buFont typeface="+mj-lt"/>
              <a:buAutoNum type="arabicPeriod" startAt="10"/>
            </a:pPr>
            <a:r>
              <a:rPr lang="en-GB" dirty="0"/>
              <a:t>Identify which pH provides the optimum condition for amylase to work in.</a:t>
            </a:r>
          </a:p>
          <a:p>
            <a:pPr marL="514350" lvl="0" indent="-514350">
              <a:buFont typeface="+mj-lt"/>
              <a:buAutoNum type="arabicPeriod" startAt="10"/>
            </a:pPr>
            <a:r>
              <a:rPr lang="en-GB" dirty="0"/>
              <a:t>In which pH did amylase not work at all? </a:t>
            </a:r>
          </a:p>
          <a:p>
            <a:pPr marL="514350" lvl="0" indent="-514350">
              <a:buFont typeface="+mj-lt"/>
              <a:buAutoNum type="arabicPeriod" startAt="10"/>
            </a:pPr>
            <a:r>
              <a:rPr lang="en-GB" dirty="0"/>
              <a:t>What would be the importance of repeats in the investigation? How many repeats were done here?</a:t>
            </a:r>
          </a:p>
          <a:p>
            <a:pPr marL="514350" lvl="0" indent="-514350">
              <a:buFont typeface="+mj-lt"/>
              <a:buAutoNum type="arabicPeriod" startAt="10"/>
            </a:pPr>
            <a:r>
              <a:rPr lang="en-GB" dirty="0"/>
              <a:t>Identify the anomalous result or outlier in the data. Why leave the plates for 24 hours rather than 1 hour</a:t>
            </a:r>
          </a:p>
          <a:p>
            <a:pPr marL="514350" lvl="0" indent="-514350">
              <a:buFont typeface="+mj-lt"/>
              <a:buAutoNum type="arabicPeriod" startAt="10"/>
            </a:pPr>
            <a:r>
              <a:rPr lang="en-GB" dirty="0"/>
              <a:t>What would you do as a control and why?  </a:t>
            </a:r>
          </a:p>
          <a:p>
            <a:pPr marL="609600" indent="-609600">
              <a:lnSpc>
                <a:spcPct val="80000"/>
              </a:lnSpc>
              <a:buNone/>
            </a:pPr>
            <a:endParaRPr lang="en-GB" altLang="en-US" sz="2300" dirty="0"/>
          </a:p>
        </p:txBody>
      </p:sp>
    </p:spTree>
    <p:extLst>
      <p:ext uri="{BB962C8B-B14F-4D97-AF65-F5344CB8AC3E}">
        <p14:creationId xmlns:p14="http://schemas.microsoft.com/office/powerpoint/2010/main" val="3168465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DD2261-A4A1-49C0-9FB0-4B709DDE9A52}"/>
              </a:ext>
            </a:extLst>
          </p:cNvPr>
          <p:cNvSpPr/>
          <p:nvPr/>
        </p:nvSpPr>
        <p:spPr>
          <a:xfrm>
            <a:off x="182393" y="498024"/>
            <a:ext cx="6813829" cy="532903"/>
          </a:xfrm>
          <a:prstGeom prst="rect">
            <a:avLst/>
          </a:prstGeom>
        </p:spPr>
        <p:txBody>
          <a:bodyPr wrap="square">
            <a:spAutoFit/>
          </a:bodyPr>
          <a:lstStyle/>
          <a:p>
            <a:pPr marL="457200">
              <a:lnSpc>
                <a:spcPct val="107000"/>
              </a:lnSpc>
              <a:spcAft>
                <a:spcPts val="800"/>
              </a:spcAft>
            </a:pPr>
            <a:r>
              <a:rPr lang="en-GB" sz="2800" dirty="0">
                <a:latin typeface="Calibri" panose="020F0502020204030204" pitchFamily="34" charset="0"/>
                <a:ea typeface="Calibri" panose="020F0502020204030204" pitchFamily="34" charset="0"/>
                <a:cs typeface="Times New Roman" panose="02020603050405020304" pitchFamily="18" charset="0"/>
              </a:rPr>
              <a:t>Answers</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745B29CF-05CF-4FD6-9BCD-4028757A3E07}"/>
              </a:ext>
            </a:extLst>
          </p:cNvPr>
          <p:cNvGraphicFramePr>
            <a:graphicFrameLocks noGrp="1"/>
          </p:cNvGraphicFramePr>
          <p:nvPr>
            <p:extLst>
              <p:ext uri="{D42A27DB-BD31-4B8C-83A1-F6EECF244321}">
                <p14:modId xmlns:p14="http://schemas.microsoft.com/office/powerpoint/2010/main" val="2063422289"/>
              </p:ext>
            </p:extLst>
          </p:nvPr>
        </p:nvGraphicFramePr>
        <p:xfrm>
          <a:off x="182394" y="1871330"/>
          <a:ext cx="11619746" cy="3714083"/>
        </p:xfrm>
        <a:graphic>
          <a:graphicData uri="http://schemas.openxmlformats.org/drawingml/2006/table">
            <a:tbl>
              <a:tblPr firstRow="1" firstCol="1" bandRow="1"/>
              <a:tblGrid>
                <a:gridCol w="2582017">
                  <a:extLst>
                    <a:ext uri="{9D8B030D-6E8A-4147-A177-3AD203B41FA5}">
                      <a16:colId xmlns:a16="http://schemas.microsoft.com/office/drawing/2014/main" val="1525139282"/>
                    </a:ext>
                  </a:extLst>
                </a:gridCol>
                <a:gridCol w="2582017">
                  <a:extLst>
                    <a:ext uri="{9D8B030D-6E8A-4147-A177-3AD203B41FA5}">
                      <a16:colId xmlns:a16="http://schemas.microsoft.com/office/drawing/2014/main" val="2021988849"/>
                    </a:ext>
                  </a:extLst>
                </a:gridCol>
                <a:gridCol w="2279510">
                  <a:extLst>
                    <a:ext uri="{9D8B030D-6E8A-4147-A177-3AD203B41FA5}">
                      <a16:colId xmlns:a16="http://schemas.microsoft.com/office/drawing/2014/main" val="2989471258"/>
                    </a:ext>
                  </a:extLst>
                </a:gridCol>
                <a:gridCol w="2279510">
                  <a:extLst>
                    <a:ext uri="{9D8B030D-6E8A-4147-A177-3AD203B41FA5}">
                      <a16:colId xmlns:a16="http://schemas.microsoft.com/office/drawing/2014/main" val="2494076363"/>
                    </a:ext>
                  </a:extLst>
                </a:gridCol>
                <a:gridCol w="1896692">
                  <a:extLst>
                    <a:ext uri="{9D8B030D-6E8A-4147-A177-3AD203B41FA5}">
                      <a16:colId xmlns:a16="http://schemas.microsoft.com/office/drawing/2014/main" val="2445883714"/>
                    </a:ext>
                  </a:extLst>
                </a:gridCol>
              </a:tblGrid>
              <a:tr h="383219">
                <a:tc rowSpan="2">
                  <a:txBody>
                    <a:bodyPr/>
                    <a:lstStyle/>
                    <a:p>
                      <a:pPr marL="457200" algn="ctr">
                        <a:lnSpc>
                          <a:spcPct val="107000"/>
                        </a:lnSpc>
                        <a:spcAft>
                          <a:spcPts val="0"/>
                        </a:spcAft>
                      </a:pPr>
                      <a:r>
                        <a:rPr lang="en-GB" sz="4400" dirty="0">
                          <a:effectLst/>
                          <a:latin typeface="Calibri" panose="020F0502020204030204" pitchFamily="34" charset="0"/>
                          <a:ea typeface="Calibri" panose="020F0502020204030204" pitchFamily="34" charset="0"/>
                          <a:cs typeface="Times New Roman" panose="02020603050405020304" pitchFamily="18" charset="0"/>
                        </a:rPr>
                        <a:t>pH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457200" algn="ctr">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Diameter of Clear Zone (mm)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927038515"/>
                  </a:ext>
                </a:extLst>
              </a:tr>
              <a:tr h="784129">
                <a:tc vMerge="1">
                  <a:txBody>
                    <a:bodyPr/>
                    <a:lstStyle/>
                    <a:p>
                      <a:endParaRPr lang="en-GB"/>
                    </a:p>
                  </a:txBody>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Replicate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Replicate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Replicate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Mean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739507"/>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1729795"/>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21.0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24.0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21.7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5384323"/>
                  </a:ext>
                </a:extLst>
              </a:tr>
              <a:tr h="383219">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38.0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42.0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33.3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911764"/>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25.0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30.0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30.0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28.3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8764906"/>
                  </a:ext>
                </a:extLst>
              </a:tr>
              <a:tr h="383219">
                <a:tc>
                  <a:txBody>
                    <a:bodyPr/>
                    <a:lstStyle/>
                    <a:p>
                      <a:pPr marL="457200">
                        <a:lnSpc>
                          <a:spcPct val="107000"/>
                        </a:lnSpc>
                        <a:spcAft>
                          <a:spcPts val="0"/>
                        </a:spcAft>
                      </a:pPr>
                      <a:r>
                        <a:rPr lang="en-GB" sz="2800">
                          <a:effectLst/>
                          <a:latin typeface="Calibri" panose="020F0502020204030204" pitchFamily="34" charset="0"/>
                          <a:ea typeface="Calibri" panose="020F0502020204030204" pitchFamily="34" charset="0"/>
                          <a:cs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2800" dirty="0">
                          <a:effectLst/>
                          <a:latin typeface="Calibri" panose="020F0502020204030204" pitchFamily="34" charset="0"/>
                          <a:ea typeface="Calibri" panose="020F0502020204030204" pitchFamily="34" charset="0"/>
                          <a:cs typeface="Times New Roman" panose="02020603050405020304" pitchFamily="18" charset="0"/>
                        </a:rPr>
                        <a:t>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07000"/>
                        </a:lnSpc>
                        <a:spcAft>
                          <a:spcPts val="0"/>
                        </a:spcAft>
                      </a:pPr>
                      <a:r>
                        <a:rPr lang="en-GB" sz="3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3283628"/>
                  </a:ext>
                </a:extLst>
              </a:tr>
            </a:tbl>
          </a:graphicData>
        </a:graphic>
      </p:graphicFrame>
    </p:spTree>
    <p:extLst>
      <p:ext uri="{BB962C8B-B14F-4D97-AF65-F5344CB8AC3E}">
        <p14:creationId xmlns:p14="http://schemas.microsoft.com/office/powerpoint/2010/main" val="270177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FD8CE6-7F64-49AD-AF93-FEF4DE8CA9DF}"/>
              </a:ext>
            </a:extLst>
          </p:cNvPr>
          <p:cNvPicPr>
            <a:picLocks noChangeAspect="1"/>
          </p:cNvPicPr>
          <p:nvPr/>
        </p:nvPicPr>
        <p:blipFill>
          <a:blip r:embed="rId2"/>
          <a:stretch>
            <a:fillRect/>
          </a:stretch>
        </p:blipFill>
        <p:spPr>
          <a:xfrm>
            <a:off x="1066329" y="721426"/>
            <a:ext cx="9009272" cy="5415148"/>
          </a:xfrm>
          <a:prstGeom prst="rect">
            <a:avLst/>
          </a:prstGeom>
        </p:spPr>
      </p:pic>
    </p:spTree>
    <p:extLst>
      <p:ext uri="{BB962C8B-B14F-4D97-AF65-F5344CB8AC3E}">
        <p14:creationId xmlns:p14="http://schemas.microsoft.com/office/powerpoint/2010/main" val="2140033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96AE9E-DF1C-4532-A82F-2BAEA14708F2}"/>
              </a:ext>
            </a:extLst>
          </p:cNvPr>
          <p:cNvSpPr/>
          <p:nvPr/>
        </p:nvSpPr>
        <p:spPr>
          <a:xfrm>
            <a:off x="415636" y="637395"/>
            <a:ext cx="11776364" cy="5512278"/>
          </a:xfrm>
          <a:prstGeom prst="rect">
            <a:avLst/>
          </a:prstGeom>
        </p:spPr>
        <p:txBody>
          <a:bodyPr wrap="square">
            <a:spAutoFit/>
          </a:bodyPr>
          <a:lstStyle/>
          <a:p>
            <a:pPr marL="514350" lvl="0" indent="-514350">
              <a:lnSpc>
                <a:spcPct val="90000"/>
              </a:lnSpc>
              <a:spcBef>
                <a:spcPts val="1000"/>
              </a:spcBef>
              <a:buFont typeface="+mj-lt"/>
              <a:buAutoNum type="arabicPeriod" startAt="10"/>
            </a:pPr>
            <a:r>
              <a:rPr lang="en-GB" sz="2800" dirty="0">
                <a:solidFill>
                  <a:prstClr val="black"/>
                </a:solidFill>
              </a:rPr>
              <a:t>Identify which pH provides the optimum condition for amylase to work in.</a:t>
            </a:r>
          </a:p>
          <a:p>
            <a:pPr marL="514350" lvl="0" indent="-514350">
              <a:lnSpc>
                <a:spcPct val="90000"/>
              </a:lnSpc>
              <a:spcBef>
                <a:spcPts val="1000"/>
              </a:spcBef>
              <a:buFont typeface="+mj-lt"/>
              <a:buAutoNum type="arabicPeriod" startAt="10"/>
            </a:pPr>
            <a:endParaRPr lang="en-GB" sz="2800" dirty="0">
              <a:solidFill>
                <a:prstClr val="black"/>
              </a:solidFill>
            </a:endParaRPr>
          </a:p>
          <a:p>
            <a:pPr marL="514350" lvl="0" indent="-514350">
              <a:lnSpc>
                <a:spcPct val="90000"/>
              </a:lnSpc>
              <a:spcBef>
                <a:spcPts val="1000"/>
              </a:spcBef>
              <a:buFont typeface="+mj-lt"/>
              <a:buAutoNum type="arabicPeriod" startAt="10"/>
            </a:pPr>
            <a:r>
              <a:rPr lang="en-GB" sz="2800" dirty="0">
                <a:solidFill>
                  <a:prstClr val="black"/>
                </a:solidFill>
              </a:rPr>
              <a:t>In which pH did amylase not work at all?</a:t>
            </a:r>
          </a:p>
          <a:p>
            <a:pPr marL="514350" lvl="0" indent="-514350">
              <a:lnSpc>
                <a:spcPct val="90000"/>
              </a:lnSpc>
              <a:spcBef>
                <a:spcPts val="1000"/>
              </a:spcBef>
              <a:buFont typeface="+mj-lt"/>
              <a:buAutoNum type="arabicPeriod" startAt="10"/>
            </a:pPr>
            <a:endParaRPr lang="en-GB" sz="2800" dirty="0">
              <a:solidFill>
                <a:prstClr val="black"/>
              </a:solidFill>
            </a:endParaRPr>
          </a:p>
          <a:p>
            <a:pPr marL="514350" lvl="0" indent="-514350">
              <a:lnSpc>
                <a:spcPct val="90000"/>
              </a:lnSpc>
              <a:spcBef>
                <a:spcPts val="1000"/>
              </a:spcBef>
              <a:buFont typeface="+mj-lt"/>
              <a:buAutoNum type="arabicPeriod" startAt="10"/>
            </a:pPr>
            <a:r>
              <a:rPr lang="en-GB" sz="2800" dirty="0">
                <a:solidFill>
                  <a:prstClr val="black"/>
                </a:solidFill>
              </a:rPr>
              <a:t>What would be the importance of repeats in the investigation? How many repeats were done here?</a:t>
            </a:r>
          </a:p>
          <a:p>
            <a:pPr marL="514350" lvl="0" indent="-514350">
              <a:lnSpc>
                <a:spcPct val="90000"/>
              </a:lnSpc>
              <a:spcBef>
                <a:spcPts val="1000"/>
              </a:spcBef>
              <a:buFont typeface="+mj-lt"/>
              <a:buAutoNum type="arabicPeriod" startAt="10"/>
            </a:pPr>
            <a:endParaRPr lang="en-GB" sz="2800" dirty="0">
              <a:solidFill>
                <a:prstClr val="black"/>
              </a:solidFill>
            </a:endParaRPr>
          </a:p>
          <a:p>
            <a:pPr marL="514350" lvl="0" indent="-514350">
              <a:lnSpc>
                <a:spcPct val="90000"/>
              </a:lnSpc>
              <a:spcBef>
                <a:spcPts val="1000"/>
              </a:spcBef>
              <a:buFont typeface="+mj-lt"/>
              <a:buAutoNum type="arabicPeriod" startAt="10"/>
            </a:pPr>
            <a:r>
              <a:rPr lang="en-GB" sz="2800" dirty="0">
                <a:solidFill>
                  <a:prstClr val="black"/>
                </a:solidFill>
              </a:rPr>
              <a:t>Identify the anomalous result or outlier in the data  </a:t>
            </a:r>
            <a:r>
              <a:rPr lang="en-GB" sz="2800" dirty="0">
                <a:solidFill>
                  <a:srgbClr val="7030A0"/>
                </a:solidFill>
              </a:rPr>
              <a:t>Repeat 3 for pH 11. </a:t>
            </a:r>
            <a:endParaRPr lang="en-GB" sz="2800" dirty="0">
              <a:solidFill>
                <a:prstClr val="black"/>
              </a:solidFill>
            </a:endParaRPr>
          </a:p>
          <a:p>
            <a:pPr marL="514350" lvl="0" indent="-514350">
              <a:lnSpc>
                <a:spcPct val="90000"/>
              </a:lnSpc>
              <a:spcBef>
                <a:spcPts val="1000"/>
              </a:spcBef>
              <a:buFont typeface="+mj-lt"/>
              <a:buAutoNum type="arabicPeriod" startAt="10"/>
            </a:pPr>
            <a:r>
              <a:rPr lang="en-GB" sz="2800" dirty="0">
                <a:solidFill>
                  <a:prstClr val="black"/>
                </a:solidFill>
              </a:rPr>
              <a:t>Why leave the plates for 24 hours rather than 1 hour</a:t>
            </a:r>
          </a:p>
          <a:p>
            <a:pPr marL="514350" lvl="0" indent="-514350">
              <a:lnSpc>
                <a:spcPct val="90000"/>
              </a:lnSpc>
              <a:spcBef>
                <a:spcPts val="1000"/>
              </a:spcBef>
              <a:buFont typeface="+mj-lt"/>
              <a:buAutoNum type="arabicPeriod" startAt="10"/>
            </a:pPr>
            <a:endParaRPr lang="en-GB" sz="2800" dirty="0">
              <a:solidFill>
                <a:prstClr val="black"/>
              </a:solidFill>
            </a:endParaRPr>
          </a:p>
          <a:p>
            <a:pPr marL="514350" lvl="0" indent="-514350">
              <a:lnSpc>
                <a:spcPct val="90000"/>
              </a:lnSpc>
              <a:spcBef>
                <a:spcPts val="1000"/>
              </a:spcBef>
              <a:buFont typeface="+mj-lt"/>
              <a:buAutoNum type="arabicPeriod" startAt="10"/>
            </a:pPr>
            <a:r>
              <a:rPr lang="en-GB" sz="2800" dirty="0">
                <a:solidFill>
                  <a:prstClr val="black"/>
                </a:solidFill>
              </a:rPr>
              <a:t>What would you do as a control and why?  </a:t>
            </a:r>
          </a:p>
        </p:txBody>
      </p:sp>
      <p:sp>
        <p:nvSpPr>
          <p:cNvPr id="3" name="TextBox 2">
            <a:extLst>
              <a:ext uri="{FF2B5EF4-FFF2-40B4-BE49-F238E27FC236}">
                <a16:creationId xmlns:a16="http://schemas.microsoft.com/office/drawing/2014/main" id="{B9FB8C03-F83F-4116-8320-CCAAEA4A88F5}"/>
              </a:ext>
            </a:extLst>
          </p:cNvPr>
          <p:cNvSpPr txBox="1"/>
          <p:nvPr/>
        </p:nvSpPr>
        <p:spPr>
          <a:xfrm>
            <a:off x="1909949" y="2062910"/>
            <a:ext cx="5035137" cy="584775"/>
          </a:xfrm>
          <a:prstGeom prst="rect">
            <a:avLst/>
          </a:prstGeom>
          <a:noFill/>
        </p:spPr>
        <p:txBody>
          <a:bodyPr wrap="square" rtlCol="0">
            <a:spAutoFit/>
          </a:bodyPr>
          <a:lstStyle/>
          <a:p>
            <a:r>
              <a:rPr lang="en-GB" sz="3200" dirty="0">
                <a:solidFill>
                  <a:srgbClr val="7030A0"/>
                </a:solidFill>
              </a:rPr>
              <a:t>pH 11</a:t>
            </a:r>
          </a:p>
        </p:txBody>
      </p:sp>
      <p:sp>
        <p:nvSpPr>
          <p:cNvPr id="4" name="TextBox 3">
            <a:extLst>
              <a:ext uri="{FF2B5EF4-FFF2-40B4-BE49-F238E27FC236}">
                <a16:creationId xmlns:a16="http://schemas.microsoft.com/office/drawing/2014/main" id="{E7891A3F-03CB-41E4-B1D7-9D36A3318221}"/>
              </a:ext>
            </a:extLst>
          </p:cNvPr>
          <p:cNvSpPr txBox="1"/>
          <p:nvPr/>
        </p:nvSpPr>
        <p:spPr>
          <a:xfrm>
            <a:off x="1909949" y="1203959"/>
            <a:ext cx="5035137" cy="584775"/>
          </a:xfrm>
          <a:prstGeom prst="rect">
            <a:avLst/>
          </a:prstGeom>
          <a:noFill/>
        </p:spPr>
        <p:txBody>
          <a:bodyPr wrap="square" rtlCol="0">
            <a:spAutoFit/>
          </a:bodyPr>
          <a:lstStyle/>
          <a:p>
            <a:r>
              <a:rPr lang="en-GB" sz="3200" dirty="0">
                <a:solidFill>
                  <a:srgbClr val="7030A0"/>
                </a:solidFill>
              </a:rPr>
              <a:t>pH 7</a:t>
            </a:r>
          </a:p>
        </p:txBody>
      </p:sp>
      <p:sp>
        <p:nvSpPr>
          <p:cNvPr id="5" name="TextBox 4">
            <a:extLst>
              <a:ext uri="{FF2B5EF4-FFF2-40B4-BE49-F238E27FC236}">
                <a16:creationId xmlns:a16="http://schemas.microsoft.com/office/drawing/2014/main" id="{947D04D6-38A2-47D1-A0AB-7A3126577005}"/>
              </a:ext>
            </a:extLst>
          </p:cNvPr>
          <p:cNvSpPr txBox="1"/>
          <p:nvPr/>
        </p:nvSpPr>
        <p:spPr>
          <a:xfrm>
            <a:off x="1149928" y="3375594"/>
            <a:ext cx="9383485" cy="830997"/>
          </a:xfrm>
          <a:prstGeom prst="rect">
            <a:avLst/>
          </a:prstGeom>
          <a:noFill/>
        </p:spPr>
        <p:txBody>
          <a:bodyPr wrap="square" rtlCol="0">
            <a:spAutoFit/>
          </a:bodyPr>
          <a:lstStyle/>
          <a:p>
            <a:r>
              <a:rPr lang="en-GB" sz="2400" dirty="0">
                <a:solidFill>
                  <a:srgbClr val="7030A0"/>
                </a:solidFill>
              </a:rPr>
              <a:t>More repeats increases the reliability of results. 3 repeats have been done here but &gt;10 would be more acceptable</a:t>
            </a:r>
          </a:p>
        </p:txBody>
      </p:sp>
      <p:sp>
        <p:nvSpPr>
          <p:cNvPr id="6" name="TextBox 5">
            <a:extLst>
              <a:ext uri="{FF2B5EF4-FFF2-40B4-BE49-F238E27FC236}">
                <a16:creationId xmlns:a16="http://schemas.microsoft.com/office/drawing/2014/main" id="{4FFEAC87-A93A-47E3-8B72-8B73726EF103}"/>
              </a:ext>
            </a:extLst>
          </p:cNvPr>
          <p:cNvSpPr txBox="1"/>
          <p:nvPr/>
        </p:nvSpPr>
        <p:spPr>
          <a:xfrm>
            <a:off x="1149928" y="5087843"/>
            <a:ext cx="10180121" cy="461665"/>
          </a:xfrm>
          <a:prstGeom prst="rect">
            <a:avLst/>
          </a:prstGeom>
          <a:noFill/>
        </p:spPr>
        <p:txBody>
          <a:bodyPr wrap="square" rtlCol="0">
            <a:spAutoFit/>
          </a:bodyPr>
          <a:lstStyle/>
          <a:p>
            <a:r>
              <a:rPr lang="en-GB" sz="2400" dirty="0">
                <a:solidFill>
                  <a:srgbClr val="7030A0"/>
                </a:solidFill>
              </a:rPr>
              <a:t>to make sure the amylase has had enough time to interact with the substrate</a:t>
            </a:r>
          </a:p>
        </p:txBody>
      </p:sp>
      <p:sp>
        <p:nvSpPr>
          <p:cNvPr id="7" name="TextBox 6">
            <a:extLst>
              <a:ext uri="{FF2B5EF4-FFF2-40B4-BE49-F238E27FC236}">
                <a16:creationId xmlns:a16="http://schemas.microsoft.com/office/drawing/2014/main" id="{BB8CF81C-DF75-4396-9735-CC56E4F252ED}"/>
              </a:ext>
            </a:extLst>
          </p:cNvPr>
          <p:cNvSpPr txBox="1"/>
          <p:nvPr/>
        </p:nvSpPr>
        <p:spPr>
          <a:xfrm>
            <a:off x="1060863" y="5908107"/>
            <a:ext cx="10505703" cy="830997"/>
          </a:xfrm>
          <a:prstGeom prst="rect">
            <a:avLst/>
          </a:prstGeom>
          <a:noFill/>
        </p:spPr>
        <p:txBody>
          <a:bodyPr wrap="square" rtlCol="0">
            <a:spAutoFit/>
          </a:bodyPr>
          <a:lstStyle/>
          <a:p>
            <a:r>
              <a:rPr lang="en-GB" sz="2400" dirty="0">
                <a:solidFill>
                  <a:srgbClr val="7030A0"/>
                </a:solidFill>
              </a:rPr>
              <a:t>The concentration of starch, the concentration of enzyme and the temperature as they can all affect the rate of reaction</a:t>
            </a:r>
          </a:p>
        </p:txBody>
      </p:sp>
    </p:spTree>
    <p:extLst>
      <p:ext uri="{BB962C8B-B14F-4D97-AF65-F5344CB8AC3E}">
        <p14:creationId xmlns:p14="http://schemas.microsoft.com/office/powerpoint/2010/main" val="2189937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54" y="481034"/>
            <a:ext cx="10515600" cy="1325563"/>
          </a:xfrm>
        </p:spPr>
        <p:txBody>
          <a:bodyPr>
            <a:normAutofit fontScale="90000"/>
          </a:bodyPr>
          <a:lstStyle/>
          <a:p>
            <a:r>
              <a:rPr lang="en-GB" b="1" u="sng" dirty="0"/>
              <a:t>Learning Homework</a:t>
            </a:r>
            <a:br>
              <a:rPr lang="en-GB" dirty="0"/>
            </a:br>
            <a:r>
              <a:rPr lang="en-GB" sz="3100" dirty="0"/>
              <a:t>Explain how temperature and pH affect the rate of enzyme controlled reactions.</a:t>
            </a:r>
            <a:br>
              <a:rPr lang="en-GB" dirty="0"/>
            </a:br>
            <a:endParaRPr lang="en-GB" dirty="0"/>
          </a:p>
        </p:txBody>
      </p:sp>
      <p:pic>
        <p:nvPicPr>
          <p:cNvPr id="5" name="Picture 4"/>
          <p:cNvPicPr>
            <a:picLocks noChangeAspect="1"/>
          </p:cNvPicPr>
          <p:nvPr/>
        </p:nvPicPr>
        <p:blipFill>
          <a:blip r:embed="rId2"/>
          <a:stretch>
            <a:fillRect/>
          </a:stretch>
        </p:blipFill>
        <p:spPr>
          <a:xfrm>
            <a:off x="0" y="1806597"/>
            <a:ext cx="6096851" cy="3429479"/>
          </a:xfrm>
          <a:prstGeom prst="rect">
            <a:avLst/>
          </a:prstGeom>
        </p:spPr>
      </p:pic>
      <p:pic>
        <p:nvPicPr>
          <p:cNvPr id="6" name="Picture 5"/>
          <p:cNvPicPr>
            <a:picLocks noChangeAspect="1"/>
          </p:cNvPicPr>
          <p:nvPr/>
        </p:nvPicPr>
        <p:blipFill>
          <a:blip r:embed="rId3"/>
          <a:stretch>
            <a:fillRect/>
          </a:stretch>
        </p:blipFill>
        <p:spPr>
          <a:xfrm>
            <a:off x="5696754" y="1806597"/>
            <a:ext cx="6096851" cy="3429479"/>
          </a:xfrm>
          <a:prstGeom prst="rect">
            <a:avLst/>
          </a:prstGeom>
        </p:spPr>
      </p:pic>
    </p:spTree>
    <p:extLst>
      <p:ext uri="{BB962C8B-B14F-4D97-AF65-F5344CB8AC3E}">
        <p14:creationId xmlns:p14="http://schemas.microsoft.com/office/powerpoint/2010/main" val="2825812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613</TotalTime>
  <Words>1490</Words>
  <Application>Microsoft Office PowerPoint</Application>
  <PresentationFormat>Widescreen</PresentationFormat>
  <Paragraphs>286</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Calibri Light</vt:lpstr>
      <vt:lpstr>Comic Sans MS</vt:lpstr>
      <vt:lpstr>Times New Roman</vt:lpstr>
      <vt:lpstr>Office Theme</vt:lpstr>
      <vt:lpstr>Factors affecting enzyme controlled reactions  There are several factors that you need to be able to explain how they affect enzyme action: Temperature pH Substrate Concentration Enzyme Concentration Inhibitors</vt:lpstr>
      <vt:lpstr>Exam questions often ask you to describe and explain!</vt:lpstr>
      <vt:lpstr>As we work through the powerpoint fill in your graph on page 14</vt:lpstr>
      <vt:lpstr>Effect of Temperature</vt:lpstr>
      <vt:lpstr>Describe the Effect of Temperature – match the phrase to the region on the graph Match each to it’s explanation on page 14</vt:lpstr>
      <vt:lpstr>Now explain each section on the graph</vt:lpstr>
      <vt:lpstr>PowerPoint Presentation</vt:lpstr>
      <vt:lpstr>Now explain each section on the graph</vt:lpstr>
      <vt:lpstr>PowerPoint Presentation</vt:lpstr>
      <vt:lpstr>Effect of Temperature </vt:lpstr>
      <vt:lpstr>Beware Examiners Like to Use Confusing Named Enzymes But Follow The Rules For Describing and Explaining the Graphs They Give You</vt:lpstr>
      <vt:lpstr>PowerPoint Presentation</vt:lpstr>
      <vt:lpstr>Task: </vt:lpstr>
      <vt:lpstr>PowerPoint Presentation</vt:lpstr>
      <vt:lpstr>Remember  Read the axis of your graph carefully!</vt:lpstr>
      <vt:lpstr>PowerPoint Presentation</vt:lpstr>
      <vt:lpstr>Factors affecting enzymes</vt:lpstr>
      <vt:lpstr>Each enzyme has a pH value that it works at with maximum efficiency called the optimal pH.    If the pH is lower or higher than the optimal pH, the enzyme activity decreases until it stops working. pH is a measure of H+ ion concetration.  </vt:lpstr>
      <vt:lpstr>PowerPoint Presentation</vt:lpstr>
      <vt:lpstr>Task: Complete the graph on page 17 showing how pH affects enzyme activity </vt:lpstr>
      <vt:lpstr>The Effect of pH</vt:lpstr>
      <vt:lpstr>Describe the graph: </vt:lpstr>
      <vt:lpstr>Explain The Effect of pH –  </vt:lpstr>
      <vt:lpstr>Explain The Effect of pH</vt:lpstr>
      <vt:lpstr>PowerPoint Presentation</vt:lpstr>
      <vt:lpstr>PowerPoint Presentation</vt:lpstr>
      <vt:lpstr>PowerPoint Presentation</vt:lpstr>
      <vt:lpstr>Investigation into the Effect of pH on Amylase Action</vt:lpstr>
      <vt:lpstr>To start…</vt:lpstr>
      <vt:lpstr>PowerPoint Presentation</vt:lpstr>
      <vt:lpstr>PowerPoint Presentation</vt:lpstr>
      <vt:lpstr>PowerPoint Presentation</vt:lpstr>
      <vt:lpstr>In the middle…</vt:lpstr>
      <vt:lpstr>PowerPoint Presentation</vt:lpstr>
      <vt:lpstr>PowerPoint Presentation</vt:lpstr>
      <vt:lpstr>On page 20</vt:lpstr>
      <vt:lpstr>PowerPoint Presentation</vt:lpstr>
      <vt:lpstr>PowerPoint Presentation</vt:lpstr>
      <vt:lpstr>PowerPoint Presentation</vt:lpstr>
      <vt:lpstr>Learning Homework Explain how temperature and pH affect the rate of enzyme controlled reactions.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affecting enzyme controlled reactions There are several factors that you need to be able to explain how they affect enzyme action: Temperature pH Substrate Concentration Enzyme Concentration Inhibitors</dc:title>
  <dc:creator>daniel wilson</dc:creator>
  <cp:lastModifiedBy>Daniel Wilson</cp:lastModifiedBy>
  <cp:revision>38</cp:revision>
  <dcterms:created xsi:type="dcterms:W3CDTF">2020-05-29T09:41:26Z</dcterms:created>
  <dcterms:modified xsi:type="dcterms:W3CDTF">2020-10-09T10:23:44Z</dcterms:modified>
</cp:coreProperties>
</file>