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8" r:id="rId2"/>
    <p:sldId id="259" r:id="rId3"/>
    <p:sldId id="260" r:id="rId4"/>
    <p:sldId id="256" r:id="rId5"/>
    <p:sldId id="257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68" r:id="rId19"/>
    <p:sldId id="275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DAAB54-C9B5-4C21-84D5-5A736D5AB6B9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D2B19-FC1A-4D16-BFFC-E07CC2F1A0E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4738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428BF0C-F5C1-4C17-B55C-914DB2BBA9FB}" type="slidenum">
              <a:rPr lang="en-GB" altLang="en-US"/>
              <a:pPr eaLnBrk="1" hangingPunct="1"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37999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4061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1639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456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2585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81531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945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83004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7046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8433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0413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796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06F200-B9B0-4BEA-9306-12A78ECA49C2}" type="datetimeFigureOut">
              <a:rPr lang="en-GB" smtClean="0"/>
              <a:t>13/10/2020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E7E40A-3A20-48BB-B826-FF2B5F7BBF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0170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Explain how temperature and pH affect the rate of enzyme controlled reactions.</a:t>
            </a:r>
          </a:p>
          <a:p>
            <a:r>
              <a:rPr lang="en-GB" dirty="0"/>
              <a:t>Temperature (5)</a:t>
            </a:r>
          </a:p>
          <a:p>
            <a:r>
              <a:rPr lang="en-GB" dirty="0"/>
              <a:t>pH (3)</a:t>
            </a:r>
          </a:p>
        </p:txBody>
      </p:sp>
    </p:spTree>
    <p:extLst>
      <p:ext uri="{BB962C8B-B14F-4D97-AF65-F5344CB8AC3E}">
        <p14:creationId xmlns:p14="http://schemas.microsoft.com/office/powerpoint/2010/main" val="1873272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Temperature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90676"/>
            <a:ext cx="10515600" cy="5267324"/>
          </a:xfrm>
        </p:spPr>
        <p:txBody>
          <a:bodyPr>
            <a:normAutofit lnSpcReduction="10000"/>
          </a:bodyPr>
          <a:lstStyle/>
          <a:p>
            <a:r>
              <a:rPr lang="en-GB" dirty="0"/>
              <a:t>At low temperatures enzymes and substrates move slowly so collisions don’t occur often so the rate is low.</a:t>
            </a:r>
          </a:p>
          <a:p>
            <a:r>
              <a:rPr lang="en-GB" dirty="0"/>
              <a:t>As the temperature increases the kinetic energy increases.</a:t>
            </a:r>
          </a:p>
          <a:p>
            <a:r>
              <a:rPr lang="en-GB" dirty="0"/>
              <a:t>collisions between substrate and active sites increase so more enzyme-substrate complexes so rate increases</a:t>
            </a:r>
          </a:p>
          <a:p>
            <a:r>
              <a:rPr lang="en-GB" dirty="0"/>
              <a:t>The </a:t>
            </a:r>
            <a:r>
              <a:rPr lang="en-GB" b="1" dirty="0"/>
              <a:t>optimum temperature</a:t>
            </a:r>
            <a:r>
              <a:rPr lang="en-GB" dirty="0"/>
              <a:t> is when collisions between substrate and active sites are at their fastest so rate is fastest</a:t>
            </a:r>
          </a:p>
          <a:p>
            <a:r>
              <a:rPr lang="en-GB" dirty="0"/>
              <a:t>Above the optimum the H bonds maintaining the  tertiary structure of the active site  break</a:t>
            </a:r>
          </a:p>
          <a:p>
            <a:r>
              <a:rPr lang="en-GB" dirty="0"/>
              <a:t>The shape of the active site changes</a:t>
            </a:r>
          </a:p>
          <a:p>
            <a:r>
              <a:rPr lang="en-GB" dirty="0"/>
              <a:t>The active site and substrate are no longer complementary </a:t>
            </a:r>
          </a:p>
          <a:p>
            <a:r>
              <a:rPr lang="en-GB" dirty="0"/>
              <a:t>Less ESC and rate reduces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6549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When pH is too high or too low H bonds and ionic bonds of the active site can break</a:t>
            </a:r>
          </a:p>
          <a:p>
            <a:r>
              <a:rPr lang="en-GB" dirty="0"/>
              <a:t>Changing the shape of the active site</a:t>
            </a:r>
          </a:p>
          <a:p>
            <a:r>
              <a:rPr lang="en-GB" dirty="0"/>
              <a:t>Active site is no longer complimentary to the substrate</a:t>
            </a:r>
          </a:p>
          <a:p>
            <a:r>
              <a:rPr lang="en-GB" dirty="0"/>
              <a:t>Enzyme substrate complexes cannot form and rate of reaction decreases.</a:t>
            </a:r>
          </a:p>
        </p:txBody>
      </p:sp>
    </p:spTree>
    <p:extLst>
      <p:ext uri="{BB962C8B-B14F-4D97-AF65-F5344CB8AC3E}">
        <p14:creationId xmlns:p14="http://schemas.microsoft.com/office/powerpoint/2010/main" val="33738803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>
                <a:latin typeface="+mn-lt"/>
              </a:rPr>
              <a:t>Effect of substrate concentration</a:t>
            </a:r>
            <a:endParaRPr lang="en-GB" dirty="0">
              <a:latin typeface="+mn-lt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GB" b="1" u="sng" dirty="0"/>
              <a:t>Outcome</a:t>
            </a:r>
            <a:endParaRPr lang="en-GB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dirty="0"/>
              <a:t>Explain how substrate concentration and enzyme concentration affect enzyme catalysis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dirty="0"/>
              <a:t>Describe and explain trends within graphs, relating this back to the tertiary structure of active sites and the effect of these variables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7156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14337"/>
            <a:ext cx="11163300" cy="579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3200" dirty="0"/>
              <a:t>In the presence of a given amount of enzyme, the rate of reaction increases as the substrate concentration increases until a limiting rate is reached.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239982"/>
            <a:ext cx="5515294" cy="412151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38850" y="2239982"/>
            <a:ext cx="551529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800" dirty="0"/>
              <a:t> Further increase in the substrate concentration produces no significant change in the reaction rate.</a:t>
            </a:r>
          </a:p>
          <a:p>
            <a:endParaRPr lang="en-GB" sz="2800" dirty="0"/>
          </a:p>
          <a:p>
            <a:r>
              <a:rPr lang="en-GB" sz="2800" dirty="0"/>
              <a:t> At this point, so much substrate is present that essentially all of the enzyme active sites have substrate bound to them.</a:t>
            </a:r>
          </a:p>
        </p:txBody>
      </p:sp>
    </p:spTree>
    <p:extLst>
      <p:ext uri="{BB962C8B-B14F-4D97-AF65-F5344CB8AC3E}">
        <p14:creationId xmlns:p14="http://schemas.microsoft.com/office/powerpoint/2010/main" val="1662421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41325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GB" b="1" dirty="0"/>
              <a:t>As we work through the next slides Complete the graph  on page 21 to show how Substrate concentration affects enzyme controlled reactions</a:t>
            </a:r>
            <a:endParaRPr lang="en-GB" dirty="0"/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2148856"/>
            <a:ext cx="5435179" cy="4061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7048500" y="2077117"/>
            <a:ext cx="4610100" cy="4133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Fully annotate your graph including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Axis titles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Label on the V</a:t>
            </a:r>
            <a:r>
              <a:rPr lang="en-GB" sz="2800" baseline="-25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max</a:t>
            </a:r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+mj-lt"/>
              <a:buAutoNum type="arabicPeriod"/>
            </a:pPr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Label on the part of the graph where the rate of reaction is directly proportional to the substrate concentration.</a:t>
            </a:r>
            <a:endParaRPr lang="en-GB" sz="2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941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altLang="en-US" sz="3600">
                <a:latin typeface="+mn-lt"/>
              </a:rPr>
              <a:t>Effect of Substrate Concentration</a:t>
            </a:r>
          </a:p>
        </p:txBody>
      </p:sp>
      <p:sp>
        <p:nvSpPr>
          <p:cNvPr id="4099" name="Rectangle 8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89125" y="1401763"/>
            <a:ext cx="4648200" cy="527685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altLang="en-US"/>
              <a:t>Describe</a:t>
            </a:r>
          </a:p>
          <a:p>
            <a:pPr eaLnBrk="1" hangingPunct="1"/>
            <a:r>
              <a:rPr lang="en-GB" altLang="en-US" sz="2400"/>
              <a:t>As the substrate concentration increases the rate of reaction increases </a:t>
            </a:r>
          </a:p>
          <a:p>
            <a:pPr eaLnBrk="1" hangingPunct="1">
              <a:buFontTx/>
              <a:buNone/>
            </a:pPr>
            <a:endParaRPr lang="en-GB" altLang="en-US" sz="2400"/>
          </a:p>
          <a:p>
            <a:pPr eaLnBrk="1" hangingPunct="1"/>
            <a:r>
              <a:rPr lang="en-GB" altLang="en-US" sz="2400"/>
              <a:t>Until a certain point is reached when increasing the substrate concentration will not further increase the rate of reaction</a:t>
            </a:r>
          </a:p>
          <a:p>
            <a:pPr eaLnBrk="1" hangingPunct="1">
              <a:buFontTx/>
              <a:buNone/>
            </a:pPr>
            <a:endParaRPr lang="en-GB" altLang="en-US"/>
          </a:p>
        </p:txBody>
      </p:sp>
      <p:pic>
        <p:nvPicPr>
          <p:cNvPr id="4100" name="Picture 1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2750" y="2055814"/>
            <a:ext cx="3733800" cy="2790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5611" name="AutoShape 11"/>
          <p:cNvSpPr>
            <a:spLocks/>
          </p:cNvSpPr>
          <p:nvPr/>
        </p:nvSpPr>
        <p:spPr bwMode="auto">
          <a:xfrm rot="1662755">
            <a:off x="7658101" y="2611438"/>
            <a:ext cx="288925" cy="1941512"/>
          </a:xfrm>
          <a:prstGeom prst="rightBrace">
            <a:avLst>
              <a:gd name="adj1" fmla="val 55998"/>
              <a:gd name="adj2" fmla="val 50000"/>
            </a:avLst>
          </a:prstGeom>
          <a:noFill/>
          <a:ln w="9525">
            <a:solidFill>
              <a:schemeClr val="bg1">
                <a:lumMod val="60000"/>
                <a:lumOff val="40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en-US" altLang="en-US">
              <a:latin typeface="+mn-lt"/>
            </a:endParaRP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8075614" y="2838451"/>
            <a:ext cx="2592387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altLang="en-US" dirty="0">
                <a:latin typeface="+mn-lt"/>
              </a:rPr>
              <a:t>The rate of reaction is directly proportional to the substrate concentration</a:t>
            </a:r>
          </a:p>
        </p:txBody>
      </p:sp>
    </p:spTree>
    <p:extLst>
      <p:ext uri="{BB962C8B-B14F-4D97-AF65-F5344CB8AC3E}">
        <p14:creationId xmlns:p14="http://schemas.microsoft.com/office/powerpoint/2010/main" val="2496595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1" grpId="0" animBg="1"/>
      <p:bldP spid="256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altLang="en-US" sz="3600">
                <a:latin typeface="+mn-lt"/>
              </a:rPr>
              <a:t>Effect of Substrate Concentration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30375" y="1374775"/>
            <a:ext cx="5111750" cy="5303838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/>
              <a:t>Explain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/>
              <a:t>As the concentration of substrate molecules increases, collisions between substrates and active sites occur more often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/>
          </a:p>
          <a:p>
            <a:pPr eaLnBrk="1" hangingPunct="1">
              <a:lnSpc>
                <a:spcPct val="90000"/>
              </a:lnSpc>
            </a:pPr>
            <a:r>
              <a:rPr lang="en-GB" altLang="en-US" sz="2400"/>
              <a:t>More ESC form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/>
          </a:p>
          <a:p>
            <a:pPr eaLnBrk="1" hangingPunct="1">
              <a:lnSpc>
                <a:spcPct val="90000"/>
              </a:lnSpc>
            </a:pPr>
            <a:r>
              <a:rPr lang="en-GB" altLang="en-US" sz="2400"/>
              <a:t>More products form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/>
          </a:p>
          <a:p>
            <a:pPr eaLnBrk="1" hangingPunct="1">
              <a:lnSpc>
                <a:spcPct val="90000"/>
              </a:lnSpc>
            </a:pPr>
            <a:r>
              <a:rPr lang="en-GB" altLang="en-US" sz="2400"/>
              <a:t>Rate increases</a:t>
            </a:r>
          </a:p>
        </p:txBody>
      </p:sp>
      <p:pic>
        <p:nvPicPr>
          <p:cNvPr id="5124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2750" y="2055814"/>
            <a:ext cx="3733800" cy="2790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90885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altLang="en-US" sz="3600">
                <a:latin typeface="+mn-lt"/>
              </a:rPr>
              <a:t>Effect of Substrate Concentration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730376" y="1374776"/>
            <a:ext cx="4873625" cy="597376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400"/>
              <a:t>Explain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/>
              <a:t>Until a point is reached when all the active sites are occupied with substrate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/>
          </a:p>
          <a:p>
            <a:pPr eaLnBrk="1" hangingPunct="1">
              <a:lnSpc>
                <a:spcPct val="90000"/>
              </a:lnSpc>
            </a:pPr>
            <a:r>
              <a:rPr lang="en-GB" altLang="en-US" sz="2400"/>
              <a:t>Further increases in substrate concentration has no effect on increasing the rate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/>
          </a:p>
          <a:p>
            <a:pPr eaLnBrk="1" hangingPunct="1">
              <a:lnSpc>
                <a:spcPct val="90000"/>
              </a:lnSpc>
            </a:pPr>
            <a:r>
              <a:rPr lang="en-GB" altLang="en-US" sz="2400"/>
              <a:t>The enzymes are working at their fastest rate - V</a:t>
            </a:r>
            <a:r>
              <a:rPr lang="en-GB" altLang="en-US" sz="2400" baseline="-25000"/>
              <a:t>max</a:t>
            </a:r>
          </a:p>
        </p:txBody>
      </p:sp>
      <p:pic>
        <p:nvPicPr>
          <p:cNvPr id="6148" name="Picture 4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62750" y="2055814"/>
            <a:ext cx="3733800" cy="2790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0726" name="Text Box 6"/>
          <p:cNvSpPr txBox="1">
            <a:spLocks noChangeArrowheads="1"/>
          </p:cNvSpPr>
          <p:nvPr/>
        </p:nvSpPr>
        <p:spPr bwMode="auto">
          <a:xfrm>
            <a:off x="9740901" y="2317750"/>
            <a:ext cx="1139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dirty="0">
                <a:latin typeface="+mn-lt"/>
              </a:rPr>
              <a:t>V</a:t>
            </a:r>
            <a:r>
              <a:rPr lang="en-GB" altLang="en-US" sz="2800" baseline="-25000" dirty="0">
                <a:latin typeface="+mn-lt"/>
              </a:rPr>
              <a:t>max</a:t>
            </a:r>
          </a:p>
        </p:txBody>
      </p:sp>
      <p:sp>
        <p:nvSpPr>
          <p:cNvPr id="30727" name="Text Box 7"/>
          <p:cNvSpPr txBox="1">
            <a:spLocks noChangeArrowheads="1"/>
          </p:cNvSpPr>
          <p:nvPr/>
        </p:nvSpPr>
        <p:spPr bwMode="auto">
          <a:xfrm>
            <a:off x="7277101" y="5289551"/>
            <a:ext cx="3165475" cy="830997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>
                <a:latin typeface="+mn-lt"/>
              </a:rPr>
              <a:t>How could you increase the rate of reaction??</a:t>
            </a:r>
          </a:p>
        </p:txBody>
      </p:sp>
    </p:spTree>
    <p:extLst>
      <p:ext uri="{BB962C8B-B14F-4D97-AF65-F5344CB8AC3E}">
        <p14:creationId xmlns:p14="http://schemas.microsoft.com/office/powerpoint/2010/main" val="832230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6" grpId="0"/>
      <p:bldP spid="3072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84" t="25810" r="18552" b="18596"/>
          <a:stretch>
            <a:fillRect/>
          </a:stretch>
        </p:blipFill>
        <p:spPr bwMode="auto">
          <a:xfrm>
            <a:off x="219381" y="169933"/>
            <a:ext cx="8172451" cy="611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7"/>
          <p:cNvSpPr txBox="1">
            <a:spLocks noChangeArrowheads="1"/>
          </p:cNvSpPr>
          <p:nvPr/>
        </p:nvSpPr>
        <p:spPr bwMode="auto">
          <a:xfrm>
            <a:off x="7339014" y="14342"/>
            <a:ext cx="4852986" cy="461665"/>
          </a:xfrm>
          <a:prstGeom prst="rect">
            <a:avLst/>
          </a:prstGeom>
          <a:noFill/>
          <a:ln w="952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400" b="1" u="sng" dirty="0">
                <a:latin typeface="Comic Sans MS" panose="030F0702030302020204" pitchFamily="66" charset="0"/>
              </a:rPr>
              <a:t>Exam Q not in booklets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00150" y="4668680"/>
            <a:ext cx="4895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Increases then plateaus;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Increases </a:t>
            </a:r>
            <a:r>
              <a:rPr lang="en-GB" altLang="en-US" sz="1800" dirty="0" err="1">
                <a:solidFill>
                  <a:srgbClr val="7030A0"/>
                </a:solidFill>
                <a:latin typeface="Comic Sans MS" panose="030F0702030302020204" pitchFamily="66" charset="0"/>
              </a:rPr>
              <a:t>upto</a:t>
            </a:r>
            <a:r>
              <a:rPr lang="en-GB" altLang="en-US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/plateaus at 27/28 au</a:t>
            </a:r>
            <a:r>
              <a:rPr lang="en-GB" altLang="en-US" sz="1800" dirty="0">
                <a:solidFill>
                  <a:srgbClr val="000000"/>
                </a:solidFill>
                <a:latin typeface="Comic Sans MS" panose="030F0702030302020204" pitchFamily="66" charset="0"/>
              </a:rPr>
              <a:t>;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ED7B183-5F72-4639-A81B-46927CA20C4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9162"/>
          <a:stretch/>
        </p:blipFill>
        <p:spPr>
          <a:xfrm>
            <a:off x="5064842" y="1026091"/>
            <a:ext cx="7515532" cy="762498"/>
          </a:xfrm>
          <a:prstGeom prst="rect">
            <a:avLst/>
          </a:prstGeom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04DEE199-FB76-4784-92D8-4EF821FE0C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9" t="52481" r="17857" b="35283"/>
          <a:stretch/>
        </p:blipFill>
        <p:spPr bwMode="auto">
          <a:xfrm>
            <a:off x="5064842" y="1786997"/>
            <a:ext cx="7398726" cy="1264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130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79" t="30209" r="17857" b="34895"/>
          <a:stretch>
            <a:fillRect/>
          </a:stretch>
        </p:blipFill>
        <p:spPr bwMode="auto">
          <a:xfrm>
            <a:off x="453830" y="765174"/>
            <a:ext cx="9060060" cy="441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852614" y="2033589"/>
            <a:ext cx="60912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Substrate concentration;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As substrate concentration increases, rate increases</a:t>
            </a:r>
            <a:r>
              <a:rPr lang="en-GB" altLang="en-US" sz="1800" dirty="0">
                <a:solidFill>
                  <a:srgbClr val="000000"/>
                </a:solidFill>
                <a:latin typeface="Comic Sans MS" panose="030F0702030302020204" pitchFamily="66" charset="0"/>
              </a:rPr>
              <a:t>;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852613" y="4535487"/>
            <a:ext cx="60912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800" dirty="0">
                <a:solidFill>
                  <a:srgbClr val="7030A0"/>
                </a:solidFill>
                <a:latin typeface="Comic Sans MS" panose="030F0702030302020204" pitchFamily="66" charset="0"/>
              </a:rPr>
              <a:t>All active sites occupied/saturated/maximum number of ESC;</a:t>
            </a:r>
          </a:p>
        </p:txBody>
      </p:sp>
    </p:spTree>
    <p:extLst>
      <p:ext uri="{BB962C8B-B14F-4D97-AF65-F5344CB8AC3E}">
        <p14:creationId xmlns:p14="http://schemas.microsoft.com/office/powerpoint/2010/main" val="1065831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dirty="0">
                <a:latin typeface="+mn-lt"/>
              </a:rPr>
              <a:t>Effect of Enzyme concentration</a:t>
            </a:r>
            <a:endParaRPr lang="en-GB" dirty="0">
              <a:latin typeface="+mn-lt"/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l"/>
            <a:r>
              <a:rPr lang="en-GB" b="1" u="sng" dirty="0"/>
              <a:t>Outcome</a:t>
            </a:r>
            <a:endParaRPr lang="en-GB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dirty="0"/>
              <a:t>Explain how substrate concentration and enzyme concentration affect enzyme catalysis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GB" dirty="0"/>
              <a:t>Describe and explain trends within graphs, relating this back to the tertiary structure of active sites and the effect of these variables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615326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altLang="en-US" sz="4000">
                <a:latin typeface="+mn-lt"/>
              </a:rPr>
              <a:t>Effect of Enzyme Concentration </a:t>
            </a:r>
            <a:r>
              <a:rPr lang="en-GB" altLang="en-US" sz="3200">
                <a:latin typeface="+mn-lt"/>
              </a:rPr>
              <a:t>For A Fixed Concentration of Substrate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47850" y="1651000"/>
            <a:ext cx="40386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/>
              <a:t>	Describe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400"/>
              <a:t>As the enzyme concentration increases the rate of reaction increases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/>
          </a:p>
          <a:p>
            <a:pPr eaLnBrk="1" hangingPunct="1">
              <a:lnSpc>
                <a:spcPct val="80000"/>
              </a:lnSpc>
            </a:pPr>
            <a:r>
              <a:rPr lang="en-GB" altLang="en-US" sz="2400"/>
              <a:t>Until a certain point when increasing the enzyme concentration has no further effect on the rate of reaction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1989139"/>
            <a:ext cx="3959225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7" name="Text Box 5"/>
          <p:cNvSpPr txBox="1">
            <a:spLocks noChangeArrowheads="1"/>
          </p:cNvSpPr>
          <p:nvPr/>
        </p:nvSpPr>
        <p:spPr bwMode="auto">
          <a:xfrm>
            <a:off x="7175500" y="5084764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Enzyme concentration</a:t>
            </a:r>
          </a:p>
        </p:txBody>
      </p:sp>
      <p:sp>
        <p:nvSpPr>
          <p:cNvPr id="18438" name="Text Box 6"/>
          <p:cNvSpPr txBox="1">
            <a:spLocks noChangeArrowheads="1"/>
          </p:cNvSpPr>
          <p:nvPr/>
        </p:nvSpPr>
        <p:spPr bwMode="auto">
          <a:xfrm rot="-5400000">
            <a:off x="4548188" y="2889251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Rate of reaction</a:t>
            </a:r>
          </a:p>
        </p:txBody>
      </p:sp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8075614" y="2997201"/>
            <a:ext cx="2592387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GB" altLang="en-US" sz="2000" dirty="0">
                <a:latin typeface="+mn-lt"/>
              </a:rPr>
              <a:t>The rate of reaction is directly proportional to the enzyme concentration</a:t>
            </a:r>
          </a:p>
        </p:txBody>
      </p:sp>
      <p:sp>
        <p:nvSpPr>
          <p:cNvPr id="18441" name="AutoShape 9"/>
          <p:cNvSpPr>
            <a:spLocks/>
          </p:cNvSpPr>
          <p:nvPr/>
        </p:nvSpPr>
        <p:spPr bwMode="auto">
          <a:xfrm rot="1662755">
            <a:off x="7239001" y="2646363"/>
            <a:ext cx="288925" cy="2355850"/>
          </a:xfrm>
          <a:prstGeom prst="rightBrace">
            <a:avLst>
              <a:gd name="adj1" fmla="val 6794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8800" y="5481639"/>
            <a:ext cx="5257800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Suggest why the graph levels off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0" y="5481639"/>
            <a:ext cx="5257800" cy="954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GB" sz="2800" dirty="0"/>
              <a:t>The concentration of substrate is now the limiting factor</a:t>
            </a:r>
          </a:p>
        </p:txBody>
      </p:sp>
    </p:spTree>
    <p:extLst>
      <p:ext uri="{BB962C8B-B14F-4D97-AF65-F5344CB8AC3E}">
        <p14:creationId xmlns:p14="http://schemas.microsoft.com/office/powerpoint/2010/main" val="1783596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7" grpId="0"/>
      <p:bldP spid="18438" grpId="0"/>
      <p:bldP spid="18439" grpId="0"/>
      <p:bldP spid="18441" grpId="0" animBg="1"/>
      <p:bldP spid="2" grpId="0" animBg="1"/>
      <p:bldP spid="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47851" y="246063"/>
            <a:ext cx="4397375" cy="6196012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000" dirty="0"/>
              <a:t>	</a:t>
            </a:r>
            <a:r>
              <a:rPr lang="en-GB" altLang="en-US" sz="2400" dirty="0"/>
              <a:t>Explain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As the enzyme concentration increases the number of active sites increases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More substrate molecules can bind to the active sites to form ESC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So more products form, increasing the rate of reaction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 sz="2400" dirty="0"/>
          </a:p>
          <a:p>
            <a:pPr eaLnBrk="1" hangingPunct="1">
              <a:lnSpc>
                <a:spcPct val="80000"/>
              </a:lnSpc>
            </a:pPr>
            <a:r>
              <a:rPr lang="en-GB" altLang="en-US" sz="2400" dirty="0"/>
              <a:t>Until a certain </a:t>
            </a:r>
            <a:r>
              <a:rPr lang="en-GB" altLang="en-US" sz="2400"/>
              <a:t>point when </a:t>
            </a:r>
            <a:r>
              <a:rPr lang="en-GB" altLang="en-US" sz="2400" dirty="0"/>
              <a:t>there are more active sites than available substrate molecules to bind </a:t>
            </a:r>
            <a:r>
              <a:rPr lang="en-GB" altLang="en-US" sz="2400"/>
              <a:t>to them  </a:t>
            </a:r>
            <a:r>
              <a:rPr lang="en-GB" altLang="en-US" sz="2400" dirty="0"/>
              <a:t>and the maximum rate is reached</a:t>
            </a:r>
          </a:p>
        </p:txBody>
      </p:sp>
      <p:pic>
        <p:nvPicPr>
          <p:cNvPr id="409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8776" y="1989139"/>
            <a:ext cx="3959225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7175500" y="5084764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Enzyme concentration</a:t>
            </a:r>
          </a:p>
        </p:txBody>
      </p:sp>
      <p:sp>
        <p:nvSpPr>
          <p:cNvPr id="4101" name="Text Box 6"/>
          <p:cNvSpPr txBox="1">
            <a:spLocks noChangeArrowheads="1"/>
          </p:cNvSpPr>
          <p:nvPr/>
        </p:nvSpPr>
        <p:spPr bwMode="auto">
          <a:xfrm rot="-5400000">
            <a:off x="4733926" y="2849563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Rate of reaction</a:t>
            </a:r>
          </a:p>
        </p:txBody>
      </p:sp>
    </p:spTree>
    <p:extLst>
      <p:ext uri="{BB962C8B-B14F-4D97-AF65-F5344CB8AC3E}">
        <p14:creationId xmlns:p14="http://schemas.microsoft.com/office/powerpoint/2010/main" val="1539284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altLang="en-US" sz="4000">
                <a:latin typeface="+mn-lt"/>
              </a:rPr>
              <a:t>Effect of Enzyme Concentration </a:t>
            </a:r>
            <a:r>
              <a:rPr lang="en-GB" altLang="en-US" sz="3200">
                <a:latin typeface="+mn-lt"/>
              </a:rPr>
              <a:t>When Substrate Is In Excess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47850" y="1651000"/>
            <a:ext cx="4038600" cy="50292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GB" altLang="en-US"/>
          </a:p>
          <a:p>
            <a:pPr eaLnBrk="1" hangingPunct="1">
              <a:buFontTx/>
              <a:buNone/>
            </a:pPr>
            <a:r>
              <a:rPr lang="en-GB" altLang="en-US"/>
              <a:t>	How would you expect the shape of the graph to change if the substrate was in excess and why?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6364" y="1989139"/>
            <a:ext cx="3959225" cy="3082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7175500" y="5084764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Enzyme concentration</a:t>
            </a:r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 rot="-5400000">
            <a:off x="4548188" y="2889251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Rate of reaction</a:t>
            </a:r>
          </a:p>
        </p:txBody>
      </p:sp>
    </p:spTree>
    <p:extLst>
      <p:ext uri="{BB962C8B-B14F-4D97-AF65-F5344CB8AC3E}">
        <p14:creationId xmlns:p14="http://schemas.microsoft.com/office/powerpoint/2010/main" val="3614062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altLang="en-US" sz="4000">
                <a:latin typeface="+mn-lt"/>
              </a:rPr>
              <a:t>Effect of Enzyme Concentration </a:t>
            </a:r>
            <a:r>
              <a:rPr lang="en-GB" altLang="en-US" sz="3200">
                <a:latin typeface="+mn-lt"/>
              </a:rPr>
              <a:t>When Substrate Is In Excess</a:t>
            </a:r>
          </a:p>
        </p:txBody>
      </p:sp>
      <p:sp>
        <p:nvSpPr>
          <p:cNvPr id="6147" name="Text Box 5"/>
          <p:cNvSpPr txBox="1">
            <a:spLocks noChangeArrowheads="1"/>
          </p:cNvSpPr>
          <p:nvPr/>
        </p:nvSpPr>
        <p:spPr bwMode="auto">
          <a:xfrm>
            <a:off x="7175500" y="4951414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Enzyme concentration</a:t>
            </a:r>
          </a:p>
        </p:txBody>
      </p:sp>
      <p:sp>
        <p:nvSpPr>
          <p:cNvPr id="6148" name="Text Box 6"/>
          <p:cNvSpPr txBox="1">
            <a:spLocks noChangeArrowheads="1"/>
          </p:cNvSpPr>
          <p:nvPr/>
        </p:nvSpPr>
        <p:spPr bwMode="auto">
          <a:xfrm rot="-5400000">
            <a:off x="4852988" y="2889251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Rate of reaction</a:t>
            </a:r>
          </a:p>
        </p:txBody>
      </p:sp>
      <p:sp>
        <p:nvSpPr>
          <p:cNvPr id="6149" name="Rectangle 7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981200" y="1600201"/>
            <a:ext cx="4038600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GB" altLang="en-US" sz="2400"/>
              <a:t>	</a:t>
            </a:r>
            <a:r>
              <a:rPr lang="en-GB" altLang="en-US"/>
              <a:t>Describe</a:t>
            </a:r>
          </a:p>
          <a:p>
            <a:pPr eaLnBrk="1" hangingPunct="1">
              <a:lnSpc>
                <a:spcPct val="80000"/>
              </a:lnSpc>
            </a:pPr>
            <a:r>
              <a:rPr lang="en-GB" altLang="en-US"/>
              <a:t>As the enzyme concentration increases the rate of reaction increases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GB" altLang="en-US"/>
          </a:p>
          <a:p>
            <a:pPr eaLnBrk="1" hangingPunct="1">
              <a:lnSpc>
                <a:spcPct val="80000"/>
              </a:lnSpc>
            </a:pPr>
            <a:r>
              <a:rPr lang="en-GB" altLang="en-US"/>
              <a:t>The rate of reaction is directly proportional to enzyme concentration</a:t>
            </a:r>
          </a:p>
        </p:txBody>
      </p:sp>
      <p:pic>
        <p:nvPicPr>
          <p:cNvPr id="6150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8" y="2406650"/>
            <a:ext cx="3352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1" name="Text Box 9"/>
          <p:cNvSpPr txBox="1">
            <a:spLocks noChangeArrowheads="1"/>
          </p:cNvSpPr>
          <p:nvPr/>
        </p:nvSpPr>
        <p:spPr bwMode="auto">
          <a:xfrm>
            <a:off x="8239125" y="1762126"/>
            <a:ext cx="21796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Substrate conc. in excess</a:t>
            </a:r>
          </a:p>
        </p:txBody>
      </p:sp>
    </p:spTree>
    <p:extLst>
      <p:ext uri="{BB962C8B-B14F-4D97-AF65-F5344CB8AC3E}">
        <p14:creationId xmlns:p14="http://schemas.microsoft.com/office/powerpoint/2010/main" val="2032825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GB" altLang="en-US" sz="4000">
                <a:latin typeface="+mn-lt"/>
              </a:rPr>
              <a:t>Effect of Enzyme Concentration </a:t>
            </a:r>
            <a:r>
              <a:rPr lang="en-GB" altLang="en-US" sz="3200">
                <a:latin typeface="+mn-lt"/>
              </a:rPr>
              <a:t>When Substrate Is In Excess</a:t>
            </a:r>
          </a:p>
        </p:txBody>
      </p:sp>
      <p:sp>
        <p:nvSpPr>
          <p:cNvPr id="7171" name="Text Box 3"/>
          <p:cNvSpPr txBox="1">
            <a:spLocks noChangeArrowheads="1"/>
          </p:cNvSpPr>
          <p:nvPr/>
        </p:nvSpPr>
        <p:spPr bwMode="auto">
          <a:xfrm>
            <a:off x="7175500" y="4951414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Enzyme concentration</a:t>
            </a:r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 rot="-5400000">
            <a:off x="4852988" y="2889251"/>
            <a:ext cx="34925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>
                <a:latin typeface="+mn-lt"/>
              </a:rPr>
              <a:t>Rate of reaction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847850" y="1484314"/>
            <a:ext cx="4356100" cy="4937125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altLang="en-US" sz="2000"/>
              <a:t>	</a:t>
            </a:r>
            <a:r>
              <a:rPr lang="en-GB" altLang="en-US" sz="2400"/>
              <a:t>Explain</a:t>
            </a:r>
          </a:p>
          <a:p>
            <a:pPr eaLnBrk="1" hangingPunct="1">
              <a:lnSpc>
                <a:spcPct val="90000"/>
              </a:lnSpc>
            </a:pPr>
            <a:r>
              <a:rPr lang="en-GB" altLang="en-US" sz="2400"/>
              <a:t>As the enzyme concentration increases the number of active sites increase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/>
          </a:p>
          <a:p>
            <a:pPr eaLnBrk="1" hangingPunct="1">
              <a:lnSpc>
                <a:spcPct val="90000"/>
              </a:lnSpc>
            </a:pPr>
            <a:r>
              <a:rPr lang="en-GB" altLang="en-US" sz="2400"/>
              <a:t>More substrate molecules can bind to active sites to form ESC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GB" altLang="en-US" sz="2400"/>
          </a:p>
          <a:p>
            <a:pPr eaLnBrk="1" hangingPunct="1">
              <a:lnSpc>
                <a:spcPct val="90000"/>
              </a:lnSpc>
            </a:pPr>
            <a:r>
              <a:rPr lang="en-GB" altLang="en-US" sz="2400"/>
              <a:t>So more products form increasing the rate of reaction</a:t>
            </a:r>
          </a:p>
        </p:txBody>
      </p:sp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2288" y="2406650"/>
            <a:ext cx="33528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8239125" y="1762126"/>
            <a:ext cx="217963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latin typeface="+mn-lt"/>
              </a:rPr>
              <a:t>Substrate conc. fixed</a:t>
            </a:r>
          </a:p>
        </p:txBody>
      </p:sp>
    </p:spTree>
    <p:extLst>
      <p:ext uri="{BB962C8B-B14F-4D97-AF65-F5344CB8AC3E}">
        <p14:creationId xmlns:p14="http://schemas.microsoft.com/office/powerpoint/2010/main" val="11187685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687" y="-312755"/>
            <a:ext cx="10515600" cy="1325563"/>
          </a:xfrm>
        </p:spPr>
        <p:txBody>
          <a:bodyPr>
            <a:normAutofit/>
          </a:bodyPr>
          <a:lstStyle/>
          <a:p>
            <a:r>
              <a:rPr lang="en-GB" sz="3600" dirty="0"/>
              <a:t>Have a go at the Exam questions on page 23 and 24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926" y="797876"/>
            <a:ext cx="7067904" cy="307691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44319"/>
          <a:stretch/>
        </p:blipFill>
        <p:spPr>
          <a:xfrm>
            <a:off x="56146" y="5148020"/>
            <a:ext cx="9105900" cy="49589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1" r="43525" b="-8422"/>
          <a:stretch/>
        </p:blipFill>
        <p:spPr>
          <a:xfrm>
            <a:off x="6014087" y="3176337"/>
            <a:ext cx="6177913" cy="39086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52926" y="3993598"/>
            <a:ext cx="6096000" cy="9233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marL="720090" marR="360045" indent="-360045">
              <a:spcBef>
                <a:spcPts val="1200"/>
              </a:spcBef>
            </a:pPr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(a)     Student was measuring change in pH</a:t>
            </a:r>
          </a:p>
          <a:p>
            <a:r>
              <a:rPr lang="en-GB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OR</a:t>
            </a:r>
            <a:endParaRPr lang="en-GB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Buffer would maintain a constant </a:t>
            </a:r>
            <a:r>
              <a:rPr lang="en-GB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pH.</a:t>
            </a:r>
            <a:endParaRPr lang="en-GB" b="0" i="0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52926" y="5444092"/>
            <a:ext cx="6352674" cy="120032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60045" marR="360045"/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1.      Volume of suspension of lipids;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2.      Concentration of suspension of lipids;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3.      Volume of lipase solution;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4.      Temperature;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425361" y="4009721"/>
            <a:ext cx="2351926" cy="36933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Boiled lipase solution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8630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6990" y="552415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The data logger recorded the </a:t>
            </a:r>
            <a:r>
              <a:rPr lang="en-GB" dirty="0" err="1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pH.</a:t>
            </a: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The graph below shows what happened after he added the lipase solution.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(d)     Draw a tangent on the graph and use it to calculate the rate of change at 5 minutes.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Rate of change at 5 minutes = _________________ pH minute</a:t>
            </a:r>
            <a:r>
              <a:rPr lang="en-GB" baseline="30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−1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(2)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 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(e)     Explain the results shown in the graph.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r">
              <a:spcAft>
                <a:spcPts val="0"/>
              </a:spcAft>
            </a:pP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(2)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6" name="Picture 5" descr="https://ds-content.doublestruck.eu/AA_BIOL/QNSS203_files_Q/img0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1204" y="844396"/>
            <a:ext cx="4540985" cy="3386355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0" y="5036766"/>
            <a:ext cx="106118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(f)      The student repeated the experiment with a higher concentration of lipase solution.</a:t>
            </a:r>
            <a:endParaRPr lang="en-GB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Describe and explain the results you would expect him to get. </a:t>
            </a:r>
            <a:r>
              <a:rPr lang="en-GB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(3)</a:t>
            </a:r>
            <a:endParaRPr lang="en-GB" b="1" dirty="0"/>
          </a:p>
        </p:txBody>
      </p:sp>
      <p:sp>
        <p:nvSpPr>
          <p:cNvPr id="8" name="Rectangle 7"/>
          <p:cNvSpPr/>
          <p:nvPr/>
        </p:nvSpPr>
        <p:spPr>
          <a:xfrm>
            <a:off x="1892968" y="2537573"/>
            <a:ext cx="2486527" cy="80021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de-DE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–0.34 = 2 marks</a:t>
            </a:r>
          </a:p>
          <a:p>
            <a:pPr>
              <a:spcBef>
                <a:spcPts val="1200"/>
              </a:spcBef>
            </a:pPr>
            <a:r>
              <a:rPr lang="de-DE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0.34 = 1 mark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3847978"/>
            <a:ext cx="8590547" cy="111569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1080135" marR="360045" indent="-720090">
              <a:spcBef>
                <a:spcPts val="1200"/>
              </a:spcBef>
            </a:pPr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1.      Fatty acids produced;</a:t>
            </a:r>
          </a:p>
          <a:p>
            <a:pPr>
              <a:spcBef>
                <a:spcPts val="1200"/>
              </a:spcBef>
            </a:pPr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2.      Curve levels off as all substrate used up.</a:t>
            </a:r>
          </a:p>
          <a:p>
            <a:pPr marL="1440180" marR="1080135">
              <a:spcBef>
                <a:spcPts val="300"/>
              </a:spcBef>
            </a:pPr>
            <a:r>
              <a:rPr lang="en-GB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accept the lower pH inactivates / denatures the enzyme</a:t>
            </a:r>
          </a:p>
        </p:txBody>
      </p:sp>
      <p:sp>
        <p:nvSpPr>
          <p:cNvPr id="10" name="Rectangle 9"/>
          <p:cNvSpPr/>
          <p:nvPr/>
        </p:nvSpPr>
        <p:spPr>
          <a:xfrm>
            <a:off x="865204" y="5715403"/>
            <a:ext cx="6096000" cy="92333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>
            <a:spAutoFit/>
          </a:bodyPr>
          <a:lstStyle/>
          <a:p>
            <a:pPr marL="1080135" marR="360045" indent="-720090"/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1.      Faster fall in pH </a:t>
            </a:r>
            <a:r>
              <a:rPr lang="en-GB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and</a:t>
            </a:r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levels off at same point;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2.      More enzyme = substrate complexes formed;</a:t>
            </a:r>
          </a:p>
          <a:p>
            <a:r>
              <a:rPr lang="en-GB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3.      Same amount of fatty acids produced / product</a:t>
            </a:r>
          </a:p>
        </p:txBody>
      </p:sp>
    </p:spTree>
    <p:extLst>
      <p:ext uri="{BB962C8B-B14F-4D97-AF65-F5344CB8AC3E}">
        <p14:creationId xmlns:p14="http://schemas.microsoft.com/office/powerpoint/2010/main" val="1538757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</TotalTime>
  <Words>669</Words>
  <Application>Microsoft Office PowerPoint</Application>
  <PresentationFormat>Widescreen</PresentationFormat>
  <Paragraphs>138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Comic Sans MS</vt:lpstr>
      <vt:lpstr>Times New Roman</vt:lpstr>
      <vt:lpstr>Office Theme</vt:lpstr>
      <vt:lpstr>Starter</vt:lpstr>
      <vt:lpstr>Temperature</vt:lpstr>
      <vt:lpstr>pH</vt:lpstr>
      <vt:lpstr>Effect of substrate concentration</vt:lpstr>
      <vt:lpstr>PowerPoint Presentation</vt:lpstr>
      <vt:lpstr>As we work through the next slides Complete the graph  on page 21 to show how Substrate concentration affects enzyme controlled reactions</vt:lpstr>
      <vt:lpstr>Effect of Substrate Concentration</vt:lpstr>
      <vt:lpstr>Effect of Substrate Concentration</vt:lpstr>
      <vt:lpstr>Effect of Substrate Concentration</vt:lpstr>
      <vt:lpstr>PowerPoint Presentation</vt:lpstr>
      <vt:lpstr>PowerPoint Presentation</vt:lpstr>
      <vt:lpstr>Effect of Enzyme concentration</vt:lpstr>
      <vt:lpstr>Effect of Enzyme Concentration For A Fixed Concentration of Substrate</vt:lpstr>
      <vt:lpstr>PowerPoint Presentation</vt:lpstr>
      <vt:lpstr>Effect of Enzyme Concentration When Substrate Is In Excess</vt:lpstr>
      <vt:lpstr>Effect of Enzyme Concentration When Substrate Is In Excess</vt:lpstr>
      <vt:lpstr>Effect of Enzyme Concentration When Substrate Is In Excess</vt:lpstr>
      <vt:lpstr>Have a go at the Exam questions on page 23 and 24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Starter</dc:title>
  <dc:creator>daniel wilson</dc:creator>
  <cp:lastModifiedBy>Gareth Roberts</cp:lastModifiedBy>
  <cp:revision>13</cp:revision>
  <dcterms:created xsi:type="dcterms:W3CDTF">2020-05-30T10:24:50Z</dcterms:created>
  <dcterms:modified xsi:type="dcterms:W3CDTF">2020-10-13T11:24:10Z</dcterms:modified>
</cp:coreProperties>
</file>