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59" r:id="rId15"/>
    <p:sldId id="260" r:id="rId16"/>
    <p:sldId id="275" r:id="rId17"/>
    <p:sldId id="272" r:id="rId18"/>
    <p:sldId id="273" r:id="rId19"/>
    <p:sldId id="274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C6C44-191A-4049-A39E-597360BD68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124F2-4462-4188-9A5F-DAA9F193F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272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98F0598-B53D-4ADC-A664-2249A22E5749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11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9C0C449-FA64-40E1-B8E0-B55FEC205A62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56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272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38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26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56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76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58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62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36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24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73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816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0139B-A755-47DC-8F98-D3BBBD3EF1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0844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BD320-96E8-4CF9-BCA3-1F581C0ADD3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739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256F8-632A-4A01-B38E-847EB1A9BD96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5082F-7765-426B-A93E-F21FFE112B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792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watch?v=PILzvT3spC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.uk/url?sa=i&amp;rct=j&amp;q=&amp;esrc=s&amp;source=images&amp;cd=&amp;cad=rja&amp;uact=8&amp;ved=0CAcQjRw&amp;url=http://www.ignitemr.com/true-or-false/&amp;ei=muCbVayFEMSP7Aa15byAAw&amp;bvm=bv.96952980,d.ZGU&amp;psig=AFQjCNF5kaOKKD1TupA9C2pfrFRYf8hr6A&amp;ust=143636532981952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Starter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Describe and Explain how to concentration of enzymes affects the rate of reaction when the levels of substrate are in excess.</a:t>
            </a:r>
          </a:p>
        </p:txBody>
      </p:sp>
    </p:spTree>
    <p:extLst>
      <p:ext uri="{BB962C8B-B14F-4D97-AF65-F5344CB8AC3E}">
        <p14:creationId xmlns:p14="http://schemas.microsoft.com/office/powerpoint/2010/main" val="316428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Describe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As the enzyme concentration increases the rate of reaction increases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The rate of reaction is directly proportional to enzyme concentration</a:t>
            </a:r>
          </a:p>
          <a:p>
            <a:pPr marL="0" indent="0">
              <a:buNone/>
            </a:pPr>
            <a:r>
              <a:rPr lang="en-GB" b="1" dirty="0"/>
              <a:t>Explain</a:t>
            </a:r>
            <a:endParaRPr lang="en-GB" dirty="0"/>
          </a:p>
          <a:p>
            <a:pPr marL="514350" lvl="0" indent="-514350">
              <a:buFont typeface="+mj-lt"/>
              <a:buAutoNum type="arabicPeriod" startAt="3"/>
            </a:pPr>
            <a:r>
              <a:rPr lang="en-GB" dirty="0"/>
              <a:t>As the enzyme concentration increases the number of active sites increases</a:t>
            </a:r>
          </a:p>
          <a:p>
            <a:pPr marL="514350" lvl="0" indent="-514350">
              <a:buFont typeface="+mj-lt"/>
              <a:buAutoNum type="arabicPeriod" startAt="3"/>
            </a:pPr>
            <a:r>
              <a:rPr lang="en-GB" dirty="0"/>
              <a:t>More substrate molecules can bind to the active sites to form ESC</a:t>
            </a:r>
          </a:p>
          <a:p>
            <a:pPr marL="514350" lvl="0" indent="-514350">
              <a:buFont typeface="+mj-lt"/>
              <a:buAutoNum type="arabicPeriod" startAt="3"/>
            </a:pPr>
            <a:r>
              <a:rPr lang="en-GB" dirty="0"/>
              <a:t>So more products form which increases the rate of reaction</a:t>
            </a:r>
          </a:p>
          <a:p>
            <a:pPr lvl="0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46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cs typeface="Comic Sans MS"/>
              </a:rPr>
              <a:t>Outcomes</a:t>
            </a:r>
          </a:p>
          <a:p>
            <a:r>
              <a:rPr lang="en-US" dirty="0">
                <a:cs typeface="Comic Sans MS"/>
              </a:rPr>
              <a:t>Explain the effects of competitive and non competitive inhibitors on the rate of enzyme controlled reactions.</a:t>
            </a:r>
          </a:p>
          <a:p>
            <a:endParaRPr lang="en-US" dirty="0">
              <a:cs typeface="Comic Sans MS"/>
            </a:endParaRPr>
          </a:p>
          <a:p>
            <a:endParaRPr lang="en-GB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u="sng" dirty="0">
                <a:latin typeface="+mn-lt"/>
                <a:cs typeface="+mj-cs"/>
              </a:rPr>
              <a:t>Effect of Inhibitors on The Rate of Enzyme Reactions</a:t>
            </a:r>
          </a:p>
        </p:txBody>
      </p:sp>
    </p:spTree>
    <p:extLst>
      <p:ext uri="{BB962C8B-B14F-4D97-AF65-F5344CB8AC3E}">
        <p14:creationId xmlns:p14="http://schemas.microsoft.com/office/powerpoint/2010/main" val="2361382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Inhibitors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838325" y="1668463"/>
            <a:ext cx="4038600" cy="45259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GB" dirty="0">
                <a:cs typeface="+mn-cs"/>
              </a:rPr>
              <a:t>	Enzyme inhibitors are substances which reduce the rate or stop enzyme catalysed reactions because they have some effect on the enzyme molecule </a:t>
            </a:r>
          </a:p>
        </p:txBody>
      </p:sp>
      <p:pic>
        <p:nvPicPr>
          <p:cNvPr id="7172" name="Picture 7" descr="sl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1636713"/>
            <a:ext cx="3167062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47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408489" y="2322513"/>
            <a:ext cx="2389187" cy="64135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3600">
                <a:latin typeface="+mn-lt"/>
              </a:rPr>
              <a:t>Inhibitors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000250" y="4032250"/>
            <a:ext cx="2508250" cy="584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>
                <a:latin typeface="+mn-lt"/>
              </a:rPr>
              <a:t>Competitive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694488" y="4032250"/>
            <a:ext cx="3351212" cy="584200"/>
          </a:xfrm>
          <a:prstGeom prst="rect">
            <a:avLst/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latin typeface="+mn-lt"/>
              </a:rPr>
              <a:t>N</a:t>
            </a:r>
            <a:r>
              <a:rPr lang="en-GB" altLang="en-US">
                <a:latin typeface="+mn-lt"/>
              </a:rPr>
              <a:t>on-competitive</a:t>
            </a: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 flipH="1">
            <a:off x="3254375" y="3146425"/>
            <a:ext cx="808038" cy="820738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6972300" y="3198813"/>
            <a:ext cx="768350" cy="76835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8199" name="TextBox 2"/>
          <p:cNvSpPr txBox="1">
            <a:spLocks noChangeArrowheads="1"/>
          </p:cNvSpPr>
          <p:nvPr/>
        </p:nvSpPr>
        <p:spPr bwMode="auto">
          <a:xfrm>
            <a:off x="1611314" y="1100138"/>
            <a:ext cx="89106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+mn-lt"/>
              </a:rPr>
              <a:t>Inhibitors are often useful as they help to regulate enzyme activity and control metabolic functions</a:t>
            </a:r>
          </a:p>
        </p:txBody>
      </p:sp>
    </p:spTree>
    <p:extLst>
      <p:ext uri="{BB962C8B-B14F-4D97-AF65-F5344CB8AC3E}">
        <p14:creationId xmlns:p14="http://schemas.microsoft.com/office/powerpoint/2010/main" val="403649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5" grpId="0" animBg="1"/>
      <p:bldP spid="51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Competitive Inhibitors</a:t>
            </a:r>
          </a:p>
        </p:txBody>
      </p:sp>
      <p:sp>
        <p:nvSpPr>
          <p:cNvPr id="6168" name="Rectangle 24"/>
          <p:cNvSpPr>
            <a:spLocks noGrp="1" noChangeArrowheads="1"/>
          </p:cNvSpPr>
          <p:nvPr>
            <p:ph type="body" sz="half" idx="2"/>
          </p:nvPr>
        </p:nvSpPr>
        <p:spPr>
          <a:xfrm>
            <a:off x="5932488" y="1293813"/>
            <a:ext cx="4495800" cy="50419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Competitive inhibitors have a similar shape to the substrate and compete with the substrate for the active site.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They can occupy the active site.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/>
              <a:t>This prevents the substrate binding, so  prevents the formation of ESC so reduces the rate of reaction.</a:t>
            </a:r>
          </a:p>
        </p:txBody>
      </p:sp>
      <p:grpSp>
        <p:nvGrpSpPr>
          <p:cNvPr id="10244" name="Group 5"/>
          <p:cNvGrpSpPr>
            <a:grpSpLocks/>
          </p:cNvGrpSpPr>
          <p:nvPr/>
        </p:nvGrpSpPr>
        <p:grpSpPr bwMode="auto">
          <a:xfrm>
            <a:off x="1914526" y="1787525"/>
            <a:ext cx="1152525" cy="1943100"/>
            <a:chOff x="521" y="1344"/>
            <a:chExt cx="726" cy="1224"/>
          </a:xfrm>
        </p:grpSpPr>
        <p:sp>
          <p:nvSpPr>
            <p:cNvPr id="4" name="AutoShape 6"/>
            <p:cNvSpPr>
              <a:spLocks noChangeArrowheads="1"/>
            </p:cNvSpPr>
            <p:nvPr/>
          </p:nvSpPr>
          <p:spPr bwMode="auto">
            <a:xfrm>
              <a:off x="521" y="1344"/>
              <a:ext cx="635" cy="12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>
              <a:off x="884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884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0245" name="Group 9"/>
          <p:cNvGrpSpPr>
            <a:grpSpLocks/>
          </p:cNvGrpSpPr>
          <p:nvPr/>
        </p:nvGrpSpPr>
        <p:grpSpPr bwMode="auto">
          <a:xfrm>
            <a:off x="2278063" y="4667250"/>
            <a:ext cx="792162" cy="1296988"/>
            <a:chOff x="1973" y="1570"/>
            <a:chExt cx="499" cy="817"/>
          </a:xfrm>
        </p:grpSpPr>
        <p:sp>
          <p:nvSpPr>
            <p:cNvPr id="3" name="AutoShape 10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5" name="AutoShape 11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6156" name="AutoShape 12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0246" name="Group 19"/>
          <p:cNvGrpSpPr>
            <a:grpSpLocks/>
          </p:cNvGrpSpPr>
          <p:nvPr/>
        </p:nvGrpSpPr>
        <p:grpSpPr bwMode="auto">
          <a:xfrm>
            <a:off x="3659188" y="3165476"/>
            <a:ext cx="1350962" cy="1298575"/>
            <a:chOff x="1237" y="2871"/>
            <a:chExt cx="851" cy="818"/>
          </a:xfrm>
        </p:grpSpPr>
        <p:sp>
          <p:nvSpPr>
            <p:cNvPr id="6160" name="AutoShape 16"/>
            <p:cNvSpPr>
              <a:spLocks noChangeArrowheads="1"/>
            </p:cNvSpPr>
            <p:nvPr/>
          </p:nvSpPr>
          <p:spPr bwMode="auto">
            <a:xfrm>
              <a:off x="1418" y="2876"/>
              <a:ext cx="318" cy="80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grpSp>
          <p:nvGrpSpPr>
            <p:cNvPr id="10251" name="Group 18"/>
            <p:cNvGrpSpPr>
              <a:grpSpLocks/>
            </p:cNvGrpSpPr>
            <p:nvPr/>
          </p:nvGrpSpPr>
          <p:grpSpPr bwMode="auto">
            <a:xfrm>
              <a:off x="1237" y="2871"/>
              <a:ext cx="851" cy="818"/>
              <a:chOff x="1237" y="2871"/>
              <a:chExt cx="851" cy="818"/>
            </a:xfrm>
          </p:grpSpPr>
          <p:sp>
            <p:nvSpPr>
              <p:cNvPr id="6158" name="AutoShape 14"/>
              <p:cNvSpPr>
                <a:spLocks noChangeArrowheads="1"/>
              </p:cNvSpPr>
              <p:nvPr/>
            </p:nvSpPr>
            <p:spPr bwMode="auto">
              <a:xfrm>
                <a:off x="1237" y="2876"/>
                <a:ext cx="318" cy="314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ea typeface="ＭＳ Ｐゴシック" charset="0"/>
                </a:endParaRPr>
              </a:p>
            </p:txBody>
          </p:sp>
          <p:sp>
            <p:nvSpPr>
              <p:cNvPr id="6159" name="AutoShape 15"/>
              <p:cNvSpPr>
                <a:spLocks noChangeArrowheads="1"/>
              </p:cNvSpPr>
              <p:nvPr/>
            </p:nvSpPr>
            <p:spPr bwMode="auto">
              <a:xfrm>
                <a:off x="1237" y="3370"/>
                <a:ext cx="363" cy="314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ea typeface="ＭＳ Ｐゴシック" charset="0"/>
                </a:endParaRPr>
              </a:p>
            </p:txBody>
          </p:sp>
          <p:sp>
            <p:nvSpPr>
              <p:cNvPr id="6161" name="Oval 17"/>
              <p:cNvSpPr>
                <a:spLocks noChangeArrowheads="1"/>
              </p:cNvSpPr>
              <p:nvPr/>
            </p:nvSpPr>
            <p:spPr bwMode="auto">
              <a:xfrm>
                <a:off x="1486" y="2871"/>
                <a:ext cx="602" cy="81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ea typeface="ＭＳ Ｐゴシック" charset="0"/>
                </a:endParaRPr>
              </a:p>
            </p:txBody>
          </p:sp>
        </p:grpSp>
      </p:grp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2981326" y="1576389"/>
            <a:ext cx="178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enzyme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2944813" y="6019801"/>
            <a:ext cx="178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substrate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3598863" y="4565651"/>
            <a:ext cx="17891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Competitive Inhibitor</a:t>
            </a:r>
          </a:p>
        </p:txBody>
      </p:sp>
    </p:spTree>
    <p:extLst>
      <p:ext uri="{BB962C8B-B14F-4D97-AF65-F5344CB8AC3E}">
        <p14:creationId xmlns:p14="http://schemas.microsoft.com/office/powerpoint/2010/main" val="94995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Competitive Inhibitors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269038" y="1816100"/>
            <a:ext cx="4398962" cy="50419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Increasing the concentration of substrate </a:t>
            </a:r>
            <a:r>
              <a:rPr lang="en-GB" u="sng" dirty="0"/>
              <a:t>reduces</a:t>
            </a:r>
            <a:r>
              <a:rPr lang="en-GB" dirty="0"/>
              <a:t> the effect of a competitive inhibitor as it is more likely that a substrate molecule can bind to the active site than a competitive inhibitor</a:t>
            </a:r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1914526" y="1787525"/>
            <a:ext cx="1152525" cy="1943100"/>
            <a:chOff x="521" y="1344"/>
            <a:chExt cx="726" cy="1224"/>
          </a:xfrm>
        </p:grpSpPr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521" y="1344"/>
              <a:ext cx="635" cy="12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22" name="AutoShape 6"/>
            <p:cNvSpPr>
              <a:spLocks noChangeArrowheads="1"/>
            </p:cNvSpPr>
            <p:nvPr/>
          </p:nvSpPr>
          <p:spPr bwMode="auto">
            <a:xfrm>
              <a:off x="884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884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1269" name="Group 12"/>
          <p:cNvGrpSpPr>
            <a:grpSpLocks/>
          </p:cNvGrpSpPr>
          <p:nvPr/>
        </p:nvGrpSpPr>
        <p:grpSpPr bwMode="auto">
          <a:xfrm>
            <a:off x="4414838" y="1601789"/>
            <a:ext cx="1350962" cy="1298575"/>
            <a:chOff x="1237" y="2871"/>
            <a:chExt cx="851" cy="818"/>
          </a:xfrm>
        </p:grpSpPr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1418" y="2876"/>
              <a:ext cx="318" cy="80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grpSp>
          <p:nvGrpSpPr>
            <p:cNvPr id="11294" name="Group 14"/>
            <p:cNvGrpSpPr>
              <a:grpSpLocks/>
            </p:cNvGrpSpPr>
            <p:nvPr/>
          </p:nvGrpSpPr>
          <p:grpSpPr bwMode="auto">
            <a:xfrm>
              <a:off x="1237" y="2871"/>
              <a:ext cx="851" cy="818"/>
              <a:chOff x="1237" y="2871"/>
              <a:chExt cx="851" cy="818"/>
            </a:xfrm>
          </p:grpSpPr>
          <p:sp>
            <p:nvSpPr>
              <p:cNvPr id="9231" name="AutoShape 15"/>
              <p:cNvSpPr>
                <a:spLocks noChangeArrowheads="1"/>
              </p:cNvSpPr>
              <p:nvPr/>
            </p:nvSpPr>
            <p:spPr bwMode="auto">
              <a:xfrm>
                <a:off x="1237" y="2876"/>
                <a:ext cx="318" cy="314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ea typeface="ＭＳ Ｐゴシック" charset="0"/>
                </a:endParaRPr>
              </a:p>
            </p:txBody>
          </p:sp>
          <p:sp>
            <p:nvSpPr>
              <p:cNvPr id="9232" name="AutoShape 16"/>
              <p:cNvSpPr>
                <a:spLocks noChangeArrowheads="1"/>
              </p:cNvSpPr>
              <p:nvPr/>
            </p:nvSpPr>
            <p:spPr bwMode="auto">
              <a:xfrm>
                <a:off x="1237" y="3370"/>
                <a:ext cx="363" cy="314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ea typeface="ＭＳ Ｐゴシック" charset="0"/>
                </a:endParaRPr>
              </a:p>
            </p:txBody>
          </p:sp>
          <p:sp>
            <p:nvSpPr>
              <p:cNvPr id="9233" name="Oval 17"/>
              <p:cNvSpPr>
                <a:spLocks noChangeArrowheads="1"/>
              </p:cNvSpPr>
              <p:nvPr/>
            </p:nvSpPr>
            <p:spPr bwMode="auto">
              <a:xfrm>
                <a:off x="1486" y="2871"/>
                <a:ext cx="602" cy="81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ea typeface="ＭＳ Ｐゴシック" charset="0"/>
                </a:endParaRPr>
              </a:p>
            </p:txBody>
          </p:sp>
        </p:grpSp>
      </p:grp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981326" y="1576389"/>
            <a:ext cx="178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enzyme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2627313" y="5794376"/>
            <a:ext cx="178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substrate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4010026" y="3041651"/>
            <a:ext cx="17891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Competitive Inhibitor</a:t>
            </a:r>
          </a:p>
        </p:txBody>
      </p:sp>
      <p:grpSp>
        <p:nvGrpSpPr>
          <p:cNvPr id="11273" name="Group 67"/>
          <p:cNvGrpSpPr>
            <a:grpSpLocks/>
          </p:cNvGrpSpPr>
          <p:nvPr/>
        </p:nvGrpSpPr>
        <p:grpSpPr bwMode="auto">
          <a:xfrm>
            <a:off x="2332038" y="4243389"/>
            <a:ext cx="792162" cy="1296987"/>
            <a:chOff x="1973" y="1570"/>
            <a:chExt cx="499" cy="817"/>
          </a:xfrm>
        </p:grpSpPr>
        <p:sp>
          <p:nvSpPr>
            <p:cNvPr id="9284" name="AutoShape 68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85" name="AutoShape 69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86" name="AutoShape 70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1274" name="Group 71"/>
          <p:cNvGrpSpPr>
            <a:grpSpLocks/>
          </p:cNvGrpSpPr>
          <p:nvPr/>
        </p:nvGrpSpPr>
        <p:grpSpPr bwMode="auto">
          <a:xfrm>
            <a:off x="3328988" y="4300539"/>
            <a:ext cx="792162" cy="1296987"/>
            <a:chOff x="1973" y="1570"/>
            <a:chExt cx="499" cy="817"/>
          </a:xfrm>
        </p:grpSpPr>
        <p:sp>
          <p:nvSpPr>
            <p:cNvPr id="9288" name="AutoShape 72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89" name="AutoShape 73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90" name="AutoShape 74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1275" name="Group 75"/>
          <p:cNvGrpSpPr>
            <a:grpSpLocks/>
          </p:cNvGrpSpPr>
          <p:nvPr/>
        </p:nvGrpSpPr>
        <p:grpSpPr bwMode="auto">
          <a:xfrm>
            <a:off x="4457701" y="4184650"/>
            <a:ext cx="792163" cy="1296988"/>
            <a:chOff x="1973" y="1570"/>
            <a:chExt cx="499" cy="817"/>
          </a:xfrm>
        </p:grpSpPr>
        <p:sp>
          <p:nvSpPr>
            <p:cNvPr id="9292" name="AutoShape 76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93" name="AutoShape 77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94" name="AutoShape 78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1276" name="Group 79"/>
          <p:cNvGrpSpPr>
            <a:grpSpLocks/>
          </p:cNvGrpSpPr>
          <p:nvPr/>
        </p:nvGrpSpPr>
        <p:grpSpPr bwMode="auto">
          <a:xfrm>
            <a:off x="4211638" y="5561014"/>
            <a:ext cx="792162" cy="1296987"/>
            <a:chOff x="1973" y="1570"/>
            <a:chExt cx="499" cy="817"/>
          </a:xfrm>
        </p:grpSpPr>
        <p:sp>
          <p:nvSpPr>
            <p:cNvPr id="9296" name="AutoShape 80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97" name="AutoShape 81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298" name="AutoShape 82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1277" name="Group 83"/>
          <p:cNvGrpSpPr>
            <a:grpSpLocks/>
          </p:cNvGrpSpPr>
          <p:nvPr/>
        </p:nvGrpSpPr>
        <p:grpSpPr bwMode="auto">
          <a:xfrm>
            <a:off x="1524001" y="5370514"/>
            <a:ext cx="792163" cy="1296987"/>
            <a:chOff x="1973" y="1570"/>
            <a:chExt cx="499" cy="817"/>
          </a:xfrm>
        </p:grpSpPr>
        <p:sp>
          <p:nvSpPr>
            <p:cNvPr id="9300" name="AutoShape 84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301" name="AutoShape 85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9302" name="AutoShape 86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655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Competitive Inhibitors</a:t>
            </a:r>
          </a:p>
        </p:txBody>
      </p:sp>
      <p:pic>
        <p:nvPicPr>
          <p:cNvPr id="12291" name="Picture 5" descr="with_without_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1287463"/>
            <a:ext cx="6807200" cy="434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2200276" y="5688013"/>
            <a:ext cx="8118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+mn-lt"/>
              </a:rPr>
              <a:t>Why will both curves eventually meet?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2944" y="2588637"/>
            <a:ext cx="2324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Complete the graph on page 24 then in the box draw a diagram illustrating competitive inhibition</a:t>
            </a:r>
          </a:p>
        </p:txBody>
      </p:sp>
    </p:spTree>
    <p:extLst>
      <p:ext uri="{BB962C8B-B14F-4D97-AF65-F5344CB8AC3E}">
        <p14:creationId xmlns:p14="http://schemas.microsoft.com/office/powerpoint/2010/main" val="291729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Non Competitive Inhibitor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816100"/>
            <a:ext cx="4495800" cy="50419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Non competitive inhibitors bind to the enzyme away from the active site – allosteric site</a:t>
            </a:r>
          </a:p>
          <a:p>
            <a:pPr eaLnBrk="1" hangingPunct="1">
              <a:buFontTx/>
              <a:buNone/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/>
              <a:t>They do not compete with the substrate for the active site</a:t>
            </a: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2378076" y="1973263"/>
            <a:ext cx="1152525" cy="1943100"/>
            <a:chOff x="521" y="1344"/>
            <a:chExt cx="726" cy="1224"/>
          </a:xfrm>
        </p:grpSpPr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521" y="1344"/>
              <a:ext cx="635" cy="12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2294" name="AutoShape 6"/>
            <p:cNvSpPr>
              <a:spLocks noChangeArrowheads="1"/>
            </p:cNvSpPr>
            <p:nvPr/>
          </p:nvSpPr>
          <p:spPr bwMode="auto">
            <a:xfrm>
              <a:off x="884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884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3317" name="Group 8"/>
          <p:cNvGrpSpPr>
            <a:grpSpLocks/>
          </p:cNvGrpSpPr>
          <p:nvPr/>
        </p:nvGrpSpPr>
        <p:grpSpPr bwMode="auto">
          <a:xfrm>
            <a:off x="2278063" y="4667250"/>
            <a:ext cx="792162" cy="1296988"/>
            <a:chOff x="1973" y="1570"/>
            <a:chExt cx="499" cy="817"/>
          </a:xfrm>
        </p:grpSpPr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352801" y="1708151"/>
            <a:ext cx="178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enzyme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2944813" y="6019801"/>
            <a:ext cx="178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substrate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3492500" y="3690939"/>
            <a:ext cx="24526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Non Competitive Inhibitor</a:t>
            </a:r>
          </a:p>
        </p:txBody>
      </p:sp>
      <p:sp>
        <p:nvSpPr>
          <p:cNvPr id="12309" name="AutoShape 21"/>
          <p:cNvSpPr>
            <a:spLocks noChangeArrowheads="1"/>
          </p:cNvSpPr>
          <p:nvPr/>
        </p:nvSpPr>
        <p:spPr bwMode="auto">
          <a:xfrm>
            <a:off x="4227513" y="2916239"/>
            <a:ext cx="436562" cy="42227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17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Non Competitive Inhibitor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508125"/>
            <a:ext cx="4495800" cy="5041900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dirty="0"/>
              <a:t>Binding of the non competitive inhibitor disrupts the tertiary structure of the enzyme</a:t>
            </a:r>
          </a:p>
          <a:p>
            <a:pPr eaLnBrk="1" hangingPunct="1">
              <a:buFontTx/>
              <a:buNone/>
              <a:defRPr/>
            </a:pPr>
            <a:endParaRPr lang="en-GB" sz="2400" dirty="0"/>
          </a:p>
          <a:p>
            <a:pPr eaLnBrk="1" hangingPunct="1">
              <a:defRPr/>
            </a:pPr>
            <a:r>
              <a:rPr lang="en-GB" sz="2400" dirty="0"/>
              <a:t>This changes the shape of the active site so the substrate is no longer complementary and can not bind. The ESC cannot form.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139951" y="1946275"/>
            <a:ext cx="1008063" cy="1943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grpSp>
        <p:nvGrpSpPr>
          <p:cNvPr id="14341" name="Group 8"/>
          <p:cNvGrpSpPr>
            <a:grpSpLocks/>
          </p:cNvGrpSpPr>
          <p:nvPr/>
        </p:nvGrpSpPr>
        <p:grpSpPr bwMode="auto">
          <a:xfrm>
            <a:off x="4186238" y="2598739"/>
            <a:ext cx="792162" cy="1296987"/>
            <a:chOff x="1973" y="1570"/>
            <a:chExt cx="499" cy="817"/>
          </a:xfrm>
        </p:grpSpPr>
        <p:sp>
          <p:nvSpPr>
            <p:cNvPr id="13321" name="AutoShape 9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3322" name="AutoShape 10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3323" name="AutoShape 11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3352801" y="1708151"/>
            <a:ext cx="178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enzyme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3897313" y="4162426"/>
            <a:ext cx="178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substrate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1743075" y="3916364"/>
            <a:ext cx="24526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Non Competitive Inhibitor</a:t>
            </a:r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>
            <a:off x="1843088" y="3074989"/>
            <a:ext cx="436562" cy="42227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auto">
          <a:xfrm>
            <a:off x="2981326" y="2185989"/>
            <a:ext cx="358775" cy="688975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2973389" y="2998789"/>
            <a:ext cx="358775" cy="688975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2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Non Competitive Inhibitor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2063750"/>
            <a:ext cx="4495800" cy="50419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GB" dirty="0"/>
              <a:t>	Increasing the substrate concentration </a:t>
            </a:r>
            <a:r>
              <a:rPr lang="en-GB" b="1" dirty="0"/>
              <a:t>will not</a:t>
            </a:r>
            <a:r>
              <a:rPr lang="en-GB" dirty="0"/>
              <a:t> reduce the effect of the inhibitor.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2139951" y="1946275"/>
            <a:ext cx="1008063" cy="1943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grpSp>
        <p:nvGrpSpPr>
          <p:cNvPr id="15365" name="Group 5"/>
          <p:cNvGrpSpPr>
            <a:grpSpLocks/>
          </p:cNvGrpSpPr>
          <p:nvPr/>
        </p:nvGrpSpPr>
        <p:grpSpPr bwMode="auto">
          <a:xfrm>
            <a:off x="4186238" y="2598739"/>
            <a:ext cx="792162" cy="1296987"/>
            <a:chOff x="1973" y="1570"/>
            <a:chExt cx="499" cy="817"/>
          </a:xfrm>
        </p:grpSpPr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68" name="AutoShape 8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352801" y="1708151"/>
            <a:ext cx="178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enzyme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3897313" y="4162426"/>
            <a:ext cx="178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substrate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1743075" y="3916364"/>
            <a:ext cx="24526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>
                <a:ea typeface="ＭＳ Ｐゴシック" charset="0"/>
              </a:rPr>
              <a:t>Non Competitive Inhibitor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1843088" y="3074989"/>
            <a:ext cx="436562" cy="42227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2981326" y="2185989"/>
            <a:ext cx="358775" cy="688975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5374" name="AutoShape 14"/>
          <p:cNvSpPr>
            <a:spLocks noChangeArrowheads="1"/>
          </p:cNvSpPr>
          <p:nvPr/>
        </p:nvSpPr>
        <p:spPr bwMode="auto">
          <a:xfrm>
            <a:off x="2973389" y="2998789"/>
            <a:ext cx="358775" cy="688975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291138" y="3251200"/>
            <a:ext cx="792162" cy="1296988"/>
            <a:chOff x="1973" y="1570"/>
            <a:chExt cx="499" cy="817"/>
          </a:xfrm>
        </p:grpSpPr>
        <p:sp>
          <p:nvSpPr>
            <p:cNvPr id="15376" name="AutoShape 16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77" name="AutoShape 17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78" name="AutoShape 18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073651" y="1814514"/>
            <a:ext cx="792163" cy="1296987"/>
            <a:chOff x="1973" y="1570"/>
            <a:chExt cx="499" cy="817"/>
          </a:xfrm>
        </p:grpSpPr>
        <p:sp>
          <p:nvSpPr>
            <p:cNvPr id="15384" name="AutoShape 24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85" name="AutoShape 25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86" name="AutoShape 26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826001" y="4892675"/>
            <a:ext cx="792163" cy="1296988"/>
            <a:chOff x="1973" y="1570"/>
            <a:chExt cx="499" cy="817"/>
          </a:xfrm>
        </p:grpSpPr>
        <p:sp>
          <p:nvSpPr>
            <p:cNvPr id="15388" name="AutoShape 28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89" name="AutoShape 29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90" name="AutoShape 30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5375" name="Group 31"/>
          <p:cNvGrpSpPr>
            <a:grpSpLocks/>
          </p:cNvGrpSpPr>
          <p:nvPr/>
        </p:nvGrpSpPr>
        <p:grpSpPr bwMode="auto">
          <a:xfrm>
            <a:off x="3409951" y="4818064"/>
            <a:ext cx="792163" cy="1296987"/>
            <a:chOff x="1973" y="1570"/>
            <a:chExt cx="499" cy="817"/>
          </a:xfrm>
        </p:grpSpPr>
        <p:sp>
          <p:nvSpPr>
            <p:cNvPr id="15392" name="AutoShape 32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93" name="AutoShape 33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5394" name="AutoShape 34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740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>
                <a:latin typeface="+mn-lt"/>
                <a:cs typeface="+mj-cs"/>
              </a:rPr>
              <a:t>Non Competitive Inhibitors</a:t>
            </a:r>
          </a:p>
        </p:txBody>
      </p:sp>
      <p:sp>
        <p:nvSpPr>
          <p:cNvPr id="16387" name="TextBox 8"/>
          <p:cNvSpPr txBox="1">
            <a:spLocks noChangeArrowheads="1"/>
          </p:cNvSpPr>
          <p:nvPr/>
        </p:nvSpPr>
        <p:spPr bwMode="auto">
          <a:xfrm>
            <a:off x="5549900" y="6488113"/>
            <a:ext cx="4810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1800">
                <a:latin typeface="+mn-lt"/>
                <a:hlinkClick r:id="rId2"/>
              </a:rPr>
              <a:t>http://www.youtube.com/watch?v=PILzvT3spCQ</a:t>
            </a:r>
            <a:r>
              <a:rPr lang="pl-PL" altLang="en-US" sz="1800">
                <a:latin typeface="+mn-lt"/>
              </a:rPr>
              <a:t> </a:t>
            </a:r>
            <a:endParaRPr lang="en-US" altLang="en-US" sz="1800">
              <a:latin typeface="+mn-lt"/>
            </a:endParaRPr>
          </a:p>
        </p:txBody>
      </p:sp>
      <p:pic>
        <p:nvPicPr>
          <p:cNvPr id="16388" name="Picture 1" descr="biology_figure_7.6.6_graph_non-competitive_inhibi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9" r="1445" b="4012"/>
          <a:stretch>
            <a:fillRect/>
          </a:stretch>
        </p:blipFill>
        <p:spPr bwMode="auto">
          <a:xfrm>
            <a:off x="2974976" y="1319213"/>
            <a:ext cx="6621463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2607" y="1690688"/>
            <a:ext cx="213439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Complete the graph on page 25  showing 3 lines. 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Rate with competitive inhibitors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Rate with just enzyme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Rate when lots of substrate and inhibitor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Then illustrate non competitive inhibition in the space provided on page 26 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776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6" b="16243"/>
          <a:stretch>
            <a:fillRect/>
          </a:stretch>
        </p:blipFill>
        <p:spPr bwMode="auto">
          <a:xfrm>
            <a:off x="2971801" y="1103313"/>
            <a:ext cx="6657975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83475" y="2332038"/>
            <a:ext cx="1138238" cy="603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pic>
        <p:nvPicPr>
          <p:cNvPr id="1741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3190876"/>
            <a:ext cx="123031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304214" y="3516314"/>
            <a:ext cx="1138237" cy="604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 rot="-5400000">
            <a:off x="1849438" y="3006725"/>
            <a:ext cx="1966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/>
              <a:t>Rate of Reaction </a:t>
            </a: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5302250" y="5095875"/>
            <a:ext cx="2686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/>
              <a:t>Substrate concentration </a:t>
            </a:r>
          </a:p>
        </p:txBody>
      </p:sp>
    </p:spTree>
    <p:extLst>
      <p:ext uri="{BB962C8B-B14F-4D97-AF65-F5344CB8AC3E}">
        <p14:creationId xmlns:p14="http://schemas.microsoft.com/office/powerpoint/2010/main" val="27470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cs typeface="Comic Sans MS"/>
              </a:rPr>
              <a:t>Using what you have just learned and your notes on pages 25 and 26</a:t>
            </a:r>
          </a:p>
          <a:p>
            <a:endParaRPr lang="en-US" dirty="0">
              <a:cs typeface="Comic Sans MS"/>
            </a:endParaRPr>
          </a:p>
          <a:p>
            <a:r>
              <a:rPr lang="en-US" dirty="0">
                <a:cs typeface="Comic Sans MS"/>
              </a:rPr>
              <a:t>Identify whether the statements on the next slide are true or false and correct each statement if necessary.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7996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63" y="144463"/>
            <a:ext cx="7969250" cy="595312"/>
          </a:xfrm>
        </p:spPr>
        <p:txBody>
          <a:bodyPr/>
          <a:lstStyle/>
          <a:p>
            <a:pPr>
              <a:defRPr/>
            </a:pPr>
            <a:r>
              <a:rPr lang="en-US" sz="2400" u="sng" dirty="0">
                <a:latin typeface="+mn-lt"/>
                <a:cs typeface="Comic Sans MS"/>
              </a:rPr>
              <a:t>True or False. Use your notes on page 22 and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574" y="1280804"/>
            <a:ext cx="8774112" cy="5715000"/>
          </a:xfrm>
        </p:spPr>
        <p:txBody>
          <a:bodyPr/>
          <a:lstStyle/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Competitive inhibitors bind to the active site.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Only competitive inhibitors reduce the rate of reaction.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Non competitive inhibitors are similar in shape to the substrate.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Both types of inhibition prevent the substrate from binding.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In non competitive inhibition, the substrate binds to the allosteric site.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Increasing the concentration of substrate reduces the effect of a competitive inhibitor.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The binding of the non competitive inhibitor changes the shape of the active site so the ESC cannot form.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 dirty="0">
                <a:cs typeface="Comic Sans MS"/>
              </a:rPr>
              <a:t>Competitive inhibitors are the same shape as the active site.</a:t>
            </a:r>
          </a:p>
        </p:txBody>
      </p:sp>
      <p:pic>
        <p:nvPicPr>
          <p:cNvPr id="6148" name="Picture 2" descr="http://www.ignitemr.com/wp-content/uploads/2014/08/TrueFalse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566739"/>
            <a:ext cx="11620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4DDF44-B163-4520-9325-62C6FC4AA11B}"/>
              </a:ext>
            </a:extLst>
          </p:cNvPr>
          <p:cNvSpPr txBox="1"/>
          <p:nvPr/>
        </p:nvSpPr>
        <p:spPr>
          <a:xfrm>
            <a:off x="6757060" y="1146671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CE6B23-4235-4EED-9E0F-ECD06F4815B4}"/>
              </a:ext>
            </a:extLst>
          </p:cNvPr>
          <p:cNvSpPr txBox="1"/>
          <p:nvPr/>
        </p:nvSpPr>
        <p:spPr>
          <a:xfrm>
            <a:off x="8247413" y="2510355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94530D-15B8-4708-8B38-6CB87A86A7BA}"/>
              </a:ext>
            </a:extLst>
          </p:cNvPr>
          <p:cNvSpPr txBox="1"/>
          <p:nvPr/>
        </p:nvSpPr>
        <p:spPr>
          <a:xfrm>
            <a:off x="9032668" y="3051384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08D7C-8ADD-42EF-B89A-F75F3AE5D980}"/>
              </a:ext>
            </a:extLst>
          </p:cNvPr>
          <p:cNvSpPr txBox="1"/>
          <p:nvPr/>
        </p:nvSpPr>
        <p:spPr>
          <a:xfrm>
            <a:off x="8872105" y="3874039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F80C23-6939-4BBB-A498-C30E3D448D0E}"/>
              </a:ext>
            </a:extLst>
          </p:cNvPr>
          <p:cNvSpPr txBox="1"/>
          <p:nvPr/>
        </p:nvSpPr>
        <p:spPr>
          <a:xfrm>
            <a:off x="8872105" y="4696694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EEB96F-EA51-46C8-8487-6E493878F0FB}"/>
              </a:ext>
            </a:extLst>
          </p:cNvPr>
          <p:cNvSpPr txBox="1"/>
          <p:nvPr/>
        </p:nvSpPr>
        <p:spPr>
          <a:xfrm>
            <a:off x="7710055" y="1572414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88EEC0-7F02-4389-BAED-5432B5F1CC58}"/>
              </a:ext>
            </a:extLst>
          </p:cNvPr>
          <p:cNvSpPr txBox="1"/>
          <p:nvPr/>
        </p:nvSpPr>
        <p:spPr>
          <a:xfrm>
            <a:off x="8617033" y="5412423"/>
            <a:ext cx="166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87245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have a go at the exam questions on pages 27 and 28 of the booklet.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244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5" t="19534" r="53468" b="37543"/>
          <a:stretch>
            <a:fillRect/>
          </a:stretch>
        </p:blipFill>
        <p:spPr bwMode="auto">
          <a:xfrm>
            <a:off x="2019300" y="341314"/>
            <a:ext cx="7494588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49576" y="3635376"/>
            <a:ext cx="5432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Diagram showing molecule </a:t>
            </a:r>
            <a:r>
              <a:rPr lang="en-GB" altLang="en-US" sz="1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</a:t>
            </a: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 fitting in inhibition site;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Distortion of active site;</a:t>
            </a:r>
          </a:p>
        </p:txBody>
      </p:sp>
    </p:spTree>
    <p:extLst>
      <p:ext uri="{BB962C8B-B14F-4D97-AF65-F5344CB8AC3E}">
        <p14:creationId xmlns:p14="http://schemas.microsoft.com/office/powerpoint/2010/main" val="215899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0" t="30586" r="56120" b="14667"/>
          <a:stretch>
            <a:fillRect/>
          </a:stretch>
        </p:blipFill>
        <p:spPr bwMode="auto">
          <a:xfrm>
            <a:off x="2019300" y="220663"/>
            <a:ext cx="5970588" cy="52435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8" t="31100" r="9483" b="54431"/>
          <a:stretch>
            <a:fillRect/>
          </a:stretch>
        </p:blipFill>
        <p:spPr bwMode="auto">
          <a:xfrm>
            <a:off x="2019300" y="5334000"/>
            <a:ext cx="597058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8" t="53951" r="9483" b="39571"/>
          <a:stretch>
            <a:fillRect/>
          </a:stretch>
        </p:blipFill>
        <p:spPr bwMode="auto">
          <a:xfrm>
            <a:off x="5002214" y="2490789"/>
            <a:ext cx="5502275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22514" y="4321175"/>
            <a:ext cx="54308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Max rate at which enzyme can combine with substrate/form ESC/substrate no longer limiting/enzyme is limiting;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Active site of enzyme saturated with substrate;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322514" y="5518150"/>
            <a:ext cx="54308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Inhibitor attaches to enzyme away from active site;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Changes shape of active site;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Prevents formation of ESC;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9888" y="5726114"/>
            <a:ext cx="26098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en-GB" sz="14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7.6-5.6</a:t>
            </a:r>
            <a:r>
              <a:rPr lang="en-GB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x 100;</a:t>
            </a:r>
            <a:endParaRPr lang="en-GB" sz="1400" u="sng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GB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         7.6</a:t>
            </a:r>
          </a:p>
          <a:p>
            <a:pPr eaLnBrk="1" hangingPunct="1">
              <a:defRPr/>
            </a:pPr>
            <a:r>
              <a:rPr lang="en-GB" sz="1400" dirty="0">
                <a:solidFill>
                  <a:schemeClr val="bg1"/>
                </a:solidFill>
                <a:latin typeface="Comic Sans MS" panose="030F0702030302020204" pitchFamily="66" charset="0"/>
              </a:rPr>
              <a:t>- 26.32%; accept 26% or 26.3%</a:t>
            </a:r>
          </a:p>
        </p:txBody>
      </p:sp>
      <p:sp>
        <p:nvSpPr>
          <p:cNvPr id="3" name="Freeform 2"/>
          <p:cNvSpPr/>
          <p:nvPr/>
        </p:nvSpPr>
        <p:spPr>
          <a:xfrm>
            <a:off x="3543300" y="1682750"/>
            <a:ext cx="2838450" cy="1828800"/>
          </a:xfrm>
          <a:custGeom>
            <a:avLst/>
            <a:gdLst>
              <a:gd name="connsiteX0" fmla="*/ 0 w 2838450"/>
              <a:gd name="connsiteY0" fmla="*/ 1828800 h 1828800"/>
              <a:gd name="connsiteX1" fmla="*/ 1009650 w 2838450"/>
              <a:gd name="connsiteY1" fmla="*/ 406400 h 1828800"/>
              <a:gd name="connsiteX2" fmla="*/ 2838450 w 2838450"/>
              <a:gd name="connsiteY2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8450" h="1828800">
                <a:moveTo>
                  <a:pt x="0" y="1828800"/>
                </a:moveTo>
                <a:cubicBezTo>
                  <a:pt x="268287" y="1270000"/>
                  <a:pt x="536575" y="711200"/>
                  <a:pt x="1009650" y="406400"/>
                </a:cubicBezTo>
                <a:cubicBezTo>
                  <a:pt x="1482725" y="101600"/>
                  <a:pt x="2160587" y="50800"/>
                  <a:pt x="2838450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17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1" t="38683" r="10938" b="6184"/>
          <a:stretch>
            <a:fillRect/>
          </a:stretch>
        </p:blipFill>
        <p:spPr bwMode="auto">
          <a:xfrm>
            <a:off x="2801938" y="93664"/>
            <a:ext cx="6799262" cy="614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33714" y="2085975"/>
            <a:ext cx="65674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Substrate has specific shape;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Allows binding/forms ESC with active site; OR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Active site has specific shape;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Allows binding/forms ESC with substrate; accept structure = shape</a:t>
            </a:r>
          </a:p>
        </p:txBody>
      </p:sp>
      <p:sp>
        <p:nvSpPr>
          <p:cNvPr id="2" name="Rectangle 1"/>
          <p:cNvSpPr/>
          <p:nvPr/>
        </p:nvSpPr>
        <p:spPr>
          <a:xfrm>
            <a:off x="2801938" y="6242050"/>
            <a:ext cx="6799262" cy="61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01939" y="5888039"/>
            <a:ext cx="67341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Xanthine similar shape to drug;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Drug fits active site/competes for active site/is a competitive inhibitor;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Less/no uric acid formed;</a:t>
            </a:r>
          </a:p>
        </p:txBody>
      </p:sp>
    </p:spTree>
    <p:extLst>
      <p:ext uri="{BB962C8B-B14F-4D97-AF65-F5344CB8AC3E}">
        <p14:creationId xmlns:p14="http://schemas.microsoft.com/office/powerpoint/2010/main" val="145445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5100" dirty="0"/>
              <a:t>Describe and Explain the effect of inhibitors on the rate of enzyme controlled reaction (5)</a:t>
            </a:r>
          </a:p>
          <a:p>
            <a:pPr marL="0" indent="0">
              <a:buNone/>
            </a:pPr>
            <a:r>
              <a:rPr lang="en-GB" b="1" u="sng" dirty="0"/>
              <a:t>Generalised mark: Can be in either paragraph</a:t>
            </a:r>
          </a:p>
          <a:p>
            <a:pPr marL="0" indent="0">
              <a:buNone/>
            </a:pPr>
            <a:r>
              <a:rPr lang="en-GB" dirty="0"/>
              <a:t> 1.Inhibitors prevent ESC so rate of reaction decreases</a:t>
            </a:r>
          </a:p>
          <a:p>
            <a:pPr marL="0" indent="0">
              <a:buNone/>
            </a:pPr>
            <a:r>
              <a:rPr lang="en-GB" b="1" u="sng" dirty="0"/>
              <a:t>Competitive</a:t>
            </a:r>
          </a:p>
          <a:p>
            <a:pPr marL="514350" indent="-514350">
              <a:buAutoNum type="arabicPeriod"/>
            </a:pPr>
            <a:r>
              <a:rPr lang="en-GB" dirty="0"/>
              <a:t>Inhibitors are a </a:t>
            </a:r>
            <a:r>
              <a:rPr lang="en-GB" b="1" dirty="0"/>
              <a:t>similar shape </a:t>
            </a:r>
            <a:r>
              <a:rPr lang="en-GB" dirty="0"/>
              <a:t>to the substrate</a:t>
            </a:r>
          </a:p>
          <a:p>
            <a:pPr marL="514350" indent="-514350">
              <a:buAutoNum type="arabicPeriod"/>
            </a:pPr>
            <a:r>
              <a:rPr lang="en-GB" dirty="0"/>
              <a:t>Inhibitors are complementary to and can bind to the active site</a:t>
            </a:r>
          </a:p>
          <a:p>
            <a:pPr marL="514350" indent="-514350">
              <a:buAutoNum type="arabicPeriod"/>
            </a:pPr>
            <a:r>
              <a:rPr lang="en-GB" dirty="0"/>
              <a:t>Preventing the substrate from forming bonds with the active site</a:t>
            </a:r>
          </a:p>
          <a:p>
            <a:pPr marL="514350" indent="-514350">
              <a:buAutoNum type="arabicPeriod"/>
            </a:pPr>
            <a:r>
              <a:rPr lang="en-GB" dirty="0"/>
              <a:t>The effect of competitive inhibitors can be overcome by adding more substrate</a:t>
            </a:r>
          </a:p>
          <a:p>
            <a:pPr marL="0" indent="0">
              <a:buNone/>
            </a:pPr>
            <a:r>
              <a:rPr lang="en-GB" b="1" u="sng" dirty="0"/>
              <a:t>Non-Competitive</a:t>
            </a:r>
          </a:p>
          <a:p>
            <a:pPr marL="514350" indent="-514350">
              <a:buAutoNum type="arabicPeriod"/>
            </a:pPr>
            <a:r>
              <a:rPr lang="en-GB" dirty="0"/>
              <a:t>Inhibitors bind away from the active site at the allosteric site</a:t>
            </a:r>
          </a:p>
          <a:p>
            <a:pPr marL="514350" indent="-514350">
              <a:buAutoNum type="arabicPeriod"/>
            </a:pPr>
            <a:r>
              <a:rPr lang="en-GB" dirty="0"/>
              <a:t>This alters the 3d tertiary structure of the active site</a:t>
            </a:r>
          </a:p>
          <a:p>
            <a:pPr marL="514350" indent="-514350">
              <a:buAutoNum type="arabicPeriod"/>
            </a:pPr>
            <a:r>
              <a:rPr lang="en-GB" dirty="0"/>
              <a:t>Active site is no longer complimentary to the substrate</a:t>
            </a:r>
          </a:p>
          <a:p>
            <a:pPr marL="514350" indent="-514350">
              <a:buAutoNum type="arabicPeriod"/>
            </a:pPr>
            <a:r>
              <a:rPr lang="en-GB" dirty="0"/>
              <a:t>The effect of non- competitive inhibitors cannot be overcome by adding more substrate.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053848" y="5653825"/>
            <a:ext cx="280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Max: 3 from each</a:t>
            </a:r>
          </a:p>
        </p:txBody>
      </p:sp>
    </p:spTree>
    <p:extLst>
      <p:ext uri="{BB962C8B-B14F-4D97-AF65-F5344CB8AC3E}">
        <p14:creationId xmlns:p14="http://schemas.microsoft.com/office/powerpoint/2010/main" val="89848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820</Words>
  <Application>Microsoft Office PowerPoint</Application>
  <PresentationFormat>Widescreen</PresentationFormat>
  <Paragraphs>118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ＭＳ Ｐゴシック</vt:lpstr>
      <vt:lpstr>Arial</vt:lpstr>
      <vt:lpstr>Calibri</vt:lpstr>
      <vt:lpstr>Calibri Light</vt:lpstr>
      <vt:lpstr>Comic Sans MS</vt:lpstr>
      <vt:lpstr>Times New Roman</vt:lpstr>
      <vt:lpstr>Office Theme</vt:lpstr>
      <vt:lpstr>Starter </vt:lpstr>
      <vt:lpstr>PowerPoint Presentation</vt:lpstr>
      <vt:lpstr>Effect of Inhibitors on The Rate of Enzyme Reactions</vt:lpstr>
      <vt:lpstr>Inhibitors</vt:lpstr>
      <vt:lpstr>PowerPoint Presentation</vt:lpstr>
      <vt:lpstr>Competitive Inhibitors</vt:lpstr>
      <vt:lpstr>Competitive Inhibitors</vt:lpstr>
      <vt:lpstr>Competitive Inhibitors</vt:lpstr>
      <vt:lpstr>Non Competitive Inhibitor</vt:lpstr>
      <vt:lpstr>Non Competitive Inhibitor</vt:lpstr>
      <vt:lpstr>Non Competitive Inhibitor</vt:lpstr>
      <vt:lpstr>Non Competitive Inhibitors</vt:lpstr>
      <vt:lpstr>PowerPoint Presentation</vt:lpstr>
      <vt:lpstr>PowerPoint Presentation</vt:lpstr>
      <vt:lpstr>True or False. Use your notes on page 22 and 23</vt:lpstr>
      <vt:lpstr>Now have a go at the exam questions on pages 27 and 28 of the booklet.</vt:lpstr>
      <vt:lpstr>PowerPoint Presentation</vt:lpstr>
      <vt:lpstr>PowerPoint Presentation</vt:lpstr>
      <vt:lpstr>PowerPoint Presentation</vt:lpstr>
      <vt:lpstr>Learning 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daniel wilson</dc:creator>
  <cp:lastModifiedBy>Daniel Wilson</cp:lastModifiedBy>
  <cp:revision>9</cp:revision>
  <dcterms:created xsi:type="dcterms:W3CDTF">2020-05-31T10:17:17Z</dcterms:created>
  <dcterms:modified xsi:type="dcterms:W3CDTF">2020-10-13T09:13:31Z</dcterms:modified>
</cp:coreProperties>
</file>