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412" r:id="rId3"/>
    <p:sldId id="344" r:id="rId4"/>
    <p:sldId id="285" r:id="rId5"/>
    <p:sldId id="284" r:id="rId6"/>
    <p:sldId id="385" r:id="rId7"/>
    <p:sldId id="384" r:id="rId8"/>
    <p:sldId id="393" r:id="rId9"/>
    <p:sldId id="290" r:id="rId10"/>
    <p:sldId id="291" r:id="rId11"/>
    <p:sldId id="293" r:id="rId12"/>
    <p:sldId id="259" r:id="rId13"/>
    <p:sldId id="386" r:id="rId14"/>
    <p:sldId id="294" r:id="rId15"/>
    <p:sldId id="292" r:id="rId16"/>
    <p:sldId id="387" r:id="rId17"/>
    <p:sldId id="414" r:id="rId18"/>
    <p:sldId id="41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9A54D8E-A46B-42EB-986D-138D67820487}" type="datetimeFigureOut">
              <a:rPr lang="en-GB" smtClean="0"/>
              <a:pPr/>
              <a:t>20/11/2019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67821A-588F-46F7-ACD2-3841EE04F8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202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9A54D8E-A46B-42EB-986D-138D67820487}" type="datetimeFigureOut">
              <a:rPr lang="en-GB" smtClean="0"/>
              <a:pPr/>
              <a:t>20/11/2019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67821A-588F-46F7-ACD2-3841EE04F8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81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Comic Sans MS" panose="030F0702030302020204" pitchFamily="66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9A54D8E-A46B-42EB-986D-138D67820487}" type="datetimeFigureOut">
              <a:rPr lang="en-GB" smtClean="0"/>
              <a:pPr/>
              <a:t>20/11/2019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67821A-588F-46F7-ACD2-3841EE04F8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006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>
                <a:latin typeface="Comic Sans MS" panose="030F0702030302020204" pitchFamily="66" charset="0"/>
              </a:defRPr>
            </a:lvl1pPr>
            <a:lvl2pPr>
              <a:defRPr sz="2400">
                <a:latin typeface="Comic Sans MS" panose="030F0702030302020204" pitchFamily="66" charset="0"/>
              </a:defRPr>
            </a:lvl2pPr>
            <a:lvl3pPr>
              <a:defRPr sz="2000">
                <a:latin typeface="Comic Sans MS" panose="030F0702030302020204" pitchFamily="66" charset="0"/>
              </a:defRPr>
            </a:lvl3pPr>
            <a:lvl4pPr>
              <a:defRPr sz="1800">
                <a:latin typeface="Comic Sans MS" panose="030F0702030302020204" pitchFamily="66" charset="0"/>
              </a:defRPr>
            </a:lvl4pPr>
            <a:lvl5pPr>
              <a:defRPr sz="1800">
                <a:latin typeface="Comic Sans MS" panose="030F0702030302020204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>
                <a:latin typeface="Comic Sans MS" panose="030F0702030302020204" pitchFamily="66" charset="0"/>
              </a:defRPr>
            </a:lvl1pPr>
            <a:lvl2pPr>
              <a:defRPr sz="2400">
                <a:latin typeface="Comic Sans MS" panose="030F0702030302020204" pitchFamily="66" charset="0"/>
              </a:defRPr>
            </a:lvl2pPr>
            <a:lvl3pPr>
              <a:defRPr sz="2000">
                <a:latin typeface="Comic Sans MS" panose="030F0702030302020204" pitchFamily="66" charset="0"/>
              </a:defRPr>
            </a:lvl3pPr>
            <a:lvl4pPr>
              <a:defRPr sz="1800">
                <a:latin typeface="Comic Sans MS" panose="030F0702030302020204" pitchFamily="66" charset="0"/>
              </a:defRPr>
            </a:lvl4pPr>
            <a:lvl5pPr>
              <a:defRPr sz="1800">
                <a:latin typeface="Comic Sans MS" panose="030F0702030302020204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9A54D8E-A46B-42EB-986D-138D67820487}" type="datetimeFigureOut">
              <a:rPr lang="en-GB" smtClean="0"/>
              <a:pPr/>
              <a:t>20/11/2019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67821A-588F-46F7-ACD2-3841EE04F8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65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latin typeface="Comic Sans MS" panose="030F0702030302020204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latin typeface="Comic Sans MS" panose="030F0702030302020204" pitchFamily="66" charset="0"/>
              </a:defRPr>
            </a:lvl1pPr>
            <a:lvl2pPr>
              <a:defRPr sz="2000">
                <a:latin typeface="Comic Sans MS" panose="030F0702030302020204" pitchFamily="66" charset="0"/>
              </a:defRPr>
            </a:lvl2pPr>
            <a:lvl3pPr>
              <a:defRPr sz="1800">
                <a:latin typeface="Comic Sans MS" panose="030F0702030302020204" pitchFamily="66" charset="0"/>
              </a:defRPr>
            </a:lvl3pPr>
            <a:lvl4pPr>
              <a:defRPr sz="1600">
                <a:latin typeface="Comic Sans MS" panose="030F0702030302020204" pitchFamily="66" charset="0"/>
              </a:defRPr>
            </a:lvl4pPr>
            <a:lvl5pPr>
              <a:defRPr sz="1600">
                <a:latin typeface="Comic Sans MS" panose="030F0702030302020204" pitchFamily="66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latin typeface="Comic Sans MS" panose="030F0702030302020204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>
                <a:latin typeface="Comic Sans MS" panose="030F0702030302020204" pitchFamily="66" charset="0"/>
              </a:defRPr>
            </a:lvl1pPr>
            <a:lvl2pPr>
              <a:defRPr sz="2000">
                <a:latin typeface="Comic Sans MS" panose="030F0702030302020204" pitchFamily="66" charset="0"/>
              </a:defRPr>
            </a:lvl2pPr>
            <a:lvl3pPr>
              <a:defRPr sz="1800">
                <a:latin typeface="Comic Sans MS" panose="030F0702030302020204" pitchFamily="66" charset="0"/>
              </a:defRPr>
            </a:lvl3pPr>
            <a:lvl4pPr>
              <a:defRPr sz="1600">
                <a:latin typeface="Comic Sans MS" panose="030F0702030302020204" pitchFamily="66" charset="0"/>
              </a:defRPr>
            </a:lvl4pPr>
            <a:lvl5pPr>
              <a:defRPr sz="1600">
                <a:latin typeface="Comic Sans MS" panose="030F0702030302020204" pitchFamily="66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9A54D8E-A46B-42EB-986D-138D67820487}" type="datetimeFigureOut">
              <a:rPr lang="en-GB" smtClean="0"/>
              <a:pPr/>
              <a:t>20/11/2019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67821A-588F-46F7-ACD2-3841EE04F8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23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54D8E-A46B-42EB-986D-138D67820487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821A-588F-46F7-ACD2-3841EE04F8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038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9A54D8E-A46B-42EB-986D-138D67820487}" type="datetimeFigureOut">
              <a:rPr lang="en-GB" smtClean="0"/>
              <a:pPr/>
              <a:t>20/11/2019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67821A-588F-46F7-ACD2-3841EE04F8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99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>
                <a:latin typeface="Comic Sans MS" panose="030F0702030302020204" pitchFamily="66" charset="0"/>
              </a:defRPr>
            </a:lvl1pPr>
            <a:lvl2pPr>
              <a:defRPr sz="2800">
                <a:latin typeface="Comic Sans MS" panose="030F0702030302020204" pitchFamily="66" charset="0"/>
              </a:defRPr>
            </a:lvl2pPr>
            <a:lvl3pPr>
              <a:defRPr sz="2400">
                <a:latin typeface="Comic Sans MS" panose="030F0702030302020204" pitchFamily="66" charset="0"/>
              </a:defRPr>
            </a:lvl3pPr>
            <a:lvl4pPr>
              <a:defRPr sz="2000">
                <a:latin typeface="Comic Sans MS" panose="030F0702030302020204" pitchFamily="66" charset="0"/>
              </a:defRPr>
            </a:lvl4pPr>
            <a:lvl5pPr>
              <a:defRPr sz="2000">
                <a:latin typeface="Comic Sans MS" panose="030F0702030302020204" pitchFamily="66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latin typeface="Comic Sans MS" panose="030F0702030302020204" pitchFamily="66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9A54D8E-A46B-42EB-986D-138D67820487}" type="datetimeFigureOut">
              <a:rPr lang="en-GB" smtClean="0"/>
              <a:pPr/>
              <a:t>20/11/2019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67821A-588F-46F7-ACD2-3841EE04F8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34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latin typeface="Comic Sans MS" panose="030F0702030302020204" pitchFamily="66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latin typeface="Comic Sans MS" panose="030F0702030302020204" pitchFamily="66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9A54D8E-A46B-42EB-986D-138D67820487}" type="datetimeFigureOut">
              <a:rPr lang="en-GB" smtClean="0"/>
              <a:pPr/>
              <a:t>20/11/2019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67821A-588F-46F7-ACD2-3841EE04F8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558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9A54D8E-A46B-42EB-986D-138D67820487}" type="datetimeFigureOut">
              <a:rPr lang="en-GB" smtClean="0"/>
              <a:pPr/>
              <a:t>20/11/2019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67821A-588F-46F7-ACD2-3841EE04F8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27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39A54D8E-A46B-42EB-986D-138D67820487}" type="datetimeFigureOut">
              <a:rPr lang="en-GB" smtClean="0"/>
              <a:pPr/>
              <a:t>20/11/2019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fld id="{4567821A-588F-46F7-ACD2-3841EE04F88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486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  <a:lvl2pPr>
              <a:defRPr>
                <a:latin typeface="Comic Sans MS" panose="030F0702030302020204" pitchFamily="66" charset="0"/>
              </a:defRPr>
            </a:lvl2pPr>
            <a:lvl3pPr>
              <a:defRPr>
                <a:latin typeface="Comic Sans MS" panose="030F0702030302020204" pitchFamily="66" charset="0"/>
              </a:defRPr>
            </a:lvl3pPr>
            <a:lvl4pPr>
              <a:defRPr>
                <a:latin typeface="Comic Sans MS" panose="030F0702030302020204" pitchFamily="66" charset="0"/>
              </a:defRPr>
            </a:lvl4pPr>
            <a:lvl5pPr>
              <a:defRPr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fld id="{8D218DEB-71C8-4BFD-826D-FD458C738D7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612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54D8E-A46B-42EB-986D-138D67820487}" type="datetimeFigureOut">
              <a:rPr lang="en-GB" smtClean="0"/>
              <a:t>20/11/2019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7821A-588F-46F7-ACD2-3841EE04F8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04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co.uk/url?sa=i&amp;rct=j&amp;q=heart+diagram&amp;source=images&amp;cd=&amp;cad=rja&amp;uact=8&amp;ved=0CAcQjRw&amp;url=http://commons.wikimedia.org/wiki/File:Heart_labelled_large.png&amp;ei=X-12VYuyI--P7AbVtgM&amp;bvm=bv.95039771,d.ZGU&amp;psig=AFQjCNFY1qrqtSKQ1WgFHWGxr67bjRDz3Q&amp;ust=143394364744038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science.co.uk/animations/blood%20system.sw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Animal Transport</a:t>
            </a:r>
          </a:p>
        </p:txBody>
      </p:sp>
    </p:spTree>
    <p:extLst>
      <p:ext uri="{BB962C8B-B14F-4D97-AF65-F5344CB8AC3E}">
        <p14:creationId xmlns:p14="http://schemas.microsoft.com/office/powerpoint/2010/main" val="2484180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620689"/>
            <a:ext cx="8229600" cy="55054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u="sng" dirty="0"/>
              <a:t>Learning outcomes:</a:t>
            </a:r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GB" i="1" dirty="0"/>
              <a:t>Explain what is meant by a double circulatory system </a:t>
            </a:r>
            <a:endParaRPr lang="en-GB" dirty="0"/>
          </a:p>
          <a:p>
            <a:pPr lvl="0"/>
            <a:r>
              <a:rPr lang="en-GB" i="1" dirty="0"/>
              <a:t>Describe the structure of the circulatory system, with reference to the blood vessels entering and leaving the heart, lungs and kidneys</a:t>
            </a:r>
            <a:endParaRPr lang="en-GB" dirty="0"/>
          </a:p>
          <a:p>
            <a:pPr lvl="0"/>
            <a:r>
              <a:rPr lang="en-GB" i="1" dirty="0"/>
              <a:t>Link the structure of the circulatory system to its role in exchanging and transporting materials</a:t>
            </a:r>
            <a:endParaRPr lang="en-GB" dirty="0"/>
          </a:p>
          <a:p>
            <a:pPr lvl="0"/>
            <a:r>
              <a:rPr lang="en-GB" i="1" dirty="0"/>
              <a:t>Explain the role of the coronary artery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3438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r>
              <a:rPr lang="en-GB" dirty="0"/>
              <a:t>Use these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980729"/>
            <a:ext cx="8229600" cy="514543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Diffusion</a:t>
            </a:r>
          </a:p>
          <a:p>
            <a:r>
              <a:rPr lang="en-GB" dirty="0"/>
              <a:t>Decreases</a:t>
            </a:r>
          </a:p>
          <a:p>
            <a:r>
              <a:rPr lang="en-GB" dirty="0"/>
              <a:t>Transport</a:t>
            </a:r>
          </a:p>
          <a:p>
            <a:r>
              <a:rPr lang="en-GB" dirty="0"/>
              <a:t>Exchange </a:t>
            </a:r>
          </a:p>
          <a:p>
            <a:r>
              <a:rPr lang="en-GB" dirty="0"/>
              <a:t>Short </a:t>
            </a:r>
          </a:p>
          <a:p>
            <a:r>
              <a:rPr lang="en-GB" dirty="0"/>
              <a:t>Environment</a:t>
            </a:r>
          </a:p>
          <a:p>
            <a:r>
              <a:rPr lang="en-GB" dirty="0"/>
              <a:t>Pump</a:t>
            </a:r>
          </a:p>
          <a:p>
            <a:r>
              <a:rPr lang="en-GB" dirty="0"/>
              <a:t>Absorb</a:t>
            </a:r>
          </a:p>
          <a:p>
            <a:r>
              <a:rPr lang="en-GB" dirty="0"/>
              <a:t>Remove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3528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>
            <a:noAutofit/>
          </a:bodyPr>
          <a:lstStyle/>
          <a:p>
            <a:r>
              <a:rPr lang="en-GB" sz="3600" dirty="0"/>
              <a:t>Why do large organisms need a mass transport system?</a:t>
            </a:r>
            <a:br>
              <a:rPr lang="en-GB" sz="3600" dirty="0"/>
            </a:br>
            <a:r>
              <a:rPr lang="en-GB" sz="3600" dirty="0"/>
              <a:t>Use these words to fill in the blanks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16224"/>
            <a:ext cx="8229600" cy="4925144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Pump</a:t>
            </a:r>
          </a:p>
          <a:p>
            <a:r>
              <a:rPr lang="en-GB" dirty="0">
                <a:latin typeface="Comic Sans MS" panose="030F0702030302020204" pitchFamily="66" charset="0"/>
              </a:rPr>
              <a:t>Decreases</a:t>
            </a:r>
          </a:p>
          <a:p>
            <a:r>
              <a:rPr lang="en-GB" dirty="0">
                <a:latin typeface="Comic Sans MS" panose="030F0702030302020204" pitchFamily="66" charset="0"/>
              </a:rPr>
              <a:t>Active</a:t>
            </a:r>
          </a:p>
          <a:p>
            <a:r>
              <a:rPr lang="en-GB" dirty="0">
                <a:latin typeface="Comic Sans MS" panose="030F0702030302020204" pitchFamily="66" charset="0"/>
              </a:rPr>
              <a:t>Exchange</a:t>
            </a:r>
          </a:p>
          <a:p>
            <a:r>
              <a:rPr lang="en-GB" dirty="0">
                <a:latin typeface="Comic Sans MS" panose="030F0702030302020204" pitchFamily="66" charset="0"/>
              </a:rPr>
              <a:t>Short</a:t>
            </a:r>
          </a:p>
          <a:p>
            <a:r>
              <a:rPr lang="en-GB" dirty="0">
                <a:latin typeface="Comic Sans MS" panose="030F0702030302020204" pitchFamily="66" charset="0"/>
              </a:rPr>
              <a:t>Remove</a:t>
            </a:r>
          </a:p>
          <a:p>
            <a:r>
              <a:rPr lang="en-GB" dirty="0">
                <a:latin typeface="Comic Sans MS" panose="030F0702030302020204" pitchFamily="66" charset="0"/>
              </a:rPr>
              <a:t>Environment</a:t>
            </a:r>
          </a:p>
          <a:p>
            <a:r>
              <a:rPr lang="en-GB" dirty="0">
                <a:latin typeface="Comic Sans MS" panose="030F0702030302020204" pitchFamily="66" charset="0"/>
              </a:rPr>
              <a:t>Diffusion</a:t>
            </a:r>
          </a:p>
          <a:p>
            <a:r>
              <a:rPr lang="en-GB" dirty="0">
                <a:latin typeface="Comic Sans MS" panose="030F0702030302020204" pitchFamily="66" charset="0"/>
              </a:rPr>
              <a:t>Absorb</a:t>
            </a:r>
          </a:p>
          <a:p>
            <a:r>
              <a:rPr lang="en-GB" dirty="0">
                <a:latin typeface="Comic Sans MS" panose="030F0702030302020204" pitchFamily="66" charset="0"/>
              </a:rPr>
              <a:t>Transport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1919536" y="1693252"/>
            <a:ext cx="8424936" cy="48320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All organisms exchange materials between themselves &amp; the ……………………………… – ………………………… is fast enough for transport over ……………… distances, so can be used in small organisms.</a:t>
            </a:r>
          </a:p>
          <a:p>
            <a:r>
              <a:rPr lang="en-GB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However, as size increases, SA:VOL ratio ………………………… and specialised …………………… surfaces are required to …………………. nutrients and respiratory gases and ……………………… excretory products.</a:t>
            </a:r>
          </a:p>
          <a:p>
            <a:r>
              <a:rPr lang="en-GB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And a ……………………… system is required to take materials from cells to exchange surfaces, from the exchange surfaces to cells, and between different parts of the organism.</a:t>
            </a:r>
          </a:p>
          <a:p>
            <a:r>
              <a:rPr lang="en-GB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Whether or not there is a specialised transport medium and whether or not it is circulated by a ………………………, depends on </a:t>
            </a:r>
          </a:p>
          <a:p>
            <a:r>
              <a:rPr lang="en-GB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The SA:VOL ratio</a:t>
            </a:r>
          </a:p>
          <a:p>
            <a:r>
              <a:rPr lang="en-GB" sz="2200" dirty="0">
                <a:solidFill>
                  <a:prstClr val="black"/>
                </a:solidFill>
                <a:latin typeface="Comic Sans MS" panose="030F0702030302020204" pitchFamily="66" charset="0"/>
              </a:rPr>
              <a:t>How active the organism 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91544" y="1966711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environment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3832" y="1966088"/>
            <a:ext cx="18722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diffusion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11624" y="2313845"/>
            <a:ext cx="11161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short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36160" y="2656754"/>
            <a:ext cx="18722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decreases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3712" y="2985869"/>
            <a:ext cx="15121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exchange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00256" y="2981725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absorb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44072" y="3313136"/>
            <a:ext cx="1656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remove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55640" y="3986693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transport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2064" y="5310129"/>
            <a:ext cx="1728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pump</a:t>
            </a:r>
          </a:p>
        </p:txBody>
      </p:sp>
    </p:spTree>
    <p:extLst>
      <p:ext uri="{BB962C8B-B14F-4D97-AF65-F5344CB8AC3E}">
        <p14:creationId xmlns:p14="http://schemas.microsoft.com/office/powerpoint/2010/main" val="301837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46138"/>
            <a:ext cx="8229600" cy="431105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lvl="0"/>
            <a:r>
              <a:rPr lang="en-GB" sz="4400" dirty="0"/>
              <a:t>The smaller the SA:VOL ratio, and the more active the organism, the greater the need for a specialised transport system with a pump.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324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External structure of the heart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Use p. 171 </a:t>
            </a:r>
            <a:r>
              <a:rPr lang="en-GB" dirty="0" err="1"/>
              <a:t>Toole</a:t>
            </a:r>
            <a:r>
              <a:rPr lang="en-GB" dirty="0"/>
              <a:t> and </a:t>
            </a:r>
            <a:r>
              <a:rPr lang="en-GB" dirty="0" err="1"/>
              <a:t>Toole</a:t>
            </a:r>
            <a:r>
              <a:rPr lang="en-GB" dirty="0"/>
              <a:t> to label the structure of the heart in your notes.</a:t>
            </a:r>
          </a:p>
        </p:txBody>
      </p:sp>
    </p:spTree>
    <p:extLst>
      <p:ext uri="{BB962C8B-B14F-4D97-AF65-F5344CB8AC3E}">
        <p14:creationId xmlns:p14="http://schemas.microsoft.com/office/powerpoint/2010/main" val="120139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757239"/>
            <a:ext cx="8991600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2367097" y="260649"/>
            <a:ext cx="7350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600" b="1" u="sng" dirty="0">
                <a:solidFill>
                  <a:prstClr val="black"/>
                </a:solidFill>
              </a:rPr>
              <a:t>External structure of the heart</a:t>
            </a:r>
          </a:p>
        </p:txBody>
      </p:sp>
    </p:spTree>
    <p:extLst>
      <p:ext uri="{BB962C8B-B14F-4D97-AF65-F5344CB8AC3E}">
        <p14:creationId xmlns:p14="http://schemas.microsoft.com/office/powerpoint/2010/main" val="4291372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Internal structure of the heart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p.171 </a:t>
            </a:r>
            <a:r>
              <a:rPr lang="en-GB" dirty="0" err="1"/>
              <a:t>Toole</a:t>
            </a:r>
            <a:r>
              <a:rPr lang="en-GB" dirty="0"/>
              <a:t> and </a:t>
            </a:r>
            <a:r>
              <a:rPr lang="en-GB" dirty="0" err="1"/>
              <a:t>Toole</a:t>
            </a:r>
            <a:r>
              <a:rPr lang="en-GB" dirty="0"/>
              <a:t> to put labels on interior structure</a:t>
            </a:r>
          </a:p>
          <a:p>
            <a:r>
              <a:rPr lang="en-GB" dirty="0"/>
              <a:t>Use red to show direction of flow of oxygenated blood</a:t>
            </a:r>
          </a:p>
          <a:p>
            <a:r>
              <a:rPr lang="en-GB" dirty="0"/>
              <a:t>Use blue to show direction of flow of deoxygenated blood</a:t>
            </a:r>
          </a:p>
          <a:p>
            <a:r>
              <a:rPr lang="en-GB" dirty="0"/>
              <a:t>Then complete the blanks in the statements</a:t>
            </a:r>
          </a:p>
        </p:txBody>
      </p:sp>
    </p:spTree>
    <p:extLst>
      <p:ext uri="{BB962C8B-B14F-4D97-AF65-F5344CB8AC3E}">
        <p14:creationId xmlns:p14="http://schemas.microsoft.com/office/powerpoint/2010/main" val="704106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/>
          <p:cNvGrpSpPr/>
          <p:nvPr/>
        </p:nvGrpSpPr>
        <p:grpSpPr>
          <a:xfrm>
            <a:off x="4295800" y="1450780"/>
            <a:ext cx="3600400" cy="4498500"/>
            <a:chOff x="2771800" y="1450780"/>
            <a:chExt cx="3600400" cy="4498500"/>
          </a:xfrm>
        </p:grpSpPr>
        <p:grpSp>
          <p:nvGrpSpPr>
            <p:cNvPr id="62" name="Group 61"/>
            <p:cNvGrpSpPr/>
            <p:nvPr/>
          </p:nvGrpSpPr>
          <p:grpSpPr>
            <a:xfrm>
              <a:off x="2771800" y="1450780"/>
              <a:ext cx="3600400" cy="4498500"/>
              <a:chOff x="2771800" y="1450780"/>
              <a:chExt cx="3600400" cy="4498500"/>
            </a:xfrm>
          </p:grpSpPr>
          <p:pic>
            <p:nvPicPr>
              <p:cNvPr id="4" name="Picture 3" descr="http://t3.gstatic.com/images?q=tbn:ANd9GcSS_bhcvEHHsehEmokG61-MCNLrAleEO3I5JvYknT7U4oSlhaWcEQ">
                <a:hlinkClick r:id="rId2"/>
              </p:cNvPr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71800" y="1450780"/>
                <a:ext cx="3600400" cy="44985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42" name="Straight Connector 41"/>
              <p:cNvCxnSpPr/>
              <p:nvPr/>
            </p:nvCxnSpPr>
            <p:spPr>
              <a:xfrm>
                <a:off x="4283968" y="4800235"/>
                <a:ext cx="75474" cy="5377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4283968" y="4800235"/>
                <a:ext cx="368254" cy="624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4283242" y="4804611"/>
                <a:ext cx="846221" cy="17245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V="1">
                <a:off x="4283968" y="4682719"/>
                <a:ext cx="695549" cy="1175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4" name="Straight Connector 63"/>
            <p:cNvCxnSpPr/>
            <p:nvPr/>
          </p:nvCxnSpPr>
          <p:spPr>
            <a:xfrm flipH="1">
              <a:off x="5192638" y="4102768"/>
              <a:ext cx="269699" cy="478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5350042" y="4105757"/>
              <a:ext cx="114763" cy="6427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5464805" y="4119039"/>
              <a:ext cx="259323" cy="300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5464804" y="4105757"/>
              <a:ext cx="397825" cy="5142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Internal Structure of the Heart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5530540" y="1479649"/>
            <a:ext cx="3202323" cy="1899043"/>
            <a:chOff x="4006539" y="1479648"/>
            <a:chExt cx="3202323" cy="1899043"/>
          </a:xfrm>
        </p:grpSpPr>
        <p:sp>
          <p:nvSpPr>
            <p:cNvPr id="7" name="Circular Arrow 6"/>
            <p:cNvSpPr/>
            <p:nvPr/>
          </p:nvSpPr>
          <p:spPr>
            <a:xfrm rot="18083784">
              <a:off x="4131553" y="1885525"/>
              <a:ext cx="1368152" cy="1618180"/>
            </a:xfrm>
            <a:prstGeom prst="circularArrow">
              <a:avLst>
                <a:gd name="adj1" fmla="val 9072"/>
                <a:gd name="adj2" fmla="val 1300831"/>
                <a:gd name="adj3" fmla="val 20615699"/>
                <a:gd name="adj4" fmla="val 13425290"/>
                <a:gd name="adj5" fmla="val 12500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92638" y="1479648"/>
              <a:ext cx="2016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Oxygenated blood out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639824" y="2799296"/>
            <a:ext cx="3602302" cy="1386829"/>
            <a:chOff x="5115824" y="2799295"/>
            <a:chExt cx="3602302" cy="1386829"/>
          </a:xfrm>
        </p:grpSpPr>
        <p:sp>
          <p:nvSpPr>
            <p:cNvPr id="14" name="Circular Arrow 13"/>
            <p:cNvSpPr/>
            <p:nvPr/>
          </p:nvSpPr>
          <p:spPr>
            <a:xfrm rot="21075531" flipH="1">
              <a:off x="5115824" y="2799295"/>
              <a:ext cx="1318120" cy="1386829"/>
            </a:xfrm>
            <a:prstGeom prst="circularArrow">
              <a:avLst>
                <a:gd name="adj1" fmla="val 6304"/>
                <a:gd name="adj2" fmla="val 1322749"/>
                <a:gd name="adj3" fmla="val 21151199"/>
                <a:gd name="adj4" fmla="val 13642930"/>
                <a:gd name="adj5" fmla="val 11635"/>
              </a:avLst>
            </a:prstGeom>
            <a:solidFill>
              <a:srgbClr val="C0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32537" y="2812286"/>
              <a:ext cx="23855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Oxygenated blood in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250754" y="1450782"/>
            <a:ext cx="2053158" cy="4811988"/>
            <a:chOff x="1726754" y="1450782"/>
            <a:chExt cx="2053158" cy="4811988"/>
          </a:xfrm>
        </p:grpSpPr>
        <p:sp>
          <p:nvSpPr>
            <p:cNvPr id="10" name="Up Arrow 9"/>
            <p:cNvSpPr/>
            <p:nvPr/>
          </p:nvSpPr>
          <p:spPr>
            <a:xfrm rot="10548442">
              <a:off x="3491880" y="1450782"/>
              <a:ext cx="288032" cy="2249250"/>
            </a:xfrm>
            <a:prstGeom prst="upArrow">
              <a:avLst>
                <a:gd name="adj1" fmla="val 32916"/>
                <a:gd name="adj2" fmla="val 5011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26754" y="1708248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0070C0"/>
                  </a:solidFill>
                  <a:latin typeface="Comic Sans MS" panose="030F0702030302020204" pitchFamily="66" charset="0"/>
                </a:rPr>
                <a:t>Deoxygenated blood in</a:t>
              </a:r>
            </a:p>
          </p:txBody>
        </p:sp>
        <p:sp>
          <p:nvSpPr>
            <p:cNvPr id="16" name="Up Arrow 15"/>
            <p:cNvSpPr/>
            <p:nvPr/>
          </p:nvSpPr>
          <p:spPr>
            <a:xfrm rot="314649">
              <a:off x="3491880" y="4013520"/>
              <a:ext cx="288032" cy="2249250"/>
            </a:xfrm>
            <a:prstGeom prst="upArrow">
              <a:avLst>
                <a:gd name="adj1" fmla="val 32916"/>
                <a:gd name="adj2" fmla="val 5011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398488" y="2125979"/>
            <a:ext cx="4153897" cy="1735152"/>
            <a:chOff x="3874487" y="2125979"/>
            <a:chExt cx="4153897" cy="1735152"/>
          </a:xfrm>
        </p:grpSpPr>
        <p:grpSp>
          <p:nvGrpSpPr>
            <p:cNvPr id="26" name="Group 25"/>
            <p:cNvGrpSpPr/>
            <p:nvPr/>
          </p:nvGrpSpPr>
          <p:grpSpPr>
            <a:xfrm>
              <a:off x="3874487" y="2410103"/>
              <a:ext cx="2274817" cy="1451028"/>
              <a:chOff x="3874487" y="2410103"/>
              <a:chExt cx="2274817" cy="1451028"/>
            </a:xfrm>
          </p:grpSpPr>
          <p:sp>
            <p:nvSpPr>
              <p:cNvPr id="19" name="Circular Arrow 18"/>
              <p:cNvSpPr/>
              <p:nvPr/>
            </p:nvSpPr>
            <p:spPr>
              <a:xfrm rot="2718191" flipH="1">
                <a:off x="3909944" y="2389332"/>
                <a:ext cx="865190" cy="936104"/>
              </a:xfrm>
              <a:prstGeom prst="circularArrow">
                <a:avLst>
                  <a:gd name="adj1" fmla="val 14412"/>
                  <a:gd name="adj2" fmla="val 1405525"/>
                  <a:gd name="adj3" fmla="val 15439949"/>
                  <a:gd name="adj4" fmla="val 11139062"/>
                  <a:gd name="adj5" fmla="val 13595"/>
                </a:avLst>
              </a:prstGeom>
              <a:solidFill>
                <a:schemeClr val="tx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Bent Arrow 17"/>
              <p:cNvSpPr/>
              <p:nvPr/>
            </p:nvSpPr>
            <p:spPr>
              <a:xfrm rot="21378358">
                <a:off x="4349104" y="2410103"/>
                <a:ext cx="1800200" cy="1451028"/>
              </a:xfrm>
              <a:prstGeom prst="bentArrow">
                <a:avLst>
                  <a:gd name="adj1" fmla="val 8564"/>
                  <a:gd name="adj2" fmla="val 7179"/>
                  <a:gd name="adj3" fmla="val 14183"/>
                  <a:gd name="adj4" fmla="val 80724"/>
                </a:avLst>
              </a:prstGeom>
              <a:solidFill>
                <a:schemeClr val="tx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00750" y="2125979"/>
              <a:ext cx="18276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1F497D"/>
                  </a:solidFill>
                  <a:latin typeface="Comic Sans MS" panose="030F0702030302020204" pitchFamily="66" charset="0"/>
                </a:rPr>
                <a:t>Deoxygenated blood out</a:t>
              </a:r>
            </a:p>
          </p:txBody>
        </p:sp>
      </p:grpSp>
      <p:sp>
        <p:nvSpPr>
          <p:cNvPr id="25" name="Circular Arrow 24"/>
          <p:cNvSpPr/>
          <p:nvPr/>
        </p:nvSpPr>
        <p:spPr>
          <a:xfrm rot="8427529">
            <a:off x="6405702" y="3642562"/>
            <a:ext cx="773053" cy="998781"/>
          </a:xfrm>
          <a:prstGeom prst="circularArrow">
            <a:avLst>
              <a:gd name="adj1" fmla="val 16356"/>
              <a:gd name="adj2" fmla="val 2481438"/>
              <a:gd name="adj3" fmla="val 164583"/>
              <a:gd name="adj4" fmla="val 10571890"/>
              <a:gd name="adj5" fmla="val 24779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Circular Arrow 28"/>
          <p:cNvSpPr/>
          <p:nvPr/>
        </p:nvSpPr>
        <p:spPr>
          <a:xfrm rot="9352747" flipH="1">
            <a:off x="5477029" y="4123375"/>
            <a:ext cx="779021" cy="936104"/>
          </a:xfrm>
          <a:prstGeom prst="circularArrow">
            <a:avLst>
              <a:gd name="adj1" fmla="val 12500"/>
              <a:gd name="adj2" fmla="val 3249521"/>
              <a:gd name="adj3" fmla="val 20457681"/>
              <a:gd name="adj4" fmla="val 11138772"/>
              <a:gd name="adj5" fmla="val 16359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1654085" y="1516479"/>
            <a:ext cx="8870414" cy="5626234"/>
            <a:chOff x="130085" y="1516479"/>
            <a:chExt cx="8870414" cy="5626234"/>
          </a:xfrm>
        </p:grpSpPr>
        <p:sp>
          <p:nvSpPr>
            <p:cNvPr id="35" name="Line Callout 1 (No Border) 34"/>
            <p:cNvSpPr/>
            <p:nvPr/>
          </p:nvSpPr>
          <p:spPr>
            <a:xfrm>
              <a:off x="6688044" y="3665658"/>
              <a:ext cx="1856756" cy="675491"/>
            </a:xfrm>
            <a:prstGeom prst="callout1">
              <a:avLst>
                <a:gd name="adj1" fmla="val 23117"/>
                <a:gd name="adj2" fmla="val -1184"/>
                <a:gd name="adj3" fmla="val -5283"/>
                <a:gd name="adj4" fmla="val -6495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GB" dirty="0">
                  <a:solidFill>
                    <a:prstClr val="black"/>
                  </a:solidFill>
                  <a:latin typeface="Comic Sans MS" panose="030F0702030302020204" pitchFamily="66" charset="0"/>
                </a:rPr>
                <a:t>Left atrium</a:t>
              </a: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130085" y="1516479"/>
              <a:ext cx="8870414" cy="5626234"/>
              <a:chOff x="130085" y="1516479"/>
              <a:chExt cx="8870414" cy="5626234"/>
            </a:xfrm>
          </p:grpSpPr>
          <p:sp>
            <p:nvSpPr>
              <p:cNvPr id="32" name="Line Callout 2 (No Border) 31"/>
              <p:cNvSpPr/>
              <p:nvPr/>
            </p:nvSpPr>
            <p:spPr>
              <a:xfrm>
                <a:off x="6493268" y="4682719"/>
                <a:ext cx="2507231" cy="768077"/>
              </a:xfrm>
              <a:prstGeom prst="callout2">
                <a:avLst>
                  <a:gd name="adj1" fmla="val 20670"/>
                  <a:gd name="adj2" fmla="val 1079"/>
                  <a:gd name="adj3" fmla="val 20670"/>
                  <a:gd name="adj4" fmla="val 980"/>
                  <a:gd name="adj5" fmla="val -83357"/>
                  <a:gd name="adj6" fmla="val -57256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Semi-lunar valve</a:t>
                </a:r>
              </a:p>
            </p:txBody>
          </p:sp>
          <p:sp>
            <p:nvSpPr>
              <p:cNvPr id="34" name="Line Callout 1 (No Border) 33"/>
              <p:cNvSpPr/>
              <p:nvPr/>
            </p:nvSpPr>
            <p:spPr>
              <a:xfrm>
                <a:off x="6771750" y="3282910"/>
                <a:ext cx="1856756" cy="675491"/>
              </a:xfrm>
              <a:prstGeom prst="callout1">
                <a:avLst>
                  <a:gd name="adj1" fmla="val 23117"/>
                  <a:gd name="adj2" fmla="val -1184"/>
                  <a:gd name="adj3" fmla="val -25701"/>
                  <a:gd name="adj4" fmla="val -57548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Pulmonary vein</a:t>
                </a:r>
              </a:p>
            </p:txBody>
          </p:sp>
          <p:sp>
            <p:nvSpPr>
              <p:cNvPr id="36" name="Line Callout 1 (No Border) 35"/>
              <p:cNvSpPr/>
              <p:nvPr/>
            </p:nvSpPr>
            <p:spPr>
              <a:xfrm>
                <a:off x="6771750" y="4025137"/>
                <a:ext cx="2059579" cy="675491"/>
              </a:xfrm>
              <a:prstGeom prst="callout1">
                <a:avLst>
                  <a:gd name="adj1" fmla="val 23117"/>
                  <a:gd name="adj2" fmla="val -1184"/>
                  <a:gd name="adj3" fmla="val -18797"/>
                  <a:gd name="adj4" fmla="val -6435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Bicuspid valve (left A-V valve)</a:t>
                </a:r>
              </a:p>
            </p:txBody>
          </p:sp>
          <p:sp>
            <p:nvSpPr>
              <p:cNvPr id="37" name="Line Callout 1 (No Border) 36"/>
              <p:cNvSpPr/>
              <p:nvPr/>
            </p:nvSpPr>
            <p:spPr>
              <a:xfrm>
                <a:off x="6485221" y="5187202"/>
                <a:ext cx="2059579" cy="675491"/>
              </a:xfrm>
              <a:prstGeom prst="callout1">
                <a:avLst>
                  <a:gd name="adj1" fmla="val 23117"/>
                  <a:gd name="adj2" fmla="val -1184"/>
                  <a:gd name="adj3" fmla="val -53436"/>
                  <a:gd name="adj4" fmla="val -4370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Left ventricle</a:t>
                </a:r>
              </a:p>
            </p:txBody>
          </p:sp>
          <p:sp>
            <p:nvSpPr>
              <p:cNvPr id="38" name="Line Callout 1 (No Border) 37"/>
              <p:cNvSpPr/>
              <p:nvPr/>
            </p:nvSpPr>
            <p:spPr>
              <a:xfrm>
                <a:off x="6693887" y="5840780"/>
                <a:ext cx="2287652" cy="675491"/>
              </a:xfrm>
              <a:prstGeom prst="callout1">
                <a:avLst>
                  <a:gd name="adj1" fmla="val 23117"/>
                  <a:gd name="adj2" fmla="val -1184"/>
                  <a:gd name="adj3" fmla="val -64353"/>
                  <a:gd name="adj4" fmla="val -30095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Thicker muscular wall of left ventricle</a:t>
                </a:r>
              </a:p>
            </p:txBody>
          </p:sp>
          <p:sp>
            <p:nvSpPr>
              <p:cNvPr id="39" name="Line Callout 1 (No Border) 38"/>
              <p:cNvSpPr/>
              <p:nvPr/>
            </p:nvSpPr>
            <p:spPr>
              <a:xfrm>
                <a:off x="5065204" y="6195978"/>
                <a:ext cx="2059579" cy="675491"/>
              </a:xfrm>
              <a:prstGeom prst="callout1">
                <a:avLst>
                  <a:gd name="adj1" fmla="val 10017"/>
                  <a:gd name="adj2" fmla="val 20299"/>
                  <a:gd name="adj3" fmla="val -181698"/>
                  <a:gd name="adj4" fmla="val 9224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Septum</a:t>
                </a:r>
              </a:p>
            </p:txBody>
          </p:sp>
          <p:sp>
            <p:nvSpPr>
              <p:cNvPr id="40" name="Line Callout 1 (No Border) 39"/>
              <p:cNvSpPr/>
              <p:nvPr/>
            </p:nvSpPr>
            <p:spPr>
              <a:xfrm>
                <a:off x="3369013" y="6467222"/>
                <a:ext cx="2059579" cy="675491"/>
              </a:xfrm>
              <a:prstGeom prst="callout1">
                <a:avLst>
                  <a:gd name="adj1" fmla="val 10017"/>
                  <a:gd name="adj2" fmla="val 20299"/>
                  <a:gd name="adj3" fmla="val -184556"/>
                  <a:gd name="adj4" fmla="val 68066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Right ventricle</a:t>
                </a:r>
              </a:p>
            </p:txBody>
          </p:sp>
          <p:sp>
            <p:nvSpPr>
              <p:cNvPr id="80" name="Line Callout 1 (No Border) 79"/>
              <p:cNvSpPr/>
              <p:nvPr/>
            </p:nvSpPr>
            <p:spPr>
              <a:xfrm>
                <a:off x="5923633" y="6467222"/>
                <a:ext cx="2059579" cy="675491"/>
              </a:xfrm>
              <a:prstGeom prst="callout1">
                <a:avLst>
                  <a:gd name="adj1" fmla="val 14940"/>
                  <a:gd name="adj2" fmla="val 22721"/>
                  <a:gd name="adj3" fmla="val -107862"/>
                  <a:gd name="adj4" fmla="val 761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Apex</a:t>
                </a:r>
              </a:p>
            </p:txBody>
          </p:sp>
          <p:sp>
            <p:nvSpPr>
              <p:cNvPr id="81" name="Line Callout 1 (No Border) 80"/>
              <p:cNvSpPr/>
              <p:nvPr/>
            </p:nvSpPr>
            <p:spPr>
              <a:xfrm>
                <a:off x="1864409" y="6038470"/>
                <a:ext cx="2059579" cy="675491"/>
              </a:xfrm>
              <a:prstGeom prst="callout1">
                <a:avLst>
                  <a:gd name="adj1" fmla="val 10017"/>
                  <a:gd name="adj2" fmla="val 20299"/>
                  <a:gd name="adj3" fmla="val -135530"/>
                  <a:gd name="adj4" fmla="val 119423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Tendon</a:t>
                </a:r>
              </a:p>
            </p:txBody>
          </p:sp>
          <p:sp>
            <p:nvSpPr>
              <p:cNvPr id="82" name="Line Callout 1 (No Border) 81"/>
              <p:cNvSpPr/>
              <p:nvPr/>
            </p:nvSpPr>
            <p:spPr>
              <a:xfrm>
                <a:off x="616376" y="5284707"/>
                <a:ext cx="2059579" cy="675491"/>
              </a:xfrm>
              <a:prstGeom prst="callout1">
                <a:avLst>
                  <a:gd name="adj1" fmla="val 2699"/>
                  <a:gd name="adj2" fmla="val 41898"/>
                  <a:gd name="adj3" fmla="val -80651"/>
                  <a:gd name="adj4" fmla="val 17222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Tricuspid valve (right A-V valve)</a:t>
                </a:r>
              </a:p>
            </p:txBody>
          </p:sp>
          <p:sp>
            <p:nvSpPr>
              <p:cNvPr id="83" name="Line Callout 1 (No Border) 82"/>
              <p:cNvSpPr/>
              <p:nvPr/>
            </p:nvSpPr>
            <p:spPr>
              <a:xfrm>
                <a:off x="179512" y="4466865"/>
                <a:ext cx="2059579" cy="675491"/>
              </a:xfrm>
              <a:prstGeom prst="callout1">
                <a:avLst>
                  <a:gd name="adj1" fmla="val 2699"/>
                  <a:gd name="adj2" fmla="val 41898"/>
                  <a:gd name="adj3" fmla="val -86139"/>
                  <a:gd name="adj4" fmla="val 16622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Right atrium</a:t>
                </a:r>
              </a:p>
            </p:txBody>
          </p:sp>
          <p:sp>
            <p:nvSpPr>
              <p:cNvPr id="84" name="Line Callout 1 (No Border) 83"/>
              <p:cNvSpPr/>
              <p:nvPr/>
            </p:nvSpPr>
            <p:spPr>
              <a:xfrm>
                <a:off x="130085" y="3787244"/>
                <a:ext cx="2059579" cy="675491"/>
              </a:xfrm>
              <a:prstGeom prst="callout1">
                <a:avLst>
                  <a:gd name="adj1" fmla="val 2699"/>
                  <a:gd name="adj2" fmla="val 41898"/>
                  <a:gd name="adj3" fmla="val -148335"/>
                  <a:gd name="adj4" fmla="val 166220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Vena cava</a:t>
                </a:r>
              </a:p>
            </p:txBody>
          </p:sp>
          <p:sp>
            <p:nvSpPr>
              <p:cNvPr id="85" name="Line Callout 1 (No Border) 84"/>
              <p:cNvSpPr/>
              <p:nvPr/>
            </p:nvSpPr>
            <p:spPr>
              <a:xfrm>
                <a:off x="142442" y="3033482"/>
                <a:ext cx="2059579" cy="675491"/>
              </a:xfrm>
              <a:prstGeom prst="callout1">
                <a:avLst>
                  <a:gd name="adj1" fmla="val 2699"/>
                  <a:gd name="adj2" fmla="val 41898"/>
                  <a:gd name="adj3" fmla="val -148335"/>
                  <a:gd name="adj4" fmla="val 202218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Aorta</a:t>
                </a:r>
              </a:p>
            </p:txBody>
          </p:sp>
          <p:sp>
            <p:nvSpPr>
              <p:cNvPr id="86" name="Line Callout 1 (No Border) 85"/>
              <p:cNvSpPr/>
              <p:nvPr/>
            </p:nvSpPr>
            <p:spPr>
              <a:xfrm>
                <a:off x="7124783" y="1516479"/>
                <a:ext cx="1856756" cy="675491"/>
              </a:xfrm>
              <a:prstGeom prst="callout1">
                <a:avLst>
                  <a:gd name="adj1" fmla="val 39581"/>
                  <a:gd name="adj2" fmla="val 2144"/>
                  <a:gd name="adj3" fmla="val 129790"/>
                  <a:gd name="adj4" fmla="val -76182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r>
                  <a:rPr lang="en-GB" dirty="0">
                    <a:solidFill>
                      <a:prstClr val="black"/>
                    </a:solidFill>
                    <a:latin typeface="Comic Sans MS" panose="030F0702030302020204" pitchFamily="66" charset="0"/>
                  </a:rPr>
                  <a:t>Pulmonary artery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214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0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9977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u="sng" dirty="0"/>
              <a:t>Description of structure of the heart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988142"/>
            <a:ext cx="8229600" cy="618100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GB" dirty="0">
                <a:solidFill>
                  <a:srgbClr val="0070C0"/>
                </a:solidFill>
              </a:rPr>
              <a:t>The 2 sides are separated by the septum, which keeps the oxygenated blood on left side separate from deoxygenated blood on right side - ESSENTIAL</a:t>
            </a:r>
          </a:p>
          <a:p>
            <a:pPr lvl="0"/>
            <a:r>
              <a:rPr lang="en-GB" dirty="0" err="1">
                <a:solidFill>
                  <a:srgbClr val="C00000"/>
                </a:solidFill>
              </a:rPr>
              <a:t>Atrio</a:t>
            </a:r>
            <a:r>
              <a:rPr lang="en-GB" dirty="0">
                <a:solidFill>
                  <a:srgbClr val="C00000"/>
                </a:solidFill>
              </a:rPr>
              <a:t>-ventricular valves between each atrium &amp; ventricle – left side = bicuspid; right = tricuspid</a:t>
            </a:r>
          </a:p>
          <a:p>
            <a:pPr lvl="0"/>
            <a:r>
              <a:rPr lang="en-GB" dirty="0"/>
              <a:t>Semilunar valves are located in aorta and pulmonary artery</a:t>
            </a:r>
          </a:p>
          <a:p>
            <a:pPr lvl="0"/>
            <a:r>
              <a:rPr lang="en-GB" dirty="0">
                <a:solidFill>
                  <a:srgbClr val="0070C0"/>
                </a:solidFill>
              </a:rPr>
              <a:t>Function of valves is to keep blood flowing in correct direction  - maintain unidirectional flow</a:t>
            </a:r>
          </a:p>
          <a:p>
            <a:pPr lvl="0"/>
            <a:r>
              <a:rPr lang="en-GB" dirty="0">
                <a:solidFill>
                  <a:srgbClr val="C00000"/>
                </a:solidFill>
              </a:rPr>
              <a:t>The A-V Valves link atria to ventricles, and prevent backflow to atria when ventricles contract</a:t>
            </a:r>
          </a:p>
          <a:p>
            <a:pPr lvl="0"/>
            <a:r>
              <a:rPr lang="en-GB" dirty="0"/>
              <a:t>S-L valves link ventricles to  aorta &amp; pulmonary artery, and prevent backflow into heart when ventricles contract </a:t>
            </a:r>
          </a:p>
          <a:p>
            <a:pPr lvl="0"/>
            <a:r>
              <a:rPr lang="en-GB" dirty="0">
                <a:solidFill>
                  <a:srgbClr val="0070C0"/>
                </a:solidFill>
              </a:rPr>
              <a:t>A-V Valves are attached to ventricles by tendons to prevent valves inverting when ventricles contract</a:t>
            </a:r>
          </a:p>
          <a:p>
            <a:r>
              <a:rPr lang="en-GB" dirty="0">
                <a:solidFill>
                  <a:srgbClr val="FF0000"/>
                </a:solidFill>
              </a:rPr>
              <a:t>Arteries carry blood away from heart</a:t>
            </a:r>
          </a:p>
          <a:p>
            <a:r>
              <a:rPr lang="en-GB" dirty="0"/>
              <a:t>Veins bring blood back to heart</a:t>
            </a:r>
          </a:p>
          <a:p>
            <a:pPr lvl="0"/>
            <a:r>
              <a:rPr lang="en-GB" b="1" dirty="0"/>
              <a:t>The more muscle in a chamber wall, the stronger the  contraction and the greater pressure produced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76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Circulatory Systems in Mammals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17638"/>
            <a:ext cx="8229600" cy="5251722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Mammals have a </a:t>
            </a:r>
            <a:r>
              <a:rPr lang="en-GB" b="1" dirty="0"/>
              <a:t>closed</a:t>
            </a:r>
            <a:r>
              <a:rPr lang="en-GB" dirty="0"/>
              <a:t> (blood is in vessels), </a:t>
            </a:r>
            <a:r>
              <a:rPr lang="en-GB" b="1" dirty="0"/>
              <a:t>double</a:t>
            </a:r>
            <a:r>
              <a:rPr lang="en-GB" dirty="0"/>
              <a:t> circulatory system (blood passes through heart twice for each circuit of the body); the 2 systems are:-</a:t>
            </a:r>
          </a:p>
          <a:p>
            <a:pPr lvl="0"/>
            <a:r>
              <a:rPr lang="en-GB" dirty="0"/>
              <a:t>Pulmonary circulation – carries </a:t>
            </a:r>
            <a:r>
              <a:rPr lang="en-GB" dirty="0">
                <a:solidFill>
                  <a:srgbClr val="FF0000"/>
                </a:solidFill>
              </a:rPr>
              <a:t>deoxygenated</a:t>
            </a:r>
            <a:r>
              <a:rPr lang="en-GB" dirty="0"/>
              <a:t> blood to the lungs, to take up oxygen &amp; then returned to heart. </a:t>
            </a:r>
          </a:p>
          <a:p>
            <a:pPr lvl="0"/>
            <a:r>
              <a:rPr lang="en-GB" dirty="0"/>
              <a:t>Systemic circulation – carries </a:t>
            </a:r>
            <a:r>
              <a:rPr lang="en-GB" dirty="0">
                <a:solidFill>
                  <a:srgbClr val="FF0000"/>
                </a:solidFill>
              </a:rPr>
              <a:t>oxygenated</a:t>
            </a:r>
            <a:r>
              <a:rPr lang="en-GB" dirty="0"/>
              <a:t> blood to the rest of the body, to release oxygen &amp; then returned to </a:t>
            </a:r>
            <a:r>
              <a:rPr lang="en-GB" dirty="0">
                <a:solidFill>
                  <a:srgbClr val="FF0000"/>
                </a:solidFill>
              </a:rPr>
              <a:t>heart</a:t>
            </a:r>
            <a:r>
              <a:rPr lang="en-GB" dirty="0"/>
              <a:t>. </a:t>
            </a:r>
          </a:p>
          <a:p>
            <a:pPr lvl="0"/>
            <a:r>
              <a:rPr lang="en-GB" dirty="0"/>
              <a:t>The main advantage of a double circulatory system for mammals is that it</a:t>
            </a:r>
            <a:r>
              <a:rPr lang="en-GB" dirty="0">
                <a:solidFill>
                  <a:srgbClr val="FF0000"/>
                </a:solidFill>
              </a:rPr>
              <a:t> increases </a:t>
            </a:r>
            <a:r>
              <a:rPr lang="en-GB" dirty="0"/>
              <a:t>blood pressure and therefore </a:t>
            </a:r>
            <a:r>
              <a:rPr lang="en-GB" dirty="0">
                <a:solidFill>
                  <a:srgbClr val="FF0000"/>
                </a:solidFill>
              </a:rPr>
              <a:t>increases </a:t>
            </a:r>
            <a:r>
              <a:rPr lang="en-GB" dirty="0"/>
              <a:t>the rate of blood flow to the </a:t>
            </a:r>
            <a:r>
              <a:rPr lang="en-GB" dirty="0">
                <a:solidFill>
                  <a:srgbClr val="FF0000"/>
                </a:solidFill>
              </a:rPr>
              <a:t>tissues.</a:t>
            </a:r>
          </a:p>
          <a:p>
            <a:pPr lvl="0"/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19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Clip showing circulatory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u="sng" dirty="0">
                <a:latin typeface="Comic Sans MS" panose="030F0702030302020204" pitchFamily="66" charset="0"/>
                <a:hlinkClick r:id="rId2"/>
              </a:rPr>
              <a:t>http://www.kscience.co.uk/animations/blood system.swf</a:t>
            </a:r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928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Structure of the heart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2 pumps, side by side, left &amp; right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4 chambers, 2 upper atria &amp;  2 lower ventricles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9952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208" y="1052736"/>
            <a:ext cx="8455265" cy="572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208" y="1052736"/>
            <a:ext cx="8455265" cy="5718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208" y="1052736"/>
            <a:ext cx="8455265" cy="5722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8"/>
          <a:stretch/>
        </p:blipFill>
        <p:spPr bwMode="auto">
          <a:xfrm>
            <a:off x="1889208" y="1052736"/>
            <a:ext cx="8455265" cy="558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39" y="1"/>
            <a:ext cx="8229600" cy="4525963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GB" sz="1800" b="1" u="sng" dirty="0"/>
              <a:t>Structure of the heart</a:t>
            </a:r>
            <a:endParaRPr lang="en-GB" sz="1800" dirty="0"/>
          </a:p>
          <a:p>
            <a:pPr lvl="0">
              <a:buAutoNum type="arabicPeriod"/>
            </a:pPr>
            <a:r>
              <a:rPr lang="en-GB" sz="1400" dirty="0"/>
              <a:t>Label all blood vessels and heart chambers in the diagram below </a:t>
            </a:r>
          </a:p>
          <a:p>
            <a:pPr lvl="0">
              <a:buAutoNum type="arabicPeriod"/>
            </a:pPr>
            <a:r>
              <a:rPr lang="en-GB" sz="1400" dirty="0"/>
              <a:t>Add colour to show oxygenated (red) and deoxygenated (blue) blood.</a:t>
            </a:r>
          </a:p>
          <a:p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071664" y="2708920"/>
            <a:ext cx="2016224" cy="432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135560" y="3140968"/>
            <a:ext cx="114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alibri"/>
              </a:rPr>
              <a:t>Vena cava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312024" y="3109610"/>
            <a:ext cx="2232248" cy="31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706080" y="3109610"/>
            <a:ext cx="3173896" cy="17595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312024" y="2708920"/>
            <a:ext cx="27363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91704" y="2712720"/>
            <a:ext cx="2629976" cy="10136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904312" y="2506077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alibri"/>
              </a:rPr>
              <a:t>  Left atrium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51544" y="367249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alibri"/>
              </a:rPr>
              <a:t>  Right atrium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04216" y="4869161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alibri"/>
              </a:rPr>
              <a:t>  Right ventricle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44272" y="297825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  <a:latin typeface="Calibri"/>
              </a:rPr>
              <a:t>  Left ventricle</a:t>
            </a:r>
          </a:p>
        </p:txBody>
      </p:sp>
    </p:spTree>
    <p:extLst>
      <p:ext uri="{BB962C8B-B14F-4D97-AF65-F5344CB8AC3E}">
        <p14:creationId xmlns:p14="http://schemas.microsoft.com/office/powerpoint/2010/main" val="69289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5" y="0"/>
            <a:ext cx="62958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5" y="0"/>
            <a:ext cx="62958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4" y="0"/>
            <a:ext cx="62958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-1"/>
            <a:ext cx="62958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3" y="0"/>
            <a:ext cx="62958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72008" y="2650560"/>
            <a:ext cx="19442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5. Blood vessel E has the lowest pressure</a:t>
            </a:r>
          </a:p>
        </p:txBody>
      </p:sp>
    </p:spTree>
    <p:extLst>
      <p:ext uri="{BB962C8B-B14F-4D97-AF65-F5344CB8AC3E}">
        <p14:creationId xmlns:p14="http://schemas.microsoft.com/office/powerpoint/2010/main" val="365178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/>
              <a:t>Blood Supply to the Heart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1504" y="1196753"/>
            <a:ext cx="4176464" cy="4525963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dirty="0"/>
              <a:t>Heart muscle needs its own blood supply.</a:t>
            </a:r>
          </a:p>
          <a:p>
            <a:endParaRPr lang="en-GB" dirty="0"/>
          </a:p>
          <a:p>
            <a:r>
              <a:rPr lang="en-GB" dirty="0"/>
              <a:t>Arteries branch off from aorta to form the coronary arteries which run through heart muscle, close to outer surface.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234" y="1768808"/>
            <a:ext cx="4402836" cy="36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5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20D91-9D6B-4FA8-BA4B-64E699508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b="1" dirty="0"/>
              <a:t>Explain the role of coronary arteries, and why a blockage in one of these causes a heart attack (Myocardial infarction)  (4)</a:t>
            </a:r>
            <a:r>
              <a:rPr lang="en-GB" sz="24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04AFC-2C04-4106-8DB4-1434860E7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2400" dirty="0"/>
              <a:t>Coronary arteries carry </a:t>
            </a:r>
            <a:r>
              <a:rPr lang="en-GB" sz="2400" b="1" dirty="0"/>
              <a:t>oxygen</a:t>
            </a:r>
            <a:r>
              <a:rPr lang="en-GB" sz="2400" dirty="0"/>
              <a:t> to the heart </a:t>
            </a:r>
            <a:r>
              <a:rPr lang="en-GB" sz="2400" b="1" dirty="0"/>
              <a:t>muscle</a:t>
            </a:r>
            <a:endParaRPr lang="en-GB" sz="2400" dirty="0"/>
          </a:p>
          <a:p>
            <a:pPr lvl="0"/>
            <a:r>
              <a:rPr lang="en-GB" sz="2400" dirty="0"/>
              <a:t>A blockage such as a blood clot or build up of fatty acids can restrict the flow of blood/ oxygen to the heart muscle.</a:t>
            </a:r>
          </a:p>
          <a:p>
            <a:pPr lvl="0"/>
            <a:r>
              <a:rPr lang="en-GB" sz="2400" dirty="0"/>
              <a:t>If the clot blocks the coronary artery completely no oxygen is reaching the heart. </a:t>
            </a:r>
          </a:p>
          <a:p>
            <a:pPr lvl="0"/>
            <a:r>
              <a:rPr lang="en-GB" sz="2400" dirty="0"/>
              <a:t>The heart muscle can no longer respire so muscle cells may die. </a:t>
            </a:r>
          </a:p>
          <a:p>
            <a:r>
              <a:rPr lang="en-GB" sz="2400" dirty="0"/>
              <a:t>Resulting in a heart attack.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9291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48572-D552-4F45-BC49-797BE8358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go at exam question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F46138-EEB7-4D92-9079-779D04040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69" y="846138"/>
            <a:ext cx="5301731" cy="54611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87E328-0A5F-4693-97A7-B4E4CECB7908}"/>
              </a:ext>
            </a:extLst>
          </p:cNvPr>
          <p:cNvSpPr txBox="1"/>
          <p:nvPr/>
        </p:nvSpPr>
        <p:spPr>
          <a:xfrm>
            <a:off x="7360920" y="2103120"/>
            <a:ext cx="34564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dirty="0"/>
              <a:t>a)     D</a:t>
            </a:r>
          </a:p>
          <a:p>
            <a:r>
              <a:rPr lang="en-GB" dirty="0"/>
              <a:t>	G</a:t>
            </a:r>
          </a:p>
          <a:p>
            <a:r>
              <a:rPr lang="en-GB" dirty="0"/>
              <a:t>	F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b) Coronary arteries</a:t>
            </a:r>
          </a:p>
        </p:txBody>
      </p:sp>
    </p:spTree>
    <p:extLst>
      <p:ext uri="{BB962C8B-B14F-4D97-AF65-F5344CB8AC3E}">
        <p14:creationId xmlns:p14="http://schemas.microsoft.com/office/powerpoint/2010/main" val="143963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865</Words>
  <Application>Microsoft Office PowerPoint</Application>
  <PresentationFormat>Widescreen</PresentationFormat>
  <Paragraphs>122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Comic Sans MS</vt:lpstr>
      <vt:lpstr>1_Office Theme</vt:lpstr>
      <vt:lpstr>Animal Transport</vt:lpstr>
      <vt:lpstr>PowerPoint Presentation</vt:lpstr>
      <vt:lpstr>Use these words</vt:lpstr>
      <vt:lpstr>Why do large organisms need a mass transport system? Use these words to fill in the blanks</vt:lpstr>
      <vt:lpstr>PowerPoint Presentation</vt:lpstr>
      <vt:lpstr>External structure of the heart</vt:lpstr>
      <vt:lpstr>PowerPoint Presentation</vt:lpstr>
      <vt:lpstr>Internal structure of the heart</vt:lpstr>
      <vt:lpstr>Internal Structure of the Heart</vt:lpstr>
      <vt:lpstr>Description of structure of the heart </vt:lpstr>
      <vt:lpstr>Circulatory Systems in Mammals</vt:lpstr>
      <vt:lpstr>Clip showing circulatory system</vt:lpstr>
      <vt:lpstr>Structure of the heart </vt:lpstr>
      <vt:lpstr>PowerPoint Presentation</vt:lpstr>
      <vt:lpstr>PowerPoint Presentation</vt:lpstr>
      <vt:lpstr>Blood Supply to the Heart</vt:lpstr>
      <vt:lpstr>Explain the role of coronary arteries, and why a blockage in one of these causes a heart attack (Myocardial infarction)  (4) </vt:lpstr>
      <vt:lpstr>Have a go at exam question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Transport</dc:title>
  <dc:creator>Daniel Wilson</dc:creator>
  <cp:lastModifiedBy>Daniel Wilson</cp:lastModifiedBy>
  <cp:revision>2</cp:revision>
  <dcterms:created xsi:type="dcterms:W3CDTF">2019-11-07T14:36:01Z</dcterms:created>
  <dcterms:modified xsi:type="dcterms:W3CDTF">2019-11-20T09:03:31Z</dcterms:modified>
</cp:coreProperties>
</file>