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1" r:id="rId2"/>
    <p:sldId id="352" r:id="rId3"/>
    <p:sldId id="289" r:id="rId4"/>
    <p:sldId id="343" r:id="rId5"/>
    <p:sldId id="419" r:id="rId6"/>
    <p:sldId id="353" r:id="rId7"/>
    <p:sldId id="420" r:id="rId8"/>
    <p:sldId id="421" r:id="rId9"/>
    <p:sldId id="422" r:id="rId10"/>
    <p:sldId id="423" r:id="rId11"/>
    <p:sldId id="380" r:id="rId12"/>
    <p:sldId id="41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232BE-0E24-435F-AD6D-3ED3FD8B1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C36A1-666A-4ECB-8333-F83F19864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98077-A3BD-4F62-ADE9-3B1F16AD5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D4029-1741-44AD-ACF0-5F43AEC0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88C14-DD8F-4D2E-933A-25B8CFEF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4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A68BC-85B7-4E2B-9000-54B94CFE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3597A-E8FA-44BA-BDD4-1A51FD08D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77E5-171B-48D2-9533-7CFFD3A82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CA360-C3DD-49EC-8995-6A4468B8E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7F36A-144C-420E-9AE5-4C42A148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91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BFB7-6FC5-482E-A0D4-7B7D8A2A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BED6E-C588-42D9-9ED4-F2EE1E6C07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6A790-27AC-46BB-87C7-D71921FB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1C4E1-1097-46A2-8802-022FBBE4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E81F0-FB33-4471-B4E0-9D6D5A8D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953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4462-B2DE-4B18-9E9B-74939C9F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23C3-6F8B-407A-B02A-F2A5F44F1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389FC3-E633-4CF3-AA23-48950568D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4D210-5F92-404E-BFAB-326BA02EF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17D6D-57F2-4F7A-91F4-F33B800F4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13FD-3533-45C3-B7F9-34035FD15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98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96EF6-8C5B-4377-A833-F02357899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A585E-57DD-48F9-BF50-BD0BC2A72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EF37E4-B0B7-4BF2-94F4-20DAEAD63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6C9F5-6825-4DDF-99A7-2F5992F95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C9669C-B6CD-4F73-98C6-08A02A1EED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7AF362-56FE-4B5E-AE68-FD29D9F7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8AEEC-B8B5-4840-B607-E73E4143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741248-D61D-430A-B1E8-8B16B0DE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83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45C5C-8407-44F2-9212-23C6DF8D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A92AA8-D211-4222-852E-E460A7B6C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950AB-8B79-4938-99DA-88FFAEF2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86C350-8247-486D-8666-A10610E2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19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D02DB-74D6-45AE-BF76-2845EB9B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6527D-1F2E-4A89-BB6C-D3FA471A8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5CDAC-F9A2-410D-9B26-862CD536C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195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1C95-4C58-4F48-8D83-F74F92B7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313C4D-347F-4E7F-92F0-FFC07DC2E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E9159-4BD4-4414-AABA-1BFB3335CD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CC59C-AF5D-4128-B01D-8A68926C4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AA6CE5-B6E8-49D7-9738-A81ECC8D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8A1AB-492A-4304-AE81-7804E7799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BD14-B73F-45FD-A5AB-355FF7818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F3E920-C2BC-4400-98E4-668C08D9E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CBF60-3792-447E-9B9A-EE7CAB3EE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6B0D0-9A9F-4D6B-ADA6-22FFDD3F0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DF59C-69BE-496A-A592-8F8DE4FFC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DD1357-9AB7-471D-BD1B-73B6600E4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41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B22E7-8F3E-4A28-8E0B-B952B268F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471D2-7A3A-4419-A682-2232FBE0F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3C139-7A50-44C7-B65E-58B4B5807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3A56E-FABC-46C7-9D0D-D86B32F1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BD4BA4-4E04-415C-B5DF-4788A9201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126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0A878A-A526-4B56-A6D6-38C191DEF1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6E023-9138-4F73-9B43-5C2B1254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BCF9C-8D2C-4DC8-9389-95C172BEC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EC367-1949-48D8-A6FE-B61F760A1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CE3A8-6DD4-4C9A-B23B-ACB9DDDC3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95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E79A90-4262-4303-878C-198134BB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55385-CAC6-42F8-81A4-41A8F324C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46145-E659-4898-9230-31C9423A29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5341-9F56-4CE0-8B15-9C79163C0156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4F299-95C6-4482-B368-77205FAE1F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29349-3B59-4168-BA64-8D1A1A6591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63538-C921-4B47-8CE8-B058CF461B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82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Causes and Consequences of Cardiovascular Disease (CVD)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Cardiovascular disease = a term that covers a range of different problems that can develop in the blood vessels and the heart, usually when the vessels become blocked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41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Use these words to 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5313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Blood</a:t>
            </a:r>
          </a:p>
          <a:p>
            <a:r>
              <a:rPr lang="en-GB" dirty="0"/>
              <a:t>Blood</a:t>
            </a:r>
          </a:p>
          <a:p>
            <a:r>
              <a:rPr lang="en-GB" dirty="0"/>
              <a:t>Arteries</a:t>
            </a:r>
          </a:p>
          <a:p>
            <a:r>
              <a:rPr lang="en-GB" dirty="0"/>
              <a:t>Atheroma</a:t>
            </a:r>
          </a:p>
          <a:p>
            <a:r>
              <a:rPr lang="en-GB" dirty="0"/>
              <a:t>Atheroma</a:t>
            </a:r>
          </a:p>
          <a:p>
            <a:r>
              <a:rPr lang="en-GB" dirty="0"/>
              <a:t>Angina</a:t>
            </a:r>
          </a:p>
          <a:p>
            <a:r>
              <a:rPr lang="en-GB" dirty="0"/>
              <a:t>Heart</a:t>
            </a:r>
          </a:p>
          <a:p>
            <a:r>
              <a:rPr lang="en-GB" dirty="0"/>
              <a:t>Heart</a:t>
            </a:r>
          </a:p>
          <a:p>
            <a:r>
              <a:rPr lang="en-GB" dirty="0"/>
              <a:t>Restricts</a:t>
            </a:r>
          </a:p>
          <a:p>
            <a:r>
              <a:rPr lang="en-GB"/>
              <a:t>Completely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862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Atherosclerosis</a:t>
            </a:r>
            <a:br>
              <a:rPr lang="en-GB" dirty="0"/>
            </a:br>
            <a:r>
              <a:rPr lang="en-GB" dirty="0"/>
              <a:t>Use these words to fill in the blanks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3934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Restricts</a:t>
            </a:r>
          </a:p>
          <a:p>
            <a:r>
              <a:rPr lang="en-GB" dirty="0"/>
              <a:t>Cardiac</a:t>
            </a:r>
          </a:p>
          <a:p>
            <a:r>
              <a:rPr lang="en-GB" dirty="0"/>
              <a:t>Arteries</a:t>
            </a:r>
          </a:p>
          <a:p>
            <a:r>
              <a:rPr lang="en-GB" dirty="0"/>
              <a:t>Completely</a:t>
            </a:r>
          </a:p>
          <a:p>
            <a:r>
              <a:rPr lang="en-GB" dirty="0"/>
              <a:t>Heart</a:t>
            </a:r>
          </a:p>
          <a:p>
            <a:r>
              <a:rPr lang="en-GB" dirty="0"/>
              <a:t>Blood</a:t>
            </a:r>
          </a:p>
          <a:p>
            <a:r>
              <a:rPr lang="en-GB" dirty="0"/>
              <a:t>Atheroma</a:t>
            </a:r>
          </a:p>
          <a:p>
            <a:r>
              <a:rPr lang="en-GB" dirty="0"/>
              <a:t>Blood</a:t>
            </a:r>
          </a:p>
          <a:p>
            <a:r>
              <a:rPr lang="en-GB" dirty="0"/>
              <a:t>Atheroma</a:t>
            </a:r>
          </a:p>
          <a:p>
            <a:r>
              <a:rPr lang="en-GB" dirty="0"/>
              <a:t>Angina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1541106"/>
            <a:ext cx="9144000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en-GB" sz="2400" dirty="0">
                <a:latin typeface="Comic Sans MS" panose="030F0702030302020204" pitchFamily="66" charset="0"/>
              </a:rPr>
              <a:t>Caused by a build-up of fatty deposits on inner lining of ………………………………</a:t>
            </a:r>
          </a:p>
          <a:p>
            <a:pPr lvl="0"/>
            <a:r>
              <a:rPr lang="en-GB" sz="2400" dirty="0">
                <a:latin typeface="Comic Sans MS" panose="030F0702030302020204" pitchFamily="66" charset="0"/>
              </a:rPr>
              <a:t>Build up is called an …………………………… and can occur in any blood vessel</a:t>
            </a:r>
          </a:p>
          <a:p>
            <a:pPr lvl="0"/>
            <a:r>
              <a:rPr lang="en-GB" sz="2400" dirty="0">
                <a:latin typeface="Comic Sans MS" panose="030F0702030302020204" pitchFamily="66" charset="0"/>
              </a:rPr>
              <a:t>Usual sites are aorta, cerebral arteries in brain, coronary arteries in ………………………… muscle</a:t>
            </a:r>
          </a:p>
          <a:p>
            <a:pPr lvl="0"/>
            <a:r>
              <a:rPr lang="en-GB" sz="2400" dirty="0">
                <a:latin typeface="Comic Sans MS" panose="030F0702030302020204" pitchFamily="66" charset="0"/>
              </a:rPr>
              <a:t>Atheroma restricts ……………………… flow and increases chance of ……………………… clots forming</a:t>
            </a:r>
          </a:p>
          <a:p>
            <a:pPr lvl="0"/>
            <a:r>
              <a:rPr lang="en-GB" sz="2400" dirty="0">
                <a:latin typeface="Comic Sans MS" panose="030F0702030302020204" pitchFamily="66" charset="0"/>
              </a:rPr>
              <a:t>Coronary heart disease = when an ………………………… forms in coronary arteries; this …………………… blood flow / oxygen to an area of cardiac muscle, causing …………………………</a:t>
            </a:r>
          </a:p>
          <a:p>
            <a:pPr lvl="0"/>
            <a:r>
              <a:rPr lang="en-GB" sz="2400" dirty="0">
                <a:latin typeface="Comic Sans MS" panose="030F0702030302020204" pitchFamily="66" charset="0"/>
              </a:rPr>
              <a:t>Myocardial infarction = if a blood clot blocks a coronary artery ……………………………… = no blood supply = area may die leading to a ………………………………attack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1504" y="1844825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arteries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96408" y="2216813"/>
            <a:ext cx="2419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atheroma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43336" y="3313811"/>
            <a:ext cx="2232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heart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11824" y="369234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blood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6041" y="4412681"/>
            <a:ext cx="2082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atheroma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1864" y="4772463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restricts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5129483"/>
            <a:ext cx="1980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angina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1504" y="4048739"/>
            <a:ext cx="18722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blood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1504" y="6245449"/>
            <a:ext cx="246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heart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9063" y="5883966"/>
            <a:ext cx="2534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completely</a:t>
            </a:r>
          </a:p>
        </p:txBody>
      </p:sp>
    </p:spTree>
    <p:extLst>
      <p:ext uri="{BB962C8B-B14F-4D97-AF65-F5344CB8AC3E}">
        <p14:creationId xmlns:p14="http://schemas.microsoft.com/office/powerpoint/2010/main" val="44717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8" grpId="0"/>
      <p:bldP spid="1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/>
              <a:t>High fat diet – especially if this includes many saturated fats</a:t>
            </a:r>
          </a:p>
          <a:p>
            <a:pPr lvl="0"/>
            <a:r>
              <a:rPr lang="en-GB" dirty="0"/>
              <a:t>High levels of LDL cholesterol in the blood</a:t>
            </a:r>
          </a:p>
          <a:p>
            <a:pPr lvl="0"/>
            <a:r>
              <a:rPr lang="en-GB" dirty="0"/>
              <a:t>Obesity;</a:t>
            </a:r>
          </a:p>
          <a:p>
            <a:pPr lvl="0"/>
            <a:r>
              <a:rPr lang="en-GB" dirty="0"/>
              <a:t>Smoking;</a:t>
            </a:r>
          </a:p>
          <a:p>
            <a:pPr lvl="0"/>
            <a:r>
              <a:rPr lang="en-GB" dirty="0"/>
              <a:t>Diabetes</a:t>
            </a:r>
          </a:p>
          <a:p>
            <a:pPr lvl="0"/>
            <a:r>
              <a:rPr lang="en-GB" dirty="0"/>
              <a:t>High-salt diet, leading to high blood pressure</a:t>
            </a:r>
          </a:p>
          <a:p>
            <a:pPr lvl="0"/>
            <a:r>
              <a:rPr lang="en-GB" dirty="0"/>
              <a:t>Age (and menopause in women);</a:t>
            </a:r>
          </a:p>
          <a:p>
            <a:pPr lvl="0"/>
            <a:r>
              <a:rPr lang="en-GB" dirty="0"/>
              <a:t>The genes a person has.</a:t>
            </a:r>
          </a:p>
          <a:p>
            <a:pPr lvl="0"/>
            <a:r>
              <a:rPr lang="en-GB" dirty="0"/>
              <a:t>Levels of exercise.</a:t>
            </a:r>
          </a:p>
          <a:p>
            <a:pPr lvl="0"/>
            <a:r>
              <a:rPr lang="en-GB" dirty="0"/>
              <a:t>Gender – males historically have higher rate.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2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Investigating CVD (and any other condition)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78112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Areas to consider</a:t>
            </a:r>
          </a:p>
          <a:p>
            <a:r>
              <a:rPr lang="en-GB" dirty="0"/>
              <a:t>1- Which risk factor are you assessing?</a:t>
            </a:r>
          </a:p>
          <a:p>
            <a:r>
              <a:rPr lang="en-GB" dirty="0"/>
              <a:t>2- What other factors need controlling?</a:t>
            </a:r>
          </a:p>
          <a:p>
            <a:r>
              <a:rPr lang="en-GB" dirty="0"/>
              <a:t>3- What will your sample size be?</a:t>
            </a:r>
          </a:p>
          <a:p>
            <a:r>
              <a:rPr lang="en-GB" dirty="0"/>
              <a:t>4- Which individuals will be used?</a:t>
            </a:r>
          </a:p>
          <a:p>
            <a:r>
              <a:rPr lang="en-GB" dirty="0"/>
              <a:t>EXT. How will/should they be selected?</a:t>
            </a:r>
          </a:p>
          <a:p>
            <a:r>
              <a:rPr lang="en-GB" dirty="0"/>
              <a:t>5- How long will the study take place for?</a:t>
            </a:r>
          </a:p>
          <a:p>
            <a:r>
              <a:rPr lang="en-GB" dirty="0"/>
              <a:t>6- How will you analyse the results afterwards?</a:t>
            </a:r>
          </a:p>
          <a:p>
            <a:r>
              <a:rPr lang="en-GB" dirty="0"/>
              <a:t>7- What will your control group receive? Remember this is a often a medical treatment.</a:t>
            </a:r>
          </a:p>
          <a:p>
            <a:r>
              <a:rPr lang="en-GB" dirty="0"/>
              <a:t>In pairs, using the above list. Plan out how you design an investigation into the effect of smoking on cholesterol levels </a:t>
            </a:r>
            <a:r>
              <a:rPr lang="en-GB"/>
              <a:t>in blood.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358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Choose a cardiovascular  disease, research the disease and the risk factors.  Produce an information leaflet .</a:t>
            </a:r>
          </a:p>
        </p:txBody>
      </p:sp>
    </p:spTree>
    <p:extLst>
      <p:ext uri="{BB962C8B-B14F-4D97-AF65-F5344CB8AC3E}">
        <p14:creationId xmlns:p14="http://schemas.microsoft.com/office/powerpoint/2010/main" val="367301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EF762-F96B-474D-B2A3-AA9243D47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Application Questions answers</a:t>
            </a:r>
            <a:br>
              <a:rPr lang="en-GB" dirty="0"/>
            </a:b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173716-1E9F-4DBA-837D-95BC312C9098}"/>
              </a:ext>
            </a:extLst>
          </p:cNvPr>
          <p:cNvSpPr/>
          <p:nvPr/>
        </p:nvSpPr>
        <p:spPr>
          <a:xfrm>
            <a:off x="838200" y="1528696"/>
            <a:ext cx="8363712" cy="4241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US" sz="135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QApplication</a:t>
            </a:r>
            <a:r>
              <a:rPr lang="en-US" sz="13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questions 1.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     It is a measure of the concentration of a gas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 a mixture of gases or a liquid);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     37-38%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6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36 – 39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     muscle contraction causes increased respiration;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CO</a:t>
            </a:r>
            <a:r>
              <a:rPr lang="en-US" sz="12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production lowering blood pH / lactate released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lowering blood pH;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heat released therefore increased temperature;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O</a:t>
            </a:r>
            <a:r>
              <a:rPr lang="en-US" sz="12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consumption lowering tissue </a:t>
            </a:r>
            <a:r>
              <a:rPr lang="en-US" sz="16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1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     </a:t>
            </a:r>
            <a:r>
              <a:rPr lang="en-US" sz="16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haemoglobin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 a lower affinity for oxygen;</a:t>
            </a:r>
            <a:b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more O</a:t>
            </a:r>
            <a:r>
              <a:rPr lang="en-US" sz="12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respiration;</a:t>
            </a:r>
            <a:endParaRPr lang="en-GB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194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B17D5B-1E0C-405B-8638-FDF02C579899}"/>
              </a:ext>
            </a:extLst>
          </p:cNvPr>
          <p:cNvSpPr/>
          <p:nvPr/>
        </p:nvSpPr>
        <p:spPr>
          <a:xfrm>
            <a:off x="1795272" y="1004355"/>
            <a:ext cx="6096000" cy="45749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(e)     </a:t>
            </a: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3.4 times = 2 marks</a:t>
            </a:r>
            <a:b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(incorrect answer in which candidate shows amount of oxygen removed at rest is 4.6 and amount removed during exercise is 15.8 = 1 mark)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105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(f)      Nearly all O</a:t>
            </a:r>
            <a:r>
              <a:rPr lang="en-US" sz="11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transported by </a:t>
            </a: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haemoglobin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v. little transported in plasma;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EITHER</a:t>
            </a:r>
            <a:b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Haemoglobin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(nearly) fully saturated with O</a:t>
            </a:r>
            <a:r>
              <a:rPr lang="en-US" sz="1100" baseline="-25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the alveoli both at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rest and when exercising;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Therefore no (very little) further increase is possible;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br>
              <a:rPr lang="en-US" sz="1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Haemoglobin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only 95% saturated with oxygen at the alveoli;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Therefore enriching inspired / air with oxygen will raise this to 100%;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105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(g)     increased depth / rate / pulmonary ventilation;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 stroke volume / heart rate / Q increases blood flow rate;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arterioles [</a:t>
            </a:r>
            <a:r>
              <a:rPr lang="en-US" sz="14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</a:t>
            </a: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artery] supplying the muscles</a:t>
            </a:r>
            <a:b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dilate / vasodilation / greater proportion of blood flow to the muscles;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 3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87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399D330-AEAB-445D-838D-BA0C69DFDF6F}"/>
              </a:ext>
            </a:extLst>
          </p:cNvPr>
          <p:cNvSpPr/>
          <p:nvPr/>
        </p:nvSpPr>
        <p:spPr>
          <a:xfrm>
            <a:off x="341376" y="349810"/>
            <a:ext cx="6096000" cy="33968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US" sz="135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Q2.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(a)     Aorta;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     1.      Left ventricle pumps to whole body (except lungs) / pumps blood further;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converse for right ventricle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 ‘push’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Left ventricle does most work / produces a greater pressure / produces a greater force;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US" sz="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     1.      (Valve </a:t>
            </a:r>
            <a:r>
              <a:rPr lang="en-US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atrioventricular valve;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bicuspid / mitral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Semi-lunar valve;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aortic valve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Ignore references to left and right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678DF0-8AB0-464A-87E1-829B92D6AA2C}"/>
              </a:ext>
            </a:extLst>
          </p:cNvPr>
          <p:cNvSpPr/>
          <p:nvPr/>
        </p:nvSpPr>
        <p:spPr>
          <a:xfrm>
            <a:off x="5224272" y="2721983"/>
            <a:ext cx="6096000" cy="35537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(d)     </a:t>
            </a:r>
            <a:r>
              <a:rPr lang="en-US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because (no mark)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other valid calculations - probabilities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      52.1% survived without replacement compared to 12.1% / difference of 40%;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correct figures written in table, award marks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10.9% required repair or replacement of artificial heart compared to 41.4% / difference of 30.5%;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u="sng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 2</a:t>
            </a: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if incorrect rounding of values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      37% died compared to 46.6% / difference of 9.6%;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b="1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(X / Y = 119 divided by 58 = 2.05)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14.4; 49.2; 55.4;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 that this ratio could be reversed i.e. 58 divided by 119 multiplied by numbers in top row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1100" i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Accept rounded to 14; 49; and 55;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565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0BBBE8E-812D-416C-A179-464C196E1990}"/>
              </a:ext>
            </a:extLst>
          </p:cNvPr>
          <p:cNvSpPr/>
          <p:nvPr/>
        </p:nvSpPr>
        <p:spPr>
          <a:xfrm>
            <a:off x="1737360" y="649224"/>
            <a:ext cx="9637776" cy="4391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11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GB" sz="1100" b="1" u="sng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Question 3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      permeable capillary wall / membrane;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single cell thick / thin walls, reduces diffusion distance;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      flattened (endothelial) cells, reduces diffusion distance;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     fenestrations, allows large molecules through;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      small diameter / narrow, gives a large surface area to volume / short diffusion distance;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     narrow lumen, reduces flow rate giving more time for diffusion;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      red blood cells in contact with wall / pass singly, gives short diffusion distance / more time for diffusion;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sz="1400" i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(allow 1 mark for 2 features with no explanation)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05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max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(b)     1.      (hydrostatic) pressure of blood high at arterial end;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    fluid / water / soluble molecules pass out (</a:t>
            </a:r>
            <a:r>
              <a:rPr lang="en-GB" sz="1400" i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 plasma</a:t>
            </a: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      proteins / large molecules remain;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     this lowers the water potential / water potential becomes more negative;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      water moves back into venous end of capillary (</a:t>
            </a:r>
            <a:r>
              <a:rPr lang="en-GB" sz="1400" i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reject tissue fluid</a:t>
            </a: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by osmosis / diffusion;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      lymph system collects any excess tissue fluid which returns to blood / circulatory system / link with vena cava / returns tissue fluid to vein;</a:t>
            </a:r>
            <a:endParaRPr lang="en-GB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9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6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60648"/>
            <a:ext cx="8229600" cy="634082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Quick recap - </a:t>
            </a:r>
            <a:r>
              <a:rPr lang="en-GB" sz="3600" dirty="0"/>
              <a:t>choose the correct word   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52736"/>
            <a:ext cx="8229600" cy="5616624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arterial end of the capillary, the hydrostatic pressure is </a:t>
            </a:r>
            <a:r>
              <a:rPr lang="en-GB" sz="4800" b="1" dirty="0"/>
              <a:t>lower /the same / higher</a:t>
            </a:r>
            <a:r>
              <a:rPr lang="en-GB" sz="4800" dirty="0"/>
              <a:t> in the capillary than in the tissue fluid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venous end, the hydrostatic pressure is </a:t>
            </a:r>
            <a:r>
              <a:rPr lang="en-GB" sz="4800" b="1" dirty="0"/>
              <a:t>lower /the same/  higher</a:t>
            </a:r>
            <a:r>
              <a:rPr lang="en-GB" sz="4800" dirty="0"/>
              <a:t> in the capillary than in the tissue fluid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Plasma proteins remain in the capillary because they are too </a:t>
            </a:r>
            <a:r>
              <a:rPr lang="en-GB" sz="4800" b="1" dirty="0"/>
              <a:t>large/small</a:t>
            </a:r>
            <a:r>
              <a:rPr lang="en-GB" sz="4800" dirty="0"/>
              <a:t> to pass through the gaps in the capillary </a:t>
            </a:r>
            <a:r>
              <a:rPr lang="en-GB" sz="4800" b="1" dirty="0"/>
              <a:t>lumen / wall</a:t>
            </a:r>
            <a:endParaRPr lang="en-GB" sz="4800" dirty="0"/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the water potential in the capillary is </a:t>
            </a:r>
            <a:r>
              <a:rPr lang="en-GB" sz="4800" b="1" dirty="0"/>
              <a:t>lower / higher </a:t>
            </a:r>
            <a:r>
              <a:rPr lang="en-GB" sz="4800" dirty="0"/>
              <a:t>than in the tissue fluid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 the  osmotic pressure  gradient moves water and dissolved molecules </a:t>
            </a:r>
            <a:r>
              <a:rPr lang="en-GB" sz="4800" b="1" dirty="0"/>
              <a:t>into / out</a:t>
            </a:r>
            <a:r>
              <a:rPr lang="en-GB" sz="4800" dirty="0"/>
              <a:t> of the capillary.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arterial end, the hydrostatic pressure gradient is </a:t>
            </a:r>
            <a:r>
              <a:rPr lang="en-GB" sz="4800" b="1" dirty="0"/>
              <a:t>less / greater</a:t>
            </a:r>
            <a:r>
              <a:rPr lang="en-GB" sz="4800" dirty="0"/>
              <a:t> than the osmotic pressure gradient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venous end, the hydrostatic pressure gradient is </a:t>
            </a:r>
            <a:r>
              <a:rPr lang="en-GB" sz="4800" b="1" dirty="0"/>
              <a:t>less / greater</a:t>
            </a:r>
            <a:r>
              <a:rPr lang="en-GB" sz="4800" dirty="0"/>
              <a:t> than the osmotic pressure gradient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at the arterial end, water and dissolved molecules move </a:t>
            </a:r>
            <a:r>
              <a:rPr lang="en-GB" sz="4800" b="1" dirty="0"/>
              <a:t>in/out</a:t>
            </a:r>
            <a:r>
              <a:rPr lang="en-GB" sz="4800" dirty="0"/>
              <a:t> of the capillary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at the venous end of the capillary, water and dissolved molecules move </a:t>
            </a:r>
            <a:r>
              <a:rPr lang="en-GB" sz="4800" b="1" dirty="0"/>
              <a:t>in/out</a:t>
            </a:r>
            <a:r>
              <a:rPr lang="en-GB" sz="4800" dirty="0"/>
              <a:t> of the capillary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10% of the water does not return to the capillary, but to the </a:t>
            </a:r>
            <a:r>
              <a:rPr lang="en-GB" sz="4800" b="1" dirty="0"/>
              <a:t>arteries /veins/ lymph vessels</a:t>
            </a:r>
            <a:r>
              <a:rPr lang="en-GB" sz="4800" dirty="0"/>
              <a:t>, instead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9852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260648"/>
            <a:ext cx="8229600" cy="634082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Quick recap - </a:t>
            </a:r>
            <a:r>
              <a:rPr lang="en-GB" sz="3600" dirty="0"/>
              <a:t>choose the correct word    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052736"/>
            <a:ext cx="8229600" cy="5616624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arterial end of the capillary, the hydrostatic pressure is </a:t>
            </a:r>
            <a:r>
              <a:rPr lang="en-GB" sz="4800" b="1" dirty="0"/>
              <a:t>higher</a:t>
            </a:r>
            <a:r>
              <a:rPr lang="en-GB" sz="4800" dirty="0"/>
              <a:t> in the capillary than in the tissue fluid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venous end, the hydrostatic pressure is </a:t>
            </a:r>
            <a:r>
              <a:rPr lang="en-GB" sz="4800" b="1" dirty="0"/>
              <a:t>lower </a:t>
            </a:r>
            <a:r>
              <a:rPr lang="en-GB" sz="4800" dirty="0"/>
              <a:t>in the capillary than in the tissue fluid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Plasma proteins remain in the capillary because they are too </a:t>
            </a:r>
            <a:r>
              <a:rPr lang="en-GB" sz="4800" b="1" dirty="0"/>
              <a:t>large</a:t>
            </a:r>
            <a:r>
              <a:rPr lang="en-GB" sz="4800" dirty="0"/>
              <a:t> to pass through the gaps in the capillary </a:t>
            </a:r>
            <a:r>
              <a:rPr lang="en-GB" sz="4800" b="1" dirty="0"/>
              <a:t>wall</a:t>
            </a:r>
            <a:endParaRPr lang="en-GB" sz="4800" dirty="0"/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the water potential in the capillary is </a:t>
            </a:r>
            <a:r>
              <a:rPr lang="en-GB" sz="4800" b="1" dirty="0"/>
              <a:t>lower </a:t>
            </a:r>
            <a:r>
              <a:rPr lang="en-GB" sz="4800" dirty="0"/>
              <a:t>than in the tissue fluid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 the  osmotic pressure  gradient moves water and dissolved molecules </a:t>
            </a:r>
            <a:r>
              <a:rPr lang="en-GB" sz="4800" b="1" dirty="0"/>
              <a:t>out</a:t>
            </a:r>
            <a:r>
              <a:rPr lang="en-GB" sz="4800" dirty="0"/>
              <a:t> of the capillary.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arterial end, the hydrostatic pressure gradient is</a:t>
            </a:r>
            <a:r>
              <a:rPr lang="en-GB" sz="4800" b="1" dirty="0"/>
              <a:t> greater</a:t>
            </a:r>
            <a:r>
              <a:rPr lang="en-GB" sz="4800" dirty="0"/>
              <a:t> than the osmotic pressure gradient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At the venous end, the hydrostatic pressure gradient is </a:t>
            </a:r>
            <a:r>
              <a:rPr lang="en-GB" sz="4800" b="1" dirty="0"/>
              <a:t>less</a:t>
            </a:r>
            <a:r>
              <a:rPr lang="en-GB" sz="4800" dirty="0"/>
              <a:t> than the osmotic pressure gradient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at the arterial end, water and dissolved molecules move </a:t>
            </a:r>
            <a:r>
              <a:rPr lang="en-GB" sz="4800" b="1" dirty="0"/>
              <a:t>out</a:t>
            </a:r>
            <a:r>
              <a:rPr lang="en-GB" sz="4800" dirty="0"/>
              <a:t> of the capillary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Therefore, at the venous end of the capillary, water and dissolved molecules move </a:t>
            </a:r>
            <a:r>
              <a:rPr lang="en-GB" sz="4800" b="1" dirty="0"/>
              <a:t>in</a:t>
            </a:r>
            <a:r>
              <a:rPr lang="en-GB" sz="4800" dirty="0"/>
              <a:t> the capillary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800" dirty="0"/>
              <a:t>10% of the water does not return to the capillary, but to </a:t>
            </a:r>
            <a:r>
              <a:rPr lang="en-GB" sz="4800"/>
              <a:t>the </a:t>
            </a:r>
            <a:r>
              <a:rPr lang="en-GB" sz="4800" b="1"/>
              <a:t>lymph </a:t>
            </a:r>
            <a:r>
              <a:rPr lang="en-GB" sz="4800" b="1" dirty="0"/>
              <a:t>vessels</a:t>
            </a:r>
            <a:r>
              <a:rPr lang="en-GB" sz="4800" dirty="0"/>
              <a:t>, instead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1364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771</Words>
  <Application>Microsoft Office PowerPoint</Application>
  <PresentationFormat>Widescreen</PresentationFormat>
  <Paragraphs>144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Times New Roman</vt:lpstr>
      <vt:lpstr>Office Theme</vt:lpstr>
      <vt:lpstr>Causes and Consequences of Cardiovascular Disease (CVD)</vt:lpstr>
      <vt:lpstr>Use these words to fill in the blanks</vt:lpstr>
      <vt:lpstr>Atherosclerosis Use these words to fill in the blanks</vt:lpstr>
      <vt:lpstr>Risk Factors</vt:lpstr>
      <vt:lpstr>Investigating CVD (and any other condition)</vt:lpstr>
      <vt:lpstr>Research</vt:lpstr>
      <vt:lpstr>Application Questions answers </vt:lpstr>
      <vt:lpstr>PowerPoint Presentation</vt:lpstr>
      <vt:lpstr>PowerPoint Presentation</vt:lpstr>
      <vt:lpstr>PowerPoint Presentation</vt:lpstr>
      <vt:lpstr> Quick recap - choose the correct word     </vt:lpstr>
      <vt:lpstr> Quick recap - choose the correct word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and Consequences of Cardiovascular Disease (CVD)</dc:title>
  <dc:creator>Daniel Wilson</dc:creator>
  <cp:lastModifiedBy>Daniel Wilson</cp:lastModifiedBy>
  <cp:revision>3</cp:revision>
  <dcterms:created xsi:type="dcterms:W3CDTF">2019-12-19T09:38:37Z</dcterms:created>
  <dcterms:modified xsi:type="dcterms:W3CDTF">2019-12-19T10:11:02Z</dcterms:modified>
</cp:coreProperties>
</file>