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14" r:id="rId2"/>
    <p:sldId id="388" r:id="rId3"/>
    <p:sldId id="389" r:id="rId4"/>
    <p:sldId id="390" r:id="rId5"/>
    <p:sldId id="391" r:id="rId6"/>
    <p:sldId id="415" r:id="rId7"/>
    <p:sldId id="416" r:id="rId8"/>
    <p:sldId id="417" r:id="rId9"/>
    <p:sldId id="41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ED6BA-8603-4DF5-A3ED-CF99E12EBCD6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EF550-C927-4DBB-A969-5035F0672B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618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22671-C14C-4A21-976B-FB82C55BE23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127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9C86D-632B-4910-98E4-91D755871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CC008-C285-4302-BEFC-E878F89E0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59600-AED2-43C2-A1AD-3389A50CC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AD80A-011A-42AF-A5CB-33DA0DDF2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EECF0-38FF-41FD-87BA-A4A5A60A0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65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46C5F-4577-4F9A-ADA6-B2CA125B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8A68F-2F78-49CA-AAEE-916FED101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16962-E89D-46BC-8160-E73241D8A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DCB1B-6143-4009-BF7E-7B608F86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BBB4F-76F3-4A6D-B7A8-350F54A03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826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EF3E3-B9E6-41E1-A169-C0623E5FC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05AB5-7EB6-441B-B7AE-52B553E65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CA6B4-93F2-4DDF-85EB-9B7612E80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0B278-D9FD-491D-A80B-13A37E1CC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EF3C1-0275-4BEB-B0A1-3847CD38F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434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77FE6-9DD7-4988-9F05-ADC093FBD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9AF80-1169-4D8F-A5A9-3B76ED6254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B8EBB-A9EC-4297-9572-A0706B127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1FFD1-7CD4-4EF8-BFEC-3F2A45D78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1726B-9E0F-4594-A03B-B274CAED0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BE8CE2-A4B6-4052-BD9B-E533B53A8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298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931B-5DD4-4447-8EF9-94237618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86DF7-E421-4326-9426-0EC352838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54C38-6923-48BB-A9B6-6DF94AC1F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63B875-2BC5-43B4-A0E6-7710A1083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7F65A8-8148-4BCB-AD3A-808A73BCE5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A67358-24DB-43C3-A800-643F8615A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14CC0D-09BF-4F99-A419-584B57184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202B81-02FF-4A89-9110-DE7D513F9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80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0E5E6-1FF3-4560-AE89-6E575E188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93C165-A774-45AB-BF47-74F04BBE9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2C447-4B41-4A20-B72E-F852D61D8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DA3916-7DB9-4206-9053-3FED5895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685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FBC02D-A871-47CB-A22B-523E7D659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B6FAD7-BFB3-4E42-BCD3-52F9115E8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67AE5-B1A2-41E9-B183-4AD13F016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15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16065-F11D-4F5F-8F0F-A28CFA3A5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A07CC-6559-438D-8A79-005529871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BDCC2-8790-4BE8-B0F8-42C62D12C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448B5-0F88-4509-82BF-42715537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036E3-C458-4CBD-8051-31B5886C2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1DED2-C9CB-48DD-AF0E-434BC59B7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4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D41E-468A-4059-9431-54FDB1917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F5B0EA-2463-4ADD-8EB3-B8FFF64BF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7ACA7-D16D-4A49-B260-4B335E68B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C935D-0E1F-4AD6-B350-31AEDBC27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516B17-2355-4C4F-9245-DD98C9045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C7FE41-0CFC-42F8-9745-6475A504D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23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2C1D5-BD7F-4C56-ACDA-4949E3A4B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C6FA1E-7516-4D1C-B5AB-EAAAE7689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90E01-B670-46AB-B140-1A770FECF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9CDFE-77B4-4807-AB82-494CE30A0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BB046-ABA8-46B4-917D-609EE435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142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E4A5C7-A3D1-455C-935A-05E5830E4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9C82E7-59A8-4F4B-857D-5A295AE4D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4966D-8E57-4054-ABAA-3E025FE5B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27541-249D-4570-AF46-E75F2195B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623D6-DF60-403B-811A-AFBD18B29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481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E2BBA6-5F50-42B1-ABAA-0DC2082D9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E196F-51A2-4617-BC7A-0F885F13F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2A69EA-5DE9-49F6-83F1-95D66FF44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23F2B-B993-48B9-A8A5-8C378C3F32DB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11EEE-529D-499A-BD09-361402E48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3A49A-5454-4EDB-9572-0AD526FF07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D7C8A-4377-420F-AB28-C92E2F121B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45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jPTt23lRB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692697"/>
            <a:ext cx="8229600" cy="5433467"/>
          </a:xfrm>
        </p:spPr>
        <p:txBody>
          <a:bodyPr/>
          <a:lstStyle/>
          <a:p>
            <a:pPr marL="0" indent="0">
              <a:buNone/>
            </a:pPr>
            <a:r>
              <a:rPr lang="en-GB" b="1" u="sng" dirty="0"/>
              <a:t>Heart valves </a:t>
            </a:r>
            <a:endParaRPr lang="en-GB" dirty="0"/>
          </a:p>
          <a:p>
            <a:r>
              <a:rPr lang="en-GB" b="1" dirty="0"/>
              <a:t>Learning outcome</a:t>
            </a:r>
            <a:r>
              <a:rPr lang="en-GB" i="1" dirty="0"/>
              <a:t>: </a:t>
            </a:r>
            <a:endParaRPr lang="en-GB" dirty="0"/>
          </a:p>
          <a:p>
            <a:pPr lvl="0"/>
            <a:r>
              <a:rPr lang="en-GB" i="1" dirty="0"/>
              <a:t>Explain differences in the thickness of cardiac muscle between the atria and ventricles, and between different sides of the heart.</a:t>
            </a:r>
            <a:endParaRPr lang="en-GB" dirty="0"/>
          </a:p>
          <a:p>
            <a:pPr lvl="0"/>
            <a:r>
              <a:rPr lang="en-GB" i="1" dirty="0"/>
              <a:t>Explain the purpose of the AV and SL valves</a:t>
            </a:r>
            <a:endParaRPr lang="en-GB" dirty="0"/>
          </a:p>
          <a:p>
            <a:pPr lvl="0"/>
            <a:endParaRPr lang="en-GB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6256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38456" t="41359" r="35733" b="32574"/>
          <a:stretch/>
        </p:blipFill>
        <p:spPr bwMode="auto">
          <a:xfrm>
            <a:off x="4295800" y="4581128"/>
            <a:ext cx="3312368" cy="2072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27856"/>
            <a:ext cx="8229600" cy="1143000"/>
          </a:xfrm>
        </p:spPr>
        <p:txBody>
          <a:bodyPr/>
          <a:lstStyle/>
          <a:p>
            <a:r>
              <a:rPr lang="en-GB" dirty="0"/>
              <a:t>Heart Valves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3552" y="404665"/>
            <a:ext cx="8229600" cy="4525963"/>
          </a:xfrm>
        </p:spPr>
        <p:txBody>
          <a:bodyPr>
            <a:normAutofit lnSpcReduction="10000"/>
          </a:bodyPr>
          <a:lstStyle/>
          <a:p>
            <a:pPr lvl="0"/>
            <a:endParaRPr lang="en-GB" dirty="0"/>
          </a:p>
          <a:p>
            <a:pPr lvl="0"/>
            <a:endParaRPr lang="en-GB" dirty="0"/>
          </a:p>
          <a:p>
            <a:r>
              <a:rPr lang="en-GB" dirty="0"/>
              <a:t>They only open </a:t>
            </a:r>
            <a:r>
              <a:rPr lang="en-GB" b="1" dirty="0"/>
              <a:t>one way</a:t>
            </a:r>
            <a:r>
              <a:rPr lang="en-GB" dirty="0"/>
              <a:t> – whether they are opened or closed depends on the </a:t>
            </a:r>
            <a:r>
              <a:rPr lang="en-GB" b="1" dirty="0"/>
              <a:t>relative pressure</a:t>
            </a:r>
            <a:r>
              <a:rPr lang="en-GB" dirty="0"/>
              <a:t> on either side. </a:t>
            </a:r>
          </a:p>
          <a:p>
            <a:pPr lvl="0"/>
            <a:r>
              <a:rPr lang="en-GB" dirty="0"/>
              <a:t>If there is a higher pressure behind the valve, it is forced open</a:t>
            </a:r>
          </a:p>
          <a:p>
            <a:pPr lvl="0"/>
            <a:r>
              <a:rPr lang="en-GB" dirty="0"/>
              <a:t>If the pressure is higher in front of the valve, it is forced closed.</a:t>
            </a:r>
          </a:p>
          <a:p>
            <a:pPr lvl="0"/>
            <a:r>
              <a:rPr lang="en-GB" dirty="0"/>
              <a:t>They prevent backflow of blood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851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hlinkClick r:id="rId2"/>
              </a:rPr>
              <a:t>https://www.youtube.com/watch?v=2jPTt23lRB8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113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44231" t="16922" r="24038" b="29744"/>
          <a:stretch/>
        </p:blipFill>
        <p:spPr bwMode="auto">
          <a:xfrm>
            <a:off x="2639616" y="548680"/>
            <a:ext cx="6840760" cy="60486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1066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11057" t="17436" r="54808" b="24616"/>
          <a:stretch/>
        </p:blipFill>
        <p:spPr bwMode="auto">
          <a:xfrm>
            <a:off x="2999656" y="404664"/>
            <a:ext cx="6480720" cy="6192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32430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32657"/>
            <a:ext cx="8229600" cy="57935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 dirty="0"/>
              <a:t>Muscle and Valves</a:t>
            </a:r>
            <a:endParaRPr lang="en-GB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Learning outcomes: </a:t>
            </a:r>
            <a:endParaRPr lang="en-GB" dirty="0"/>
          </a:p>
          <a:p>
            <a:pPr lvl="0"/>
            <a:r>
              <a:rPr lang="en-GB" i="1" dirty="0"/>
              <a:t>Explain differences in the thickness of cardiac muscle between the atria and ventricles, and between different sides of the heart.</a:t>
            </a:r>
            <a:endParaRPr lang="en-GB" dirty="0"/>
          </a:p>
          <a:p>
            <a:pPr lvl="0"/>
            <a:r>
              <a:rPr lang="en-GB" i="1" dirty="0"/>
              <a:t>Explain the purpose of the AV and SL valves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u="sng" dirty="0"/>
              <a:t>Task: </a:t>
            </a:r>
            <a:r>
              <a:rPr lang="en-GB" dirty="0"/>
              <a:t>Fill in the blanks using given words, and then use the information to annotate the diagram below</a:t>
            </a:r>
          </a:p>
          <a:p>
            <a:r>
              <a:rPr lang="en-GB" dirty="0"/>
              <a:t>direction, pressure, contract, relax, greater, higher, A-V, S-L, atria, ventricles, ventricles, ventricles, ventricles, stronger, stronger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775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188640"/>
            <a:ext cx="8964488" cy="68407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/>
              <a:t>Muscle:</a:t>
            </a:r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GB" dirty="0"/>
              <a:t>The muscle in walls of atria &amp; ventricles </a:t>
            </a:r>
            <a:r>
              <a:rPr lang="en-GB" b="1" dirty="0"/>
              <a:t>contract</a:t>
            </a:r>
            <a:r>
              <a:rPr lang="en-GB" dirty="0"/>
              <a:t> to produce </a:t>
            </a:r>
            <a:r>
              <a:rPr lang="en-GB" b="1" dirty="0"/>
              <a:t>pressure</a:t>
            </a:r>
            <a:r>
              <a:rPr lang="en-GB" dirty="0"/>
              <a:t> to pump blood out</a:t>
            </a:r>
          </a:p>
          <a:p>
            <a:pPr lvl="0"/>
            <a:r>
              <a:rPr lang="en-GB" dirty="0"/>
              <a:t>The more muscle in a chamber wall, the stronger the contraction and the greater the pressure produced</a:t>
            </a:r>
          </a:p>
          <a:p>
            <a:pPr lvl="0"/>
            <a:r>
              <a:rPr lang="en-GB" dirty="0"/>
              <a:t>The ventricle have a thicker muscular wall for stronger contractions to pump blood out of the heart at higher pressure.</a:t>
            </a:r>
          </a:p>
          <a:p>
            <a:pPr lvl="0"/>
            <a:r>
              <a:rPr lang="en-GB" dirty="0"/>
              <a:t>The atria have a thinner muscular wall than ventricle because they only need to produce enough force to push blood down into ventricle</a:t>
            </a:r>
          </a:p>
          <a:p>
            <a:endParaRPr lang="en-GB" b="1" dirty="0"/>
          </a:p>
          <a:p>
            <a:pPr marL="0" indent="0">
              <a:buNone/>
            </a:pPr>
            <a:r>
              <a:rPr lang="en-GB" b="1" dirty="0"/>
              <a:t>Valves:</a:t>
            </a:r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GB" dirty="0"/>
              <a:t>There are </a:t>
            </a:r>
            <a:r>
              <a:rPr lang="en-GB" b="1" dirty="0"/>
              <a:t>valves </a:t>
            </a:r>
            <a:r>
              <a:rPr lang="en-GB" dirty="0"/>
              <a:t>between atria &amp; ventricles, and in the ventricles, to keep blood flowing in correct direction</a:t>
            </a:r>
          </a:p>
          <a:p>
            <a:pPr lvl="0"/>
            <a:r>
              <a:rPr lang="en-GB" dirty="0"/>
              <a:t>The AV valves link atria to ventricles, and prevent backflow to atria when ventricle contract</a:t>
            </a:r>
          </a:p>
          <a:p>
            <a:pPr lvl="0"/>
            <a:r>
              <a:rPr lang="en-GB" dirty="0"/>
              <a:t>The SL valves link ventricles to aorta &amp; pulmonary artery, and prevent backflow into heart when ventricles relaxes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9932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EEA26-96C0-4C73-AA13-F05C4E1F9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go at the exam questions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76E571-19C7-495D-94FD-22349FA11BBC}"/>
              </a:ext>
            </a:extLst>
          </p:cNvPr>
          <p:cNvSpPr/>
          <p:nvPr/>
        </p:nvSpPr>
        <p:spPr>
          <a:xfrm>
            <a:off x="266700" y="1366077"/>
            <a:ext cx="6096000" cy="19105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95250" marR="28575">
              <a:lnSpc>
                <a:spcPct val="107000"/>
              </a:lnSpc>
              <a:spcBef>
                <a:spcPts val="2250"/>
              </a:spcBef>
              <a:spcAft>
                <a:spcPts val="225"/>
              </a:spcAft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Q2.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healthy person, blood moves in one direction as it passes through the heart. Give </a:t>
            </a: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ways in which this is achieved.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_____________________________________________________________________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_____________________________________________________________________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</a:t>
            </a: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(2)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0B08C-E805-4DD1-88B0-225843CD0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429" y="1828800"/>
            <a:ext cx="5606871" cy="4000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2B5086-B968-4D78-8D38-75A940895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11800"/>
            <a:ext cx="7568171" cy="14801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4F27F4-60EC-49D8-B4E7-C90444D9984E}"/>
              </a:ext>
            </a:extLst>
          </p:cNvPr>
          <p:cNvSpPr txBox="1"/>
          <p:nvPr/>
        </p:nvSpPr>
        <p:spPr>
          <a:xfrm>
            <a:off x="9121864" y="4457700"/>
            <a:ext cx="122228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32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09617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04AAEA-CF15-4D2E-AC91-DEB23BE9B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05" y="628650"/>
            <a:ext cx="10797789" cy="5695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5E49B6-37DA-473C-ABF2-B41016BB8C69}"/>
              </a:ext>
            </a:extLst>
          </p:cNvPr>
          <p:cNvSpPr txBox="1"/>
          <p:nvPr/>
        </p:nvSpPr>
        <p:spPr>
          <a:xfrm>
            <a:off x="1047750" y="1830926"/>
            <a:ext cx="7905750" cy="14859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0D0052-E9D4-434B-947B-9CD83A427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741" y="1590464"/>
            <a:ext cx="8306294" cy="14118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530D70-B7F8-45CD-B84B-AC767C8C68BA}"/>
              </a:ext>
            </a:extLst>
          </p:cNvPr>
          <p:cNvSpPr txBox="1"/>
          <p:nvPr/>
        </p:nvSpPr>
        <p:spPr>
          <a:xfrm>
            <a:off x="1666494" y="4743450"/>
            <a:ext cx="7905750" cy="14859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02399D-75DB-46D2-8E6C-92275E8E4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756" y="4428982"/>
            <a:ext cx="8692678" cy="176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1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379</Words>
  <Application>Microsoft Office PowerPoint</Application>
  <PresentationFormat>Widescreen</PresentationFormat>
  <Paragraphs>44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Heart Valves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Have a go at the exam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Wilson</dc:creator>
  <cp:lastModifiedBy>Daniel Wilson</cp:lastModifiedBy>
  <cp:revision>3</cp:revision>
  <dcterms:created xsi:type="dcterms:W3CDTF">2019-11-20T09:13:36Z</dcterms:created>
  <dcterms:modified xsi:type="dcterms:W3CDTF">2019-11-20T09:27:07Z</dcterms:modified>
</cp:coreProperties>
</file>