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7" r:id="rId2"/>
    <p:sldId id="305" r:id="rId3"/>
    <p:sldId id="300" r:id="rId4"/>
    <p:sldId id="418" r:id="rId5"/>
    <p:sldId id="411" r:id="rId6"/>
    <p:sldId id="301" r:id="rId7"/>
    <p:sldId id="302" r:id="rId8"/>
    <p:sldId id="303" r:id="rId9"/>
    <p:sldId id="304" r:id="rId10"/>
    <p:sldId id="362" r:id="rId11"/>
    <p:sldId id="363" r:id="rId12"/>
    <p:sldId id="42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4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3DA8A-5B41-46DC-A763-107CE872749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C26188A1-8B52-41DD-B430-39499E763B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Ventricular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gm:t>
    </dgm:pt>
    <dgm:pt modelId="{3DADD6F8-6E9E-42D7-AA4C-638A2DFC1B51}" type="parTrans" cxnId="{5C4BE989-899D-4023-8C99-3F304D56547A}">
      <dgm:prSet/>
      <dgm:spPr/>
      <dgm:t>
        <a:bodyPr/>
        <a:lstStyle/>
        <a:p>
          <a:endParaRPr lang="en-GB"/>
        </a:p>
      </dgm:t>
    </dgm:pt>
    <dgm:pt modelId="{AF303F87-8B98-4C36-9EEF-1B73F2382949}" type="sibTrans" cxnId="{5C4BE989-899D-4023-8C99-3F304D56547A}">
      <dgm:prSet/>
      <dgm:spPr/>
      <dgm:t>
        <a:bodyPr/>
        <a:lstStyle/>
        <a:p>
          <a:endParaRPr lang="en-GB"/>
        </a:p>
      </dgm:t>
    </dgm:pt>
    <dgm:pt modelId="{48DFF666-C4C5-4AED-9DED-FC719687175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Diastole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(relaxation)</a:t>
          </a:r>
        </a:p>
      </dgm:t>
    </dgm:pt>
    <dgm:pt modelId="{6EA53DE1-B7DD-4C12-BB9D-123D6120AAAE}" type="parTrans" cxnId="{121EF069-DEF5-48DB-A642-258F55681EDE}">
      <dgm:prSet/>
      <dgm:spPr/>
      <dgm:t>
        <a:bodyPr/>
        <a:lstStyle/>
        <a:p>
          <a:endParaRPr lang="en-GB"/>
        </a:p>
      </dgm:t>
    </dgm:pt>
    <dgm:pt modelId="{8465048D-DB38-4DFF-BD21-990678CE1073}" type="sibTrans" cxnId="{121EF069-DEF5-48DB-A642-258F55681EDE}">
      <dgm:prSet/>
      <dgm:spPr/>
      <dgm:t>
        <a:bodyPr/>
        <a:lstStyle/>
        <a:p>
          <a:endParaRPr lang="en-GB"/>
        </a:p>
      </dgm:t>
    </dgm:pt>
    <dgm:pt modelId="{217C2727-E195-4969-87A1-D23ECEC5946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Atrial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gm:t>
    </dgm:pt>
    <dgm:pt modelId="{DBF872C0-CBB3-4391-BABB-35616D4FFB10}" type="parTrans" cxnId="{250D1CF2-D55B-4CBA-BFEB-3D000F3F6313}">
      <dgm:prSet/>
      <dgm:spPr/>
      <dgm:t>
        <a:bodyPr/>
        <a:lstStyle/>
        <a:p>
          <a:endParaRPr lang="en-GB"/>
        </a:p>
      </dgm:t>
    </dgm:pt>
    <dgm:pt modelId="{DA715C00-9BF7-4F29-B90F-15DA1771571D}" type="sibTrans" cxnId="{250D1CF2-D55B-4CBA-BFEB-3D000F3F6313}">
      <dgm:prSet/>
      <dgm:spPr/>
      <dgm:t>
        <a:bodyPr/>
        <a:lstStyle/>
        <a:p>
          <a:endParaRPr lang="en-GB"/>
        </a:p>
      </dgm:t>
    </dgm:pt>
    <dgm:pt modelId="{6337E519-6CB3-444D-9D04-0DA3A0C3D6AF}" type="pres">
      <dgm:prSet presAssocID="{1013DA8A-5B41-46DC-A763-107CE8727495}" presName="cycle" presStyleCnt="0">
        <dgm:presLayoutVars>
          <dgm:dir/>
          <dgm:resizeHandles val="exact"/>
        </dgm:presLayoutVars>
      </dgm:prSet>
      <dgm:spPr/>
    </dgm:pt>
    <dgm:pt modelId="{9C6BD70D-F35C-4916-8B20-12DEF7A4F9F9}" type="pres">
      <dgm:prSet presAssocID="{C26188A1-8B52-41DD-B430-39499E763B60}" presName="dummy" presStyleCnt="0"/>
      <dgm:spPr/>
    </dgm:pt>
    <dgm:pt modelId="{D4381F69-53C8-411B-92C8-956C10AE80EF}" type="pres">
      <dgm:prSet presAssocID="{C26188A1-8B52-41DD-B430-39499E763B60}" presName="node" presStyleLbl="revTx" presStyleIdx="0" presStyleCnt="3" custRadScaleRad="108128" custRadScaleInc="46499">
        <dgm:presLayoutVars>
          <dgm:bulletEnabled val="1"/>
        </dgm:presLayoutVars>
      </dgm:prSet>
      <dgm:spPr/>
    </dgm:pt>
    <dgm:pt modelId="{05043CEC-DB4F-44A3-B9C5-8E3E6DAD5CC6}" type="pres">
      <dgm:prSet presAssocID="{AF303F87-8B98-4C36-9EEF-1B73F2382949}" presName="sibTrans" presStyleLbl="node1" presStyleIdx="0" presStyleCnt="3" custAng="0"/>
      <dgm:spPr/>
    </dgm:pt>
    <dgm:pt modelId="{0B14D044-6318-45A0-BC06-3C18714140B1}" type="pres">
      <dgm:prSet presAssocID="{48DFF666-C4C5-4AED-9DED-FC7196871758}" presName="dummy" presStyleCnt="0"/>
      <dgm:spPr/>
    </dgm:pt>
    <dgm:pt modelId="{9B1166EC-BBC7-48E5-A045-4A09302D8763}" type="pres">
      <dgm:prSet presAssocID="{48DFF666-C4C5-4AED-9DED-FC7196871758}" presName="node" presStyleLbl="revTx" presStyleIdx="1" presStyleCnt="3" custRadScaleRad="91376" custRadScaleInc="30882">
        <dgm:presLayoutVars>
          <dgm:bulletEnabled val="1"/>
        </dgm:presLayoutVars>
      </dgm:prSet>
      <dgm:spPr/>
    </dgm:pt>
    <dgm:pt modelId="{D9A2856B-2B4A-42C6-924B-DCF60BDE5440}" type="pres">
      <dgm:prSet presAssocID="{8465048D-DB38-4DFF-BD21-990678CE1073}" presName="sibTrans" presStyleLbl="node1" presStyleIdx="1" presStyleCnt="3" custAng="482771"/>
      <dgm:spPr/>
    </dgm:pt>
    <dgm:pt modelId="{0DCA099F-89D9-441C-B762-F5E4A7017EBE}" type="pres">
      <dgm:prSet presAssocID="{217C2727-E195-4969-87A1-D23ECEC59463}" presName="dummy" presStyleCnt="0"/>
      <dgm:spPr/>
    </dgm:pt>
    <dgm:pt modelId="{7CCA3BE0-B2C8-44FA-8703-2DB10C387DBE}" type="pres">
      <dgm:prSet presAssocID="{217C2727-E195-4969-87A1-D23ECEC59463}" presName="node" presStyleLbl="revTx" presStyleIdx="2" presStyleCnt="3" custRadScaleRad="89331" custRadScaleInc="46602">
        <dgm:presLayoutVars>
          <dgm:bulletEnabled val="1"/>
        </dgm:presLayoutVars>
      </dgm:prSet>
      <dgm:spPr/>
    </dgm:pt>
    <dgm:pt modelId="{5AAA21DE-0DA9-4C50-95BB-F576FAF4EAB1}" type="pres">
      <dgm:prSet presAssocID="{DA715C00-9BF7-4F29-B90F-15DA1771571D}" presName="sibTrans" presStyleLbl="node1" presStyleIdx="2" presStyleCnt="3" custAng="881292"/>
      <dgm:spPr/>
    </dgm:pt>
  </dgm:ptLst>
  <dgm:cxnLst>
    <dgm:cxn modelId="{FCE1BA5D-8E5C-4B40-A411-8D35F4B51E81}" type="presOf" srcId="{217C2727-E195-4969-87A1-D23ECEC59463}" destId="{7CCA3BE0-B2C8-44FA-8703-2DB10C387DBE}" srcOrd="0" destOrd="0" presId="urn:microsoft.com/office/officeart/2005/8/layout/cycle1"/>
    <dgm:cxn modelId="{04862261-58C5-43A0-B126-568A0F50AD76}" type="presOf" srcId="{1013DA8A-5B41-46DC-A763-107CE8727495}" destId="{6337E519-6CB3-444D-9D04-0DA3A0C3D6AF}" srcOrd="0" destOrd="0" presId="urn:microsoft.com/office/officeart/2005/8/layout/cycle1"/>
    <dgm:cxn modelId="{B9927A43-4426-4529-B98F-9059947BF3DE}" type="presOf" srcId="{C26188A1-8B52-41DD-B430-39499E763B60}" destId="{D4381F69-53C8-411B-92C8-956C10AE80EF}" srcOrd="0" destOrd="0" presId="urn:microsoft.com/office/officeart/2005/8/layout/cycle1"/>
    <dgm:cxn modelId="{D6F30849-3E88-4EB3-9230-F8A79A43B310}" type="presOf" srcId="{48DFF666-C4C5-4AED-9DED-FC7196871758}" destId="{9B1166EC-BBC7-48E5-A045-4A09302D8763}" srcOrd="0" destOrd="0" presId="urn:microsoft.com/office/officeart/2005/8/layout/cycle1"/>
    <dgm:cxn modelId="{121EF069-DEF5-48DB-A642-258F55681EDE}" srcId="{1013DA8A-5B41-46DC-A763-107CE8727495}" destId="{48DFF666-C4C5-4AED-9DED-FC7196871758}" srcOrd="1" destOrd="0" parTransId="{6EA53DE1-B7DD-4C12-BB9D-123D6120AAAE}" sibTransId="{8465048D-DB38-4DFF-BD21-990678CE1073}"/>
    <dgm:cxn modelId="{9E49AC4D-471F-46E4-A298-E53676696C6A}" type="presOf" srcId="{DA715C00-9BF7-4F29-B90F-15DA1771571D}" destId="{5AAA21DE-0DA9-4C50-95BB-F576FAF4EAB1}" srcOrd="0" destOrd="0" presId="urn:microsoft.com/office/officeart/2005/8/layout/cycle1"/>
    <dgm:cxn modelId="{A460C287-5EAC-4B5D-A6FE-C00F938779DB}" type="presOf" srcId="{8465048D-DB38-4DFF-BD21-990678CE1073}" destId="{D9A2856B-2B4A-42C6-924B-DCF60BDE5440}" srcOrd="0" destOrd="0" presId="urn:microsoft.com/office/officeart/2005/8/layout/cycle1"/>
    <dgm:cxn modelId="{5C4BE989-899D-4023-8C99-3F304D56547A}" srcId="{1013DA8A-5B41-46DC-A763-107CE8727495}" destId="{C26188A1-8B52-41DD-B430-39499E763B60}" srcOrd="0" destOrd="0" parTransId="{3DADD6F8-6E9E-42D7-AA4C-638A2DFC1B51}" sibTransId="{AF303F87-8B98-4C36-9EEF-1B73F2382949}"/>
    <dgm:cxn modelId="{04644BA2-FAD1-4C77-B527-DB03F55FD747}" type="presOf" srcId="{AF303F87-8B98-4C36-9EEF-1B73F2382949}" destId="{05043CEC-DB4F-44A3-B9C5-8E3E6DAD5CC6}" srcOrd="0" destOrd="0" presId="urn:microsoft.com/office/officeart/2005/8/layout/cycle1"/>
    <dgm:cxn modelId="{250D1CF2-D55B-4CBA-BFEB-3D000F3F6313}" srcId="{1013DA8A-5B41-46DC-A763-107CE8727495}" destId="{217C2727-E195-4969-87A1-D23ECEC59463}" srcOrd="2" destOrd="0" parTransId="{DBF872C0-CBB3-4391-BABB-35616D4FFB10}" sibTransId="{DA715C00-9BF7-4F29-B90F-15DA1771571D}"/>
    <dgm:cxn modelId="{C651E45E-799F-4C3F-A22F-83DCCBB73BFE}" type="presParOf" srcId="{6337E519-6CB3-444D-9D04-0DA3A0C3D6AF}" destId="{9C6BD70D-F35C-4916-8B20-12DEF7A4F9F9}" srcOrd="0" destOrd="0" presId="urn:microsoft.com/office/officeart/2005/8/layout/cycle1"/>
    <dgm:cxn modelId="{6DD8470E-32FD-437F-9E3D-29BCAE2DB0B0}" type="presParOf" srcId="{6337E519-6CB3-444D-9D04-0DA3A0C3D6AF}" destId="{D4381F69-53C8-411B-92C8-956C10AE80EF}" srcOrd="1" destOrd="0" presId="urn:microsoft.com/office/officeart/2005/8/layout/cycle1"/>
    <dgm:cxn modelId="{F21AA8FE-ABBB-459C-990D-E6DD037866DF}" type="presParOf" srcId="{6337E519-6CB3-444D-9D04-0DA3A0C3D6AF}" destId="{05043CEC-DB4F-44A3-B9C5-8E3E6DAD5CC6}" srcOrd="2" destOrd="0" presId="urn:microsoft.com/office/officeart/2005/8/layout/cycle1"/>
    <dgm:cxn modelId="{93BDD490-BCBE-4AFC-AF4A-CFB1AC9066E6}" type="presParOf" srcId="{6337E519-6CB3-444D-9D04-0DA3A0C3D6AF}" destId="{0B14D044-6318-45A0-BC06-3C18714140B1}" srcOrd="3" destOrd="0" presId="urn:microsoft.com/office/officeart/2005/8/layout/cycle1"/>
    <dgm:cxn modelId="{1798C9C2-EBB1-49F3-A694-C0532B9FF963}" type="presParOf" srcId="{6337E519-6CB3-444D-9D04-0DA3A0C3D6AF}" destId="{9B1166EC-BBC7-48E5-A045-4A09302D8763}" srcOrd="4" destOrd="0" presId="urn:microsoft.com/office/officeart/2005/8/layout/cycle1"/>
    <dgm:cxn modelId="{5420B76A-2167-4B34-99F5-4674B01149E0}" type="presParOf" srcId="{6337E519-6CB3-444D-9D04-0DA3A0C3D6AF}" destId="{D9A2856B-2B4A-42C6-924B-DCF60BDE5440}" srcOrd="5" destOrd="0" presId="urn:microsoft.com/office/officeart/2005/8/layout/cycle1"/>
    <dgm:cxn modelId="{C643B669-F7FB-461B-84DB-88647CF3FD3F}" type="presParOf" srcId="{6337E519-6CB3-444D-9D04-0DA3A0C3D6AF}" destId="{0DCA099F-89D9-441C-B762-F5E4A7017EBE}" srcOrd="6" destOrd="0" presId="urn:microsoft.com/office/officeart/2005/8/layout/cycle1"/>
    <dgm:cxn modelId="{5A84D7E5-8771-45AD-8221-133D12A4D824}" type="presParOf" srcId="{6337E519-6CB3-444D-9D04-0DA3A0C3D6AF}" destId="{7CCA3BE0-B2C8-44FA-8703-2DB10C387DBE}" srcOrd="7" destOrd="0" presId="urn:microsoft.com/office/officeart/2005/8/layout/cycle1"/>
    <dgm:cxn modelId="{E5A7D920-8687-4F1E-B76C-FC597C25D53D}" type="presParOf" srcId="{6337E519-6CB3-444D-9D04-0DA3A0C3D6AF}" destId="{5AAA21DE-0DA9-4C50-95BB-F576FAF4EAB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81F69-53C8-411B-92C8-956C10AE80EF}">
      <dsp:nvSpPr>
        <dsp:cNvPr id="0" name=""/>
        <dsp:cNvSpPr/>
      </dsp:nvSpPr>
      <dsp:spPr>
        <a:xfrm>
          <a:off x="4627293" y="1080663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Ventricular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sp:txBody>
      <dsp:txXfrm>
        <a:off x="4627293" y="1080663"/>
        <a:ext cx="2279919" cy="2279919"/>
      </dsp:txXfrm>
    </dsp:sp>
    <dsp:sp modelId="{05043CEC-DB4F-44A3-B9C5-8E3E6DAD5CC6}">
      <dsp:nvSpPr>
        <dsp:cNvPr id="0" name=""/>
        <dsp:cNvSpPr/>
      </dsp:nvSpPr>
      <dsp:spPr>
        <a:xfrm>
          <a:off x="1021129" y="-274340"/>
          <a:ext cx="5389179" cy="5389179"/>
        </a:xfrm>
        <a:prstGeom prst="circularArrow">
          <a:avLst>
            <a:gd name="adj1" fmla="val 8250"/>
            <a:gd name="adj2" fmla="val 576212"/>
            <a:gd name="adj3" fmla="val 4127346"/>
            <a:gd name="adj4" fmla="val 1508743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166EC-BBC7-48E5-A045-4A09302D8763}">
      <dsp:nvSpPr>
        <dsp:cNvPr id="0" name=""/>
        <dsp:cNvSpPr/>
      </dsp:nvSpPr>
      <dsp:spPr>
        <a:xfrm>
          <a:off x="1881054" y="3528936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Diastole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(relaxation)</a:t>
          </a:r>
        </a:p>
      </dsp:txBody>
      <dsp:txXfrm>
        <a:off x="1881054" y="3528936"/>
        <a:ext cx="2279919" cy="2279919"/>
      </dsp:txXfrm>
    </dsp:sp>
    <dsp:sp modelId="{D9A2856B-2B4A-42C6-924B-DCF60BDE5440}">
      <dsp:nvSpPr>
        <dsp:cNvPr id="0" name=""/>
        <dsp:cNvSpPr/>
      </dsp:nvSpPr>
      <dsp:spPr>
        <a:xfrm rot="482771">
          <a:off x="998280" y="-395"/>
          <a:ext cx="5389179" cy="5389179"/>
        </a:xfrm>
        <a:prstGeom prst="circularArrow">
          <a:avLst>
            <a:gd name="adj1" fmla="val 8250"/>
            <a:gd name="adj2" fmla="val 576212"/>
            <a:gd name="adj3" fmla="val 10761027"/>
            <a:gd name="adj4" fmla="val 8697475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A3BE0-B2C8-44FA-8703-2DB10C387DBE}">
      <dsp:nvSpPr>
        <dsp:cNvPr id="0" name=""/>
        <dsp:cNvSpPr/>
      </dsp:nvSpPr>
      <dsp:spPr>
        <a:xfrm>
          <a:off x="1007384" y="69846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Atrial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sp:txBody>
      <dsp:txXfrm>
        <a:off x="1007384" y="69846"/>
        <a:ext cx="2279919" cy="2279919"/>
      </dsp:txXfrm>
    </dsp:sp>
    <dsp:sp modelId="{5AAA21DE-0DA9-4C50-95BB-F576FAF4EAB1}">
      <dsp:nvSpPr>
        <dsp:cNvPr id="0" name=""/>
        <dsp:cNvSpPr/>
      </dsp:nvSpPr>
      <dsp:spPr>
        <a:xfrm rot="881292">
          <a:off x="1168719" y="165839"/>
          <a:ext cx="5389179" cy="5389179"/>
        </a:xfrm>
        <a:prstGeom prst="circularArrow">
          <a:avLst>
            <a:gd name="adj1" fmla="val 8250"/>
            <a:gd name="adj2" fmla="val 576212"/>
            <a:gd name="adj3" fmla="val 17811527"/>
            <a:gd name="adj4" fmla="val 15294773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77FA-6898-4C43-91EF-4F4ADEF9E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3D099-B645-40A0-9A24-6107793CB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0794B-4CB9-4CB2-8DDF-B41697D3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4D6D2-391A-4ECE-8CF8-10AFC978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01774-97FA-43A8-A9CE-78897537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933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2DCD-E327-4BD7-997C-358B21ECB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86B7A-5BF9-4E24-8050-C08BB95E6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FE440-3A45-4922-B4AF-7784F8A60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47CF7-ED90-4E04-B039-07ACC8B2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A4F22-1ED8-45A4-8627-0C667560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34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E5EE9-94CE-4F22-82DC-1C14D2676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6E940-6D9F-49AF-B005-A057BD1A4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629D5-BBD5-4DAD-89CE-21F2F578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7527C-4977-43B9-B1F2-B15D1199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8B890-9116-4190-A606-5FC344D8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8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54AE-2359-451E-88ED-CC8A8EE2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22958-5A17-4374-A1CC-B203E207C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A6226-9CD5-48DB-8799-4ED32568A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F0119-E023-4B42-A20E-143E0BE0E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1585F-5DEA-4158-9FD2-5CF018798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8D5C4-D667-4053-9C81-0FCD3D6E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18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F8B5E-A806-4938-9666-EE81A66D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D9661-0555-4ACC-A022-84E1D0125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88373-3F9C-4F25-A36D-3A26543CB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F9A671-C41E-488A-A4F1-95DBAF501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C44B04-7DD5-434D-B0A2-B9E95F664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365395-8E1A-4C35-85CE-024988D1F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25AFC7-6E84-4411-931F-1B7088429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863699-FF8E-447A-8A28-39D836C38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43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80FE-86F3-4249-93D2-90FD030A8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39CD76-5F88-4BB8-932E-0ED9A347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28B7A-CAFE-4B39-8D1F-8E52510F0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8BA90-7910-4EB0-943F-D171B04D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18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BE29E1-0A94-4807-A3AF-577CCD98B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5EF323-1097-480A-AB0E-7EC6FB18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ED672-F24F-4781-8286-69B05705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75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A2759-2451-4219-927B-53EE3D7DB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F96E2-6B80-4665-906A-16B9AEFB2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57C38-A73E-4B07-8192-E2D15B461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E0577-8BCA-4D0F-9CB7-7A927BBC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98B4F-B7AF-4D70-BA34-5594DEEB0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A2733-D8CA-454F-9B5E-E5BE010F7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99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962D-393E-45DD-9606-C86CBADD6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7887C-ECBC-4C02-82A6-370D4F612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896F0-16B7-4AEB-B112-FB204D908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4CEE1-4D73-4EE9-AB91-7AC8FFF32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8FA1E-BAB0-4980-8C45-409357B1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3E31C-3EAE-419A-88BA-525B433CE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39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43A7-7A14-486E-B7D9-AFDBF2464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37499F-5C17-42AF-BDE8-F91A49B0B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221-1113-4340-9469-A36647B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8E2B0-6C3B-4ADA-80C5-936673085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E9853-465D-4968-95CB-8CAEBFAF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98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CB7C18-1AEE-458D-8AB0-0A141B3252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3AD25-26E5-47DA-8B5B-B20866D5D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70FCA-5DE7-4906-9ABD-602AE4168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8FD24-3B18-4995-B2A2-326A6A6A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32738-A78A-4699-BCE1-B06D21A6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445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8D218DEB-71C8-4BFD-826D-FD458C738D7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8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2129B7-3769-467E-B7C8-5AC97D93C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B55FE-16EA-4281-9960-303D311E5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6F62-2953-4308-BAEE-9CB5A3706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3CE9E-5E36-4E98-A1DF-68B829193A2C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3CCE4-FE37-4489-AEFB-68F08F400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596E-7E88-4428-86BF-0D420B854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29FB8-E7E6-4EDB-9894-B347CB41A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6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Cardiac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/>
              <a:t>Learning Outcomes</a:t>
            </a:r>
            <a:endParaRPr lang="en-GB" dirty="0"/>
          </a:p>
          <a:p>
            <a:pPr lvl="0"/>
            <a:r>
              <a:rPr lang="en-GB" i="1" dirty="0"/>
              <a:t>Explain the cardiac cycle in terms of atrial systole, ventricular systole and diastole</a:t>
            </a:r>
            <a:endParaRPr lang="en-GB" dirty="0"/>
          </a:p>
          <a:p>
            <a:pPr lvl="0"/>
            <a:r>
              <a:rPr lang="en-GB" i="1" dirty="0"/>
              <a:t>Analyse and interpret data relating to pressure changes during the cardiac cycle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26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Cardiac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This is the ongoing sequence of </a:t>
            </a:r>
            <a:r>
              <a:rPr lang="en-GB" b="1" dirty="0"/>
              <a:t>contraction</a:t>
            </a:r>
            <a:r>
              <a:rPr lang="en-GB" dirty="0"/>
              <a:t> &amp; relaxation of the atria and ventricles </a:t>
            </a:r>
          </a:p>
          <a:p>
            <a:pPr lvl="0"/>
            <a:r>
              <a:rPr lang="en-GB" dirty="0"/>
              <a:t>The 2 phases are contraction (SYSTOLE) and relaxation (DIASTOLE).</a:t>
            </a:r>
          </a:p>
          <a:p>
            <a:pPr lvl="0"/>
            <a:r>
              <a:rPr lang="en-GB" dirty="0"/>
              <a:t>Contraction occurs separately in the atria &amp; ventricles</a:t>
            </a:r>
          </a:p>
          <a:p>
            <a:pPr lvl="0"/>
            <a:r>
              <a:rPr lang="en-GB" dirty="0"/>
              <a:t>Note the </a:t>
            </a:r>
            <a:r>
              <a:rPr lang="en-GB" b="1" dirty="0"/>
              <a:t>pressure and volume</a:t>
            </a:r>
            <a:r>
              <a:rPr lang="en-GB" dirty="0"/>
              <a:t> changes throughout the cycle</a:t>
            </a:r>
          </a:p>
        </p:txBody>
      </p:sp>
    </p:spTree>
    <p:extLst>
      <p:ext uri="{BB962C8B-B14F-4D97-AF65-F5344CB8AC3E}">
        <p14:creationId xmlns:p14="http://schemas.microsoft.com/office/powerpoint/2010/main" val="2373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ChangeArrowheads="1"/>
          </p:cNvSpPr>
          <p:nvPr/>
        </p:nvSpPr>
        <p:spPr bwMode="auto">
          <a:xfrm>
            <a:off x="2135188" y="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400" dirty="0">
                <a:latin typeface="Comic Sans MS" panose="030F0702030302020204" pitchFamily="66" charset="0"/>
              </a:rPr>
              <a:t>Cardiac cycle</a:t>
            </a:r>
            <a:endParaRPr lang="en-GB" altLang="en-US" sz="4400" dirty="0">
              <a:latin typeface="Comic Sans MS" panose="030F0702030302020204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03388" y="5734051"/>
            <a:ext cx="8826500" cy="955675"/>
            <a:chOff x="179388" y="5734050"/>
            <a:chExt cx="8826500" cy="955675"/>
          </a:xfrm>
        </p:grpSpPr>
        <p:sp>
          <p:nvSpPr>
            <p:cNvPr id="1035" name="Text Box 4"/>
            <p:cNvSpPr txBox="1">
              <a:spLocks noChangeArrowheads="1"/>
            </p:cNvSpPr>
            <p:nvPr/>
          </p:nvSpPr>
          <p:spPr bwMode="auto">
            <a:xfrm>
              <a:off x="6804248" y="5734050"/>
              <a:ext cx="2201640" cy="955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>
                  <a:latin typeface="Comic Sans MS" panose="030F0702030302020204" pitchFamily="66" charset="0"/>
                </a:rPr>
                <a:t>Contraction = systole</a:t>
              </a:r>
              <a:endParaRPr lang="en-GB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36" name="Text Box 5"/>
            <p:cNvSpPr txBox="1">
              <a:spLocks noChangeArrowheads="1"/>
            </p:cNvSpPr>
            <p:nvPr/>
          </p:nvSpPr>
          <p:spPr bwMode="auto">
            <a:xfrm>
              <a:off x="179388" y="5734050"/>
              <a:ext cx="2057400" cy="955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>
                  <a:latin typeface="Comic Sans MS" panose="030F0702030302020204" pitchFamily="66" charset="0"/>
                </a:rPr>
                <a:t>Relaxation = diastole</a:t>
              </a:r>
              <a:endParaRPr lang="en-GB" altLang="en-US" dirty="0">
                <a:latin typeface="Comic Sans MS" panose="030F0702030302020204" pitchFamily="66" charset="0"/>
              </a:endParaRPr>
            </a:p>
          </p:txBody>
        </p:sp>
      </p:grpSp>
      <p:graphicFrame>
        <p:nvGraphicFramePr>
          <p:cNvPr id="2" name="Diagram 1"/>
          <p:cNvGraphicFramePr/>
          <p:nvPr>
            <p:extLst/>
          </p:nvPr>
        </p:nvGraphicFramePr>
        <p:xfrm>
          <a:off x="2729777" y="732791"/>
          <a:ext cx="6907213" cy="604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93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0"/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3512" y="548682"/>
            <a:ext cx="8964488" cy="575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 these prompts when describing the phases of the cardiac cycle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Muscle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Pressure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Valve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Direction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arents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ery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elightful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434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476673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anose="030F0702030302020204" pitchFamily="66" charset="0"/>
              </a:rPr>
              <a:t>Words to complete gaps on page 10 first of booklet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91544" y="1772816"/>
          <a:ext cx="7920880" cy="292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4143849835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3314240751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1007836093"/>
                    </a:ext>
                  </a:extLst>
                </a:gridCol>
                <a:gridCol w="1980220">
                  <a:extLst>
                    <a:ext uri="{9D8B030D-6E8A-4147-A177-3AD203B41FA5}">
                      <a16:colId xmlns:a16="http://schemas.microsoft.com/office/drawing/2014/main" val="4024728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Ventricles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Increases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Diastole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Higher </a:t>
                      </a:r>
                    </a:p>
                    <a:p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05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Decreases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Vein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Systole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Open</a:t>
                      </a:r>
                    </a:p>
                    <a:p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6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Closed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Atria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Tendons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Arteries</a:t>
                      </a:r>
                      <a:r>
                        <a:rPr lang="en-GB" sz="2800" baseline="0" dirty="0">
                          <a:latin typeface="Comic Sans MS" panose="030F0702030302020204" pitchFamily="66" charset="0"/>
                        </a:rPr>
                        <a:t> </a:t>
                      </a:r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13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48947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5640" y="5533376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Some words will be used more than once </a:t>
            </a:r>
          </a:p>
        </p:txBody>
      </p:sp>
    </p:spTree>
    <p:extLst>
      <p:ext uri="{BB962C8B-B14F-4D97-AF65-F5344CB8AC3E}">
        <p14:creationId xmlns:p14="http://schemas.microsoft.com/office/powerpoint/2010/main" val="2581828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DIASTOLE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600201"/>
            <a:ext cx="424428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Heart muscle is </a:t>
            </a:r>
            <a:r>
              <a:rPr lang="en-GB" altLang="en-US" i="1" dirty="0">
                <a:latin typeface="Comic Sans MS" panose="030F0702030302020204" pitchFamily="66" charset="0"/>
              </a:rPr>
              <a:t>relaxed</a:t>
            </a:r>
            <a:endParaRPr lang="en-GB" altLang="en-US" dirty="0">
              <a:latin typeface="Comic Sans MS" panose="030F0702030302020204" pitchFamily="66" charset="0"/>
            </a:endParaRPr>
          </a:p>
          <a:p>
            <a:r>
              <a:rPr lang="en-GB" altLang="en-US" dirty="0"/>
              <a:t>Pressure increases in the atria </a:t>
            </a:r>
          </a:p>
          <a:p>
            <a:r>
              <a:rPr lang="en-GB" altLang="en-US" b="1" dirty="0">
                <a:latin typeface="Comic Sans MS" panose="030F0702030302020204" pitchFamily="66" charset="0"/>
              </a:rPr>
              <a:t>Valves: Bicuspid and tricuspid valves open slightly</a:t>
            </a:r>
          </a:p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Direction: Blood starts to enter ventricles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6149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1992313" y="1700213"/>
          <a:ext cx="4038600" cy="413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Bitmap Image" r:id="rId3" imgW="4971429" imgH="5095238" progId="Paint.Picture">
                  <p:embed/>
                </p:oleObj>
              </mc:Choice>
              <mc:Fallback>
                <p:oleObj name="Bitmap Image" r:id="rId3" imgW="4971429" imgH="5095238" progId="Paint.Picture">
                  <p:embed/>
                  <p:pic>
                    <p:nvPicPr>
                      <p:cNvPr id="6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700213"/>
                        <a:ext cx="4038600" cy="413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6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279650" y="5805489"/>
          <a:ext cx="302418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Bitmap Image" r:id="rId5" imgW="2257560" imgH="638280" progId="Paint.Picture">
                  <p:embed/>
                </p:oleObj>
              </mc:Choice>
              <mc:Fallback>
                <p:oleObj name="Bitmap Image" r:id="rId5" imgW="2257560" imgH="638280" progId="Paint.Picture">
                  <p:embed/>
                  <p:pic>
                    <p:nvPicPr>
                      <p:cNvPr id="61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5805489"/>
                        <a:ext cx="3024188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1703389" y="188914"/>
            <a:ext cx="194468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b="1" dirty="0">
                <a:latin typeface="Comic Sans MS" panose="030F0702030302020204" pitchFamily="66" charset="0"/>
              </a:rPr>
              <a:t>ACTION OF THE VALVES IN BOLD!</a:t>
            </a:r>
          </a:p>
        </p:txBody>
      </p:sp>
    </p:spTree>
    <p:extLst>
      <p:ext uri="{BB962C8B-B14F-4D97-AF65-F5344CB8AC3E}">
        <p14:creationId xmlns:p14="http://schemas.microsoft.com/office/powerpoint/2010/main" val="249789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6147" grpId="0" build="p"/>
      <p:bldP spid="6148" grpId="0" build="p"/>
      <p:bldP spid="163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ATRIAL SYSTOLE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Muscles in atrial walls contract</a:t>
            </a:r>
          </a:p>
          <a:p>
            <a:pPr eaLnBrk="1" hangingPunct="1"/>
            <a:r>
              <a:rPr lang="en-GB" altLang="en-US" dirty="0"/>
              <a:t>Pressure in the atria increases</a:t>
            </a:r>
          </a:p>
          <a:p>
            <a:pPr lvl="0"/>
            <a:r>
              <a:rPr lang="en-GB" dirty="0"/>
              <a:t>Valves: A-V valves are forced open when the pressure in atria is higher than in ventricles</a:t>
            </a:r>
          </a:p>
          <a:p>
            <a:pPr lvl="0"/>
            <a:r>
              <a:rPr lang="en-GB" dirty="0"/>
              <a:t>Direction: blood flows into ventricles</a:t>
            </a:r>
          </a:p>
          <a:p>
            <a:pPr eaLnBrk="1" hangingPunct="1"/>
            <a:endParaRPr lang="en-GB" alt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Comic Sans MS" panose="030F0702030302020204" pitchFamily="66" charset="0"/>
            </a:endParaRPr>
          </a:p>
        </p:txBody>
      </p:sp>
      <p:graphicFrame>
        <p:nvGraphicFramePr>
          <p:cNvPr id="7173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6167438" y="1700213"/>
          <a:ext cx="4038600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Bitmap Image" r:id="rId3" imgW="5106113" imgH="5076190" progId="Paint.Picture">
                  <p:embed/>
                </p:oleObj>
              </mc:Choice>
              <mc:Fallback>
                <p:oleObj name="Bitmap Image" r:id="rId3" imgW="5106113" imgH="5076190" progId="Paint.Picture">
                  <p:embed/>
                  <p:pic>
                    <p:nvPicPr>
                      <p:cNvPr id="71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700213"/>
                        <a:ext cx="4038600" cy="429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6743700" y="5949950"/>
          <a:ext cx="31242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Bitmap Image" r:id="rId5" imgW="3123810" imgH="590476" progId="Paint.Picture">
                  <p:embed/>
                </p:oleObj>
              </mc:Choice>
              <mc:Fallback>
                <p:oleObj name="Bitmap Image" r:id="rId5" imgW="3123810" imgH="590476" progId="Paint.Picture">
                  <p:embed/>
                  <p:pic>
                    <p:nvPicPr>
                      <p:cNvPr id="71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5949950"/>
                        <a:ext cx="312420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60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171" grpId="0" build="p"/>
      <p:bldP spid="717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VENTRICULAR SYSTOLE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49545" y="1628800"/>
            <a:ext cx="4932363" cy="52292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GB" sz="3400" dirty="0"/>
              <a:t>Muscles in ventricle walls contract </a:t>
            </a:r>
          </a:p>
          <a:p>
            <a:pPr lvl="0"/>
            <a:r>
              <a:rPr lang="en-GB" sz="3400" dirty="0"/>
              <a:t>Pressure in ventricles increases </a:t>
            </a:r>
          </a:p>
          <a:p>
            <a:pPr lvl="0"/>
            <a:r>
              <a:rPr lang="en-GB" sz="3400" dirty="0"/>
              <a:t>Valves: A-V valves are forced closed when the pressure in ventricles is higher than in atria, </a:t>
            </a:r>
          </a:p>
          <a:p>
            <a:pPr lvl="0"/>
            <a:r>
              <a:rPr lang="en-GB" sz="3400" dirty="0"/>
              <a:t>Direction: valves prevent blood flowing back into atria</a:t>
            </a:r>
          </a:p>
          <a:p>
            <a:pPr lvl="0"/>
            <a:r>
              <a:rPr lang="en-GB" sz="3400" dirty="0"/>
              <a:t>Pressure in ventricles is also greater than in arteries </a:t>
            </a:r>
          </a:p>
          <a:p>
            <a:pPr lvl="0"/>
            <a:r>
              <a:rPr lang="en-GB" sz="3400" dirty="0"/>
              <a:t>Valves: S-L valves are therefore forced open</a:t>
            </a:r>
          </a:p>
          <a:p>
            <a:pPr lvl="0"/>
            <a:r>
              <a:rPr lang="en-GB" sz="3400" dirty="0"/>
              <a:t>Direction: blood flows out of arteries</a:t>
            </a:r>
          </a:p>
          <a:p>
            <a:pPr eaLnBrk="1" hangingPunct="1">
              <a:defRPr/>
            </a:pPr>
            <a:endParaRPr lang="en-US" sz="2400" dirty="0"/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172200" y="1724026"/>
          <a:ext cx="403860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Bitmap Image" r:id="rId3" imgW="4839375" imgH="5125165" progId="Paint.Picture">
                  <p:embed/>
                </p:oleObj>
              </mc:Choice>
              <mc:Fallback>
                <p:oleObj name="Bitmap Image" r:id="rId3" imgW="4839375" imgH="5125165" progId="Paint.Picture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724026"/>
                        <a:ext cx="4038600" cy="427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6629401" y="5876925"/>
          <a:ext cx="36433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Bitmap Image" r:id="rId5" imgW="4238095" imgH="561905" progId="Paint.Picture">
                  <p:embed/>
                </p:oleObj>
              </mc:Choice>
              <mc:Fallback>
                <p:oleObj name="Bitmap Image" r:id="rId5" imgW="4238095" imgH="561905" progId="Paint.Picture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5876925"/>
                        <a:ext cx="36433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850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DIASTOLE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600200"/>
            <a:ext cx="4038600" cy="4925144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Heart muscle relaxes</a:t>
            </a:r>
          </a:p>
          <a:p>
            <a:pPr lvl="0"/>
            <a:r>
              <a:rPr lang="en-GB" dirty="0"/>
              <a:t>Pressure in all chambers decreases</a:t>
            </a:r>
          </a:p>
          <a:p>
            <a:pPr lvl="0"/>
            <a:r>
              <a:rPr lang="en-GB" dirty="0"/>
              <a:t>Pressure in arteries is now greater than in ventricles </a:t>
            </a:r>
          </a:p>
          <a:p>
            <a:pPr lvl="0"/>
            <a:r>
              <a:rPr lang="en-GB" dirty="0"/>
              <a:t>Valves: S-L valves are therefore forced closed </a:t>
            </a:r>
          </a:p>
          <a:p>
            <a:pPr lvl="0"/>
            <a:r>
              <a:rPr lang="en-GB" dirty="0"/>
              <a:t>Direction: valves prevent blood flowing back into ventricles</a:t>
            </a:r>
          </a:p>
          <a:p>
            <a:pPr lvl="0"/>
            <a:r>
              <a:rPr lang="en-GB" dirty="0"/>
              <a:t>Direction: Blood enters  L &amp; R atria from veins   </a:t>
            </a:r>
          </a:p>
          <a:p>
            <a:pPr eaLnBrk="1" hangingPunct="1"/>
            <a:endParaRPr lang="en-GB" alt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063750" y="1700213"/>
          <a:ext cx="4038600" cy="378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Bitmap Image" r:id="rId3" imgW="5390476" imgH="5057143" progId="Paint.Picture">
                  <p:embed/>
                </p:oleObj>
              </mc:Choice>
              <mc:Fallback>
                <p:oleObj name="Bitmap Image" r:id="rId3" imgW="5390476" imgH="5057143" progId="Paint.Picture">
                  <p:embed/>
                  <p:pic>
                    <p:nvPicPr>
                      <p:cNvPr id="9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1700213"/>
                        <a:ext cx="4038600" cy="3789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927350" y="5589588"/>
          <a:ext cx="23812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Bitmap Image" r:id="rId5" imgW="2381582" imgH="923810" progId="Paint.Picture">
                  <p:embed/>
                </p:oleObj>
              </mc:Choice>
              <mc:Fallback>
                <p:oleObj name="Bitmap Image" r:id="rId5" imgW="2381582" imgH="923810" progId="Paint.Picture">
                  <p:embed/>
                  <p:pic>
                    <p:nvPicPr>
                      <p:cNvPr id="92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5589588"/>
                        <a:ext cx="23812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24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9219" grpId="0" build="p"/>
      <p:bldP spid="92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556793"/>
            <a:ext cx="7931224" cy="4569371"/>
          </a:xfrm>
        </p:spPr>
        <p:txBody>
          <a:bodyPr>
            <a:normAutofit fontScale="92500"/>
          </a:bodyPr>
          <a:lstStyle/>
          <a:p>
            <a:r>
              <a:rPr lang="en-GB" dirty="0"/>
              <a:t>The chamber which produces the greatest pressure is the left atrium </a:t>
            </a:r>
          </a:p>
          <a:p>
            <a:r>
              <a:rPr lang="en-GB" dirty="0"/>
              <a:t>The left and right ventricles contract together</a:t>
            </a:r>
          </a:p>
          <a:p>
            <a:r>
              <a:rPr lang="en-GB" dirty="0"/>
              <a:t>When the ventricle contracts the volume increases and the pressure increases</a:t>
            </a:r>
          </a:p>
          <a:p>
            <a:r>
              <a:rPr lang="en-GB" dirty="0"/>
              <a:t>Systole is the relaxation phase of the heart</a:t>
            </a:r>
          </a:p>
          <a:p>
            <a:r>
              <a:rPr lang="en-GB" dirty="0"/>
              <a:t>Semi-lunar valves occur between atria and ventricles</a:t>
            </a:r>
          </a:p>
          <a:p>
            <a:r>
              <a:rPr lang="en-GB" dirty="0"/>
              <a:t>Blood is forced from the ventricles into the arteries because the pressure is higher in the ventricle</a:t>
            </a:r>
          </a:p>
          <a:p>
            <a:r>
              <a:rPr lang="en-GB" dirty="0"/>
              <a:t>Diastole occurs after atrial contraction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69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196753"/>
            <a:ext cx="8219256" cy="492941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chamber which produces the greatest pressure is the left atrium</a:t>
            </a:r>
            <a:r>
              <a:rPr lang="en-GB" dirty="0">
                <a:solidFill>
                  <a:srgbClr val="FF0000"/>
                </a:solidFill>
              </a:rPr>
              <a:t> F</a:t>
            </a:r>
          </a:p>
          <a:p>
            <a:r>
              <a:rPr lang="en-GB" dirty="0"/>
              <a:t>The left and right ventricles contract together </a:t>
            </a:r>
            <a:r>
              <a:rPr lang="en-GB" dirty="0">
                <a:solidFill>
                  <a:srgbClr val="FF0000"/>
                </a:solidFill>
              </a:rPr>
              <a:t>T</a:t>
            </a:r>
          </a:p>
          <a:p>
            <a:r>
              <a:rPr lang="en-GB" dirty="0"/>
              <a:t>When the ventricle contracts the volume increases and the pressure increases </a:t>
            </a:r>
            <a:r>
              <a:rPr lang="en-GB" dirty="0">
                <a:solidFill>
                  <a:srgbClr val="FF0000"/>
                </a:solidFill>
              </a:rPr>
              <a:t>F</a:t>
            </a:r>
          </a:p>
          <a:p>
            <a:r>
              <a:rPr lang="en-GB" dirty="0"/>
              <a:t>Systole is the relaxation phase of the heart </a:t>
            </a:r>
            <a:r>
              <a:rPr lang="en-GB" dirty="0">
                <a:solidFill>
                  <a:srgbClr val="FF0000"/>
                </a:solidFill>
              </a:rPr>
              <a:t>F</a:t>
            </a:r>
          </a:p>
          <a:p>
            <a:r>
              <a:rPr lang="en-GB" dirty="0"/>
              <a:t>Semi-lunar valves occur between atria and ventricles </a:t>
            </a:r>
            <a:r>
              <a:rPr lang="en-GB" dirty="0">
                <a:solidFill>
                  <a:srgbClr val="FF0000"/>
                </a:solidFill>
              </a:rPr>
              <a:t>F</a:t>
            </a:r>
          </a:p>
          <a:p>
            <a:r>
              <a:rPr lang="en-GB" dirty="0"/>
              <a:t>Blood is forced from the ventricles into the arteries because the pressure is higher in the ventricle </a:t>
            </a:r>
            <a:r>
              <a:rPr lang="en-GB" dirty="0">
                <a:solidFill>
                  <a:srgbClr val="FF0000"/>
                </a:solidFill>
              </a:rPr>
              <a:t>T</a:t>
            </a:r>
          </a:p>
          <a:p>
            <a:r>
              <a:rPr lang="en-GB" dirty="0"/>
              <a:t>Diastole occurs after atrial contraction </a:t>
            </a:r>
            <a:r>
              <a:rPr lang="en-GB" dirty="0">
                <a:solidFill>
                  <a:srgbClr val="FF0000"/>
                </a:solidFill>
              </a:rPr>
              <a:t>F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40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26E9-10E7-4A11-A30D-A74958BC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back on page 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7C040-B27D-4921-B665-8483BB328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48882"/>
            <a:ext cx="9421523" cy="3825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7B6746-70EB-47C6-A165-ABBC6BF32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4525178"/>
            <a:ext cx="8539839" cy="84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3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463</Words>
  <Application>Microsoft Office PowerPoint</Application>
  <PresentationFormat>Widescreen</PresentationFormat>
  <Paragraphs>83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Times New Roman</vt:lpstr>
      <vt:lpstr>Office Theme</vt:lpstr>
      <vt:lpstr>Bitmap Image</vt:lpstr>
      <vt:lpstr>Cardiac cycle</vt:lpstr>
      <vt:lpstr>Cardiac Cycle</vt:lpstr>
      <vt:lpstr>PowerPoint Presentation</vt:lpstr>
      <vt:lpstr>PowerPoint Presentation</vt:lpstr>
      <vt:lpstr>PowerPoint Presentation</vt:lpstr>
      <vt:lpstr>DIASTOLE</vt:lpstr>
      <vt:lpstr>ATRIAL SYSTOLE</vt:lpstr>
      <vt:lpstr>VENTRICULAR SYSTOLE</vt:lpstr>
      <vt:lpstr>DIASTOLE</vt:lpstr>
      <vt:lpstr>True or False?</vt:lpstr>
      <vt:lpstr>Answers</vt:lpstr>
      <vt:lpstr>Now back on page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cycle</dc:title>
  <dc:creator>Daniel Wilson</dc:creator>
  <cp:lastModifiedBy>Daniel Wilson</cp:lastModifiedBy>
  <cp:revision>5</cp:revision>
  <dcterms:created xsi:type="dcterms:W3CDTF">2019-11-20T09:27:27Z</dcterms:created>
  <dcterms:modified xsi:type="dcterms:W3CDTF">2019-11-20T10:21:28Z</dcterms:modified>
</cp:coreProperties>
</file>