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1" r:id="rId2"/>
    <p:sldId id="309" r:id="rId3"/>
    <p:sldId id="272" r:id="rId4"/>
    <p:sldId id="422" r:id="rId5"/>
    <p:sldId id="423" r:id="rId6"/>
    <p:sldId id="312" r:id="rId7"/>
    <p:sldId id="313" r:id="rId8"/>
    <p:sldId id="314" r:id="rId9"/>
    <p:sldId id="315" r:id="rId10"/>
    <p:sldId id="394" r:id="rId11"/>
    <p:sldId id="395" r:id="rId12"/>
    <p:sldId id="424" r:id="rId13"/>
    <p:sldId id="427" r:id="rId14"/>
    <p:sldId id="426" r:id="rId15"/>
    <p:sldId id="42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89" d="100"/>
          <a:sy n="89" d="100"/>
        </p:scale>
        <p:origin x="90" y="5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55A97-4033-4621-9394-038491CC17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0996E7-EF5C-4BE5-A241-CC09A55AA2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913962-0AFA-47AF-825F-ADE2DFF3C767}"/>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8A5A063F-27B1-4FC2-B9A8-B7872A7AD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59E336-EBD7-47BE-8CCE-01F188B61ABE}"/>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3024382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1A850-301A-453F-88D4-97AD2800FD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0B4040-0B54-460F-8715-461537AB4F2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9D610B-B21F-49AE-A30D-1B0B0D6CB164}"/>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7525C1A6-C621-4CF0-957F-21BA942067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6F26FB-F5F4-4CBB-92D2-E0F0D0604881}"/>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130422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F374-6B2B-4045-8257-250C0E32A6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D472DD-01C4-46E9-9ECF-C658807F3D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6B3D811-EC27-4701-83D6-A9FE1842C7AB}"/>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13212715-CECE-4862-A3D3-ACB124794D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3AFAFC-1DEC-41A4-8531-141C18033414}"/>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283656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80057-57B0-4476-B3FC-1ECEBB68CA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DB2245-9488-470B-B2BD-130AB6907FA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9918A6-82B6-4211-9098-F0CB278081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18F7B2-65C1-4EE4-A6B6-182960F21C6D}"/>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6" name="Footer Placeholder 5">
            <a:extLst>
              <a:ext uri="{FF2B5EF4-FFF2-40B4-BE49-F238E27FC236}">
                <a16:creationId xmlns:a16="http://schemas.microsoft.com/office/drawing/2014/main" id="{8A563478-0CB9-4091-B884-6D805DD6F4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A36C6B-4A69-4245-8806-3D9816CBEB41}"/>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44836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1C3B7-C2BB-44F2-9430-07768889724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90465F-EDAB-4AA2-9668-B61D460996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BAC868-0EA8-4E57-B0B2-2422CC1CCEF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27486F3-4461-4B07-A260-E22521B448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04980E4-DCB9-454A-961C-C77DCD8CA1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F81FA1-FC26-4870-B081-9FAE47E29DF6}"/>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8" name="Footer Placeholder 7">
            <a:extLst>
              <a:ext uri="{FF2B5EF4-FFF2-40B4-BE49-F238E27FC236}">
                <a16:creationId xmlns:a16="http://schemas.microsoft.com/office/drawing/2014/main" id="{646D95C0-4AF5-4BA8-A5E8-EB927A2081F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6D7FDD-3889-45A8-A4CC-1C084011B902}"/>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4621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A34EB-0923-4DBA-84C8-D48ECAC13FF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7E0C25C-FA15-4D7D-B537-93E4F3764667}"/>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4" name="Footer Placeholder 3">
            <a:extLst>
              <a:ext uri="{FF2B5EF4-FFF2-40B4-BE49-F238E27FC236}">
                <a16:creationId xmlns:a16="http://schemas.microsoft.com/office/drawing/2014/main" id="{0A035914-8777-4AFF-9C1E-F36FF05092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8882B21-CF60-4230-B865-58CB5A6DDEC5}"/>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612925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D517E0-2531-45E9-AE64-9FD1E6DBB4B5}"/>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3" name="Footer Placeholder 2">
            <a:extLst>
              <a:ext uri="{FF2B5EF4-FFF2-40B4-BE49-F238E27FC236}">
                <a16:creationId xmlns:a16="http://schemas.microsoft.com/office/drawing/2014/main" id="{2DE5A63A-9753-4DA5-9131-327E7E4661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8B0C383-2523-40E8-8E35-FAF8061BE919}"/>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3460450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7F99-4059-4599-96B2-B9D9DE9577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7FF8491-4BA4-4DA8-9661-D4292405D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CAA6C3-F565-4C88-AC09-8C4A59ED2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DC3817D-6256-4011-8DA9-2B8DBFC5C8A8}"/>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6" name="Footer Placeholder 5">
            <a:extLst>
              <a:ext uri="{FF2B5EF4-FFF2-40B4-BE49-F238E27FC236}">
                <a16:creationId xmlns:a16="http://schemas.microsoft.com/office/drawing/2014/main" id="{3FC7A2E7-2731-4121-ADFC-D86668D167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052B23-1D45-4360-A380-195083BF4DD6}"/>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3026913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9392-B3AC-42AE-ACBD-E89D2BE93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786CC9-9786-4C0D-A030-CF2BC7B30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4606FC5-80A3-47A4-AE7A-95A1063677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DBEAFF-4279-45FE-B984-F75A523D8333}"/>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6" name="Footer Placeholder 5">
            <a:extLst>
              <a:ext uri="{FF2B5EF4-FFF2-40B4-BE49-F238E27FC236}">
                <a16:creationId xmlns:a16="http://schemas.microsoft.com/office/drawing/2014/main" id="{564024C7-7CCC-4B06-8EF6-C407B4ACC9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F4DD12-691C-4603-994E-B3B8F18BC9C3}"/>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2044053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7694-CF00-4FE2-8FD8-9F9B1600FE1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A6714C-552A-4D36-908E-D81396495B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B0EFAA-8021-4400-A6D4-7380226085C8}"/>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19D90143-61C2-44CD-97BF-F065B1ED44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9326B8-8DC0-4E44-8F59-F836CA5F75AB}"/>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77599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A76B04-D821-4F7C-AA1E-B392E4925F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ACFD5D-1E41-43FE-8F54-F7C53CCE0B9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ED4DD8-8A67-4ABC-BA33-B46FE4753818}"/>
              </a:ext>
            </a:extLst>
          </p:cNvPr>
          <p:cNvSpPr>
            <a:spLocks noGrp="1"/>
          </p:cNvSpPr>
          <p:nvPr>
            <p:ph type="dt" sz="half" idx="10"/>
          </p:nvPr>
        </p:nvSpPr>
        <p:spPr/>
        <p:txBody>
          <a:body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BDA2AF18-C19A-4866-9046-4BE862DB2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45BCD4-EB8D-412C-B3D7-A93C24A845C4}"/>
              </a:ext>
            </a:extLst>
          </p:cNvPr>
          <p:cNvSpPr>
            <a:spLocks noGrp="1"/>
          </p:cNvSpPr>
          <p:nvPr>
            <p:ph type="sldNum" sz="quarter" idx="12"/>
          </p:nvPr>
        </p:nvSpPr>
        <p:spPr/>
        <p:txBody>
          <a:bodyPr/>
          <a:lstStyle/>
          <a:p>
            <a:fld id="{343ADCD7-B178-4ED9-B31E-F035735AE83F}" type="slidenum">
              <a:rPr lang="en-GB" smtClean="0"/>
              <a:t>‹#›</a:t>
            </a:fld>
            <a:endParaRPr lang="en-GB"/>
          </a:p>
        </p:txBody>
      </p:sp>
    </p:spTree>
    <p:extLst>
      <p:ext uri="{BB962C8B-B14F-4D97-AF65-F5344CB8AC3E}">
        <p14:creationId xmlns:p14="http://schemas.microsoft.com/office/powerpoint/2010/main" val="360829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A6ED1-ACCF-402C-82A7-F16BF7D55D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7D2E18-3B7F-4316-B51D-F72FA91A7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020F06-C657-4C36-B3C4-D58E97EA5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C0637-1EF7-4CB3-8F30-560D0BDFAD42}" type="datetimeFigureOut">
              <a:rPr lang="en-GB" smtClean="0"/>
              <a:t>21/11/2019</a:t>
            </a:fld>
            <a:endParaRPr lang="en-GB"/>
          </a:p>
        </p:txBody>
      </p:sp>
      <p:sp>
        <p:nvSpPr>
          <p:cNvPr id="5" name="Footer Placeholder 4">
            <a:extLst>
              <a:ext uri="{FF2B5EF4-FFF2-40B4-BE49-F238E27FC236}">
                <a16:creationId xmlns:a16="http://schemas.microsoft.com/office/drawing/2014/main" id="{297F84AF-FEC0-47F0-B52D-2C672E9F9F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628DDBF-26B7-4D05-B49E-5C3946A220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ADCD7-B178-4ED9-B31E-F035735AE83F}" type="slidenum">
              <a:rPr lang="en-GB" smtClean="0"/>
              <a:t>‹#›</a:t>
            </a:fld>
            <a:endParaRPr lang="en-GB"/>
          </a:p>
        </p:txBody>
      </p:sp>
    </p:spTree>
    <p:extLst>
      <p:ext uri="{BB962C8B-B14F-4D97-AF65-F5344CB8AC3E}">
        <p14:creationId xmlns:p14="http://schemas.microsoft.com/office/powerpoint/2010/main" val="3399431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4491-89C4-4533-BE2E-B5597519BF97}"/>
              </a:ext>
            </a:extLst>
          </p:cNvPr>
          <p:cNvSpPr>
            <a:spLocks noGrp="1"/>
          </p:cNvSpPr>
          <p:nvPr>
            <p:ph type="ctrTitle"/>
          </p:nvPr>
        </p:nvSpPr>
        <p:spPr/>
        <p:txBody>
          <a:bodyPr/>
          <a:lstStyle/>
          <a:p>
            <a:r>
              <a:rPr lang="en-GB" u="sng" dirty="0"/>
              <a:t>Learning Outcomes</a:t>
            </a:r>
          </a:p>
        </p:txBody>
      </p:sp>
      <p:sp>
        <p:nvSpPr>
          <p:cNvPr id="3" name="Subtitle 2">
            <a:extLst>
              <a:ext uri="{FF2B5EF4-FFF2-40B4-BE49-F238E27FC236}">
                <a16:creationId xmlns:a16="http://schemas.microsoft.com/office/drawing/2014/main" id="{E60401D7-76D0-470C-9583-2639B7BBA2CE}"/>
              </a:ext>
            </a:extLst>
          </p:cNvPr>
          <p:cNvSpPr>
            <a:spLocks noGrp="1"/>
          </p:cNvSpPr>
          <p:nvPr>
            <p:ph type="subTitle" idx="1"/>
          </p:nvPr>
        </p:nvSpPr>
        <p:spPr/>
        <p:txBody>
          <a:bodyPr/>
          <a:lstStyle/>
          <a:p>
            <a:pPr marL="342900" indent="-342900">
              <a:buFont typeface="Arial" panose="020B0604020202020204" pitchFamily="34" charset="0"/>
              <a:buChar char="•"/>
            </a:pPr>
            <a:r>
              <a:rPr lang="en-GB" dirty="0"/>
              <a:t>Process data to calculate rates</a:t>
            </a:r>
          </a:p>
        </p:txBody>
      </p:sp>
    </p:spTree>
    <p:extLst>
      <p:ext uri="{BB962C8B-B14F-4D97-AF65-F5344CB8AC3E}">
        <p14:creationId xmlns:p14="http://schemas.microsoft.com/office/powerpoint/2010/main" val="1409605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Calculations: </a:t>
            </a:r>
          </a:p>
        </p:txBody>
      </p:sp>
      <p:pic>
        <p:nvPicPr>
          <p:cNvPr id="6" name="Content Placeholder 5"/>
          <p:cNvPicPr>
            <a:picLocks noGrp="1" noChangeAspect="1"/>
          </p:cNvPicPr>
          <p:nvPr>
            <p:ph idx="1"/>
          </p:nvPr>
        </p:nvPicPr>
        <p:blipFill rotWithShape="1">
          <a:blip r:embed="rId2"/>
          <a:srcRect l="15197" t="24496" r="21117" b="47523"/>
          <a:stretch/>
        </p:blipFill>
        <p:spPr>
          <a:xfrm>
            <a:off x="1703512" y="1556793"/>
            <a:ext cx="8964488" cy="2461565"/>
          </a:xfrm>
          <a:prstGeom prst="rect">
            <a:avLst/>
          </a:prstGeom>
        </p:spPr>
      </p:pic>
      <p:sp>
        <p:nvSpPr>
          <p:cNvPr id="7" name="TextBox 6"/>
          <p:cNvSpPr txBox="1"/>
          <p:nvPr/>
        </p:nvSpPr>
        <p:spPr>
          <a:xfrm>
            <a:off x="5879976" y="3501009"/>
            <a:ext cx="3744416" cy="307777"/>
          </a:xfrm>
          <a:prstGeom prst="rect">
            <a:avLst/>
          </a:prstGeom>
          <a:noFill/>
        </p:spPr>
        <p:txBody>
          <a:bodyPr wrap="square" rtlCol="0">
            <a:spAutoFit/>
          </a:bodyPr>
          <a:lstStyle/>
          <a:p>
            <a:r>
              <a:rPr lang="en-GB" sz="1400" dirty="0"/>
              <a:t>Stoke volume x heart rate </a:t>
            </a:r>
          </a:p>
        </p:txBody>
      </p:sp>
    </p:spTree>
    <p:extLst>
      <p:ext uri="{BB962C8B-B14F-4D97-AF65-F5344CB8AC3E}">
        <p14:creationId xmlns:p14="http://schemas.microsoft.com/office/powerpoint/2010/main" val="16953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76672"/>
            <a:ext cx="8229600" cy="1498178"/>
          </a:xfrm>
        </p:spPr>
        <p:txBody>
          <a:bodyPr>
            <a:normAutofit fontScale="90000"/>
          </a:bodyPr>
          <a:lstStyle/>
          <a:p>
            <a:r>
              <a:rPr lang="en-GB" b="1" dirty="0"/>
              <a:t>Why does training lower the resting heart rate of an athlete?</a:t>
            </a:r>
            <a:br>
              <a:rPr lang="en-GB" dirty="0"/>
            </a:br>
            <a:endParaRPr lang="en-GB" dirty="0"/>
          </a:p>
        </p:txBody>
      </p:sp>
      <p:sp>
        <p:nvSpPr>
          <p:cNvPr id="3" name="Content Placeholder 2"/>
          <p:cNvSpPr>
            <a:spLocks noGrp="1"/>
          </p:cNvSpPr>
          <p:nvPr>
            <p:ph idx="1"/>
          </p:nvPr>
        </p:nvSpPr>
        <p:spPr>
          <a:xfrm>
            <a:off x="1714560" y="1996441"/>
            <a:ext cx="8701920" cy="4525963"/>
          </a:xfrm>
        </p:spPr>
        <p:txBody>
          <a:bodyPr>
            <a:normAutofit/>
          </a:bodyPr>
          <a:lstStyle/>
          <a:p>
            <a:pPr lvl="0"/>
            <a:r>
              <a:rPr lang="en-GB" dirty="0"/>
              <a:t>There is an </a:t>
            </a:r>
            <a:r>
              <a:rPr lang="en-GB" b="1" dirty="0"/>
              <a:t>increase</a:t>
            </a:r>
            <a:r>
              <a:rPr lang="en-GB" dirty="0"/>
              <a:t> in size of the heart / ventricles</a:t>
            </a:r>
          </a:p>
          <a:p>
            <a:pPr lvl="0"/>
            <a:r>
              <a:rPr lang="en-GB" dirty="0"/>
              <a:t>There is an </a:t>
            </a:r>
            <a:r>
              <a:rPr lang="en-GB" b="1" dirty="0"/>
              <a:t>increase</a:t>
            </a:r>
            <a:r>
              <a:rPr lang="en-GB" dirty="0"/>
              <a:t> in muscle size in the walls</a:t>
            </a:r>
          </a:p>
          <a:p>
            <a:pPr lvl="0"/>
            <a:r>
              <a:rPr lang="en-GB" dirty="0"/>
              <a:t>Therefore there is an </a:t>
            </a:r>
            <a:r>
              <a:rPr lang="en-GB" b="1" dirty="0"/>
              <a:t>increase</a:t>
            </a:r>
            <a:r>
              <a:rPr lang="en-GB" dirty="0"/>
              <a:t> in the strength of contraction</a:t>
            </a:r>
          </a:p>
          <a:p>
            <a:pPr lvl="0"/>
            <a:r>
              <a:rPr lang="en-GB" dirty="0"/>
              <a:t>There is an </a:t>
            </a:r>
            <a:r>
              <a:rPr lang="en-GB" b="1" dirty="0"/>
              <a:t>increase</a:t>
            </a:r>
            <a:r>
              <a:rPr lang="en-GB" dirty="0"/>
              <a:t> in stroke volume</a:t>
            </a:r>
          </a:p>
          <a:p>
            <a:pPr lvl="0"/>
            <a:r>
              <a:rPr lang="en-GB" dirty="0"/>
              <a:t>Cardiac output is the </a:t>
            </a:r>
            <a:r>
              <a:rPr lang="en-GB" b="1" dirty="0"/>
              <a:t>SAME</a:t>
            </a:r>
          </a:p>
          <a:p>
            <a:endParaRPr lang="en-GB" dirty="0"/>
          </a:p>
        </p:txBody>
      </p:sp>
    </p:spTree>
    <p:extLst>
      <p:ext uri="{BB962C8B-B14F-4D97-AF65-F5344CB8AC3E}">
        <p14:creationId xmlns:p14="http://schemas.microsoft.com/office/powerpoint/2010/main" val="39750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AEDF1-2820-4B27-AE27-582F21CD50DD}"/>
              </a:ext>
            </a:extLst>
          </p:cNvPr>
          <p:cNvSpPr>
            <a:spLocks noGrp="1"/>
          </p:cNvSpPr>
          <p:nvPr>
            <p:ph type="title"/>
          </p:nvPr>
        </p:nvSpPr>
        <p:spPr>
          <a:xfrm>
            <a:off x="838200" y="681037"/>
            <a:ext cx="10515600" cy="1325563"/>
          </a:xfrm>
        </p:spPr>
        <p:txBody>
          <a:bodyPr>
            <a:normAutofit fontScale="90000"/>
          </a:bodyPr>
          <a:lstStyle/>
          <a:p>
            <a:r>
              <a:rPr lang="en-GB" dirty="0"/>
              <a:t>If a person’s cardiac output is 4.9 dm</a:t>
            </a:r>
            <a:r>
              <a:rPr lang="en-GB" baseline="30000" dirty="0"/>
              <a:t>3</a:t>
            </a:r>
            <a:r>
              <a:rPr lang="en-GB" dirty="0"/>
              <a:t>min</a:t>
            </a:r>
            <a:r>
              <a:rPr lang="en-GB" baseline="30000" dirty="0"/>
              <a:t>-1</a:t>
            </a:r>
            <a:r>
              <a:rPr lang="en-GB" dirty="0"/>
              <a:t>, and their heart rate is 70bpm, calculate their stroke volume.</a:t>
            </a:r>
            <a:br>
              <a:rPr lang="en-GB" dirty="0"/>
            </a:br>
            <a:endParaRPr lang="en-GB" dirty="0"/>
          </a:p>
        </p:txBody>
      </p:sp>
      <p:sp>
        <p:nvSpPr>
          <p:cNvPr id="3" name="Content Placeholder 2">
            <a:extLst>
              <a:ext uri="{FF2B5EF4-FFF2-40B4-BE49-F238E27FC236}">
                <a16:creationId xmlns:a16="http://schemas.microsoft.com/office/drawing/2014/main" id="{B7393435-1670-4B16-BEF4-91975C9D4A26}"/>
              </a:ext>
            </a:extLst>
          </p:cNvPr>
          <p:cNvSpPr>
            <a:spLocks noGrp="1"/>
          </p:cNvSpPr>
          <p:nvPr>
            <p:ph idx="1"/>
          </p:nvPr>
        </p:nvSpPr>
        <p:spPr>
          <a:xfrm>
            <a:off x="838200" y="2183363"/>
            <a:ext cx="10515600" cy="3993600"/>
          </a:xfrm>
        </p:spPr>
        <p:txBody>
          <a:bodyPr/>
          <a:lstStyle/>
          <a:p>
            <a:r>
              <a:rPr lang="en-GB" dirty="0"/>
              <a:t> 4.9 / 70=  0.07dm</a:t>
            </a:r>
            <a:r>
              <a:rPr lang="en-GB" baseline="30000" dirty="0"/>
              <a:t>3</a:t>
            </a:r>
          </a:p>
        </p:txBody>
      </p:sp>
    </p:spTree>
    <p:extLst>
      <p:ext uri="{BB962C8B-B14F-4D97-AF65-F5344CB8AC3E}">
        <p14:creationId xmlns:p14="http://schemas.microsoft.com/office/powerpoint/2010/main" val="224194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F8A2-4C61-4DC5-BAAB-9FAE4F0DD48D}"/>
              </a:ext>
            </a:extLst>
          </p:cNvPr>
          <p:cNvSpPr>
            <a:spLocks noGrp="1"/>
          </p:cNvSpPr>
          <p:nvPr>
            <p:ph type="title"/>
          </p:nvPr>
        </p:nvSpPr>
        <p:spPr>
          <a:xfrm>
            <a:off x="838200" y="681037"/>
            <a:ext cx="10515600" cy="1325563"/>
          </a:xfrm>
        </p:spPr>
        <p:txBody>
          <a:bodyPr>
            <a:normAutofit fontScale="90000"/>
          </a:bodyPr>
          <a:lstStyle/>
          <a:p>
            <a:r>
              <a:rPr lang="en-GB" dirty="0"/>
              <a:t>If a person has a stroke volume of 0.065 dm</a:t>
            </a:r>
            <a:r>
              <a:rPr lang="en-GB" baseline="30000" dirty="0"/>
              <a:t>3</a:t>
            </a:r>
            <a:r>
              <a:rPr lang="en-GB" dirty="0"/>
              <a:t> and a cardiac output of 5.2 dm</a:t>
            </a:r>
            <a:r>
              <a:rPr lang="en-GB" baseline="30000" dirty="0"/>
              <a:t>3</a:t>
            </a:r>
            <a:r>
              <a:rPr lang="en-GB" dirty="0"/>
              <a:t>min</a:t>
            </a:r>
            <a:r>
              <a:rPr lang="en-GB" baseline="30000" dirty="0"/>
              <a:t>-1</a:t>
            </a:r>
            <a:r>
              <a:rPr lang="en-GB" dirty="0"/>
              <a:t>, calculate their heart rate.</a:t>
            </a:r>
            <a:br>
              <a:rPr lang="en-GB" dirty="0"/>
            </a:br>
            <a:endParaRPr lang="en-GB" dirty="0"/>
          </a:p>
        </p:txBody>
      </p:sp>
      <p:sp>
        <p:nvSpPr>
          <p:cNvPr id="4" name="TextBox 3">
            <a:extLst>
              <a:ext uri="{FF2B5EF4-FFF2-40B4-BE49-F238E27FC236}">
                <a16:creationId xmlns:a16="http://schemas.microsoft.com/office/drawing/2014/main" id="{E5E19741-BE39-44AB-A6C4-FB9C8E3D2585}"/>
              </a:ext>
            </a:extLst>
          </p:cNvPr>
          <p:cNvSpPr txBox="1"/>
          <p:nvPr/>
        </p:nvSpPr>
        <p:spPr>
          <a:xfrm>
            <a:off x="924096" y="2460720"/>
            <a:ext cx="6811347" cy="584775"/>
          </a:xfrm>
          <a:prstGeom prst="rect">
            <a:avLst/>
          </a:prstGeom>
          <a:noFill/>
        </p:spPr>
        <p:txBody>
          <a:bodyPr wrap="square" rtlCol="0">
            <a:spAutoFit/>
          </a:bodyPr>
          <a:lstStyle/>
          <a:p>
            <a:r>
              <a:rPr lang="en-GB" sz="3200" dirty="0"/>
              <a:t>5.2/ 0.065 = 80 bpm</a:t>
            </a:r>
          </a:p>
        </p:txBody>
      </p:sp>
    </p:spTree>
    <p:extLst>
      <p:ext uri="{BB962C8B-B14F-4D97-AF65-F5344CB8AC3E}">
        <p14:creationId xmlns:p14="http://schemas.microsoft.com/office/powerpoint/2010/main" val="197221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On paper, answer the following questions</a:t>
            </a:r>
          </a:p>
        </p:txBody>
      </p:sp>
      <p:sp>
        <p:nvSpPr>
          <p:cNvPr id="3" name="Content Placeholder 2"/>
          <p:cNvSpPr>
            <a:spLocks noGrp="1"/>
          </p:cNvSpPr>
          <p:nvPr>
            <p:ph idx="1"/>
          </p:nvPr>
        </p:nvSpPr>
        <p:spPr>
          <a:xfrm>
            <a:off x="1981200" y="1600201"/>
            <a:ext cx="8363272" cy="4525963"/>
          </a:xfrm>
        </p:spPr>
        <p:txBody>
          <a:bodyPr>
            <a:normAutofit/>
          </a:bodyPr>
          <a:lstStyle/>
          <a:p>
            <a:pPr marL="514350" indent="-514350">
              <a:buFont typeface="+mj-lt"/>
              <a:buAutoNum type="arabicPeriod"/>
            </a:pPr>
            <a:r>
              <a:rPr lang="en-GB" dirty="0"/>
              <a:t>Name the chamber of the heart that produced the greatest pressure.</a:t>
            </a:r>
          </a:p>
          <a:p>
            <a:pPr marL="514350" indent="-514350">
              <a:buFont typeface="+mj-lt"/>
              <a:buAutoNum type="arabicPeriod"/>
            </a:pPr>
            <a:r>
              <a:rPr lang="en-GB" dirty="0"/>
              <a:t>State whether each of the following statements is true or false.</a:t>
            </a:r>
          </a:p>
          <a:p>
            <a:pPr marL="514350" indent="-514350">
              <a:buAutoNum type="alphaLcPeriod"/>
            </a:pPr>
            <a:r>
              <a:rPr lang="en-GB" dirty="0"/>
              <a:t>The left and right ventricles contract together.</a:t>
            </a:r>
          </a:p>
          <a:p>
            <a:pPr marL="514350" indent="-514350">
              <a:buAutoNum type="alphaLcPeriod"/>
            </a:pPr>
            <a:r>
              <a:rPr lang="en-GB" dirty="0"/>
              <a:t>Veins have pocket valves.</a:t>
            </a:r>
          </a:p>
          <a:p>
            <a:pPr marL="514350" indent="-514350">
              <a:buAutoNum type="alphaLcPeriod"/>
            </a:pPr>
            <a:r>
              <a:rPr lang="en-GB" dirty="0"/>
              <a:t>Semi-lunar valves occur between the atria and ventricles.</a:t>
            </a:r>
          </a:p>
        </p:txBody>
      </p:sp>
    </p:spTree>
    <p:extLst>
      <p:ext uri="{BB962C8B-B14F-4D97-AF65-F5344CB8AC3E}">
        <p14:creationId xmlns:p14="http://schemas.microsoft.com/office/powerpoint/2010/main" val="368039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p>
        </p:txBody>
      </p:sp>
      <p:sp>
        <p:nvSpPr>
          <p:cNvPr id="3" name="Content Placeholder 2"/>
          <p:cNvSpPr>
            <a:spLocks noGrp="1"/>
          </p:cNvSpPr>
          <p:nvPr>
            <p:ph idx="1"/>
          </p:nvPr>
        </p:nvSpPr>
        <p:spPr/>
        <p:txBody>
          <a:bodyPr/>
          <a:lstStyle/>
          <a:p>
            <a:pPr marL="514350" indent="-514350">
              <a:buFont typeface="+mj-lt"/>
              <a:buAutoNum type="arabicPeriod"/>
            </a:pPr>
            <a:r>
              <a:rPr lang="en-GB" dirty="0"/>
              <a:t>Left ventricle</a:t>
            </a:r>
          </a:p>
          <a:p>
            <a:pPr marL="514350" indent="-514350">
              <a:buFont typeface="+mj-lt"/>
              <a:buAutoNum type="arabicPeriod"/>
            </a:pPr>
            <a:r>
              <a:rPr lang="en-GB" dirty="0"/>
              <a:t> </a:t>
            </a:r>
          </a:p>
          <a:p>
            <a:pPr marL="514350" indent="-514350">
              <a:buAutoNum type="alphaLcPeriod"/>
            </a:pPr>
            <a:r>
              <a:rPr lang="en-GB" dirty="0"/>
              <a:t>True</a:t>
            </a:r>
          </a:p>
          <a:p>
            <a:pPr marL="0" indent="0">
              <a:buNone/>
            </a:pPr>
            <a:r>
              <a:rPr lang="en-GB" dirty="0"/>
              <a:t>b. True</a:t>
            </a:r>
          </a:p>
          <a:p>
            <a:pPr marL="514350" indent="-514350">
              <a:buFont typeface="+mj-lt"/>
              <a:buAutoNum type="alphaLcPeriod" startAt="3"/>
            </a:pPr>
            <a:r>
              <a:rPr lang="en-GB" dirty="0"/>
              <a:t>False</a:t>
            </a:r>
          </a:p>
        </p:txBody>
      </p:sp>
    </p:spTree>
    <p:extLst>
      <p:ext uri="{BB962C8B-B14F-4D97-AF65-F5344CB8AC3E}">
        <p14:creationId xmlns:p14="http://schemas.microsoft.com/office/powerpoint/2010/main" val="380684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 (cont.)</a:t>
            </a:r>
          </a:p>
        </p:txBody>
      </p:sp>
      <p:sp>
        <p:nvSpPr>
          <p:cNvPr id="3" name="Content Placeholder 2"/>
          <p:cNvSpPr>
            <a:spLocks noGrp="1"/>
          </p:cNvSpPr>
          <p:nvPr>
            <p:ph idx="1"/>
          </p:nvPr>
        </p:nvSpPr>
        <p:spPr>
          <a:xfrm>
            <a:off x="1981200" y="1600200"/>
            <a:ext cx="8229600" cy="5141168"/>
          </a:xfrm>
        </p:spPr>
        <p:txBody>
          <a:bodyPr>
            <a:normAutofit/>
          </a:bodyPr>
          <a:lstStyle/>
          <a:p>
            <a:pPr marL="514350" indent="-514350">
              <a:buFont typeface="+mj-lt"/>
              <a:buAutoNum type="arabicPeriod" startAt="3"/>
            </a:pPr>
            <a:r>
              <a:rPr lang="en-GB" dirty="0"/>
              <a:t>In each case, state what is being described.</a:t>
            </a:r>
          </a:p>
          <a:p>
            <a:pPr marL="514350" indent="-514350">
              <a:buAutoNum type="alphaLcPeriod"/>
            </a:pPr>
            <a:r>
              <a:rPr lang="en-GB" dirty="0"/>
              <a:t>On contraction it forces blood into the ventricles.</a:t>
            </a:r>
          </a:p>
          <a:p>
            <a:pPr marL="514350" indent="-514350">
              <a:buAutoNum type="alphaLcPeriod"/>
            </a:pPr>
            <a:r>
              <a:rPr lang="en-GB" dirty="0"/>
              <a:t>The relaxation phase of the heart.</a:t>
            </a:r>
          </a:p>
          <a:p>
            <a:pPr marL="514350" indent="-514350">
              <a:buAutoNum type="alphaLcPeriod"/>
            </a:pPr>
            <a:r>
              <a:rPr lang="en-GB" dirty="0"/>
              <a:t>Structures that prevent flow of blood from the aorta into the left ventricle.</a:t>
            </a:r>
          </a:p>
          <a:p>
            <a:pPr marL="514350" indent="-514350">
              <a:buFont typeface="+mj-lt"/>
              <a:buAutoNum type="arabicPeriod" startAt="4"/>
            </a:pPr>
            <a:r>
              <a:rPr lang="en-GB" dirty="0"/>
              <a:t>After a period of training, the heart rate is often decreased when at rest although the cardiac output is unchanged. Suggest an explanation for this.</a:t>
            </a:r>
          </a:p>
        </p:txBody>
      </p:sp>
    </p:spTree>
    <p:extLst>
      <p:ext uri="{BB962C8B-B14F-4D97-AF65-F5344CB8AC3E}">
        <p14:creationId xmlns:p14="http://schemas.microsoft.com/office/powerpoint/2010/main" val="24324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 (cont.)</a:t>
            </a:r>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GB" dirty="0"/>
              <a:t>a. Muscular wall of atrium; b. Diastole; c. semi-lunar valve</a:t>
            </a:r>
          </a:p>
          <a:p>
            <a:pPr marL="514350" indent="-514350">
              <a:buFont typeface="+mj-lt"/>
              <a:buAutoNum type="arabicPeriod" startAt="3"/>
            </a:pPr>
            <a:r>
              <a:rPr lang="en-GB" dirty="0"/>
              <a:t>Training builds up the muscles of the heart and so the stroke volume increases / more blood is pumped at each beat. This means that. If the cardiac output is the same, the heart rate / number of beats per minute decreases.</a:t>
            </a:r>
          </a:p>
          <a:p>
            <a:pPr marL="514350" indent="-514350">
              <a:buFont typeface="+mj-lt"/>
              <a:buAutoNum type="arabicPeriod" startAt="3"/>
            </a:pPr>
            <a:r>
              <a:rPr lang="en-GB" dirty="0"/>
              <a:t>5.2/0.065 = 80 bpm</a:t>
            </a:r>
          </a:p>
        </p:txBody>
      </p:sp>
    </p:spTree>
    <p:extLst>
      <p:ext uri="{BB962C8B-B14F-4D97-AF65-F5344CB8AC3E}">
        <p14:creationId xmlns:p14="http://schemas.microsoft.com/office/powerpoint/2010/main" val="13003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94122"/>
          </a:xfrm>
        </p:spPr>
        <p:txBody>
          <a:bodyPr>
            <a:noAutofit/>
          </a:bodyPr>
          <a:lstStyle/>
          <a:p>
            <a:r>
              <a:rPr lang="en-GB" sz="2600" dirty="0"/>
              <a:t>Answer Q</a:t>
            </a:r>
          </a:p>
        </p:txBody>
      </p:sp>
      <p:sp>
        <p:nvSpPr>
          <p:cNvPr id="3" name="Content Placeholder 2"/>
          <p:cNvSpPr>
            <a:spLocks noGrp="1"/>
          </p:cNvSpPr>
          <p:nvPr>
            <p:ph idx="1"/>
          </p:nvPr>
        </p:nvSpPr>
        <p:spPr>
          <a:xfrm>
            <a:off x="1981200" y="1484785"/>
            <a:ext cx="8229600" cy="4641379"/>
          </a:xfrm>
        </p:spPr>
        <p:txBody>
          <a:bodyPr>
            <a:normAutofit fontScale="92500" lnSpcReduction="10000"/>
          </a:bodyPr>
          <a:lstStyle/>
          <a:p>
            <a:pPr lvl="0"/>
            <a:r>
              <a:rPr lang="en-GB" dirty="0"/>
              <a:t>If stroke </a:t>
            </a:r>
            <a:r>
              <a:rPr lang="en-GB" dirty="0" err="1"/>
              <a:t>vol</a:t>
            </a:r>
            <a:r>
              <a:rPr lang="en-GB" dirty="0"/>
              <a:t> = 61 cm</a:t>
            </a:r>
            <a:r>
              <a:rPr lang="en-GB" baseline="30000" dirty="0"/>
              <a:t>3</a:t>
            </a:r>
            <a:r>
              <a:rPr lang="en-GB" dirty="0"/>
              <a:t>, heart rate = 79 bpm, what is cardiac output?</a:t>
            </a:r>
          </a:p>
          <a:p>
            <a:pPr lvl="0"/>
            <a:r>
              <a:rPr lang="en-GB" dirty="0"/>
              <a:t>If stroke </a:t>
            </a:r>
            <a:r>
              <a:rPr lang="en-GB" dirty="0" err="1"/>
              <a:t>vol</a:t>
            </a:r>
            <a:r>
              <a:rPr lang="en-GB" dirty="0"/>
              <a:t> = 72.5 cm</a:t>
            </a:r>
            <a:r>
              <a:rPr lang="en-GB" baseline="30000" dirty="0"/>
              <a:t>3</a:t>
            </a:r>
            <a:r>
              <a:rPr lang="en-GB" dirty="0"/>
              <a:t>, cardiac output = 5075 cm</a:t>
            </a:r>
            <a:r>
              <a:rPr lang="en-GB" baseline="30000" dirty="0"/>
              <a:t>3</a:t>
            </a:r>
            <a:r>
              <a:rPr lang="en-GB" dirty="0"/>
              <a:t> per min, what is heart rate?</a:t>
            </a:r>
          </a:p>
          <a:p>
            <a:pPr lvl="0"/>
            <a:r>
              <a:rPr lang="en-GB" dirty="0"/>
              <a:t>If heart rate = 75 bpm, cardiac output = 5175 cm</a:t>
            </a:r>
            <a:r>
              <a:rPr lang="en-GB" baseline="30000" dirty="0"/>
              <a:t>3</a:t>
            </a:r>
            <a:r>
              <a:rPr lang="en-GB" dirty="0"/>
              <a:t> per min, what is stroke </a:t>
            </a:r>
            <a:r>
              <a:rPr lang="en-GB" dirty="0" err="1"/>
              <a:t>vol</a:t>
            </a:r>
            <a:r>
              <a:rPr lang="en-GB" dirty="0"/>
              <a:t>?</a:t>
            </a:r>
          </a:p>
          <a:p>
            <a:pPr lvl="0"/>
            <a:r>
              <a:rPr lang="en-GB" dirty="0"/>
              <a:t>If stroke </a:t>
            </a:r>
            <a:r>
              <a:rPr lang="en-GB" dirty="0" err="1"/>
              <a:t>vol</a:t>
            </a:r>
            <a:r>
              <a:rPr lang="en-GB" dirty="0"/>
              <a:t> = 0.067 L, heart rate = 76 bpm, what is cardiac output?</a:t>
            </a:r>
          </a:p>
          <a:p>
            <a:pPr lvl="0"/>
            <a:r>
              <a:rPr lang="en-GB" dirty="0"/>
              <a:t>If stroke </a:t>
            </a:r>
            <a:r>
              <a:rPr lang="en-GB" dirty="0" err="1"/>
              <a:t>vol</a:t>
            </a:r>
            <a:r>
              <a:rPr lang="en-GB" dirty="0"/>
              <a:t> = 0.071 L, cardiac output = 5538 cm</a:t>
            </a:r>
            <a:r>
              <a:rPr lang="en-GB" baseline="30000" dirty="0"/>
              <a:t>3</a:t>
            </a:r>
            <a:r>
              <a:rPr lang="en-GB" dirty="0"/>
              <a:t> per min, what is heart rate?</a:t>
            </a:r>
          </a:p>
          <a:p>
            <a:pPr lvl="0"/>
            <a:r>
              <a:rPr lang="en-GB" dirty="0"/>
              <a:t>If heart rate = 74 bpm, cardiac output = 5402 cm</a:t>
            </a:r>
            <a:r>
              <a:rPr lang="en-GB" baseline="30000" dirty="0"/>
              <a:t>3</a:t>
            </a:r>
            <a:r>
              <a:rPr lang="en-GB" dirty="0"/>
              <a:t> per min, what is stroke </a:t>
            </a:r>
            <a:r>
              <a:rPr lang="en-GB" dirty="0" err="1"/>
              <a:t>vol</a:t>
            </a:r>
            <a:r>
              <a:rPr lang="en-GB" dirty="0"/>
              <a:t> in L?</a:t>
            </a:r>
          </a:p>
          <a:p>
            <a:endParaRPr lang="en-GB" dirty="0"/>
          </a:p>
        </p:txBody>
      </p:sp>
    </p:spTree>
    <p:extLst>
      <p:ext uri="{BB962C8B-B14F-4D97-AF65-F5344CB8AC3E}">
        <p14:creationId xmlns:p14="http://schemas.microsoft.com/office/powerpoint/2010/main" val="497869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958417"/>
          </a:xfrm>
        </p:spPr>
        <p:txBody>
          <a:bodyPr/>
          <a:lstStyle/>
          <a:p>
            <a:r>
              <a:rPr lang="en-GB" dirty="0"/>
              <a:t>Answers</a:t>
            </a:r>
          </a:p>
        </p:txBody>
      </p:sp>
      <p:sp>
        <p:nvSpPr>
          <p:cNvPr id="3" name="Content Placeholder 2"/>
          <p:cNvSpPr>
            <a:spLocks noGrp="1"/>
          </p:cNvSpPr>
          <p:nvPr>
            <p:ph idx="1"/>
          </p:nvPr>
        </p:nvSpPr>
        <p:spPr>
          <a:xfrm>
            <a:off x="1981200" y="1274619"/>
            <a:ext cx="8229600" cy="4851545"/>
          </a:xfrm>
        </p:spPr>
        <p:txBody>
          <a:bodyPr>
            <a:normAutofit/>
          </a:bodyPr>
          <a:lstStyle/>
          <a:p>
            <a:pPr marL="514350" indent="-514350">
              <a:buAutoNum type="arabicPeriod"/>
            </a:pPr>
            <a:r>
              <a:rPr lang="en-GB" sz="3400" dirty="0"/>
              <a:t>61 cm</a:t>
            </a:r>
            <a:r>
              <a:rPr lang="en-GB" sz="3400" baseline="30000" dirty="0"/>
              <a:t>3</a:t>
            </a:r>
            <a:r>
              <a:rPr lang="en-GB" sz="3400" dirty="0"/>
              <a:t> x 79 bpm = </a:t>
            </a:r>
            <a:r>
              <a:rPr lang="en-GB" sz="3400" dirty="0">
                <a:solidFill>
                  <a:srgbClr val="FF0000"/>
                </a:solidFill>
              </a:rPr>
              <a:t>4819 cm</a:t>
            </a:r>
            <a:r>
              <a:rPr lang="en-GB" sz="3400" baseline="30000" dirty="0">
                <a:solidFill>
                  <a:srgbClr val="FF0000"/>
                </a:solidFill>
              </a:rPr>
              <a:t>3</a:t>
            </a:r>
            <a:r>
              <a:rPr lang="en-GB" sz="3400" dirty="0">
                <a:solidFill>
                  <a:srgbClr val="FF0000"/>
                </a:solidFill>
              </a:rPr>
              <a:t> min</a:t>
            </a:r>
            <a:r>
              <a:rPr lang="en-GB" sz="3400" baseline="30000" dirty="0">
                <a:solidFill>
                  <a:srgbClr val="FF0000"/>
                </a:solidFill>
              </a:rPr>
              <a:t>-1 </a:t>
            </a:r>
          </a:p>
          <a:p>
            <a:pPr marL="514350" indent="-514350">
              <a:buAutoNum type="arabicPeriod"/>
            </a:pPr>
            <a:r>
              <a:rPr lang="en-GB" sz="3400" dirty="0"/>
              <a:t>5079 cm</a:t>
            </a:r>
            <a:r>
              <a:rPr lang="en-GB" sz="3400" baseline="30000" dirty="0"/>
              <a:t>3</a:t>
            </a:r>
            <a:r>
              <a:rPr lang="en-GB" sz="3400" dirty="0"/>
              <a:t> min</a:t>
            </a:r>
            <a:r>
              <a:rPr lang="en-GB" sz="3400" baseline="30000" dirty="0"/>
              <a:t>-1</a:t>
            </a:r>
            <a:r>
              <a:rPr lang="en-GB" sz="3400" dirty="0"/>
              <a:t> ÷ 72.5 cm3 = </a:t>
            </a:r>
            <a:r>
              <a:rPr lang="en-GB" sz="3400" dirty="0">
                <a:solidFill>
                  <a:srgbClr val="FF0000"/>
                </a:solidFill>
              </a:rPr>
              <a:t>70 bpm</a:t>
            </a:r>
          </a:p>
          <a:p>
            <a:pPr marL="514350" indent="-514350">
              <a:buAutoNum type="arabicPeriod"/>
            </a:pPr>
            <a:r>
              <a:rPr lang="en-GB" sz="3400" dirty="0"/>
              <a:t>5175 cm</a:t>
            </a:r>
            <a:r>
              <a:rPr lang="en-GB" sz="3400" baseline="30000" dirty="0"/>
              <a:t>3</a:t>
            </a:r>
            <a:r>
              <a:rPr lang="en-GB" sz="3400" dirty="0"/>
              <a:t> ÷ 75 bpm = </a:t>
            </a:r>
            <a:r>
              <a:rPr lang="en-GB" sz="3400" dirty="0">
                <a:solidFill>
                  <a:srgbClr val="FF0000"/>
                </a:solidFill>
              </a:rPr>
              <a:t>69 cm</a:t>
            </a:r>
            <a:r>
              <a:rPr lang="en-GB" sz="3400" baseline="30000" dirty="0">
                <a:solidFill>
                  <a:srgbClr val="FF0000"/>
                </a:solidFill>
              </a:rPr>
              <a:t>3 </a:t>
            </a:r>
          </a:p>
          <a:p>
            <a:pPr marL="514350" indent="-514350">
              <a:buAutoNum type="arabicPeriod"/>
            </a:pPr>
            <a:r>
              <a:rPr lang="en-GB" sz="3400" dirty="0"/>
              <a:t>0.067 L x 76 bpm = 5.092 L min</a:t>
            </a:r>
            <a:r>
              <a:rPr lang="en-GB" sz="3400" baseline="30000" dirty="0"/>
              <a:t>-1</a:t>
            </a:r>
            <a:r>
              <a:rPr lang="en-GB" sz="3400" dirty="0"/>
              <a:t> = </a:t>
            </a:r>
            <a:r>
              <a:rPr lang="en-GB" sz="3400" dirty="0">
                <a:solidFill>
                  <a:srgbClr val="FF0000"/>
                </a:solidFill>
              </a:rPr>
              <a:t>5092 cm</a:t>
            </a:r>
            <a:r>
              <a:rPr lang="en-GB" sz="3400" baseline="30000" dirty="0">
                <a:solidFill>
                  <a:srgbClr val="FF0000"/>
                </a:solidFill>
              </a:rPr>
              <a:t>3</a:t>
            </a:r>
            <a:r>
              <a:rPr lang="en-GB" sz="3400" dirty="0">
                <a:solidFill>
                  <a:srgbClr val="FF0000"/>
                </a:solidFill>
              </a:rPr>
              <a:t> min</a:t>
            </a:r>
            <a:r>
              <a:rPr lang="en-GB" sz="3400" baseline="30000" dirty="0">
                <a:solidFill>
                  <a:srgbClr val="FF0000"/>
                </a:solidFill>
              </a:rPr>
              <a:t>-1 </a:t>
            </a:r>
          </a:p>
          <a:p>
            <a:pPr marL="514350" indent="-514350">
              <a:buAutoNum type="arabicPeriod"/>
            </a:pPr>
            <a:r>
              <a:rPr lang="en-GB" sz="3400" dirty="0"/>
              <a:t>5538 cm</a:t>
            </a:r>
            <a:r>
              <a:rPr lang="en-GB" sz="3400" baseline="30000" dirty="0"/>
              <a:t>3</a:t>
            </a:r>
            <a:r>
              <a:rPr lang="en-GB" sz="3400" dirty="0"/>
              <a:t> min</a:t>
            </a:r>
            <a:r>
              <a:rPr lang="en-GB" sz="3400" baseline="30000" dirty="0"/>
              <a:t>-1</a:t>
            </a:r>
            <a:r>
              <a:rPr lang="en-GB" sz="3400" dirty="0"/>
              <a:t> ÷ 71 cm3 = </a:t>
            </a:r>
            <a:r>
              <a:rPr lang="en-GB" sz="3400" dirty="0">
                <a:solidFill>
                  <a:srgbClr val="FF0000"/>
                </a:solidFill>
              </a:rPr>
              <a:t>78 bpm</a:t>
            </a:r>
          </a:p>
          <a:p>
            <a:pPr marL="514350" indent="-514350">
              <a:buAutoNum type="arabicPeriod"/>
            </a:pPr>
            <a:r>
              <a:rPr lang="en-GB" sz="3400" dirty="0"/>
              <a:t>5402 cm</a:t>
            </a:r>
            <a:r>
              <a:rPr lang="en-GB" sz="3400" baseline="30000" dirty="0"/>
              <a:t>3</a:t>
            </a:r>
            <a:r>
              <a:rPr lang="en-GB" sz="3400" dirty="0"/>
              <a:t> ÷ 74 bpm = 73 cm</a:t>
            </a:r>
            <a:r>
              <a:rPr lang="en-GB" sz="3400" baseline="30000" dirty="0"/>
              <a:t>3</a:t>
            </a:r>
            <a:r>
              <a:rPr lang="en-GB" sz="3400" dirty="0"/>
              <a:t> = </a:t>
            </a:r>
            <a:r>
              <a:rPr lang="en-GB" sz="3400" dirty="0">
                <a:solidFill>
                  <a:srgbClr val="FF0000"/>
                </a:solidFill>
              </a:rPr>
              <a:t>0.073L</a:t>
            </a:r>
          </a:p>
        </p:txBody>
      </p:sp>
    </p:spTree>
    <p:extLst>
      <p:ext uri="{BB962C8B-B14F-4D97-AF65-F5344CB8AC3E}">
        <p14:creationId xmlns:p14="http://schemas.microsoft.com/office/powerpoint/2010/main" val="292531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980889D-FBD1-419B-A95C-F87254B11FA0}"/>
              </a:ext>
            </a:extLst>
          </p:cNvPr>
          <p:cNvSpPr/>
          <p:nvPr/>
        </p:nvSpPr>
        <p:spPr>
          <a:xfrm>
            <a:off x="4144671" y="393557"/>
            <a:ext cx="2468304" cy="369332"/>
          </a:xfrm>
          <a:prstGeom prst="rect">
            <a:avLst/>
          </a:prstGeom>
        </p:spPr>
        <p:txBody>
          <a:bodyPr wrap="none">
            <a:spAutoFit/>
          </a:bodyPr>
          <a:lstStyle/>
          <a:p>
            <a:r>
              <a:rPr lang="en-GB" dirty="0"/>
              <a:t>Electrocardiogram (ECG)</a:t>
            </a:r>
          </a:p>
        </p:txBody>
      </p:sp>
      <p:sp>
        <p:nvSpPr>
          <p:cNvPr id="14" name="Rectangle 13">
            <a:extLst>
              <a:ext uri="{FF2B5EF4-FFF2-40B4-BE49-F238E27FC236}">
                <a16:creationId xmlns:a16="http://schemas.microsoft.com/office/drawing/2014/main" id="{F5954B8B-F93D-40C3-A334-831618229001}"/>
              </a:ext>
            </a:extLst>
          </p:cNvPr>
          <p:cNvSpPr/>
          <p:nvPr/>
        </p:nvSpPr>
        <p:spPr>
          <a:xfrm>
            <a:off x="367553" y="703791"/>
            <a:ext cx="11178988" cy="3247043"/>
          </a:xfrm>
          <a:prstGeom prst="rect">
            <a:avLst/>
          </a:prstGeom>
        </p:spPr>
        <p:txBody>
          <a:bodyPr wrap="square">
            <a:spAutoFit/>
          </a:bodyPr>
          <a:lstStyle/>
          <a:p>
            <a:pPr marL="285750" indent="-285750">
              <a:buFont typeface="Arial" panose="020B0604020202020204" pitchFamily="34" charset="0"/>
              <a:buChar char="•"/>
            </a:pPr>
            <a:r>
              <a:rPr lang="en-US" sz="1700" dirty="0"/>
              <a:t>During the cardiac cycle, the heart undergoes electrical current changes. Some of the electrical activity generated by the heart spreads through the tissues next to the heart and to the skin where it can be picked up by sensors attached to the skin and converted to a trace.</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If displayed on a cathode ray oscilloscope, these electrical changes can produce a trace called the ECG.</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This is then used to picture of the heart’s electrical activity and therefore health.</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The function of the ECG therefore, is to monitor the electrical activity of the heart.</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The ECG consists of a series of waves P, Q, R, S and T .</a:t>
            </a:r>
          </a:p>
          <a:p>
            <a:pPr marL="285750" indent="-285750">
              <a:buFont typeface="Arial" panose="020B0604020202020204" pitchFamily="34" charset="0"/>
              <a:buChar char="•"/>
            </a:pPr>
            <a:endParaRPr lang="en-US" dirty="0"/>
          </a:p>
        </p:txBody>
      </p:sp>
      <p:pic>
        <p:nvPicPr>
          <p:cNvPr id="15" name="Picture 14">
            <a:extLst>
              <a:ext uri="{FF2B5EF4-FFF2-40B4-BE49-F238E27FC236}">
                <a16:creationId xmlns:a16="http://schemas.microsoft.com/office/drawing/2014/main" id="{7F84E957-36BB-4311-8529-DE2E18C490B4}"/>
              </a:ext>
            </a:extLst>
          </p:cNvPr>
          <p:cNvPicPr>
            <a:picLocks noChangeAspect="1"/>
          </p:cNvPicPr>
          <p:nvPr/>
        </p:nvPicPr>
        <p:blipFill>
          <a:blip r:embed="rId2"/>
          <a:stretch>
            <a:fillRect/>
          </a:stretch>
        </p:blipFill>
        <p:spPr>
          <a:xfrm>
            <a:off x="917632" y="3950834"/>
            <a:ext cx="2676960" cy="2698376"/>
          </a:xfrm>
          <a:prstGeom prst="rect">
            <a:avLst/>
          </a:prstGeom>
        </p:spPr>
      </p:pic>
      <p:sp>
        <p:nvSpPr>
          <p:cNvPr id="16" name="Rectangle 12">
            <a:extLst>
              <a:ext uri="{FF2B5EF4-FFF2-40B4-BE49-F238E27FC236}">
                <a16:creationId xmlns:a16="http://schemas.microsoft.com/office/drawing/2014/main" id="{EB9518E1-BF18-4377-8C54-DF8073A1B503}"/>
              </a:ext>
            </a:extLst>
          </p:cNvPr>
          <p:cNvSpPr>
            <a:spLocks noChangeArrowheads="1"/>
          </p:cNvSpPr>
          <p:nvPr/>
        </p:nvSpPr>
        <p:spPr bwMode="auto">
          <a:xfrm>
            <a:off x="7243482" y="244218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13">
            <a:extLst>
              <a:ext uri="{FF2B5EF4-FFF2-40B4-BE49-F238E27FC236}">
                <a16:creationId xmlns:a16="http://schemas.microsoft.com/office/drawing/2014/main" id="{A1D63B49-2E66-4B00-9A36-FFC3ADA3E7B9}"/>
              </a:ext>
            </a:extLst>
          </p:cNvPr>
          <p:cNvSpPr>
            <a:spLocks noChangeArrowheads="1"/>
          </p:cNvSpPr>
          <p:nvPr/>
        </p:nvSpPr>
        <p:spPr bwMode="auto">
          <a:xfrm>
            <a:off x="7243482" y="2442183"/>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GB"/>
          </a:p>
        </p:txBody>
      </p:sp>
      <p:sp>
        <p:nvSpPr>
          <p:cNvPr id="19" name="Rectangle 14">
            <a:extLst>
              <a:ext uri="{FF2B5EF4-FFF2-40B4-BE49-F238E27FC236}">
                <a16:creationId xmlns:a16="http://schemas.microsoft.com/office/drawing/2014/main" id="{061E6B04-46E8-44C0-8BCD-FAB6806BA92B}"/>
              </a:ext>
            </a:extLst>
          </p:cNvPr>
          <p:cNvSpPr>
            <a:spLocks noChangeArrowheads="1"/>
          </p:cNvSpPr>
          <p:nvPr/>
        </p:nvSpPr>
        <p:spPr bwMode="auto">
          <a:xfrm>
            <a:off x="4144671" y="3823810"/>
            <a:ext cx="4867837"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The P wave shows excitation (contraction) of the atria</a:t>
            </a:r>
            <a:endParaRPr kumimoji="0" lang="en-GB" altLang="en-US" sz="1400" b="0" i="0" u="none" strike="noStrike" cap="none" normalizeH="0" baseline="0" dirty="0">
              <a:ln>
                <a:noFill/>
              </a:ln>
              <a:solidFill>
                <a:schemeClr val="tx1"/>
              </a:solidFill>
              <a:effectLst/>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QRS shows the excitation (contraction) of the ventricles</a:t>
            </a:r>
            <a:endParaRPr kumimoji="0" lang="en-GB" altLang="en-US" sz="1400" b="0" i="0" u="none" strike="noStrike" cap="none" normalizeH="0" baseline="0" dirty="0">
              <a:ln>
                <a:noFill/>
              </a:ln>
              <a:solidFill>
                <a:schemeClr val="tx1"/>
              </a:solidFill>
              <a:effectLst/>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The ventricles have more muscle and this is reflected in the greater electrical signal</a:t>
            </a:r>
            <a:endParaRPr kumimoji="0" lang="en-GB" altLang="en-US" sz="1400" b="0" i="0" u="none" strike="noStrike" cap="none" normalizeH="0" baseline="0" dirty="0">
              <a:ln>
                <a:noFill/>
              </a:ln>
              <a:solidFill>
                <a:schemeClr val="tx1"/>
              </a:solidFill>
              <a:effectLst/>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 shows diastole - ventricle recovery</a:t>
            </a:r>
            <a:endParaRPr kumimoji="0" lang="en-GB"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Therefore a longer T wave means the ventricles have a longer diastole / rest period</a:t>
            </a:r>
            <a:endParaRPr kumimoji="0" lang="en-GB" altLang="en-US" sz="3600" b="0" i="0" u="none" strike="noStrike" cap="none" normalizeH="0" baseline="0" dirty="0">
              <a:ln>
                <a:noFill/>
              </a:ln>
              <a:solidFill>
                <a:schemeClr val="tx1"/>
              </a:solidFill>
              <a:effectLst/>
            </a:endParaRPr>
          </a:p>
        </p:txBody>
      </p:sp>
      <p:sp>
        <p:nvSpPr>
          <p:cNvPr id="22" name="Rectangle 21">
            <a:extLst>
              <a:ext uri="{FF2B5EF4-FFF2-40B4-BE49-F238E27FC236}">
                <a16:creationId xmlns:a16="http://schemas.microsoft.com/office/drawing/2014/main" id="{FBEC2EDA-9C97-4D92-9F7A-D9C55576F1A3}"/>
              </a:ext>
            </a:extLst>
          </p:cNvPr>
          <p:cNvSpPr/>
          <p:nvPr/>
        </p:nvSpPr>
        <p:spPr>
          <a:xfrm>
            <a:off x="4144671" y="5879668"/>
            <a:ext cx="4626046" cy="584775"/>
          </a:xfrm>
          <a:prstGeom prst="rect">
            <a:avLst/>
          </a:prstGeom>
        </p:spPr>
        <p:txBody>
          <a:bodyPr wrap="square">
            <a:spAutoFit/>
          </a:bodyPr>
          <a:lstStyle/>
          <a:p>
            <a:r>
              <a:rPr lang="en-US" sz="1600" dirty="0"/>
              <a:t>•Q--T is the filling time, when the ventricles are relaxed and filling with blood.</a:t>
            </a:r>
          </a:p>
        </p:txBody>
      </p:sp>
      <p:sp>
        <p:nvSpPr>
          <p:cNvPr id="24" name="TextBox 23">
            <a:extLst>
              <a:ext uri="{FF2B5EF4-FFF2-40B4-BE49-F238E27FC236}">
                <a16:creationId xmlns:a16="http://schemas.microsoft.com/office/drawing/2014/main" id="{8CE91EA1-6F99-4225-B58E-DCEE89593723}"/>
              </a:ext>
            </a:extLst>
          </p:cNvPr>
          <p:cNvSpPr txBox="1"/>
          <p:nvPr/>
        </p:nvSpPr>
        <p:spPr>
          <a:xfrm>
            <a:off x="9395012" y="5734050"/>
            <a:ext cx="2635623" cy="923330"/>
          </a:xfrm>
          <a:prstGeom prst="rect">
            <a:avLst/>
          </a:prstGeom>
          <a:noFill/>
          <a:ln>
            <a:solidFill>
              <a:schemeClr val="tx1"/>
            </a:solidFill>
          </a:ln>
        </p:spPr>
        <p:txBody>
          <a:bodyPr wrap="square" rtlCol="0">
            <a:spAutoFit/>
          </a:bodyPr>
          <a:lstStyle/>
          <a:p>
            <a:r>
              <a:rPr lang="en-GB" dirty="0"/>
              <a:t>You may get exam questions based on ECG diagrams.</a:t>
            </a:r>
          </a:p>
        </p:txBody>
      </p:sp>
    </p:spTree>
    <p:extLst>
      <p:ext uri="{BB962C8B-B14F-4D97-AF65-F5344CB8AC3E}">
        <p14:creationId xmlns:p14="http://schemas.microsoft.com/office/powerpoint/2010/main" val="377807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4" end="4"/>
                                            </p:txEl>
                                          </p:spTgt>
                                        </p:tgtEl>
                                        <p:attrNameLst>
                                          <p:attrName>style.visibility</p:attrName>
                                        </p:attrNameLst>
                                      </p:cBhvr>
                                      <p:to>
                                        <p:strVal val="visible"/>
                                      </p:to>
                                    </p:set>
                                    <p:animEffect transition="in" filter="fade">
                                      <p:cBhvr>
                                        <p:cTn id="12" dur="500"/>
                                        <p:tgtEl>
                                          <p:spTgt spid="1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6" end="6"/>
                                            </p:txEl>
                                          </p:spTgt>
                                        </p:tgtEl>
                                        <p:attrNameLst>
                                          <p:attrName>style.visibility</p:attrName>
                                        </p:attrNameLst>
                                      </p:cBhvr>
                                      <p:to>
                                        <p:strVal val="visible"/>
                                      </p:to>
                                    </p:set>
                                    <p:animEffect transition="in" filter="fade">
                                      <p:cBhvr>
                                        <p:cTn id="17" dur="500"/>
                                        <p:tgtEl>
                                          <p:spTgt spid="1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8" end="8"/>
                                            </p:txEl>
                                          </p:spTgt>
                                        </p:tgtEl>
                                        <p:attrNameLst>
                                          <p:attrName>style.visibility</p:attrName>
                                        </p:attrNameLst>
                                      </p:cBhvr>
                                      <p:to>
                                        <p:strVal val="visible"/>
                                      </p:to>
                                    </p:set>
                                    <p:animEffect transition="in" filter="fade">
                                      <p:cBhvr>
                                        <p:cTn id="22" dur="500"/>
                                        <p:tgtEl>
                                          <p:spTgt spid="14">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fade">
                                      <p:cBhvr>
                                        <p:cTn id="27" dur="500"/>
                                        <p:tgtEl>
                                          <p:spTgt spid="1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xEl>
                                              <p:pRg st="1" end="1"/>
                                            </p:txEl>
                                          </p:spTgt>
                                        </p:tgtEl>
                                        <p:attrNameLst>
                                          <p:attrName>style.visibility</p:attrName>
                                        </p:attrNameLst>
                                      </p:cBhvr>
                                      <p:to>
                                        <p:strVal val="visible"/>
                                      </p:to>
                                    </p:set>
                                    <p:animEffect transition="in" filter="fade">
                                      <p:cBhvr>
                                        <p:cTn id="32" dur="500"/>
                                        <p:tgtEl>
                                          <p:spTgt spid="1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xEl>
                                              <p:pRg st="2" end="2"/>
                                            </p:txEl>
                                          </p:spTgt>
                                        </p:tgtEl>
                                        <p:attrNameLst>
                                          <p:attrName>style.visibility</p:attrName>
                                        </p:attrNameLst>
                                      </p:cBhvr>
                                      <p:to>
                                        <p:strVal val="visible"/>
                                      </p:to>
                                    </p:set>
                                    <p:animEffect transition="in" filter="fade">
                                      <p:cBhvr>
                                        <p:cTn id="37" dur="500"/>
                                        <p:tgtEl>
                                          <p:spTgt spid="19">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xEl>
                                              <p:pRg st="3" end="3"/>
                                            </p:txEl>
                                          </p:spTgt>
                                        </p:tgtEl>
                                        <p:attrNameLst>
                                          <p:attrName>style.visibility</p:attrName>
                                        </p:attrNameLst>
                                      </p:cBhvr>
                                      <p:to>
                                        <p:strVal val="visible"/>
                                      </p:to>
                                    </p:set>
                                    <p:animEffect transition="in" filter="fade">
                                      <p:cBhvr>
                                        <p:cTn id="42" dur="500"/>
                                        <p:tgtEl>
                                          <p:spTgt spid="19">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xEl>
                                              <p:pRg st="4" end="4"/>
                                            </p:txEl>
                                          </p:spTgt>
                                        </p:tgtEl>
                                        <p:attrNameLst>
                                          <p:attrName>style.visibility</p:attrName>
                                        </p:attrNameLst>
                                      </p:cBhvr>
                                      <p:to>
                                        <p:strVal val="visible"/>
                                      </p:to>
                                    </p:set>
                                    <p:animEffect transition="in" filter="fade">
                                      <p:cBhvr>
                                        <p:cTn id="47" dur="500"/>
                                        <p:tgtEl>
                                          <p:spTgt spid="19">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
                                            <p:txEl>
                                              <p:pRg st="0" end="0"/>
                                            </p:txEl>
                                          </p:spTgt>
                                        </p:tgtEl>
                                        <p:attrNameLst>
                                          <p:attrName>style.visibility</p:attrName>
                                        </p:attrNameLst>
                                      </p:cBhvr>
                                      <p:to>
                                        <p:strVal val="visible"/>
                                      </p:to>
                                    </p:set>
                                    <p:animEffect transition="in" filter="fade">
                                      <p:cBhvr>
                                        <p:cTn id="52"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E09EB-9DF3-45BC-A15E-8070453CF482}"/>
              </a:ext>
            </a:extLst>
          </p:cNvPr>
          <p:cNvSpPr>
            <a:spLocks noGrp="1"/>
          </p:cNvSpPr>
          <p:nvPr>
            <p:ph type="title"/>
          </p:nvPr>
        </p:nvSpPr>
        <p:spPr>
          <a:xfrm>
            <a:off x="838200" y="-244475"/>
            <a:ext cx="10515600" cy="1325563"/>
          </a:xfrm>
        </p:spPr>
        <p:txBody>
          <a:bodyPr/>
          <a:lstStyle/>
          <a:p>
            <a:r>
              <a:rPr lang="en-GB" dirty="0"/>
              <a:t>Have a go at exam question 4 and 5</a:t>
            </a:r>
          </a:p>
        </p:txBody>
      </p:sp>
      <p:pic>
        <p:nvPicPr>
          <p:cNvPr id="3" name="Picture 2">
            <a:extLst>
              <a:ext uri="{FF2B5EF4-FFF2-40B4-BE49-F238E27FC236}">
                <a16:creationId xmlns:a16="http://schemas.microsoft.com/office/drawing/2014/main" id="{3ADCA87F-C857-4542-BDCB-4B0E66AF22EF}"/>
              </a:ext>
            </a:extLst>
          </p:cNvPr>
          <p:cNvPicPr>
            <a:picLocks noChangeAspect="1"/>
          </p:cNvPicPr>
          <p:nvPr/>
        </p:nvPicPr>
        <p:blipFill rotWithShape="1">
          <a:blip r:embed="rId2"/>
          <a:srcRect b="39171"/>
          <a:stretch/>
        </p:blipFill>
        <p:spPr>
          <a:xfrm>
            <a:off x="737432" y="751876"/>
            <a:ext cx="5451134" cy="1085890"/>
          </a:xfrm>
          <a:prstGeom prst="rect">
            <a:avLst/>
          </a:prstGeom>
        </p:spPr>
      </p:pic>
      <p:pic>
        <p:nvPicPr>
          <p:cNvPr id="5" name="Picture 4">
            <a:extLst>
              <a:ext uri="{FF2B5EF4-FFF2-40B4-BE49-F238E27FC236}">
                <a16:creationId xmlns:a16="http://schemas.microsoft.com/office/drawing/2014/main" id="{3EF7F505-6B59-45CE-B4F3-1029473BB741}"/>
              </a:ext>
            </a:extLst>
          </p:cNvPr>
          <p:cNvPicPr>
            <a:picLocks noChangeAspect="1"/>
          </p:cNvPicPr>
          <p:nvPr/>
        </p:nvPicPr>
        <p:blipFill>
          <a:blip r:embed="rId3"/>
          <a:stretch>
            <a:fillRect/>
          </a:stretch>
        </p:blipFill>
        <p:spPr>
          <a:xfrm>
            <a:off x="537883" y="1775010"/>
            <a:ext cx="5720106" cy="4696695"/>
          </a:xfrm>
          <a:prstGeom prst="rect">
            <a:avLst/>
          </a:prstGeom>
        </p:spPr>
      </p:pic>
      <p:pic>
        <p:nvPicPr>
          <p:cNvPr id="7" name="Picture 6">
            <a:extLst>
              <a:ext uri="{FF2B5EF4-FFF2-40B4-BE49-F238E27FC236}">
                <a16:creationId xmlns:a16="http://schemas.microsoft.com/office/drawing/2014/main" id="{01F1873A-D2CE-428C-9E53-23F7A9C5F5A1}"/>
              </a:ext>
            </a:extLst>
          </p:cNvPr>
          <p:cNvPicPr>
            <a:picLocks noChangeAspect="1"/>
          </p:cNvPicPr>
          <p:nvPr/>
        </p:nvPicPr>
        <p:blipFill>
          <a:blip r:embed="rId4"/>
          <a:stretch>
            <a:fillRect/>
          </a:stretch>
        </p:blipFill>
        <p:spPr>
          <a:xfrm>
            <a:off x="6096000" y="1029887"/>
            <a:ext cx="5720106" cy="2148669"/>
          </a:xfrm>
          <a:prstGeom prst="rect">
            <a:avLst/>
          </a:prstGeom>
        </p:spPr>
      </p:pic>
      <p:pic>
        <p:nvPicPr>
          <p:cNvPr id="8" name="Picture 7">
            <a:extLst>
              <a:ext uri="{FF2B5EF4-FFF2-40B4-BE49-F238E27FC236}">
                <a16:creationId xmlns:a16="http://schemas.microsoft.com/office/drawing/2014/main" id="{9811C95C-5712-4519-9C69-EDC75FA3E143}"/>
              </a:ext>
            </a:extLst>
          </p:cNvPr>
          <p:cNvPicPr>
            <a:picLocks noChangeAspect="1"/>
          </p:cNvPicPr>
          <p:nvPr/>
        </p:nvPicPr>
        <p:blipFill>
          <a:blip r:embed="rId5"/>
          <a:stretch>
            <a:fillRect/>
          </a:stretch>
        </p:blipFill>
        <p:spPr>
          <a:xfrm>
            <a:off x="6618498" y="3178556"/>
            <a:ext cx="5197608" cy="3599189"/>
          </a:xfrm>
          <a:prstGeom prst="rect">
            <a:avLst/>
          </a:prstGeom>
          <a:ln w="41275">
            <a:solidFill>
              <a:schemeClr val="tx1"/>
            </a:solidFill>
          </a:ln>
        </p:spPr>
      </p:pic>
    </p:spTree>
    <p:extLst>
      <p:ext uri="{BB962C8B-B14F-4D97-AF65-F5344CB8AC3E}">
        <p14:creationId xmlns:p14="http://schemas.microsoft.com/office/powerpoint/2010/main" val="423179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F15D8A-DACB-4F9F-A454-E0127DBE5760}"/>
              </a:ext>
            </a:extLst>
          </p:cNvPr>
          <p:cNvPicPr>
            <a:picLocks noChangeAspect="1"/>
          </p:cNvPicPr>
          <p:nvPr/>
        </p:nvPicPr>
        <p:blipFill>
          <a:blip r:embed="rId2"/>
          <a:stretch>
            <a:fillRect/>
          </a:stretch>
        </p:blipFill>
        <p:spPr>
          <a:xfrm>
            <a:off x="316091" y="-122374"/>
            <a:ext cx="6004027" cy="1060537"/>
          </a:xfrm>
          <a:prstGeom prst="rect">
            <a:avLst/>
          </a:prstGeom>
        </p:spPr>
      </p:pic>
      <p:pic>
        <p:nvPicPr>
          <p:cNvPr id="5" name="Picture 4">
            <a:extLst>
              <a:ext uri="{FF2B5EF4-FFF2-40B4-BE49-F238E27FC236}">
                <a16:creationId xmlns:a16="http://schemas.microsoft.com/office/drawing/2014/main" id="{7FB408F6-DF76-4A3A-9BE8-B8C6AA087A52}"/>
              </a:ext>
            </a:extLst>
          </p:cNvPr>
          <p:cNvPicPr>
            <a:picLocks noChangeAspect="1"/>
          </p:cNvPicPr>
          <p:nvPr/>
        </p:nvPicPr>
        <p:blipFill>
          <a:blip r:embed="rId3"/>
          <a:stretch>
            <a:fillRect/>
          </a:stretch>
        </p:blipFill>
        <p:spPr>
          <a:xfrm>
            <a:off x="316091" y="1078183"/>
            <a:ext cx="6004027" cy="559939"/>
          </a:xfrm>
          <a:prstGeom prst="rect">
            <a:avLst/>
          </a:prstGeom>
        </p:spPr>
      </p:pic>
      <p:pic>
        <p:nvPicPr>
          <p:cNvPr id="6" name="Picture 5">
            <a:extLst>
              <a:ext uri="{FF2B5EF4-FFF2-40B4-BE49-F238E27FC236}">
                <a16:creationId xmlns:a16="http://schemas.microsoft.com/office/drawing/2014/main" id="{23C56A10-660B-4AEA-B1C6-4C5A8470EF2A}"/>
              </a:ext>
            </a:extLst>
          </p:cNvPr>
          <p:cNvPicPr>
            <a:picLocks noChangeAspect="1"/>
          </p:cNvPicPr>
          <p:nvPr/>
        </p:nvPicPr>
        <p:blipFill>
          <a:blip r:embed="rId4"/>
          <a:stretch>
            <a:fillRect/>
          </a:stretch>
        </p:blipFill>
        <p:spPr>
          <a:xfrm>
            <a:off x="0" y="1638122"/>
            <a:ext cx="5448214" cy="2517952"/>
          </a:xfrm>
          <a:prstGeom prst="rect">
            <a:avLst/>
          </a:prstGeom>
        </p:spPr>
      </p:pic>
      <p:pic>
        <p:nvPicPr>
          <p:cNvPr id="7" name="Picture 6">
            <a:extLst>
              <a:ext uri="{FF2B5EF4-FFF2-40B4-BE49-F238E27FC236}">
                <a16:creationId xmlns:a16="http://schemas.microsoft.com/office/drawing/2014/main" id="{C917C3B2-317C-4CC9-A4BB-CFE2DE21D838}"/>
              </a:ext>
            </a:extLst>
          </p:cNvPr>
          <p:cNvPicPr>
            <a:picLocks noChangeAspect="1"/>
          </p:cNvPicPr>
          <p:nvPr/>
        </p:nvPicPr>
        <p:blipFill>
          <a:blip r:embed="rId5"/>
          <a:stretch>
            <a:fillRect/>
          </a:stretch>
        </p:blipFill>
        <p:spPr>
          <a:xfrm>
            <a:off x="96630" y="4156074"/>
            <a:ext cx="6647158" cy="187154"/>
          </a:xfrm>
          <a:prstGeom prst="rect">
            <a:avLst/>
          </a:prstGeom>
        </p:spPr>
      </p:pic>
      <p:pic>
        <p:nvPicPr>
          <p:cNvPr id="8" name="Picture 7">
            <a:extLst>
              <a:ext uri="{FF2B5EF4-FFF2-40B4-BE49-F238E27FC236}">
                <a16:creationId xmlns:a16="http://schemas.microsoft.com/office/drawing/2014/main" id="{87D47D85-1A17-4214-9235-D25E2D080B1E}"/>
              </a:ext>
            </a:extLst>
          </p:cNvPr>
          <p:cNvPicPr>
            <a:picLocks noChangeAspect="1"/>
          </p:cNvPicPr>
          <p:nvPr/>
        </p:nvPicPr>
        <p:blipFill>
          <a:blip r:embed="rId6"/>
          <a:stretch>
            <a:fillRect/>
          </a:stretch>
        </p:blipFill>
        <p:spPr>
          <a:xfrm>
            <a:off x="1168147" y="4472222"/>
            <a:ext cx="2821147" cy="1927596"/>
          </a:xfrm>
          <a:prstGeom prst="rect">
            <a:avLst/>
          </a:prstGeom>
        </p:spPr>
      </p:pic>
      <p:pic>
        <p:nvPicPr>
          <p:cNvPr id="9" name="Picture 8">
            <a:extLst>
              <a:ext uri="{FF2B5EF4-FFF2-40B4-BE49-F238E27FC236}">
                <a16:creationId xmlns:a16="http://schemas.microsoft.com/office/drawing/2014/main" id="{CBC21BCE-D210-4152-9D51-E016C0FA2F2D}"/>
              </a:ext>
            </a:extLst>
          </p:cNvPr>
          <p:cNvPicPr>
            <a:picLocks noChangeAspect="1"/>
          </p:cNvPicPr>
          <p:nvPr/>
        </p:nvPicPr>
        <p:blipFill rotWithShape="1">
          <a:blip r:embed="rId7"/>
          <a:srcRect b="21393"/>
          <a:stretch/>
        </p:blipFill>
        <p:spPr>
          <a:xfrm>
            <a:off x="6743788" y="270108"/>
            <a:ext cx="4863771" cy="2589633"/>
          </a:xfrm>
          <a:prstGeom prst="rect">
            <a:avLst/>
          </a:prstGeom>
        </p:spPr>
      </p:pic>
      <p:pic>
        <p:nvPicPr>
          <p:cNvPr id="10" name="Picture 9">
            <a:extLst>
              <a:ext uri="{FF2B5EF4-FFF2-40B4-BE49-F238E27FC236}">
                <a16:creationId xmlns:a16="http://schemas.microsoft.com/office/drawing/2014/main" id="{D45A8C6F-46D3-4A77-A803-E784AF5CC4EE}"/>
              </a:ext>
            </a:extLst>
          </p:cNvPr>
          <p:cNvPicPr>
            <a:picLocks noChangeAspect="1"/>
          </p:cNvPicPr>
          <p:nvPr/>
        </p:nvPicPr>
        <p:blipFill rotWithShape="1">
          <a:blip r:embed="rId8"/>
          <a:srcRect b="33006"/>
          <a:stretch/>
        </p:blipFill>
        <p:spPr>
          <a:xfrm>
            <a:off x="6840418" y="3228305"/>
            <a:ext cx="4695179" cy="2042692"/>
          </a:xfrm>
          <a:prstGeom prst="rect">
            <a:avLst/>
          </a:prstGeom>
        </p:spPr>
      </p:pic>
    </p:spTree>
    <p:extLst>
      <p:ext uri="{BB962C8B-B14F-4D97-AF65-F5344CB8AC3E}">
        <p14:creationId xmlns:p14="http://schemas.microsoft.com/office/powerpoint/2010/main" val="2815772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28F6F1-2C61-4441-B9F6-39E051E52D61}"/>
              </a:ext>
            </a:extLst>
          </p:cNvPr>
          <p:cNvPicPr>
            <a:picLocks noChangeAspect="1"/>
          </p:cNvPicPr>
          <p:nvPr/>
        </p:nvPicPr>
        <p:blipFill rotWithShape="1">
          <a:blip r:embed="rId2"/>
          <a:srcRect b="60647"/>
          <a:stretch/>
        </p:blipFill>
        <p:spPr>
          <a:xfrm>
            <a:off x="277158" y="-245131"/>
            <a:ext cx="8238456" cy="3157764"/>
          </a:xfrm>
          <a:prstGeom prst="rect">
            <a:avLst/>
          </a:prstGeom>
        </p:spPr>
      </p:pic>
      <p:pic>
        <p:nvPicPr>
          <p:cNvPr id="7" name="Picture 6">
            <a:extLst>
              <a:ext uri="{FF2B5EF4-FFF2-40B4-BE49-F238E27FC236}">
                <a16:creationId xmlns:a16="http://schemas.microsoft.com/office/drawing/2014/main" id="{2EAA0516-2D92-4E58-BF53-D1D243AF2BEB}"/>
              </a:ext>
            </a:extLst>
          </p:cNvPr>
          <p:cNvPicPr>
            <a:picLocks noChangeAspect="1"/>
          </p:cNvPicPr>
          <p:nvPr/>
        </p:nvPicPr>
        <p:blipFill rotWithShape="1">
          <a:blip r:embed="rId3"/>
          <a:srcRect t="41587"/>
          <a:stretch/>
        </p:blipFill>
        <p:spPr>
          <a:xfrm>
            <a:off x="470796" y="2912633"/>
            <a:ext cx="6812131" cy="3875674"/>
          </a:xfrm>
          <a:prstGeom prst="rect">
            <a:avLst/>
          </a:prstGeom>
        </p:spPr>
      </p:pic>
    </p:spTree>
    <p:extLst>
      <p:ext uri="{BB962C8B-B14F-4D97-AF65-F5344CB8AC3E}">
        <p14:creationId xmlns:p14="http://schemas.microsoft.com/office/powerpoint/2010/main" val="2066684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726</Words>
  <Application>Microsoft Office PowerPoint</Application>
  <PresentationFormat>Widescreen</PresentationFormat>
  <Paragraphs>68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Learning Outcomes</vt:lpstr>
      <vt:lpstr>Calculations: </vt:lpstr>
      <vt:lpstr>Why does training lower the resting heart rate of an athlete? </vt:lpstr>
      <vt:lpstr>If a person’s cardiac output is 4.9 dm3min-1, and their heart rate is 70bpm, calculate their stroke volume. </vt:lpstr>
      <vt:lpstr>If a person has a stroke volume of 0.065 dm3 and a cardiac output of 5.2 dm3min-1, calculate their heart rate. </vt:lpstr>
      <vt:lpstr>On paper, answer the following questions</vt:lpstr>
      <vt:lpstr>Answers:</vt:lpstr>
      <vt:lpstr>Questions (cont.)</vt:lpstr>
      <vt:lpstr>Answers (cont.)</vt:lpstr>
      <vt:lpstr>Answer Q</vt:lpstr>
      <vt:lpstr>Answers</vt:lpstr>
      <vt:lpstr>PowerPoint Presentation</vt:lpstr>
      <vt:lpstr>Have a go at exam question 4 and 5</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Wilson</dc:creator>
  <cp:lastModifiedBy>Daniel Wilson</cp:lastModifiedBy>
  <cp:revision>14</cp:revision>
  <dcterms:created xsi:type="dcterms:W3CDTF">2019-11-20T10:06:21Z</dcterms:created>
  <dcterms:modified xsi:type="dcterms:W3CDTF">2019-11-21T11:48:17Z</dcterms:modified>
</cp:coreProperties>
</file>