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0" r:id="rId3"/>
    <p:sldId id="316" r:id="rId4"/>
    <p:sldId id="426" r:id="rId5"/>
    <p:sldId id="347" r:id="rId6"/>
    <p:sldId id="425" r:id="rId7"/>
    <p:sldId id="427" r:id="rId8"/>
    <p:sldId id="3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76124-5E25-4BE2-A5A0-9E38BFBCA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2B317-A5A0-429B-9EC0-F73D581C9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8C0BB-5FF9-4150-960B-6A814A751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476B8-32DD-4FAC-9536-0B078BA7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F57EE-D751-4139-9724-2C1D4F99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6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14F4-DAEA-40C2-835B-D58C4D98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8143-3BBB-4BA3-8BF8-DEF439A6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400F3-7804-423A-B895-153EE8EF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7A5B-AE9E-4374-A0EA-1637B246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0F976-7D13-4BC9-8C07-71523FE7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0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7AE7-FBE8-46D5-B7B2-B9D3397B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221C3-809B-4F3F-AFF5-9B01CA32D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B0E78-F133-4572-83C1-9DCB04C1B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7CA9B-82E8-47DF-B1BD-C897E38E3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E9184-EE82-4446-A73E-E4F590F2F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91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8A413-649C-4764-A4F6-128944CA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1BDE5-31CF-4801-BB17-12F3A20A0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A39ED-1AEB-4522-8156-1D9213413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3FAE5-9E3D-4504-9547-CBF0D059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0AC49-799B-4C26-BA7D-8218485D8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3ABD1-A3AB-4793-9EDE-BF45AD7AE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51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6621-F289-46B4-B897-E6BDE5EDF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1CF9D-6286-406F-9809-89C86A453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3B975-0B25-44A7-BFDC-AC35B009BD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4DE5ED-34B5-4CD5-8AB4-5E9AF6B37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D04389-1C13-4AA2-9811-0A79C946E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734F-B946-4F75-940F-A7567C534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CC740D-E2B2-49B0-871C-1D0211E8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2B510C-A132-4892-9901-1DE71983B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400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2236-933D-403A-9490-80D3CF89B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6F5F66-85DB-4651-875C-9A601BFA9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32360E-C4E2-4DD4-8373-7F1EA5EAA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E59FA-13B1-4269-950E-89E8367F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68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572E60-4877-47E2-849C-B9DF4A14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35E33-7214-436B-9693-88592DD69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9C459-09FF-4DB7-A45E-9B45F508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9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7BE5-898F-49E3-B0FE-8F37AE26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36678-4EE4-4F36-A9CB-B3D1B56D5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3E0A7-07F9-432B-95C4-775DCC4BB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524FF-EF74-4227-B109-61CCC4B55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27873-4178-4D2A-AE63-70E39161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0FE75-1FE8-4C29-BAB2-52C7E2877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9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D46C9-9D21-42FA-A2FD-07A71464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40169C-556E-4978-803D-6B78F161C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05866-DA37-4AA2-B88C-A69636768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0D68D-20E1-4222-AF51-5D1A494FA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DA223A-C7EB-4F33-8468-FB8D85D67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91C1E-AAC9-4AC7-9CDF-33E700D2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449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BCA36-C00D-4960-A7C6-CBDA84CB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B8325-DFB3-418A-99DF-E16610CF3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4DA6A-7AAC-43C2-A272-37AE5DBA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19B7A-78F1-406F-A7A4-709035C9A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AA24D-21B4-477C-9798-9D1C570C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62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B989E7-3D48-4359-97A1-6E937EE91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ECA38-0051-47EC-8589-4F00C4C08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7F1D7-3A8D-4698-81D7-C331191E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F1288-DC1B-4467-95C1-1A9471D60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81AB0-2D58-442E-99DD-275AE22E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06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19894B-1F30-44B8-B5AB-843BBDAB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FA723-FABD-4E3A-8E30-70C130B17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651A1-27A0-47E1-A3CA-00BF6BAEA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6E74-38EF-4363-87C3-DF6E4652156B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5496E-1751-48F3-B514-B8FCA48D1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26F96-DC72-414F-B8D2-597274A0A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15B67-57A2-42B9-8763-5EF28787C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3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4E22D-3E35-4600-BCAF-35A8851D9F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0B1779-08F9-4055-869D-7FC6EF6CE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312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2469-59B9-4728-8796-55501146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7DB0A-225C-4377-A0C6-632F376F8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Explain the opening and closing of AV and SL valves in terms of the pressure differences at different stages of the cardiac cycle.</a:t>
            </a:r>
          </a:p>
          <a:p>
            <a:r>
              <a:rPr lang="en-GB" i="1" dirty="0"/>
              <a:t>Analyse and interpret data relating to pressure changes during the cardiac cycle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97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069584"/>
            <a:ext cx="6245008" cy="42519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3600" b="1" dirty="0"/>
              <a:t>Pressure changes in left side of the heart during the cardiac cycle</a:t>
            </a:r>
            <a:r>
              <a:rPr lang="en-GB" sz="36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3503712" y="4797152"/>
            <a:ext cx="472440" cy="546100"/>
            <a:chOff x="1979712" y="4797152"/>
            <a:chExt cx="472440" cy="546100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2292767" y="5098142"/>
              <a:ext cx="159385" cy="24511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979712" y="4797152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1.</a:t>
              </a:r>
              <a:endParaRPr lang="en-GB" sz="110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6768" y="3003550"/>
            <a:ext cx="479425" cy="574040"/>
            <a:chOff x="4332287" y="3141980"/>
            <a:chExt cx="479425" cy="574040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4332287" y="3141980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2.</a:t>
              </a:r>
              <a:endParaRPr lang="en-GB" sz="110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673917" y="3461385"/>
              <a:ext cx="137795" cy="25463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175693" y="1848431"/>
            <a:ext cx="382270" cy="975995"/>
            <a:chOff x="4572000" y="1821487"/>
            <a:chExt cx="382270" cy="975995"/>
          </a:xfrm>
        </p:grpSpPr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4572000" y="1821487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3.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4633595" y="2116762"/>
              <a:ext cx="116840" cy="6807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7138671" y="4648562"/>
            <a:ext cx="1054735" cy="516890"/>
            <a:chOff x="5612224" y="4648562"/>
            <a:chExt cx="1054735" cy="516890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6284689" y="4648562"/>
              <a:ext cx="382270" cy="297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1400" dirty="0">
                  <a:solidFill>
                    <a:srgbClr val="000000"/>
                  </a:solidFill>
                  <a:latin typeface="Calibri"/>
                  <a:ea typeface="Calibri"/>
                  <a:cs typeface="Times New Roman"/>
                </a:rPr>
                <a:t>4.</a:t>
              </a:r>
              <a:endParaRPr lang="en-GB" sz="1100" dirty="0">
                <a:solidFill>
                  <a:srgbClr val="000000"/>
                </a:solidFill>
                <a:latin typeface="Calibri"/>
                <a:ea typeface="Calibri"/>
                <a:cs typeface="Times New Roman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H="1">
              <a:off x="5612224" y="4941932"/>
              <a:ext cx="669290" cy="22352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873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21E4-52F3-4F9F-94EF-064D3762E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 in the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B5128-9612-48B5-B4A9-930957DED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Use these words ( you can use a word more than once)</a:t>
            </a:r>
          </a:p>
          <a:p>
            <a:pPr marL="0" indent="0">
              <a:buNone/>
            </a:pPr>
            <a:r>
              <a:rPr lang="en-GB" dirty="0"/>
              <a:t>Ventricles, </a:t>
            </a:r>
          </a:p>
          <a:p>
            <a:pPr marL="0" indent="0">
              <a:buNone/>
            </a:pPr>
            <a:r>
              <a:rPr lang="en-GB" dirty="0"/>
              <a:t>Arteries, </a:t>
            </a:r>
          </a:p>
          <a:p>
            <a:pPr marL="0" indent="0">
              <a:buNone/>
            </a:pPr>
            <a:r>
              <a:rPr lang="en-GB" dirty="0"/>
              <a:t>Atria, </a:t>
            </a:r>
          </a:p>
          <a:p>
            <a:pPr marL="0" indent="0">
              <a:buNone/>
            </a:pPr>
            <a:r>
              <a:rPr lang="en-GB" dirty="0"/>
              <a:t>Semi lunar valve,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err="1"/>
              <a:t>Atrio</a:t>
            </a:r>
            <a:r>
              <a:rPr lang="en-GB" dirty="0"/>
              <a:t>-ventricular valves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21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981200" y="338923"/>
            <a:ext cx="8229600" cy="6180153"/>
          </a:xfrm>
          <a:prstGeom prst="rect">
            <a:avLst/>
          </a:prstGeom>
          <a:solidFill>
            <a:srgbClr val="F8F8F8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Ventricular systole causes an increase in pressure in </a:t>
            </a:r>
            <a:r>
              <a:rPr lang="en-GB" sz="2400" u="sng" dirty="0"/>
              <a:t>ventricles</a:t>
            </a:r>
            <a:r>
              <a:rPr lang="en-GB" sz="2400" dirty="0"/>
              <a:t> so it is higher than in atria, therefore the movement of blood pushes the </a:t>
            </a:r>
            <a:r>
              <a:rPr lang="en-GB" sz="2400" u="sng" dirty="0">
                <a:solidFill>
                  <a:srgbClr val="FF0000"/>
                </a:solidFill>
              </a:rPr>
              <a:t>A-V</a:t>
            </a:r>
            <a:r>
              <a:rPr lang="en-GB" sz="2400" dirty="0">
                <a:solidFill>
                  <a:srgbClr val="FF0000"/>
                </a:solidFill>
              </a:rPr>
              <a:t> valves shut</a:t>
            </a:r>
            <a:r>
              <a:rPr lang="en-GB" sz="2400" dirty="0"/>
              <a:t>.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/>
              <a:t>Ventricular systole causes an increase in pressure in </a:t>
            </a:r>
            <a:r>
              <a:rPr lang="en-GB" sz="2400" u="sng" dirty="0"/>
              <a:t>ventricles</a:t>
            </a:r>
            <a:r>
              <a:rPr lang="en-GB" sz="2400" dirty="0"/>
              <a:t>, so it is higher than the pressure in </a:t>
            </a:r>
            <a:r>
              <a:rPr lang="en-GB" sz="2400" u="sng" dirty="0"/>
              <a:t>arteries</a:t>
            </a:r>
            <a:r>
              <a:rPr lang="en-GB" sz="2400" dirty="0"/>
              <a:t>, therefore the movement of blood (generated by the ventricular contraction) pushes the </a:t>
            </a:r>
            <a:r>
              <a:rPr lang="en-GB" sz="2400" u="sng" dirty="0">
                <a:solidFill>
                  <a:srgbClr val="FF0000"/>
                </a:solidFill>
              </a:rPr>
              <a:t>S-L </a:t>
            </a:r>
            <a:r>
              <a:rPr lang="en-GB" sz="2400" dirty="0">
                <a:solidFill>
                  <a:srgbClr val="FF0000"/>
                </a:solidFill>
              </a:rPr>
              <a:t>valves open</a:t>
            </a:r>
            <a:r>
              <a:rPr lang="en-GB" sz="2400" dirty="0"/>
              <a:t>.</a:t>
            </a:r>
          </a:p>
          <a:p>
            <a:pPr marL="457200" indent="-457200">
              <a:buAutoNum type="arabicPeriod"/>
            </a:pPr>
            <a:endParaRPr lang="en-GB" sz="2400" dirty="0"/>
          </a:p>
          <a:p>
            <a:pPr marL="457200" indent="-457200">
              <a:buAutoNum type="arabicPeriod"/>
            </a:pPr>
            <a:r>
              <a:rPr lang="en-GB" sz="2400" dirty="0"/>
              <a:t>Ventricular diastole causes a decrease in pressure in </a:t>
            </a:r>
            <a:r>
              <a:rPr lang="en-GB" sz="2400" u="sng" dirty="0"/>
              <a:t>ventricle</a:t>
            </a:r>
            <a:r>
              <a:rPr lang="en-GB" sz="2400" dirty="0"/>
              <a:t>, so it is lower than in the arteries, therefore the </a:t>
            </a:r>
            <a:r>
              <a:rPr lang="en-GB" sz="2400" u="sng" dirty="0">
                <a:solidFill>
                  <a:srgbClr val="FF0000"/>
                </a:solidFill>
              </a:rPr>
              <a:t>S-L </a:t>
            </a:r>
            <a:r>
              <a:rPr lang="en-GB" sz="2400" dirty="0">
                <a:solidFill>
                  <a:srgbClr val="FF0000"/>
                </a:solidFill>
              </a:rPr>
              <a:t>valves close</a:t>
            </a:r>
            <a:r>
              <a:rPr lang="en-GB" sz="2400" dirty="0"/>
              <a:t>.</a:t>
            </a:r>
          </a:p>
          <a:p>
            <a:pPr marL="457200" indent="-457200">
              <a:buAutoNum type="arabicPeriod"/>
            </a:pPr>
            <a:endParaRPr lang="en-GB" sz="2400" dirty="0">
              <a:latin typeface="Comic Sans MS" panose="030F0702030302020204" pitchFamily="66" charset="0"/>
            </a:endParaRPr>
          </a:p>
          <a:p>
            <a:pPr marL="457200" indent="-457200">
              <a:buAutoNum type="arabicPeriod"/>
            </a:pP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Ventricular diastole causes a decrease in pressure in 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ventricle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so it is lower than in the </a:t>
            </a:r>
            <a:r>
              <a:rPr lang="en-GB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atria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, therefore the </a:t>
            </a:r>
            <a:r>
              <a:rPr lang="en-GB" sz="24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A-V</a:t>
            </a: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valves open.</a:t>
            </a:r>
          </a:p>
        </p:txBody>
      </p:sp>
    </p:spTree>
    <p:extLst>
      <p:ext uri="{BB962C8B-B14F-4D97-AF65-F5344CB8AC3E}">
        <p14:creationId xmlns:p14="http://schemas.microsoft.com/office/powerpoint/2010/main" val="11812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E09EB-9DF3-45BC-A15E-8070453CF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5"/>
            <a:ext cx="10515600" cy="1325563"/>
          </a:xfrm>
        </p:spPr>
        <p:txBody>
          <a:bodyPr/>
          <a:lstStyle/>
          <a:p>
            <a:r>
              <a:rPr lang="en-GB" dirty="0"/>
              <a:t>Have a go at exam question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481885-E7B6-44CB-9C06-3FEAEBC1D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" y="680223"/>
            <a:ext cx="7994191" cy="23185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AA2FC2-43E1-4772-A954-714665481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5" y="2998727"/>
            <a:ext cx="6647158" cy="36396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535822-00D6-42F3-ADD4-4D2727BF3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5517" y="1224557"/>
            <a:ext cx="6301891" cy="19400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78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B38D48-47E4-4D0F-8292-13BC9A442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45" y="0"/>
            <a:ext cx="5265155" cy="4015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952493-E8BF-4D8F-BCB4-E8CD26F9F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97" y="4204987"/>
            <a:ext cx="6513198" cy="2259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E6F23E-7BAA-43F8-BBA2-37349A582901}"/>
              </a:ext>
            </a:extLst>
          </p:cNvPr>
          <p:cNvSpPr txBox="1"/>
          <p:nvPr/>
        </p:nvSpPr>
        <p:spPr>
          <a:xfrm>
            <a:off x="6096000" y="6284654"/>
            <a:ext cx="56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2C9A14-38B0-48A9-A78D-2CC5B7DD24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5" r="2486" b="6464"/>
          <a:stretch/>
        </p:blipFill>
        <p:spPr>
          <a:xfrm>
            <a:off x="5824729" y="204015"/>
            <a:ext cx="5916168" cy="38924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03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4504" y="1678262"/>
            <a:ext cx="3283496" cy="3094985"/>
          </a:xfrm>
        </p:spPr>
        <p:txBody>
          <a:bodyPr/>
          <a:lstStyle/>
          <a:p>
            <a:r>
              <a:rPr lang="en-GB" dirty="0"/>
              <a:t>Design an experiment to test the effect of exercise on heart rate.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8" t="31875" r="55959" b="12291"/>
          <a:stretch/>
        </p:blipFill>
        <p:spPr bwMode="auto">
          <a:xfrm>
            <a:off x="1703513" y="188640"/>
            <a:ext cx="2752157" cy="495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2276873"/>
            <a:ext cx="2641476" cy="406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884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215</Words>
  <Application>Microsoft Office PowerPoint</Application>
  <PresentationFormat>Widescreen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Learning outcome</vt:lpstr>
      <vt:lpstr> Pressure changes in left side of the heart during the cardiac cycle </vt:lpstr>
      <vt:lpstr>Fill in the gaps</vt:lpstr>
      <vt:lpstr>PowerPoint Presentation</vt:lpstr>
      <vt:lpstr>Have a go at exam question 6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Wilson</dc:creator>
  <cp:lastModifiedBy>Daniel Wilson</cp:lastModifiedBy>
  <cp:revision>3</cp:revision>
  <dcterms:created xsi:type="dcterms:W3CDTF">2019-11-21T11:48:10Z</dcterms:created>
  <dcterms:modified xsi:type="dcterms:W3CDTF">2019-11-21T14:00:34Z</dcterms:modified>
</cp:coreProperties>
</file>