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0" r:id="rId2"/>
    <p:sldId id="412" r:id="rId3"/>
    <p:sldId id="257" r:id="rId4"/>
    <p:sldId id="321" r:id="rId5"/>
    <p:sldId id="322" r:id="rId6"/>
    <p:sldId id="411" r:id="rId7"/>
    <p:sldId id="323" r:id="rId8"/>
    <p:sldId id="408" r:id="rId9"/>
    <p:sldId id="409" r:id="rId10"/>
    <p:sldId id="396" r:id="rId11"/>
    <p:sldId id="375" r:id="rId12"/>
    <p:sldId id="374" r:id="rId13"/>
    <p:sldId id="377" r:id="rId14"/>
    <p:sldId id="376" r:id="rId15"/>
    <p:sldId id="274" r:id="rId16"/>
    <p:sldId id="324" r:id="rId17"/>
    <p:sldId id="348" r:id="rId18"/>
    <p:sldId id="403" r:id="rId19"/>
    <p:sldId id="404" r:id="rId20"/>
    <p:sldId id="40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07149-9F1B-43DB-B2D3-A3225F00D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86DA3-B301-44EA-BB95-2E71F21199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82538-DD56-419F-887E-E0A9B11DA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2B645-6A61-45D8-86B9-E82B9442E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9971A-6173-4E6C-91B8-41C10FEF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264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48F3-8A3C-4ACA-BD10-6A7D0235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A45EC-0870-4D36-8CCC-5EEDC0030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B84E5-9719-4F29-A572-995D5897A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A246F-5069-4178-BB68-CBB05257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C4AB8-F3EC-4398-851B-00F54DC9A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7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C4C6-9A44-4C78-BD57-B1FDA058C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64F40-56C6-4BA5-89DA-86FDD641E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3D2C2-CE1C-4AA8-A565-EAA498912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2BAFE-97DC-4212-8F9D-90973A4AB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A335E-117F-4FF4-A52C-33515B3E6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75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EE189-D40C-4E84-A236-69091AD5F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BBA67-CAB1-4424-A297-72E9EE719D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EB2D0-5788-4CFF-AC5F-575A8B173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FA6F96-A763-4CF0-8579-8B8CE84B5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FF9E4-AE70-41D3-B8E9-8AC9E4221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253422-F11F-47C9-BD67-EDB1B7A1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695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DA878-D398-4449-8A89-C7A184DCB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6B776-58CD-4ED5-9F2E-B92912710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85922-D481-4FC0-A86D-0EAADC5EFD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46E050-E53F-4FFC-B7B8-5687C7652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5CEAD5-A78D-43F5-BECF-54F1F6949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BC76D6-463B-47BB-9A6A-D2CA1D97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8E87D1-6208-43C9-AC59-CB8F7FC2F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DD6063-D119-43C9-AEA7-57DEC8256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09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04336-AC0E-4ADB-A80B-563F3A144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E38322-A02B-421B-930F-72CD7D58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76F800-D67B-4122-A523-EA2DA3869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DAD0D6-EB47-4A20-A75A-E1959E15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6335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DA7AC7-6F53-4DAA-A15E-F9E20B068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3F1ECE-32C8-4FA2-B417-D2E69B206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658760-AB14-4B1B-9E9D-42114020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920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E3001-2C34-49A1-A7E7-256463D4C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3CFF0-F3DC-46CA-A1AA-31DFDB741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46E6B-E403-4EC4-AA69-52B9A40F21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ACB3E1-68C1-4946-BCDF-5F2B11996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0E749-74AA-44FF-BCA6-DDB1E78BA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330410-67F5-4D57-8138-1967AF09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73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8A174-EAFA-4188-9BA1-278CE8FB3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E47C27-6F3F-4755-90E5-FE6124A0D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D80E6-326E-4BCC-ABFC-2EF3CC693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761950-259D-4019-8C26-95437DE5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EC7A1A-B101-41AA-A5EE-4DEA3D19D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8FC580-ECA6-4A15-8BD0-1216A2D47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1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A104-E324-43CF-AAA3-B447873D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5C8DC-78A4-420F-B9E5-967BF9B0D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22FCA-F658-4B21-A619-2C4D61ED9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97D33-2859-4988-BA0B-D359C271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EF241-D134-49FE-AE74-BC2E693FE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383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8A8067-B752-43EC-9451-539F1C91E0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0F86C4-4C97-4F13-9508-485E4DF24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A7538-FBE0-493E-BB8E-E99973B61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7A496-9E26-4D72-9DD4-E1583AEBC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7CEDEE-5066-4347-9C19-B66A1D92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71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82FB6D-3082-485C-9512-CBB982181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4CBCD-B752-46D5-BCEA-8B0164E91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A7B64-A638-48B5-8952-DA4B83429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25DAC0-B6A7-4EBE-882E-9BC7A6680B59}" type="datetimeFigureOut">
              <a:rPr lang="en-GB" smtClean="0"/>
              <a:t>04/12/2019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D36E5-FE2D-40DA-82B5-EFEA04474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7F544F-6EDC-4529-9793-B69171250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29EF-FF1F-4DBD-B9F0-42C8EFB16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35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.uk/url?sa=i&amp;rct=j&amp;q=arteries+veins+capillaries+comparison&amp;source=images&amp;cd=&amp;cad=rja&amp;uact=8&amp;ved=0CAcQjRxqFQoTCMWQ7vSXh8YCFWKz2wodjK4AQA&amp;url=https://www.studyblue.com/notes/note/n/bio-101-study-guide-2011-12-fitch/deck/9734699&amp;ei=80F5VYXLNeLm7gaM3YKABA&amp;bvm=bv.95277229,d.ZGU&amp;psig=AFQjCNH1WNOrrHPMZX752P7t0jZHJRl38w&amp;ust=1434096462601475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google.co.uk/url?sa=i&amp;rct=j&amp;q=arteries+veins+capillaries+comparison&amp;source=images&amp;cd=&amp;cad=rja&amp;uact=8&amp;ved=0CAcQjRxqFQoTCO3diMmYh8YCFehL2wodSq0Agg&amp;url=http://www.readingicon.com/biology/chapter-9/&amp;ei=pEJ5Ve37HOiX7QbK2oKQCA&amp;bvm=bv.95277229,d.ZGU&amp;psig=AFQjCNH1WNOrrHPMZX752P7t0jZHJRl38w&amp;ust=143409646260147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.uk/url?sa=i&amp;rct=j&amp;q=arteries+veins+and+capillaries+structure&amp;source=images&amp;cd=&amp;cad=rja&amp;uact=8&amp;ved=0CAcQjRxqFQoTCKuL6oOph8YCFcSs2wodsNsAWw&amp;url=http://cheppila.com/?p%3D246&amp;ei=5lN5VauAKcTZ7gawt4PYBQ&amp;bvm=bv.95277229,d.ZGU&amp;psig=AFQjCNFQy57fam_lzaTnExzGQ4ocd8q1qQ&amp;ust=143410093076909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7DC32-20BF-4986-ABC5-C0D1A03A19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Blood Vessels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5D7F08-A716-4585-AF95-F6768207C3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b="1" u="sng" dirty="0"/>
              <a:t>Outcome:</a:t>
            </a:r>
            <a:endParaRPr lang="en-GB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Describe the structure of arteries, arterioles, veins and capillaries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Relate the structure of arteries, arterioles, veins and capillaries to their functions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Compare and contrast the structure and function of different blood vessels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3352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EA8D-F4D8-4AB1-B40E-D1DBFCF6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Fill in the definitions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F7A700-38A5-43A8-9D5B-F556D66A3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426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classconnection.s3.amazonaws.com/875/flashcards/1191875/jpg/picture81333416722704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3" y="1484785"/>
            <a:ext cx="4065837" cy="45259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Blood Vessels   </a:t>
            </a:r>
            <a:r>
              <a:rPr lang="en-GB" sz="2400" dirty="0"/>
              <a:t>Fill in the table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240016" y="1600200"/>
            <a:ext cx="4176464" cy="514116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Arteries – carry blood away from heart, at high pressure, and into arterioles; blood travels in pulses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Arterioles – smaller arteries that control blood flow from arteries to capillaries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Capillaries – tiny vessels that link arterioles to  veins; </a:t>
            </a: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site of exchange between blood and cells</a:t>
            </a: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Veins – carry blood, at low pressure, from capillaries back to heart.</a:t>
            </a:r>
          </a:p>
        </p:txBody>
      </p:sp>
    </p:spTree>
    <p:extLst>
      <p:ext uri="{BB962C8B-B14F-4D97-AF65-F5344CB8AC3E}">
        <p14:creationId xmlns:p14="http://schemas.microsoft.com/office/powerpoint/2010/main" val="334088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1984" y="620689"/>
            <a:ext cx="4258816" cy="5505475"/>
          </a:xfrm>
        </p:spPr>
        <p:txBody>
          <a:bodyPr>
            <a:normAutofit lnSpcReduction="10000"/>
          </a:bodyPr>
          <a:lstStyle/>
          <a:p>
            <a:r>
              <a:rPr lang="en-GB" dirty="0"/>
              <a:t>Common structure to arteries, arterioles and veins</a:t>
            </a:r>
          </a:p>
          <a:p>
            <a:r>
              <a:rPr lang="en-GB" b="1" dirty="0"/>
              <a:t>Lumen</a:t>
            </a:r>
            <a:r>
              <a:rPr lang="en-GB" dirty="0"/>
              <a:t>  = central cavity </a:t>
            </a:r>
          </a:p>
          <a:p>
            <a:r>
              <a:rPr lang="en-GB" b="1" dirty="0"/>
              <a:t>Endothelium</a:t>
            </a:r>
            <a:r>
              <a:rPr lang="en-GB" dirty="0"/>
              <a:t> = thin, smooth inner lining</a:t>
            </a:r>
          </a:p>
          <a:p>
            <a:r>
              <a:rPr lang="en-GB" b="1" dirty="0"/>
              <a:t>Wall = </a:t>
            </a:r>
            <a:r>
              <a:rPr lang="en-GB" dirty="0"/>
              <a:t>made of muscle, elastic tissue and collagen</a:t>
            </a:r>
          </a:p>
          <a:p>
            <a:r>
              <a:rPr lang="en-GB" dirty="0"/>
              <a:t>The relative proportions of each layer differ in each type of blood vessel, and links to their different functions.</a:t>
            </a:r>
          </a:p>
          <a:p>
            <a:endParaRPr lang="en-GB" dirty="0"/>
          </a:p>
        </p:txBody>
      </p:sp>
      <p:pic>
        <p:nvPicPr>
          <p:cNvPr id="4" name="Picture 3" descr="http://dev.elearn.punjab.gov.pk/assets/resource/biology9/chapter9/images/fig-9.19_fmt.pn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529" y="1484784"/>
            <a:ext cx="4304243" cy="3816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893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cheppila.com/wp-content/uploads/2013/09/blood-20.jpg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1" y="188640"/>
            <a:ext cx="5390515" cy="28816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47528" y="2996953"/>
            <a:ext cx="2736304" cy="13074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Artery: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Thicker muscular layer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Thicker elastic tissue layer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Wall thicker overall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Lumen is relatively narrower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83833" y="2881631"/>
            <a:ext cx="2854830" cy="130746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Vein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Thinner muscular layer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Thinner elastic tissue layer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Wall thinner overall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Lumen is relatively wider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7345626" y="2881630"/>
            <a:ext cx="3142863" cy="152019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Capillary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wall only 1 cell think</a:t>
            </a:r>
          </a:p>
          <a:p>
            <a:pPr marL="342900" indent="-342900">
              <a:lnSpc>
                <a:spcPct val="115000"/>
              </a:lnSpc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Made of flattened endothelium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en-GB" sz="2000" dirty="0">
                <a:solidFill>
                  <a:srgbClr val="000000"/>
                </a:solidFill>
                <a:latin typeface="Comic Sans MS" panose="030F0702030302020204" pitchFamily="66" charset="0"/>
                <a:ea typeface="Calibri"/>
                <a:cs typeface="Times New Roman"/>
              </a:rPr>
              <a:t>Spaces between the endothelial cells  allow WBC to escape to get to site of tissue infection</a:t>
            </a:r>
          </a:p>
        </p:txBody>
      </p:sp>
    </p:spTree>
    <p:extLst>
      <p:ext uri="{BB962C8B-B14F-4D97-AF65-F5344CB8AC3E}">
        <p14:creationId xmlns:p14="http://schemas.microsoft.com/office/powerpoint/2010/main" val="147112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2058681-9DAC-4049-9CAE-D9DBB9335AB0}"/>
              </a:ext>
            </a:extLst>
          </p:cNvPr>
          <p:cNvGrpSpPr/>
          <p:nvPr/>
        </p:nvGrpSpPr>
        <p:grpSpPr>
          <a:xfrm>
            <a:off x="783044" y="381688"/>
            <a:ext cx="10141134" cy="5907254"/>
            <a:chOff x="2739861" y="1478111"/>
            <a:chExt cx="6712278" cy="3901778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27C36B4-BBBB-43DE-ADB5-37F7A5E10BF9}"/>
                </a:ext>
              </a:extLst>
            </p:cNvPr>
            <p:cNvGrpSpPr/>
            <p:nvPr/>
          </p:nvGrpSpPr>
          <p:grpSpPr>
            <a:xfrm>
              <a:off x="2739861" y="1478111"/>
              <a:ext cx="6712278" cy="3901778"/>
              <a:chOff x="2739861" y="1478111"/>
              <a:chExt cx="6712278" cy="390177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D7BCBC19-AE8F-48E2-85CB-B62A57B53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39861" y="1478111"/>
                <a:ext cx="6712278" cy="3901778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71980BC-BD4B-4A36-B592-6600B667AB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32945" y="1855573"/>
                <a:ext cx="4772691" cy="3410426"/>
              </a:xfrm>
              <a:prstGeom prst="rect">
                <a:avLst/>
              </a:prstGeom>
            </p:spPr>
          </p:pic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079927-79E8-45E9-B092-E91260BC8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2389" y="2340750"/>
              <a:ext cx="4913802" cy="261541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B0C92BF-40F8-4ACE-83E7-2284D7AF40B4}"/>
              </a:ext>
            </a:extLst>
          </p:cNvPr>
          <p:cNvGrpSpPr/>
          <p:nvPr/>
        </p:nvGrpSpPr>
        <p:grpSpPr>
          <a:xfrm>
            <a:off x="761855" y="381688"/>
            <a:ext cx="10162323" cy="5907254"/>
            <a:chOff x="783044" y="499703"/>
            <a:chExt cx="10162323" cy="59072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05EDF45-3527-4441-B4CD-18B16A40F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3044" y="499703"/>
              <a:ext cx="10162323" cy="590725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E0A2054-F958-49A9-B62D-81404A984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04870" y="3941000"/>
              <a:ext cx="6910146" cy="13374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352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Aorta and Elasticity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63495"/>
          </a:xfrm>
        </p:spPr>
        <p:txBody>
          <a:bodyPr/>
          <a:lstStyle/>
          <a:p>
            <a:pPr lvl="0"/>
            <a:r>
              <a:rPr lang="en-GB" dirty="0"/>
              <a:t>In the aorta wall, elastic fibres stretch when ventricle contracts</a:t>
            </a:r>
          </a:p>
          <a:p>
            <a:pPr lvl="0"/>
            <a:r>
              <a:rPr lang="en-GB" dirty="0"/>
              <a:t>and recoil when ventricle relaxes. </a:t>
            </a:r>
          </a:p>
          <a:p>
            <a:pPr lvl="0"/>
            <a:r>
              <a:rPr lang="en-GB" dirty="0"/>
              <a:t>This helps to maintain the blood pressure, smoothing it out</a:t>
            </a:r>
          </a:p>
          <a:p>
            <a:pPr lvl="0"/>
            <a:r>
              <a:rPr lang="en-GB" dirty="0"/>
              <a:t>and also causes the thickness of the aorta to vary during the cardiac cycle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FC10BE-8A62-41B7-9B25-49C2BBE5C0C8}"/>
              </a:ext>
            </a:extLst>
          </p:cNvPr>
          <p:cNvSpPr txBox="1"/>
          <p:nvPr/>
        </p:nvSpPr>
        <p:spPr>
          <a:xfrm>
            <a:off x="989076" y="4807521"/>
            <a:ext cx="10213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Which type of blood vessel is the Aorta?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DC5482-495B-49FA-8CA6-A5D8B1017300}"/>
              </a:ext>
            </a:extLst>
          </p:cNvPr>
          <p:cNvSpPr txBox="1"/>
          <p:nvPr/>
        </p:nvSpPr>
        <p:spPr>
          <a:xfrm>
            <a:off x="989076" y="5487532"/>
            <a:ext cx="477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Answer :          Artery</a:t>
            </a:r>
          </a:p>
        </p:txBody>
      </p:sp>
    </p:spTree>
    <p:extLst>
      <p:ext uri="{BB962C8B-B14F-4D97-AF65-F5344CB8AC3E}">
        <p14:creationId xmlns:p14="http://schemas.microsoft.com/office/powerpoint/2010/main" val="372541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 question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Explain 4 ways in which the structure of the aorta is related to its function.</a:t>
            </a:r>
          </a:p>
          <a:p>
            <a:endParaRPr lang="en-GB" dirty="0"/>
          </a:p>
          <a:p>
            <a:r>
              <a:rPr lang="en-GB" dirty="0"/>
              <a:t>Link to :</a:t>
            </a:r>
          </a:p>
          <a:p>
            <a:pPr>
              <a:buFontTx/>
              <a:buChar char="-"/>
            </a:pPr>
            <a:r>
              <a:rPr lang="en-GB" dirty="0"/>
              <a:t>Elastic tissue</a:t>
            </a:r>
          </a:p>
          <a:p>
            <a:pPr>
              <a:buFontTx/>
              <a:buChar char="-"/>
            </a:pPr>
            <a:r>
              <a:rPr lang="en-GB" dirty="0"/>
              <a:t>Muscle</a:t>
            </a:r>
          </a:p>
          <a:p>
            <a:pPr>
              <a:buFontTx/>
              <a:buChar char="-"/>
            </a:pPr>
            <a:r>
              <a:rPr lang="en-GB" dirty="0"/>
              <a:t>Thickness of wall</a:t>
            </a:r>
          </a:p>
          <a:p>
            <a:pPr>
              <a:buFontTx/>
              <a:buChar char="-"/>
            </a:pPr>
            <a:r>
              <a:rPr lang="en-GB" dirty="0"/>
              <a:t>Endothelium</a:t>
            </a:r>
          </a:p>
          <a:p>
            <a:pPr>
              <a:buFontTx/>
              <a:buChar char="-"/>
            </a:pPr>
            <a:r>
              <a:rPr lang="en-GB" dirty="0"/>
              <a:t>Valves</a:t>
            </a:r>
          </a:p>
          <a:p>
            <a:pPr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96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1544" y="1340769"/>
            <a:ext cx="8229600" cy="4525963"/>
          </a:xfrm>
        </p:spPr>
        <p:txBody>
          <a:bodyPr>
            <a:normAutofit/>
          </a:bodyPr>
          <a:lstStyle/>
          <a:p>
            <a:r>
              <a:rPr lang="en-GB" dirty="0"/>
              <a:t>Elastic tissue allows stretch and recoil to maintain blood pressure</a:t>
            </a:r>
          </a:p>
          <a:p>
            <a:r>
              <a:rPr lang="en-GB" dirty="0"/>
              <a:t>Elastic tissue stretches when ventricles contract</a:t>
            </a:r>
          </a:p>
          <a:p>
            <a:r>
              <a:rPr lang="en-GB" dirty="0"/>
              <a:t>Muscle allows contraction, vasoconstriction</a:t>
            </a:r>
          </a:p>
          <a:p>
            <a:r>
              <a:rPr lang="en-GB" dirty="0"/>
              <a:t>Thick walls stop bursting</a:t>
            </a:r>
          </a:p>
          <a:p>
            <a:r>
              <a:rPr lang="en-GB" dirty="0"/>
              <a:t>Smooth endothelium reduces friction</a:t>
            </a:r>
          </a:p>
          <a:p>
            <a:r>
              <a:rPr lang="en-GB" dirty="0"/>
              <a:t>Semi-lunar valves prevent backflow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99583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Structure &amp; function of blood vessels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Sort card activity – then fill in your blanks</a:t>
            </a:r>
          </a:p>
        </p:txBody>
      </p:sp>
    </p:spTree>
    <p:extLst>
      <p:ext uri="{BB962C8B-B14F-4D97-AF65-F5344CB8AC3E}">
        <p14:creationId xmlns:p14="http://schemas.microsoft.com/office/powerpoint/2010/main" val="3011047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>
            <a:normAutofit/>
          </a:bodyPr>
          <a:lstStyle/>
          <a:p>
            <a:r>
              <a:rPr lang="en-GB" sz="2200" dirty="0"/>
              <a:t>Diagram to show pressure, volume, cross-sectional area and speed of blood flow in different types of blood vessels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8" r="12649" b="14727"/>
          <a:stretch/>
        </p:blipFill>
        <p:spPr bwMode="auto">
          <a:xfrm>
            <a:off x="1991544" y="1484785"/>
            <a:ext cx="8208912" cy="4824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678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136" y="740981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dirty="0"/>
              <a:t>The total cross-sectional area at points Y is much greater than the cross-sectional area at point X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1" r="7475" b="18421"/>
          <a:stretch/>
        </p:blipFill>
        <p:spPr bwMode="auto">
          <a:xfrm>
            <a:off x="2387588" y="2066544"/>
            <a:ext cx="7416824" cy="46371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6B748B-6BE1-427B-8334-6E18F5DA4811}"/>
              </a:ext>
            </a:extLst>
          </p:cNvPr>
          <p:cNvSpPr txBox="1"/>
          <p:nvPr/>
        </p:nvSpPr>
        <p:spPr>
          <a:xfrm>
            <a:off x="326136" y="227551"/>
            <a:ext cx="10098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Why are capillaries, arterioles and venules branched?</a:t>
            </a:r>
          </a:p>
        </p:txBody>
      </p:sp>
    </p:spTree>
    <p:extLst>
      <p:ext uri="{BB962C8B-B14F-4D97-AF65-F5344CB8AC3E}">
        <p14:creationId xmlns:p14="http://schemas.microsoft.com/office/powerpoint/2010/main" val="40824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GB" sz="2600" dirty="0"/>
              <a:t>How leg muscles keep blood moving in the leg veins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0" r="4261" b="9243"/>
          <a:stretch/>
        </p:blipFill>
        <p:spPr bwMode="auto">
          <a:xfrm>
            <a:off x="2351584" y="1196752"/>
            <a:ext cx="7776864" cy="4824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1734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Comparison of the structure of the different types of blood vessels</a:t>
            </a: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7" t="7780" b="15574"/>
          <a:stretch/>
        </p:blipFill>
        <p:spPr bwMode="auto">
          <a:xfrm>
            <a:off x="1991544" y="2091350"/>
            <a:ext cx="8352928" cy="35698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9844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385788"/>
            <a:ext cx="8229600" cy="738957"/>
          </a:xfrm>
        </p:spPr>
        <p:txBody>
          <a:bodyPr>
            <a:normAutofit/>
          </a:bodyPr>
          <a:lstStyle/>
          <a:p>
            <a:r>
              <a:rPr lang="en-GB" sz="3600" dirty="0"/>
              <a:t>Questions on Blood Vessels (not in booklet)</a:t>
            </a:r>
            <a:endParaRPr lang="en-GB" sz="2700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242" y="1556792"/>
            <a:ext cx="4150767" cy="453650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807968" y="1379910"/>
            <a:ext cx="4258816" cy="550547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dirty="0"/>
              <a:t>Describe the changes in the rate of blood flow as blood passes from the aorta to the vena cava.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why blood pressure in region A fluctuates up and down.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why the rate of blood flow decreases between the aorta and capillaries.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how the rate of blood flow in the capillaries increases the rate of exchange of metabolic materials.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Explain why the structure of the capillaries increases the efficiency of the exchange of metabolic substances.</a:t>
            </a:r>
          </a:p>
        </p:txBody>
      </p:sp>
    </p:spTree>
    <p:extLst>
      <p:ext uri="{BB962C8B-B14F-4D97-AF65-F5344CB8AC3E}">
        <p14:creationId xmlns:p14="http://schemas.microsoft.com/office/powerpoint/2010/main" val="178343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50106"/>
          </a:xfrm>
        </p:spPr>
        <p:txBody>
          <a:bodyPr/>
          <a:lstStyle/>
          <a:p>
            <a:r>
              <a:rPr lang="en-GB" dirty="0"/>
              <a:t>Answers: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330036"/>
            <a:ext cx="8229600" cy="51233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GB" dirty="0"/>
              <a:t>Rate of blood flow decreases gradually in the aorta and then very rapidly in the large and small arteries. </a:t>
            </a:r>
          </a:p>
          <a:p>
            <a:r>
              <a:rPr lang="en-GB" dirty="0"/>
              <a:t>It remains relatively constant in the arterioles, then increases, at an increasing rate, in the </a:t>
            </a:r>
            <a:r>
              <a:rPr lang="en-GB" dirty="0" err="1"/>
              <a:t>venules</a:t>
            </a:r>
            <a:r>
              <a:rPr lang="en-GB" dirty="0"/>
              <a:t> and veins and vena cava.</a:t>
            </a:r>
          </a:p>
          <a:p>
            <a:pPr marL="514350" indent="-514350">
              <a:buAutoNum type="arabicPeriod"/>
            </a:pPr>
            <a:endParaRPr lang="en-GB" dirty="0"/>
          </a:p>
          <a:p>
            <a:pPr marL="0" indent="0">
              <a:buNone/>
            </a:pPr>
            <a:r>
              <a:rPr lang="en-GB" dirty="0"/>
              <a:t>2. Contraction of the left ventricle of the heart causes distension of the aorta. </a:t>
            </a:r>
          </a:p>
          <a:p>
            <a:r>
              <a:rPr lang="en-GB" dirty="0"/>
              <a:t>The elastic layer in the aorta walls creates a recoil action. There is therefore a series of pulses of increased pressure, each one the result of ventricle contraction.</a:t>
            </a:r>
          </a:p>
        </p:txBody>
      </p:sp>
    </p:spTree>
    <p:extLst>
      <p:ext uri="{BB962C8B-B14F-4D97-AF65-F5344CB8AC3E}">
        <p14:creationId xmlns:p14="http://schemas.microsoft.com/office/powerpoint/2010/main" val="78468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en-GB" dirty="0"/>
              <a:t>This is because the total cross-sectional area is increasing, so there is increased frictional resistance from the increasing area of blood vessel wall.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dirty="0"/>
              <a:t>Blood flow is slower, allowing more time for metabolic materials to be exchanged.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GB" dirty="0"/>
              <a:t>Capillaries have a large surface area and very thin walls (single cell thick) and hence a short diffusion pathway.</a:t>
            </a:r>
          </a:p>
          <a:p>
            <a:pPr marL="514350" indent="-514350">
              <a:buFont typeface="+mj-lt"/>
              <a:buAutoNum type="arabicPeriod" startAt="3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101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 rotWithShape="1">
          <a:blip r:embed="rId2"/>
          <a:srcRect l="34559" t="26895" r="32098" b="55346"/>
          <a:stretch/>
        </p:blipFill>
        <p:spPr bwMode="auto">
          <a:xfrm>
            <a:off x="3332521" y="1628622"/>
            <a:ext cx="5472608" cy="16561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99656" y="548680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2 a) Figure below represents a transverse section of an artery and vein; draw a line to show the relative position of the endothelium of the vein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19836" t="23414" r="17085" b="17506"/>
          <a:stretch/>
        </p:blipFill>
        <p:spPr bwMode="auto">
          <a:xfrm>
            <a:off x="3143672" y="3573016"/>
            <a:ext cx="5904656" cy="29199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06255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39637" y="588819"/>
            <a:ext cx="8229600" cy="34481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/>
              <a:t>2b). State 2 other ways in which the wall of an artery is different from the wall of a vein.    [2]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Arteries have – </a:t>
            </a:r>
          </a:p>
          <a:p>
            <a:r>
              <a:rPr lang="en-GB" dirty="0">
                <a:solidFill>
                  <a:srgbClr val="FF0000"/>
                </a:solidFill>
              </a:rPr>
              <a:t>No valves, </a:t>
            </a:r>
          </a:p>
          <a:p>
            <a:r>
              <a:rPr lang="en-GB" dirty="0">
                <a:solidFill>
                  <a:srgbClr val="FF0000"/>
                </a:solidFill>
              </a:rPr>
              <a:t>More/ Thicker   muscle/elastic tissue</a:t>
            </a:r>
          </a:p>
          <a:p>
            <a:r>
              <a:rPr lang="en-GB" dirty="0">
                <a:solidFill>
                  <a:srgbClr val="FF0000"/>
                </a:solidFill>
              </a:rPr>
              <a:t>Narrower lumen</a:t>
            </a:r>
          </a:p>
        </p:txBody>
      </p:sp>
    </p:spTree>
    <p:extLst>
      <p:ext uri="{BB962C8B-B14F-4D97-AF65-F5344CB8AC3E}">
        <p14:creationId xmlns:p14="http://schemas.microsoft.com/office/powerpoint/2010/main" val="253270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332657"/>
            <a:ext cx="8229600" cy="57935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Explain why the hydrostatic pressure of the blood drops as blood moves away from the heart.   [2]</a:t>
            </a:r>
          </a:p>
          <a:p>
            <a:r>
              <a:rPr lang="en-GB" dirty="0">
                <a:solidFill>
                  <a:srgbClr val="FF0000"/>
                </a:solidFill>
              </a:rPr>
              <a:t>There are more vessels</a:t>
            </a:r>
          </a:p>
          <a:p>
            <a:r>
              <a:rPr lang="en-GB" dirty="0">
                <a:solidFill>
                  <a:srgbClr val="FF0000"/>
                </a:solidFill>
              </a:rPr>
              <a:t>The vessels have a larger cross-sectional area</a:t>
            </a:r>
          </a:p>
          <a:p>
            <a:r>
              <a:rPr lang="en-GB" dirty="0">
                <a:solidFill>
                  <a:srgbClr val="FF0000"/>
                </a:solidFill>
              </a:rPr>
              <a:t>There is reduced resistance to blood flow</a:t>
            </a:r>
          </a:p>
          <a:p>
            <a:r>
              <a:rPr lang="en-GB" dirty="0">
                <a:solidFill>
                  <a:srgbClr val="FF0000"/>
                </a:solidFill>
              </a:rPr>
              <a:t>There is loss of fluid from the capillaries</a:t>
            </a:r>
          </a:p>
          <a:p>
            <a:r>
              <a:rPr lang="en-GB" dirty="0">
                <a:solidFill>
                  <a:srgbClr val="FF0000"/>
                </a:solidFill>
              </a:rPr>
              <a:t>The arteries can stretch / expand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42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794</Words>
  <Application>Microsoft Office PowerPoint</Application>
  <PresentationFormat>Widescreen</PresentationFormat>
  <Paragraphs>90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Comic Sans MS</vt:lpstr>
      <vt:lpstr>Symbol</vt:lpstr>
      <vt:lpstr>Times New Roman</vt:lpstr>
      <vt:lpstr>Office Theme</vt:lpstr>
      <vt:lpstr>Blood Vessels</vt:lpstr>
      <vt:lpstr>Fill in the definitions </vt:lpstr>
      <vt:lpstr>Blood Vessels   Fill in the table</vt:lpstr>
      <vt:lpstr>PowerPoint Presentation</vt:lpstr>
      <vt:lpstr>PowerPoint Presentation</vt:lpstr>
      <vt:lpstr>PowerPoint Presentation</vt:lpstr>
      <vt:lpstr>The Aorta and Elasticity</vt:lpstr>
      <vt:lpstr>Exam question</vt:lpstr>
      <vt:lpstr>Answer</vt:lpstr>
      <vt:lpstr>Structure &amp; function of blood vessels</vt:lpstr>
      <vt:lpstr>Diagram to show pressure, volume, cross-sectional area and speed of blood flow in different types of blood vessels</vt:lpstr>
      <vt:lpstr>The total cross-sectional area at points Y is much greater than the cross-sectional area at point X</vt:lpstr>
      <vt:lpstr>How leg muscles keep blood moving in the leg veins</vt:lpstr>
      <vt:lpstr>Comparison of the structure of the different types of blood vessels</vt:lpstr>
      <vt:lpstr>Questions on Blood Vessels (not in booklet)</vt:lpstr>
      <vt:lpstr>Answers: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Vessels</dc:title>
  <dc:creator>Daniel Wilson</dc:creator>
  <cp:lastModifiedBy>Daniel Wilson</cp:lastModifiedBy>
  <cp:revision>8</cp:revision>
  <dcterms:created xsi:type="dcterms:W3CDTF">2019-11-21T14:00:41Z</dcterms:created>
  <dcterms:modified xsi:type="dcterms:W3CDTF">2019-12-04T09:51:10Z</dcterms:modified>
</cp:coreProperties>
</file>