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5" r:id="rId2"/>
    <p:sldId id="378" r:id="rId3"/>
    <p:sldId id="326" r:id="rId4"/>
    <p:sldId id="276" r:id="rId5"/>
    <p:sldId id="379" r:id="rId6"/>
    <p:sldId id="258" r:id="rId7"/>
    <p:sldId id="275" r:id="rId8"/>
    <p:sldId id="327" r:id="rId9"/>
    <p:sldId id="372" r:id="rId10"/>
    <p:sldId id="373" r:id="rId11"/>
    <p:sldId id="280" r:id="rId12"/>
    <p:sldId id="328" r:id="rId13"/>
    <p:sldId id="329" r:id="rId14"/>
    <p:sldId id="330" r:id="rId15"/>
    <p:sldId id="381" r:id="rId16"/>
    <p:sldId id="398" r:id="rId17"/>
    <p:sldId id="277" r:id="rId18"/>
    <p:sldId id="413" r:id="rId19"/>
    <p:sldId id="414" r:id="rId20"/>
    <p:sldId id="415" r:id="rId21"/>
    <p:sldId id="416" r:id="rId22"/>
    <p:sldId id="417" r:id="rId23"/>
    <p:sldId id="39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05" d="100"/>
          <a:sy n="105" d="100"/>
        </p:scale>
        <p:origin x="120"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6421B-350A-438C-93CF-90F60A057D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7040085-2A8E-45DC-8FE3-AEC303995C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364B6F8-49E0-4180-BBDE-6788332F770C}"/>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5" name="Footer Placeholder 4">
            <a:extLst>
              <a:ext uri="{FF2B5EF4-FFF2-40B4-BE49-F238E27FC236}">
                <a16:creationId xmlns:a16="http://schemas.microsoft.com/office/drawing/2014/main" id="{E62D38E5-09FB-410C-A399-3419643E52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DD66BB-355C-4085-A6C5-7077C104E9CD}"/>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2269776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8AEFE-7853-4AC5-9565-148F453705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C2FEB1-8992-448B-9E70-3364DC85557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21C69B-80C5-4365-B93E-1C840746D389}"/>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5" name="Footer Placeholder 4">
            <a:extLst>
              <a:ext uri="{FF2B5EF4-FFF2-40B4-BE49-F238E27FC236}">
                <a16:creationId xmlns:a16="http://schemas.microsoft.com/office/drawing/2014/main" id="{EACC9A6E-D050-4407-972E-4036FA5DC8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A9E228-5082-42A6-B4FE-9B7D08B2DFDE}"/>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2240318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9E60-ECCD-458A-827B-AFF3710396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3DCD2E6-5A27-442F-8B66-8A4E9E53E2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CF78BFA-2447-4A05-B332-D861E99D96B3}"/>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5" name="Footer Placeholder 4">
            <a:extLst>
              <a:ext uri="{FF2B5EF4-FFF2-40B4-BE49-F238E27FC236}">
                <a16:creationId xmlns:a16="http://schemas.microsoft.com/office/drawing/2014/main" id="{2AE82B0F-08AA-4FA5-B8B5-E5C7408E64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744CD8-19FF-4E98-86CE-12337435D42B}"/>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298663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872FF-FE69-4591-848D-0503274BAB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4DB01A-613E-48A7-B64A-1E2979FDEB0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748E231-F737-40F5-B50A-99851741673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1B7B723-18FE-4097-BF76-994BB411F38B}"/>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6" name="Footer Placeholder 5">
            <a:extLst>
              <a:ext uri="{FF2B5EF4-FFF2-40B4-BE49-F238E27FC236}">
                <a16:creationId xmlns:a16="http://schemas.microsoft.com/office/drawing/2014/main" id="{1D2E612A-8C93-4B65-ABF9-5AC9005247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C5394E-A7E0-4842-84DD-CA8BB6A5BF7D}"/>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387887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8A9C8-D533-4F9F-B6F3-F2074299DC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9E9405E-D51F-4AAB-A7E3-65730E3B99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4B6544F-5369-4428-9D41-2CFFAE131CA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3D2DB6-2B4E-40A0-8BFF-E219F6427A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0648CEC-73F9-475B-A8B9-5BB17051E89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281E818-93B5-4CEC-895B-A68112706EF5}"/>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8" name="Footer Placeholder 7">
            <a:extLst>
              <a:ext uri="{FF2B5EF4-FFF2-40B4-BE49-F238E27FC236}">
                <a16:creationId xmlns:a16="http://schemas.microsoft.com/office/drawing/2014/main" id="{6C94980C-5F2B-402E-AE90-60A8E0207CE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5976BE9-4052-423C-B1B5-0C76E0852156}"/>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2421193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37911-71C1-46A2-8C03-342D81847F5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C32FAE1-308E-46A0-824B-044E57C75292}"/>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4" name="Footer Placeholder 3">
            <a:extLst>
              <a:ext uri="{FF2B5EF4-FFF2-40B4-BE49-F238E27FC236}">
                <a16:creationId xmlns:a16="http://schemas.microsoft.com/office/drawing/2014/main" id="{607E7DA7-B28A-40F9-ABD9-3BD85D5925A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33C22A8-7327-45FF-BB5F-C976D0A5DC32}"/>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1970405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D531B5-1B8D-436D-9D97-499FC1ADBD8B}"/>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3" name="Footer Placeholder 2">
            <a:extLst>
              <a:ext uri="{FF2B5EF4-FFF2-40B4-BE49-F238E27FC236}">
                <a16:creationId xmlns:a16="http://schemas.microsoft.com/office/drawing/2014/main" id="{7BFEC097-BFB3-455C-A322-A721321A2B3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ADFFD6-6CE8-42EB-959C-C329DCE54F3E}"/>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1548156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CAAA2-F667-443F-A445-53F9A2ABBB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8EA4A2-0598-44E6-912A-9B2FE0B94A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CDA424-6919-4FA5-986F-1DD139EF28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622469-074B-4A75-B306-A78FEFCF90D4}"/>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6" name="Footer Placeholder 5">
            <a:extLst>
              <a:ext uri="{FF2B5EF4-FFF2-40B4-BE49-F238E27FC236}">
                <a16:creationId xmlns:a16="http://schemas.microsoft.com/office/drawing/2014/main" id="{C604E9E3-56B0-4C57-A613-2F7D3B70DF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F7689D-67DC-479A-83F2-EFCC740F5B4D}"/>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1167364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69026-5360-45D9-AF13-BE31A8A78C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F0F19FD-E9AB-49CE-95BC-94206AE438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22AD0CC-DB1C-4AA9-B2A3-21ED54E678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48EBB1-175D-404E-8B8E-D3EBFFC77ED2}"/>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6" name="Footer Placeholder 5">
            <a:extLst>
              <a:ext uri="{FF2B5EF4-FFF2-40B4-BE49-F238E27FC236}">
                <a16:creationId xmlns:a16="http://schemas.microsoft.com/office/drawing/2014/main" id="{F0E15B6F-198C-4433-A3DF-304FAFC861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B4AD62-335D-44BC-8706-FE2E83B997A6}"/>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40944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46745-CB64-4DC0-8C87-B4C54655ECB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0FA1D2-9845-41D0-BB80-AECD5720F75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F85409-ABC3-4EA6-AD35-D800005A874B}"/>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5" name="Footer Placeholder 4">
            <a:extLst>
              <a:ext uri="{FF2B5EF4-FFF2-40B4-BE49-F238E27FC236}">
                <a16:creationId xmlns:a16="http://schemas.microsoft.com/office/drawing/2014/main" id="{D3A46368-398F-4B7E-BC1A-B9E7BA6B3C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BE7FA0-8A3F-4787-9230-781BF4A0E75A}"/>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3972702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6632EB-A2DF-4C80-93ED-2DAD907981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A36953-22A9-43D7-81B7-9BBE2D08B28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427A82-8966-4AB9-91A3-1BEB61A1BA85}"/>
              </a:ext>
            </a:extLst>
          </p:cNvPr>
          <p:cNvSpPr>
            <a:spLocks noGrp="1"/>
          </p:cNvSpPr>
          <p:nvPr>
            <p:ph type="dt" sz="half" idx="10"/>
          </p:nvPr>
        </p:nvSpPr>
        <p:spPr/>
        <p:txBody>
          <a:bodyPr/>
          <a:lstStyle/>
          <a:p>
            <a:fld id="{E8F0D6B1-8865-4A40-B264-D8CCB458D219}" type="datetimeFigureOut">
              <a:rPr lang="en-GB" smtClean="0"/>
              <a:t>04/12/2019</a:t>
            </a:fld>
            <a:endParaRPr lang="en-GB"/>
          </a:p>
        </p:txBody>
      </p:sp>
      <p:sp>
        <p:nvSpPr>
          <p:cNvPr id="5" name="Footer Placeholder 4">
            <a:extLst>
              <a:ext uri="{FF2B5EF4-FFF2-40B4-BE49-F238E27FC236}">
                <a16:creationId xmlns:a16="http://schemas.microsoft.com/office/drawing/2014/main" id="{19EFC998-D49A-4B9A-9C81-71E8B4F8B1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1F863F-E502-4751-85FE-F70F08C6F159}"/>
              </a:ext>
            </a:extLst>
          </p:cNvPr>
          <p:cNvSpPr>
            <a:spLocks noGrp="1"/>
          </p:cNvSpPr>
          <p:nvPr>
            <p:ph type="sldNum" sz="quarter" idx="12"/>
          </p:nvPr>
        </p:nvSpPr>
        <p:spPr/>
        <p:txBody>
          <a:bodyPr/>
          <a:lstStyle/>
          <a:p>
            <a:fld id="{9EABB523-093C-4B6B-886D-2ED3DAE6D8C0}" type="slidenum">
              <a:rPr lang="en-GB" smtClean="0"/>
              <a:t>‹#›</a:t>
            </a:fld>
            <a:endParaRPr lang="en-GB"/>
          </a:p>
        </p:txBody>
      </p:sp>
    </p:spTree>
    <p:extLst>
      <p:ext uri="{BB962C8B-B14F-4D97-AF65-F5344CB8AC3E}">
        <p14:creationId xmlns:p14="http://schemas.microsoft.com/office/powerpoint/2010/main" val="182064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AF2CE-BE97-431D-A961-A5107BEB32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339E4F-9C3E-4070-9448-AE240FD74A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8DB6E1-95BC-4B70-826F-00D3EDC127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0D6B1-8865-4A40-B264-D8CCB458D219}" type="datetimeFigureOut">
              <a:rPr lang="en-GB" smtClean="0"/>
              <a:t>04/12/2019</a:t>
            </a:fld>
            <a:endParaRPr lang="en-GB"/>
          </a:p>
        </p:txBody>
      </p:sp>
      <p:sp>
        <p:nvSpPr>
          <p:cNvPr id="5" name="Footer Placeholder 4">
            <a:extLst>
              <a:ext uri="{FF2B5EF4-FFF2-40B4-BE49-F238E27FC236}">
                <a16:creationId xmlns:a16="http://schemas.microsoft.com/office/drawing/2014/main" id="{328089AD-7995-4602-98FD-D150A27C03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B1A58CF-8F02-48AC-BA6F-76DBF89E34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ABB523-093C-4B6B-886D-2ED3DAE6D8C0}" type="slidenum">
              <a:rPr lang="en-GB" smtClean="0"/>
              <a:t>‹#›</a:t>
            </a:fld>
            <a:endParaRPr lang="en-GB"/>
          </a:p>
        </p:txBody>
      </p:sp>
    </p:spTree>
    <p:extLst>
      <p:ext uri="{BB962C8B-B14F-4D97-AF65-F5344CB8AC3E}">
        <p14:creationId xmlns:p14="http://schemas.microsoft.com/office/powerpoint/2010/main" val="3730402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Tissue Fluid</a:t>
            </a:r>
          </a:p>
        </p:txBody>
      </p:sp>
      <p:sp>
        <p:nvSpPr>
          <p:cNvPr id="3" name="Content Placeholder 2"/>
          <p:cNvSpPr>
            <a:spLocks noGrp="1"/>
          </p:cNvSpPr>
          <p:nvPr>
            <p:ph idx="1"/>
          </p:nvPr>
        </p:nvSpPr>
        <p:spPr>
          <a:xfrm>
            <a:off x="1898848" y="1384177"/>
            <a:ext cx="8229600" cy="3845023"/>
          </a:xfrm>
        </p:spPr>
        <p:txBody>
          <a:bodyPr>
            <a:normAutofit fontScale="85000" lnSpcReduction="10000"/>
          </a:bodyPr>
          <a:lstStyle/>
          <a:p>
            <a:r>
              <a:rPr lang="en-GB" dirty="0"/>
              <a:t>It is a watery liquid made from substances that leave the blood in the capillaries,</a:t>
            </a:r>
          </a:p>
          <a:p>
            <a:r>
              <a:rPr lang="en-GB" dirty="0"/>
              <a:t>But does NOT contain RBC, platelets, many WBC or large plasma proteins (these are too large to leave the capillaries).</a:t>
            </a:r>
          </a:p>
          <a:p>
            <a:r>
              <a:rPr lang="en-GB" dirty="0"/>
              <a:t>It contains glucose, amino acids, fatty acids, ions in solution, oxygen and some WBC (macrophages)</a:t>
            </a:r>
          </a:p>
          <a:p>
            <a:r>
              <a:rPr lang="en-GB" dirty="0"/>
              <a:t>It bathes the body cells in the tissues, supplying all the substances above, and receiving carbon dioxide and other waste materials</a:t>
            </a:r>
          </a:p>
          <a:p>
            <a:r>
              <a:rPr lang="en-GB" dirty="0"/>
              <a:t>The capillary bed is the exchange surface and therefore is crucial</a:t>
            </a:r>
          </a:p>
        </p:txBody>
      </p:sp>
      <p:sp>
        <p:nvSpPr>
          <p:cNvPr id="4" name="Rectangle 3"/>
          <p:cNvSpPr/>
          <p:nvPr/>
        </p:nvSpPr>
        <p:spPr>
          <a:xfrm>
            <a:off x="1919536" y="5229200"/>
            <a:ext cx="8208912" cy="1446550"/>
          </a:xfrm>
          <a:prstGeom prst="rect">
            <a:avLst/>
          </a:prstGeom>
          <a:ln>
            <a:solidFill>
              <a:schemeClr val="tx1"/>
            </a:solidFill>
          </a:ln>
        </p:spPr>
        <p:txBody>
          <a:bodyPr wrap="square">
            <a:spAutoFit/>
          </a:bodyPr>
          <a:lstStyle/>
          <a:p>
            <a:pPr marL="285750" indent="-285750">
              <a:buFont typeface="Arial" panose="020B0604020202020204" pitchFamily="34" charset="0"/>
              <a:buChar char="•"/>
            </a:pPr>
            <a:r>
              <a:rPr lang="en-GB" sz="2000" dirty="0">
                <a:latin typeface="Comic Sans MS" panose="030F0702030302020204" pitchFamily="66" charset="0"/>
              </a:rPr>
              <a:t>Tissue fluid is therefore how </a:t>
            </a:r>
            <a:r>
              <a:rPr lang="en-GB" sz="2000" b="1" dirty="0">
                <a:latin typeface="Comic Sans MS" panose="030F0702030302020204" pitchFamily="66" charset="0"/>
              </a:rPr>
              <a:t>exchange of gases &amp; nutrients between blood and cells occurs</a:t>
            </a:r>
            <a:r>
              <a:rPr lang="en-GB" sz="2000" dirty="0">
                <a:latin typeface="Comic Sans MS" panose="030F0702030302020204" pitchFamily="66" charset="0"/>
              </a:rPr>
              <a:t> </a:t>
            </a:r>
          </a:p>
          <a:p>
            <a:pPr marL="285750" indent="-285750">
              <a:buFont typeface="Arial" panose="020B0604020202020204" pitchFamily="34" charset="0"/>
              <a:buChar char="•"/>
            </a:pPr>
            <a:r>
              <a:rPr lang="en-GB" sz="2000" dirty="0">
                <a:latin typeface="Comic Sans MS" panose="030F0702030302020204" pitchFamily="66" charset="0"/>
              </a:rPr>
              <a:t>It is the environment of the cells – it is “where they live”    </a:t>
            </a:r>
            <a:r>
              <a:rPr lang="en-GB" sz="4800" dirty="0">
                <a:latin typeface="Comic Sans MS" panose="030F0702030302020204" pitchFamily="66" charset="0"/>
                <a:sym typeface="Webdings"/>
              </a:rPr>
              <a:t></a:t>
            </a:r>
            <a:endParaRPr lang="en-GB" sz="4800" dirty="0">
              <a:latin typeface="Comic Sans MS" panose="030F0702030302020204" pitchFamily="66" charset="0"/>
            </a:endParaRPr>
          </a:p>
        </p:txBody>
      </p:sp>
    </p:spTree>
    <p:extLst>
      <p:ext uri="{BB962C8B-B14F-4D97-AF65-F5344CB8AC3E}">
        <p14:creationId xmlns:p14="http://schemas.microsoft.com/office/powerpoint/2010/main" val="926534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1000" fill="hold"/>
                                        <p:tgtEl>
                                          <p:spTgt spid="4"/>
                                        </p:tgtEl>
                                        <p:attrNameLst>
                                          <p:attrName>ppt_w</p:attrName>
                                        </p:attrNameLst>
                                      </p:cBhvr>
                                      <p:tavLst>
                                        <p:tav tm="0">
                                          <p:val>
                                            <p:fltVal val="0"/>
                                          </p:val>
                                        </p:tav>
                                        <p:tav tm="100000">
                                          <p:val>
                                            <p:strVal val="#ppt_w"/>
                                          </p:val>
                                        </p:tav>
                                      </p:tavLst>
                                    </p:anim>
                                    <p:anim calcmode="lin" valueType="num">
                                      <p:cBhvr>
                                        <p:cTn id="38" dur="1000" fill="hold"/>
                                        <p:tgtEl>
                                          <p:spTgt spid="4"/>
                                        </p:tgtEl>
                                        <p:attrNameLst>
                                          <p:attrName>ppt_h</p:attrName>
                                        </p:attrNameLst>
                                      </p:cBhvr>
                                      <p:tavLst>
                                        <p:tav tm="0">
                                          <p:val>
                                            <p:fltVal val="0"/>
                                          </p:val>
                                        </p:tav>
                                        <p:tav tm="100000">
                                          <p:val>
                                            <p:strVal val="#ppt_h"/>
                                          </p:val>
                                        </p:tav>
                                      </p:tavLst>
                                    </p:anim>
                                    <p:animEffect transition="in" filter="fade">
                                      <p:cBhvr>
                                        <p:cTn id="3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7104" y="246696"/>
            <a:ext cx="8713696" cy="950057"/>
          </a:xfrm>
        </p:spPr>
        <p:txBody>
          <a:bodyPr>
            <a:normAutofit/>
          </a:bodyPr>
          <a:lstStyle/>
          <a:p>
            <a:r>
              <a:rPr lang="en-GB" sz="3600" dirty="0"/>
              <a:t>The composition of blood</a:t>
            </a:r>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11978" r="5162" b="7766"/>
          <a:stretch/>
        </p:blipFill>
        <p:spPr bwMode="auto">
          <a:xfrm>
            <a:off x="3863753" y="1268760"/>
            <a:ext cx="5184577" cy="4896544"/>
          </a:xfrm>
          <a:prstGeom prst="rect">
            <a:avLst/>
          </a:prstGeom>
          <a:noFill/>
          <a:ln>
            <a:noFill/>
          </a:ln>
        </p:spPr>
      </p:pic>
    </p:spTree>
    <p:extLst>
      <p:ext uri="{BB962C8B-B14F-4D97-AF65-F5344CB8AC3E}">
        <p14:creationId xmlns:p14="http://schemas.microsoft.com/office/powerpoint/2010/main" val="3616676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p:nvPr/>
        </p:nvPicPr>
        <p:blipFill rotWithShape="1">
          <a:blip r:embed="rId2"/>
          <a:srcRect l="14857" t="25536" r="30191" b="26015"/>
          <a:stretch/>
        </p:blipFill>
        <p:spPr bwMode="auto">
          <a:xfrm>
            <a:off x="4511825" y="1196753"/>
            <a:ext cx="3439131" cy="2273993"/>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1981200" y="274638"/>
            <a:ext cx="8229600" cy="922114"/>
          </a:xfrm>
        </p:spPr>
        <p:txBody>
          <a:bodyPr>
            <a:normAutofit/>
          </a:bodyPr>
          <a:lstStyle/>
          <a:p>
            <a:r>
              <a:rPr lang="en-GB" sz="3600" dirty="0"/>
              <a:t>Formation of Tissue Fluid</a:t>
            </a:r>
          </a:p>
        </p:txBody>
      </p:sp>
      <p:sp>
        <p:nvSpPr>
          <p:cNvPr id="3" name="Content Placeholder 2"/>
          <p:cNvSpPr>
            <a:spLocks noGrp="1"/>
          </p:cNvSpPr>
          <p:nvPr>
            <p:ph idx="1"/>
          </p:nvPr>
        </p:nvSpPr>
        <p:spPr>
          <a:xfrm>
            <a:off x="1775520" y="3717032"/>
            <a:ext cx="8712968" cy="941824"/>
          </a:xfrm>
        </p:spPr>
        <p:txBody>
          <a:bodyPr>
            <a:normAutofit/>
          </a:bodyPr>
          <a:lstStyle/>
          <a:p>
            <a:pPr marL="0" indent="0" algn="ctr">
              <a:buNone/>
            </a:pPr>
            <a:r>
              <a:rPr lang="en-GB" sz="2400" u="sng" dirty="0"/>
              <a:t>Transport of O</a:t>
            </a:r>
            <a:r>
              <a:rPr lang="en-GB" sz="2400" u="sng" baseline="-25000" dirty="0"/>
              <a:t>2</a:t>
            </a:r>
            <a:r>
              <a:rPr lang="en-GB" sz="2400" u="sng" dirty="0"/>
              <a:t>, CO</a:t>
            </a:r>
            <a:r>
              <a:rPr lang="en-GB" sz="2400" u="sng" baseline="-25000" dirty="0"/>
              <a:t>2</a:t>
            </a:r>
            <a:r>
              <a:rPr lang="en-GB" sz="2400" u="sng" dirty="0"/>
              <a:t>, glucose, amino acids, urea &amp; proteins</a:t>
            </a:r>
          </a:p>
          <a:p>
            <a:pPr marL="0" indent="0" algn="ctr">
              <a:buNone/>
            </a:pPr>
            <a:r>
              <a:rPr lang="en-GB" sz="2000" dirty="0"/>
              <a:t>Fill in each box with the correct substance(s)</a:t>
            </a:r>
          </a:p>
        </p:txBody>
      </p:sp>
      <p:graphicFrame>
        <p:nvGraphicFramePr>
          <p:cNvPr id="5" name="Table 4"/>
          <p:cNvGraphicFramePr>
            <a:graphicFrameLocks noGrp="1"/>
          </p:cNvGraphicFramePr>
          <p:nvPr>
            <p:extLst/>
          </p:nvPr>
        </p:nvGraphicFramePr>
        <p:xfrm>
          <a:off x="1631504" y="4869160"/>
          <a:ext cx="8928994" cy="1763652"/>
        </p:xfrm>
        <a:graphic>
          <a:graphicData uri="http://schemas.openxmlformats.org/drawingml/2006/table">
            <a:tbl>
              <a:tblPr firstRow="1" firstCol="1" bandRow="1">
                <a:tableStyleId>{5C22544A-7EE6-4342-B048-85BDC9FD1C3A}</a:tableStyleId>
              </a:tblPr>
              <a:tblGrid>
                <a:gridCol w="2968656">
                  <a:extLst>
                    <a:ext uri="{9D8B030D-6E8A-4147-A177-3AD203B41FA5}">
                      <a16:colId xmlns:a16="http://schemas.microsoft.com/office/drawing/2014/main" val="20000"/>
                    </a:ext>
                  </a:extLst>
                </a:gridCol>
                <a:gridCol w="2979808">
                  <a:extLst>
                    <a:ext uri="{9D8B030D-6E8A-4147-A177-3AD203B41FA5}">
                      <a16:colId xmlns:a16="http://schemas.microsoft.com/office/drawing/2014/main" val="20001"/>
                    </a:ext>
                  </a:extLst>
                </a:gridCol>
                <a:gridCol w="2980530">
                  <a:extLst>
                    <a:ext uri="{9D8B030D-6E8A-4147-A177-3AD203B41FA5}">
                      <a16:colId xmlns:a16="http://schemas.microsoft.com/office/drawing/2014/main" val="20002"/>
                    </a:ext>
                  </a:extLst>
                </a:gridCol>
              </a:tblGrid>
              <a:tr h="0">
                <a:tc>
                  <a:txBody>
                    <a:bodyPr/>
                    <a:lstStyle/>
                    <a:p>
                      <a:pPr>
                        <a:lnSpc>
                          <a:spcPct val="115000"/>
                        </a:lnSpc>
                        <a:spcAft>
                          <a:spcPts val="0"/>
                        </a:spcAft>
                      </a:pPr>
                      <a:r>
                        <a:rPr lang="en-GB" sz="1800" dirty="0">
                          <a:solidFill>
                            <a:schemeClr val="tx1"/>
                          </a:solidFill>
                          <a:effectLst/>
                          <a:latin typeface="Comic Sans MS" panose="030F0702030302020204" pitchFamily="66" charset="0"/>
                        </a:rPr>
                        <a:t> </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chemeClr val="tx1"/>
                          </a:solidFill>
                          <a:effectLst/>
                          <a:latin typeface="Comic Sans MS" panose="030F0702030302020204" pitchFamily="66" charset="0"/>
                        </a:rPr>
                        <a:t>From Capillaries to tissue</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chemeClr val="tx1"/>
                          </a:solidFill>
                          <a:effectLst/>
                          <a:latin typeface="Comic Sans MS" panose="030F0702030302020204" pitchFamily="66" charset="0"/>
                        </a:rPr>
                        <a:t>To capillaries from tissue</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0">
                <a:tc>
                  <a:txBody>
                    <a:bodyPr/>
                    <a:lstStyle/>
                    <a:p>
                      <a:pPr>
                        <a:lnSpc>
                          <a:spcPct val="115000"/>
                        </a:lnSpc>
                        <a:spcAft>
                          <a:spcPts val="0"/>
                        </a:spcAft>
                      </a:pPr>
                      <a:r>
                        <a:rPr lang="en-GB" sz="1800" dirty="0">
                          <a:solidFill>
                            <a:schemeClr val="tx1"/>
                          </a:solidFill>
                          <a:effectLst/>
                          <a:latin typeface="Comic Sans MS" panose="030F0702030302020204" pitchFamily="66" charset="0"/>
                        </a:rPr>
                        <a:t>Alveoli</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dirty="0">
                          <a:solidFill>
                            <a:schemeClr val="tx1"/>
                          </a:solidFill>
                          <a:effectLst/>
                          <a:latin typeface="Comic Sans MS" panose="030F0702030302020204" pitchFamily="66" charset="0"/>
                        </a:rPr>
                        <a:t> </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a:solidFill>
                            <a:schemeClr val="tx1"/>
                          </a:solidFill>
                          <a:effectLst/>
                          <a:latin typeface="Comic Sans MS" panose="030F0702030302020204" pitchFamily="66" charset="0"/>
                        </a:rPr>
                        <a:t> </a:t>
                      </a:r>
                      <a:endParaRPr lang="en-GB" sz="180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pPr>
                        <a:lnSpc>
                          <a:spcPct val="115000"/>
                        </a:lnSpc>
                        <a:spcAft>
                          <a:spcPts val="0"/>
                        </a:spcAft>
                      </a:pPr>
                      <a:r>
                        <a:rPr lang="en-GB" sz="1800">
                          <a:solidFill>
                            <a:schemeClr val="tx1"/>
                          </a:solidFill>
                          <a:effectLst/>
                          <a:latin typeface="Comic Sans MS" panose="030F0702030302020204" pitchFamily="66" charset="0"/>
                        </a:rPr>
                        <a:t>Intestinal villi</a:t>
                      </a:r>
                      <a:endParaRPr lang="en-GB" sz="180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dirty="0">
                          <a:solidFill>
                            <a:schemeClr val="tx1"/>
                          </a:solidFill>
                          <a:effectLst/>
                          <a:latin typeface="Comic Sans MS" panose="030F0702030302020204" pitchFamily="66" charset="0"/>
                        </a:rPr>
                        <a:t> </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a:solidFill>
                            <a:schemeClr val="tx1"/>
                          </a:solidFill>
                          <a:effectLst/>
                          <a:latin typeface="Comic Sans MS" panose="030F0702030302020204" pitchFamily="66" charset="0"/>
                        </a:rPr>
                        <a:t> </a:t>
                      </a:r>
                      <a:endParaRPr lang="en-GB" sz="180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a:lnSpc>
                          <a:spcPct val="115000"/>
                        </a:lnSpc>
                        <a:spcAft>
                          <a:spcPts val="0"/>
                        </a:spcAft>
                      </a:pPr>
                      <a:r>
                        <a:rPr lang="en-GB" sz="1800">
                          <a:solidFill>
                            <a:schemeClr val="tx1"/>
                          </a:solidFill>
                          <a:effectLst/>
                          <a:latin typeface="Comic Sans MS" panose="030F0702030302020204" pitchFamily="66" charset="0"/>
                        </a:rPr>
                        <a:t>Brain</a:t>
                      </a:r>
                      <a:endParaRPr lang="en-GB" sz="180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dirty="0">
                          <a:solidFill>
                            <a:schemeClr val="tx1"/>
                          </a:solidFill>
                          <a:effectLst/>
                          <a:latin typeface="Comic Sans MS" panose="030F0702030302020204" pitchFamily="66" charset="0"/>
                        </a:rPr>
                        <a:t> </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a:solidFill>
                            <a:schemeClr val="tx1"/>
                          </a:solidFill>
                          <a:effectLst/>
                          <a:latin typeface="Comic Sans MS" panose="030F0702030302020204" pitchFamily="66" charset="0"/>
                        </a:rPr>
                        <a:t> </a:t>
                      </a:r>
                      <a:endParaRPr lang="en-GB" sz="180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pPr>
                        <a:lnSpc>
                          <a:spcPct val="115000"/>
                        </a:lnSpc>
                        <a:spcAft>
                          <a:spcPts val="0"/>
                        </a:spcAft>
                      </a:pPr>
                      <a:r>
                        <a:rPr lang="en-GB" sz="1800">
                          <a:solidFill>
                            <a:schemeClr val="tx1"/>
                          </a:solidFill>
                          <a:effectLst/>
                          <a:latin typeface="Comic Sans MS" panose="030F0702030302020204" pitchFamily="66" charset="0"/>
                        </a:rPr>
                        <a:t>Leg muscles</a:t>
                      </a:r>
                      <a:endParaRPr lang="en-GB" sz="180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dirty="0">
                          <a:solidFill>
                            <a:schemeClr val="tx1"/>
                          </a:solidFill>
                          <a:effectLst/>
                          <a:latin typeface="Comic Sans MS" panose="030F0702030302020204" pitchFamily="66" charset="0"/>
                        </a:rPr>
                        <a:t> </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dirty="0">
                          <a:solidFill>
                            <a:schemeClr val="tx1"/>
                          </a:solidFill>
                          <a:effectLst/>
                          <a:latin typeface="Comic Sans MS" panose="030F0702030302020204" pitchFamily="66" charset="0"/>
                        </a:rPr>
                        <a:t> </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pPr>
                        <a:lnSpc>
                          <a:spcPct val="115000"/>
                        </a:lnSpc>
                        <a:spcAft>
                          <a:spcPts val="0"/>
                        </a:spcAft>
                      </a:pPr>
                      <a:r>
                        <a:rPr lang="en-GB" sz="1800" dirty="0">
                          <a:solidFill>
                            <a:schemeClr val="tx1"/>
                          </a:solidFill>
                          <a:effectLst/>
                          <a:latin typeface="Comic Sans MS" panose="030F0702030302020204" pitchFamily="66" charset="0"/>
                        </a:rPr>
                        <a:t>Liver</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a:solidFill>
                            <a:schemeClr val="tx1"/>
                          </a:solidFill>
                          <a:effectLst/>
                          <a:latin typeface="Comic Sans MS" panose="030F0702030302020204" pitchFamily="66" charset="0"/>
                        </a:rPr>
                        <a:t> </a:t>
                      </a:r>
                      <a:endParaRPr lang="en-GB" sz="180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800" dirty="0">
                          <a:solidFill>
                            <a:schemeClr val="tx1"/>
                          </a:solidFill>
                          <a:effectLst/>
                          <a:latin typeface="Comic Sans MS" panose="030F0702030302020204" pitchFamily="66" charset="0"/>
                        </a:rPr>
                        <a:t> </a:t>
                      </a:r>
                      <a:endParaRPr lang="en-GB" sz="1800" dirty="0">
                        <a:solidFill>
                          <a:schemeClr val="tx1"/>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5458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left)">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847528" y="1412776"/>
          <a:ext cx="8568952" cy="4896544"/>
        </p:xfrm>
        <a:graphic>
          <a:graphicData uri="http://schemas.openxmlformats.org/drawingml/2006/table">
            <a:tbl>
              <a:tblPr firstRow="1" firstCol="1" bandRow="1">
                <a:tableStyleId>{5C22544A-7EE6-4342-B048-85BDC9FD1C3A}</a:tableStyleId>
              </a:tblPr>
              <a:tblGrid>
                <a:gridCol w="2005074">
                  <a:extLst>
                    <a:ext uri="{9D8B030D-6E8A-4147-A177-3AD203B41FA5}">
                      <a16:colId xmlns:a16="http://schemas.microsoft.com/office/drawing/2014/main" val="20000"/>
                    </a:ext>
                  </a:extLst>
                </a:gridCol>
                <a:gridCol w="3281541">
                  <a:extLst>
                    <a:ext uri="{9D8B030D-6E8A-4147-A177-3AD203B41FA5}">
                      <a16:colId xmlns:a16="http://schemas.microsoft.com/office/drawing/2014/main" val="20001"/>
                    </a:ext>
                  </a:extLst>
                </a:gridCol>
                <a:gridCol w="3282337">
                  <a:extLst>
                    <a:ext uri="{9D8B030D-6E8A-4147-A177-3AD203B41FA5}">
                      <a16:colId xmlns:a16="http://schemas.microsoft.com/office/drawing/2014/main" val="20002"/>
                    </a:ext>
                  </a:extLst>
                </a:gridCol>
              </a:tblGrid>
              <a:tr h="681836">
                <a:tc>
                  <a:txBody>
                    <a:bodyPr/>
                    <a:lstStyle/>
                    <a:p>
                      <a:pPr>
                        <a:lnSpc>
                          <a:spcPct val="115000"/>
                        </a:lnSpc>
                        <a:spcAft>
                          <a:spcPts val="0"/>
                        </a:spcAft>
                      </a:pPr>
                      <a:r>
                        <a:rPr lang="en-GB" sz="1800" dirty="0">
                          <a:solidFill>
                            <a:sysClr val="windowText" lastClr="000000"/>
                          </a:solidFill>
                          <a:effectLst/>
                          <a:latin typeface="Comic Sans MS" panose="030F0702030302020204" pitchFamily="66" charset="0"/>
                        </a:rPr>
                        <a:t> </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From Capillaries to tissue</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To capillaries from tissue</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763063">
                <a:tc>
                  <a:txBody>
                    <a:bodyPr/>
                    <a:lstStyle/>
                    <a:p>
                      <a:pPr algn="l">
                        <a:lnSpc>
                          <a:spcPct val="115000"/>
                        </a:lnSpc>
                        <a:spcAft>
                          <a:spcPts val="0"/>
                        </a:spcAft>
                      </a:pPr>
                      <a:r>
                        <a:rPr lang="en-GB" sz="1800" dirty="0">
                          <a:solidFill>
                            <a:sysClr val="windowText" lastClr="000000"/>
                          </a:solidFill>
                          <a:effectLst/>
                          <a:latin typeface="Comic Sans MS" panose="030F0702030302020204" pitchFamily="66" charset="0"/>
                        </a:rPr>
                        <a:t>Alveoli</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Carbon dioxide</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a:solidFill>
                            <a:sysClr val="windowText" lastClr="000000"/>
                          </a:solidFill>
                          <a:effectLst/>
                          <a:latin typeface="Comic Sans MS" panose="030F0702030302020204" pitchFamily="66" charset="0"/>
                        </a:rPr>
                        <a:t>Oxygen </a:t>
                      </a:r>
                      <a:endParaRPr lang="en-GB" sz="180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81836">
                <a:tc>
                  <a:txBody>
                    <a:bodyPr/>
                    <a:lstStyle/>
                    <a:p>
                      <a:pPr algn="l">
                        <a:lnSpc>
                          <a:spcPct val="115000"/>
                        </a:lnSpc>
                        <a:spcAft>
                          <a:spcPts val="0"/>
                        </a:spcAft>
                      </a:pPr>
                      <a:r>
                        <a:rPr lang="en-GB" sz="1800" dirty="0">
                          <a:solidFill>
                            <a:sysClr val="windowText" lastClr="000000"/>
                          </a:solidFill>
                          <a:effectLst/>
                          <a:latin typeface="Comic Sans MS" panose="030F0702030302020204" pitchFamily="66" charset="0"/>
                        </a:rPr>
                        <a:t>Intestinal villi</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Oxygen</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a:solidFill>
                            <a:sysClr val="windowText" lastClr="000000"/>
                          </a:solidFill>
                          <a:effectLst/>
                          <a:latin typeface="Comic Sans MS" panose="030F0702030302020204" pitchFamily="66" charset="0"/>
                        </a:rPr>
                        <a:t>Carbon dioxide, glucose, amino acids</a:t>
                      </a:r>
                      <a:endParaRPr lang="en-GB" sz="180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81836">
                <a:tc>
                  <a:txBody>
                    <a:bodyPr/>
                    <a:lstStyle/>
                    <a:p>
                      <a:pPr algn="l">
                        <a:lnSpc>
                          <a:spcPct val="115000"/>
                        </a:lnSpc>
                        <a:spcAft>
                          <a:spcPts val="0"/>
                        </a:spcAft>
                      </a:pPr>
                      <a:r>
                        <a:rPr lang="en-GB" sz="1800" dirty="0">
                          <a:solidFill>
                            <a:sysClr val="windowText" lastClr="000000"/>
                          </a:solidFill>
                          <a:effectLst/>
                          <a:latin typeface="Comic Sans MS" panose="030F0702030302020204" pitchFamily="66" charset="0"/>
                        </a:rPr>
                        <a:t>Brain</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Oxygen, glucose, amino acids</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a:solidFill>
                            <a:sysClr val="windowText" lastClr="000000"/>
                          </a:solidFill>
                          <a:effectLst/>
                          <a:latin typeface="Comic Sans MS" panose="030F0702030302020204" pitchFamily="66" charset="0"/>
                        </a:rPr>
                        <a:t>Carbon dioxide</a:t>
                      </a:r>
                      <a:endParaRPr lang="en-GB" sz="180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81836">
                <a:tc>
                  <a:txBody>
                    <a:bodyPr/>
                    <a:lstStyle/>
                    <a:p>
                      <a:pPr algn="l">
                        <a:lnSpc>
                          <a:spcPct val="115000"/>
                        </a:lnSpc>
                        <a:spcAft>
                          <a:spcPts val="0"/>
                        </a:spcAft>
                      </a:pPr>
                      <a:r>
                        <a:rPr lang="en-GB" sz="1800" dirty="0">
                          <a:solidFill>
                            <a:sysClr val="windowText" lastClr="000000"/>
                          </a:solidFill>
                          <a:effectLst/>
                          <a:latin typeface="Comic Sans MS" panose="030F0702030302020204" pitchFamily="66" charset="0"/>
                        </a:rPr>
                        <a:t>Leg muscles</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Oxygen, glucose, amino acids</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Carbon dioxide</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1406137">
                <a:tc>
                  <a:txBody>
                    <a:bodyPr/>
                    <a:lstStyle/>
                    <a:p>
                      <a:pPr algn="l">
                        <a:lnSpc>
                          <a:spcPct val="115000"/>
                        </a:lnSpc>
                        <a:spcAft>
                          <a:spcPts val="0"/>
                        </a:spcAft>
                      </a:pPr>
                      <a:r>
                        <a:rPr lang="en-GB" sz="1800" dirty="0">
                          <a:solidFill>
                            <a:sysClr val="windowText" lastClr="000000"/>
                          </a:solidFill>
                          <a:effectLst/>
                          <a:latin typeface="Comic Sans MS" panose="030F0702030302020204" pitchFamily="66" charset="0"/>
                        </a:rPr>
                        <a:t>Liver</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a:solidFill>
                            <a:sysClr val="windowText" lastClr="000000"/>
                          </a:solidFill>
                          <a:effectLst/>
                          <a:latin typeface="Comic Sans MS" panose="030F0702030302020204" pitchFamily="66" charset="0"/>
                        </a:rPr>
                        <a:t>Oxygen, glucose, amino acids</a:t>
                      </a:r>
                      <a:endParaRPr lang="en-GB" sz="180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GB" sz="1800" dirty="0">
                          <a:solidFill>
                            <a:sysClr val="windowText" lastClr="000000"/>
                          </a:solidFill>
                          <a:effectLst/>
                          <a:latin typeface="Comic Sans MS" panose="030F0702030302020204" pitchFamily="66" charset="0"/>
                        </a:rPr>
                        <a:t>Carbon dioxide, urea (and glucose when in low concentration in blood)</a:t>
                      </a:r>
                      <a:endParaRPr lang="en-GB" sz="1800" dirty="0">
                        <a:solidFill>
                          <a:sysClr val="windowText" lastClr="000000"/>
                        </a:solidFill>
                        <a:effectLst/>
                        <a:latin typeface="Comic Sans MS" panose="030F0702030302020204" pitchFamily="66" charset="0"/>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6" name="Rectangle 1"/>
          <p:cNvSpPr>
            <a:spLocks noGrp="1" noChangeArrowheads="1"/>
          </p:cNvSpPr>
          <p:nvPr>
            <p:ph type="title"/>
          </p:nvPr>
        </p:nvSpPr>
        <p:spPr bwMode="auto">
          <a:xfrm>
            <a:off x="4808630" y="461419"/>
            <a:ext cx="2574744"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lvl1pPr fontAlgn="base">
              <a:spcBef>
                <a:spcPct val="0"/>
              </a:spcBef>
              <a:spcAft>
                <a:spcPct val="0"/>
              </a:spcAft>
              <a:tabLst>
                <a:tab pos="1116013" algn="l"/>
              </a:tabLst>
              <a:defRPr>
                <a:solidFill>
                  <a:schemeClr val="tx1"/>
                </a:solidFill>
                <a:latin typeface="Arial" pitchFamily="34" charset="0"/>
                <a:cs typeface="Arial" pitchFamily="34" charset="0"/>
              </a:defRPr>
            </a:lvl1pPr>
            <a:lvl2pPr fontAlgn="base">
              <a:spcBef>
                <a:spcPct val="0"/>
              </a:spcBef>
              <a:spcAft>
                <a:spcPct val="0"/>
              </a:spcAft>
              <a:tabLst>
                <a:tab pos="1116013" algn="l"/>
              </a:tabLst>
              <a:defRPr>
                <a:solidFill>
                  <a:schemeClr val="tx1"/>
                </a:solidFill>
                <a:latin typeface="Arial" pitchFamily="34" charset="0"/>
                <a:cs typeface="Arial" pitchFamily="34" charset="0"/>
              </a:defRPr>
            </a:lvl2pPr>
            <a:lvl3pPr fontAlgn="base">
              <a:spcBef>
                <a:spcPct val="0"/>
              </a:spcBef>
              <a:spcAft>
                <a:spcPct val="0"/>
              </a:spcAft>
              <a:tabLst>
                <a:tab pos="1116013" algn="l"/>
              </a:tabLst>
              <a:defRPr>
                <a:solidFill>
                  <a:schemeClr val="tx1"/>
                </a:solidFill>
                <a:latin typeface="Arial" pitchFamily="34" charset="0"/>
                <a:cs typeface="Arial" pitchFamily="34" charset="0"/>
              </a:defRPr>
            </a:lvl3pPr>
            <a:lvl4pPr fontAlgn="base">
              <a:spcBef>
                <a:spcPct val="0"/>
              </a:spcBef>
              <a:spcAft>
                <a:spcPct val="0"/>
              </a:spcAft>
              <a:tabLst>
                <a:tab pos="1116013" algn="l"/>
              </a:tabLst>
              <a:defRPr>
                <a:solidFill>
                  <a:schemeClr val="tx1"/>
                </a:solidFill>
                <a:latin typeface="Arial" pitchFamily="34" charset="0"/>
                <a:cs typeface="Arial" pitchFamily="34" charset="0"/>
              </a:defRPr>
            </a:lvl4pPr>
            <a:lvl5pPr fontAlgn="base">
              <a:spcBef>
                <a:spcPct val="0"/>
              </a:spcBef>
              <a:spcAft>
                <a:spcPct val="0"/>
              </a:spcAft>
              <a:tabLst>
                <a:tab pos="1116013" algn="l"/>
              </a:tabLst>
              <a:defRPr>
                <a:solidFill>
                  <a:schemeClr val="tx1"/>
                </a:solidFill>
                <a:latin typeface="Arial" pitchFamily="34" charset="0"/>
                <a:cs typeface="Arial" pitchFamily="34" charset="0"/>
              </a:defRPr>
            </a:lvl5pPr>
            <a:lvl6pPr fontAlgn="base">
              <a:spcBef>
                <a:spcPct val="0"/>
              </a:spcBef>
              <a:spcAft>
                <a:spcPct val="0"/>
              </a:spcAft>
              <a:tabLst>
                <a:tab pos="1116013" algn="l"/>
              </a:tabLst>
              <a:defRPr>
                <a:solidFill>
                  <a:schemeClr val="tx1"/>
                </a:solidFill>
                <a:latin typeface="Arial" pitchFamily="34" charset="0"/>
                <a:cs typeface="Arial" pitchFamily="34" charset="0"/>
              </a:defRPr>
            </a:lvl6pPr>
            <a:lvl7pPr fontAlgn="base">
              <a:spcBef>
                <a:spcPct val="0"/>
              </a:spcBef>
              <a:spcAft>
                <a:spcPct val="0"/>
              </a:spcAft>
              <a:tabLst>
                <a:tab pos="1116013" algn="l"/>
              </a:tabLst>
              <a:defRPr>
                <a:solidFill>
                  <a:schemeClr val="tx1"/>
                </a:solidFill>
                <a:latin typeface="Arial" pitchFamily="34" charset="0"/>
                <a:cs typeface="Arial" pitchFamily="34" charset="0"/>
              </a:defRPr>
            </a:lvl7pPr>
            <a:lvl8pPr fontAlgn="base">
              <a:spcBef>
                <a:spcPct val="0"/>
              </a:spcBef>
              <a:spcAft>
                <a:spcPct val="0"/>
              </a:spcAft>
              <a:tabLst>
                <a:tab pos="1116013" algn="l"/>
              </a:tabLst>
              <a:defRPr>
                <a:solidFill>
                  <a:schemeClr val="tx1"/>
                </a:solidFill>
                <a:latin typeface="Arial" pitchFamily="34" charset="0"/>
                <a:cs typeface="Arial" pitchFamily="34" charset="0"/>
              </a:defRPr>
            </a:lvl8pPr>
            <a:lvl9pPr fontAlgn="base">
              <a:spcBef>
                <a:spcPct val="0"/>
              </a:spcBef>
              <a:spcAft>
                <a:spcPct val="0"/>
              </a:spcAft>
              <a:tabLst>
                <a:tab pos="1116013" algn="l"/>
              </a:tabLst>
              <a:defRPr>
                <a:solidFill>
                  <a:schemeClr val="tx1"/>
                </a:solidFill>
                <a:latin typeface="Arial" pitchFamily="34" charset="0"/>
                <a:cs typeface="Arial" pitchFamily="34" charset="0"/>
              </a:defRPr>
            </a:lvl9pPr>
          </a:lstStyle>
          <a:p>
            <a:pPr algn="ctr">
              <a:lnSpc>
                <a:spcPct val="100000"/>
              </a:lnSpc>
            </a:pPr>
            <a:r>
              <a:rPr lang="en-GB" altLang="en-US" dirty="0">
                <a:latin typeface="Comic Sans MS" panose="030F0702030302020204" pitchFamily="66" charset="0"/>
                <a:cs typeface="+mj-cs"/>
              </a:rPr>
              <a:t>Answers:</a:t>
            </a:r>
          </a:p>
        </p:txBody>
      </p:sp>
    </p:spTree>
    <p:extLst>
      <p:ext uri="{BB962C8B-B14F-4D97-AF65-F5344CB8AC3E}">
        <p14:creationId xmlns:p14="http://schemas.microsoft.com/office/powerpoint/2010/main" val="1688455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5520" y="476672"/>
            <a:ext cx="8712968" cy="5904656"/>
          </a:xfrm>
          <a:prstGeom prst="rect">
            <a:avLst/>
          </a:prstGeom>
          <a:noFill/>
          <a:ln>
            <a:noFill/>
          </a:ln>
        </p:spPr>
      </p:pic>
    </p:spTree>
    <p:extLst>
      <p:ext uri="{BB962C8B-B14F-4D97-AF65-F5344CB8AC3E}">
        <p14:creationId xmlns:p14="http://schemas.microsoft.com/office/powerpoint/2010/main" val="3661201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a:bodyPr>
          <a:lstStyle/>
          <a:p>
            <a:r>
              <a:rPr lang="en-GB" sz="3200" dirty="0"/>
              <a:t>Tissue Fluid </a:t>
            </a:r>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708" t="21034" r="11779" b="28939"/>
          <a:stretch/>
        </p:blipFill>
        <p:spPr bwMode="auto">
          <a:xfrm>
            <a:off x="1692630" y="908721"/>
            <a:ext cx="8763756"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639616" y="5157192"/>
            <a:ext cx="2448272" cy="1477328"/>
          </a:xfrm>
          <a:prstGeom prst="rect">
            <a:avLst/>
          </a:prstGeom>
          <a:noFill/>
        </p:spPr>
        <p:txBody>
          <a:bodyPr wrap="square" rtlCol="0">
            <a:spAutoFit/>
          </a:bodyPr>
          <a:lstStyle/>
          <a:p>
            <a:r>
              <a:rPr lang="en-GB" dirty="0"/>
              <a:t>Higher HP in capillaries than in TF – therefore fluid is forced OUT down hydrostatic pressure gradient</a:t>
            </a:r>
          </a:p>
        </p:txBody>
      </p:sp>
      <p:sp>
        <p:nvSpPr>
          <p:cNvPr id="5" name="TextBox 4"/>
          <p:cNvSpPr txBox="1"/>
          <p:nvPr/>
        </p:nvSpPr>
        <p:spPr>
          <a:xfrm>
            <a:off x="7536160" y="5216444"/>
            <a:ext cx="2448272" cy="1477328"/>
          </a:xfrm>
          <a:prstGeom prst="rect">
            <a:avLst/>
          </a:prstGeom>
          <a:noFill/>
        </p:spPr>
        <p:txBody>
          <a:bodyPr wrap="square" rtlCol="0">
            <a:spAutoFit/>
          </a:bodyPr>
          <a:lstStyle/>
          <a:p>
            <a:r>
              <a:rPr lang="en-GB" dirty="0"/>
              <a:t>Lower water potential in capillaries than in TF – therefore water re-enters by osmosis down a WP gradient</a:t>
            </a:r>
          </a:p>
        </p:txBody>
      </p:sp>
    </p:spTree>
    <p:extLst>
      <p:ext uri="{BB962C8B-B14F-4D97-AF65-F5344CB8AC3E}">
        <p14:creationId xmlns:p14="http://schemas.microsoft.com/office/powerpoint/2010/main" val="217810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5807968" y="1052737"/>
            <a:ext cx="3528392" cy="1768463"/>
          </a:xfrm>
          <a:prstGeom prst="rect">
            <a:avLst/>
          </a:prstGeom>
          <a:noFill/>
          <a:ln>
            <a:noFill/>
          </a:ln>
        </p:spPr>
      </p:pic>
      <p:sp>
        <p:nvSpPr>
          <p:cNvPr id="2" name="Title 1"/>
          <p:cNvSpPr>
            <a:spLocks noGrp="1"/>
          </p:cNvSpPr>
          <p:nvPr>
            <p:ph type="title"/>
          </p:nvPr>
        </p:nvSpPr>
        <p:spPr/>
        <p:txBody>
          <a:bodyPr/>
          <a:lstStyle/>
          <a:p>
            <a:r>
              <a:rPr lang="en-GB" dirty="0"/>
              <a:t>Formation of Tissue Fluid</a:t>
            </a:r>
          </a:p>
        </p:txBody>
      </p:sp>
      <p:sp>
        <p:nvSpPr>
          <p:cNvPr id="5" name="Text Box 2"/>
          <p:cNvSpPr txBox="1">
            <a:spLocks noChangeArrowheads="1"/>
          </p:cNvSpPr>
          <p:nvPr/>
        </p:nvSpPr>
        <p:spPr bwMode="auto">
          <a:xfrm>
            <a:off x="2256625" y="3212977"/>
            <a:ext cx="7776864" cy="313932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285750" indent="-285750">
              <a:buFont typeface="Arial" panose="020B0604020202020204" pitchFamily="34" charset="0"/>
              <a:buChar char="•"/>
            </a:pPr>
            <a:r>
              <a:rPr lang="en-GB" sz="2200" dirty="0">
                <a:latin typeface="Comic Sans MS" panose="030F0702030302020204" pitchFamily="66" charset="0"/>
              </a:rPr>
              <a:t>There is a </a:t>
            </a:r>
            <a:r>
              <a:rPr lang="en-GB" sz="2200" b="1" dirty="0">
                <a:latin typeface="Comic Sans MS" panose="030F0702030302020204" pitchFamily="66" charset="0"/>
              </a:rPr>
              <a:t>high hydrostatic pressure </a:t>
            </a:r>
            <a:r>
              <a:rPr lang="en-GB" sz="2200" dirty="0">
                <a:latin typeface="Comic Sans MS" panose="030F0702030302020204" pitchFamily="66" charset="0"/>
              </a:rPr>
              <a:t>(HP) in the capillaries created by contraction of the ventricles.</a:t>
            </a:r>
          </a:p>
          <a:p>
            <a:pPr marL="285750" indent="-285750">
              <a:buFont typeface="Arial" panose="020B0604020202020204" pitchFamily="34" charset="0"/>
              <a:buChar char="•"/>
            </a:pPr>
            <a:r>
              <a:rPr lang="en-GB" sz="2200" dirty="0">
                <a:latin typeface="Comic Sans MS" panose="030F0702030302020204" pitchFamily="66" charset="0"/>
              </a:rPr>
              <a:t>This is </a:t>
            </a:r>
            <a:r>
              <a:rPr lang="en-GB" sz="2200" b="1" dirty="0">
                <a:latin typeface="Comic Sans MS" panose="030F0702030302020204" pitchFamily="66" charset="0"/>
              </a:rPr>
              <a:t>greater</a:t>
            </a:r>
            <a:r>
              <a:rPr lang="en-GB" sz="2200" dirty="0">
                <a:latin typeface="Comic Sans MS" panose="030F0702030302020204" pitchFamily="66" charset="0"/>
              </a:rPr>
              <a:t> than the HP of tissue fluid outside the capillaries</a:t>
            </a:r>
          </a:p>
          <a:p>
            <a:pPr marL="285750" indent="-285750">
              <a:buFont typeface="Arial" panose="020B0604020202020204" pitchFamily="34" charset="0"/>
              <a:buChar char="•"/>
            </a:pPr>
            <a:r>
              <a:rPr lang="en-GB" sz="2200" dirty="0">
                <a:latin typeface="Comic Sans MS" panose="030F0702030302020204" pitchFamily="66" charset="0"/>
              </a:rPr>
              <a:t>Therefore water to move OUT of capillaries and into the spaces around cells, forming the tissue fluid (TF)</a:t>
            </a:r>
          </a:p>
          <a:p>
            <a:pPr marL="285750" indent="-285750">
              <a:buFont typeface="Arial" panose="020B0604020202020204" pitchFamily="34" charset="0"/>
              <a:buChar char="•"/>
            </a:pPr>
            <a:r>
              <a:rPr lang="en-GB" sz="2200" dirty="0">
                <a:latin typeface="Comic Sans MS" panose="030F0702030302020204" pitchFamily="66" charset="0"/>
              </a:rPr>
              <a:t>Small molecules are also </a:t>
            </a:r>
            <a:r>
              <a:rPr lang="en-GB" sz="2200" b="1" dirty="0">
                <a:latin typeface="Comic Sans MS" panose="030F0702030302020204" pitchFamily="66" charset="0"/>
              </a:rPr>
              <a:t>forced</a:t>
            </a:r>
            <a:r>
              <a:rPr lang="en-GB" sz="2200" dirty="0">
                <a:latin typeface="Comic Sans MS" panose="030F0702030302020204" pitchFamily="66" charset="0"/>
              </a:rPr>
              <a:t> out</a:t>
            </a:r>
          </a:p>
          <a:p>
            <a:pPr marL="285750" indent="-285750">
              <a:buFont typeface="Arial" panose="020B0604020202020204" pitchFamily="34" charset="0"/>
              <a:buChar char="•"/>
            </a:pPr>
            <a:r>
              <a:rPr lang="en-GB" sz="2200" dirty="0">
                <a:latin typeface="Comic Sans MS" panose="030F0702030302020204" pitchFamily="66" charset="0"/>
              </a:rPr>
              <a:t>Cells and the larger plasma proteins, are too large to cross the membrane  </a:t>
            </a:r>
            <a:r>
              <a:rPr lang="en-GB" sz="2200" b="1" dirty="0">
                <a:latin typeface="Comic Sans MS" panose="030F0702030302020204" pitchFamily="66" charset="0"/>
              </a:rPr>
              <a:t>= ultrafiltration.</a:t>
            </a:r>
            <a:endParaRPr lang="en-GB" sz="2200" dirty="0">
              <a:latin typeface="Comic Sans MS" panose="030F0702030302020204" pitchFamily="66" charset="0"/>
            </a:endParaRPr>
          </a:p>
        </p:txBody>
      </p:sp>
      <p:sp>
        <p:nvSpPr>
          <p:cNvPr id="8" name="Oval 7"/>
          <p:cNvSpPr/>
          <p:nvPr/>
        </p:nvSpPr>
        <p:spPr>
          <a:xfrm>
            <a:off x="5807968" y="1484784"/>
            <a:ext cx="1440160" cy="14401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a:endCxn id="8" idx="2"/>
          </p:cNvCxnSpPr>
          <p:nvPr/>
        </p:nvCxnSpPr>
        <p:spPr>
          <a:xfrm>
            <a:off x="3620086" y="2180492"/>
            <a:ext cx="2187882" cy="2437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66925" y="1988841"/>
            <a:ext cx="2376264" cy="584775"/>
          </a:xfrm>
          <a:prstGeom prst="rect">
            <a:avLst/>
          </a:prstGeom>
          <a:noFill/>
        </p:spPr>
        <p:txBody>
          <a:bodyPr wrap="square" rtlCol="0">
            <a:spAutoFit/>
          </a:bodyPr>
          <a:lstStyle/>
          <a:p>
            <a:r>
              <a:rPr lang="en-GB" sz="1600" b="1" dirty="0">
                <a:solidFill>
                  <a:srgbClr val="000000"/>
                </a:solidFill>
                <a:latin typeface="Comic Sans MS" panose="030F0702030302020204" pitchFamily="66" charset="0"/>
                <a:ea typeface="Calibri"/>
                <a:cs typeface="Times New Roman"/>
              </a:rPr>
              <a:t>At Arteriole end:</a:t>
            </a:r>
            <a:endParaRPr lang="en-GB" sz="1600" dirty="0">
              <a:solidFill>
                <a:srgbClr val="000000"/>
              </a:solidFill>
              <a:latin typeface="Comic Sans MS" panose="030F0702030302020204" pitchFamily="66" charset="0"/>
              <a:ea typeface="Calibri"/>
              <a:cs typeface="Times New Roman"/>
            </a:endParaRPr>
          </a:p>
          <a:p>
            <a:endParaRPr lang="en-GB" sz="1600" dirty="0"/>
          </a:p>
        </p:txBody>
      </p:sp>
    </p:spTree>
    <p:extLst>
      <p:ext uri="{BB962C8B-B14F-4D97-AF65-F5344CB8AC3E}">
        <p14:creationId xmlns:p14="http://schemas.microsoft.com/office/powerpoint/2010/main" val="53133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500"/>
                            </p:stCondLst>
                            <p:childTnLst>
                              <p:par>
                                <p:cTn id="32" presetID="21"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2135560" y="1038669"/>
            <a:ext cx="3528392" cy="1768463"/>
          </a:xfrm>
          <a:prstGeom prst="rect">
            <a:avLst/>
          </a:prstGeom>
          <a:noFill/>
          <a:ln>
            <a:noFill/>
          </a:ln>
        </p:spPr>
      </p:pic>
      <p:sp>
        <p:nvSpPr>
          <p:cNvPr id="2" name="Title 1"/>
          <p:cNvSpPr>
            <a:spLocks noGrp="1"/>
          </p:cNvSpPr>
          <p:nvPr>
            <p:ph type="title"/>
          </p:nvPr>
        </p:nvSpPr>
        <p:spPr>
          <a:xfrm>
            <a:off x="1981200" y="274639"/>
            <a:ext cx="8229600" cy="778307"/>
          </a:xfrm>
        </p:spPr>
        <p:txBody>
          <a:bodyPr/>
          <a:lstStyle/>
          <a:p>
            <a:r>
              <a:rPr lang="en-GB" dirty="0"/>
              <a:t>Formation of Tissue Fluid</a:t>
            </a:r>
          </a:p>
        </p:txBody>
      </p:sp>
      <p:sp>
        <p:nvSpPr>
          <p:cNvPr id="4" name="Oval 3"/>
          <p:cNvSpPr/>
          <p:nvPr/>
        </p:nvSpPr>
        <p:spPr>
          <a:xfrm>
            <a:off x="4295800" y="1412776"/>
            <a:ext cx="1440160" cy="14401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p:cNvCxnSpPr>
            <a:stCxn id="6" idx="0"/>
            <a:endCxn id="4" idx="2"/>
          </p:cNvCxnSpPr>
          <p:nvPr/>
        </p:nvCxnSpPr>
        <p:spPr>
          <a:xfrm flipV="1">
            <a:off x="2956908" y="2132856"/>
            <a:ext cx="1338892" cy="7920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054057" y="2924945"/>
            <a:ext cx="1805702" cy="584775"/>
          </a:xfrm>
          <a:prstGeom prst="rect">
            <a:avLst/>
          </a:prstGeom>
          <a:noFill/>
        </p:spPr>
        <p:txBody>
          <a:bodyPr wrap="square" rtlCol="0">
            <a:spAutoFit/>
          </a:bodyPr>
          <a:lstStyle/>
          <a:p>
            <a:r>
              <a:rPr lang="en-GB" sz="1600" b="1" dirty="0">
                <a:latin typeface="Comic Sans MS" panose="030F0702030302020204" pitchFamily="66" charset="0"/>
              </a:rPr>
              <a:t>At </a:t>
            </a:r>
            <a:r>
              <a:rPr lang="en-GB" sz="1600" b="1" dirty="0" err="1">
                <a:latin typeface="Comic Sans MS" panose="030F0702030302020204" pitchFamily="66" charset="0"/>
              </a:rPr>
              <a:t>Venule</a:t>
            </a:r>
            <a:r>
              <a:rPr lang="en-GB" sz="1600" b="1" dirty="0">
                <a:latin typeface="Comic Sans MS" panose="030F0702030302020204" pitchFamily="66" charset="0"/>
              </a:rPr>
              <a:t> end:</a:t>
            </a:r>
            <a:endParaRPr lang="en-GB" sz="1600" dirty="0">
              <a:latin typeface="Comic Sans MS" panose="030F0702030302020204" pitchFamily="66" charset="0"/>
            </a:endParaRPr>
          </a:p>
          <a:p>
            <a:endParaRPr lang="en-GB" sz="1600" dirty="0">
              <a:latin typeface="Comic Sans MS" panose="030F0702030302020204" pitchFamily="66" charset="0"/>
            </a:endParaRPr>
          </a:p>
        </p:txBody>
      </p:sp>
      <p:sp>
        <p:nvSpPr>
          <p:cNvPr id="12" name="TextBox 11"/>
          <p:cNvSpPr txBox="1"/>
          <p:nvPr/>
        </p:nvSpPr>
        <p:spPr>
          <a:xfrm>
            <a:off x="2147037" y="3509720"/>
            <a:ext cx="7282303" cy="3139321"/>
          </a:xfrm>
          <a:prstGeom prst="rect">
            <a:avLst/>
          </a:prstGeom>
          <a:noFill/>
        </p:spPr>
        <p:txBody>
          <a:bodyPr wrap="square" rtlCol="0">
            <a:spAutoFit/>
          </a:bodyPr>
          <a:lstStyle/>
          <a:p>
            <a:pPr marL="342900" indent="-342900">
              <a:buFont typeface="Arial" panose="020B0604020202020204" pitchFamily="34" charset="0"/>
              <a:buChar char="•"/>
            </a:pPr>
            <a:r>
              <a:rPr lang="en-GB" sz="2200" dirty="0">
                <a:latin typeface="Comic Sans MS" panose="030F0702030302020204" pitchFamily="66" charset="0"/>
              </a:rPr>
              <a:t>The loss of water from the capillaries reduces the HP inside</a:t>
            </a:r>
          </a:p>
          <a:p>
            <a:pPr marL="342900" indent="-342900">
              <a:buFont typeface="Arial" panose="020B0604020202020204" pitchFamily="34" charset="0"/>
              <a:buChar char="•"/>
            </a:pPr>
            <a:r>
              <a:rPr lang="en-GB" sz="2200" dirty="0">
                <a:latin typeface="Comic Sans MS" panose="030F0702030302020204" pitchFamily="66" charset="0"/>
              </a:rPr>
              <a:t>So the HP is now </a:t>
            </a:r>
            <a:r>
              <a:rPr lang="en-GB" sz="2200" b="1" dirty="0">
                <a:latin typeface="Comic Sans MS" panose="030F0702030302020204" pitchFamily="66" charset="0"/>
              </a:rPr>
              <a:t>lower</a:t>
            </a:r>
            <a:r>
              <a:rPr lang="en-GB" sz="2200" dirty="0">
                <a:latin typeface="Comic Sans MS" panose="030F0702030302020204" pitchFamily="66" charset="0"/>
              </a:rPr>
              <a:t> than the issue fluid outside</a:t>
            </a:r>
          </a:p>
          <a:p>
            <a:pPr marL="342900" indent="-342900">
              <a:buFont typeface="Arial" panose="020B0604020202020204" pitchFamily="34" charset="0"/>
              <a:buChar char="•"/>
            </a:pPr>
            <a:r>
              <a:rPr lang="en-GB" sz="2200" dirty="0">
                <a:latin typeface="Comic Sans MS" panose="030F0702030302020204" pitchFamily="66" charset="0"/>
              </a:rPr>
              <a:t>The </a:t>
            </a:r>
            <a:r>
              <a:rPr lang="en-GB" sz="2200" b="1" dirty="0">
                <a:latin typeface="Comic Sans MS" panose="030F0702030302020204" pitchFamily="66" charset="0"/>
              </a:rPr>
              <a:t>water potential is lower inside the capillary than outside in the TF </a:t>
            </a:r>
            <a:r>
              <a:rPr lang="en-GB" sz="2200" dirty="0">
                <a:latin typeface="Comic Sans MS" panose="030F0702030302020204" pitchFamily="66" charset="0"/>
              </a:rPr>
              <a:t>due to the water loss and the fact the larger proteins are still in the capillary</a:t>
            </a:r>
          </a:p>
          <a:p>
            <a:pPr marL="342900" indent="-342900">
              <a:buFont typeface="Arial" panose="020B0604020202020204" pitchFamily="34" charset="0"/>
              <a:buChar char="•"/>
            </a:pPr>
            <a:r>
              <a:rPr lang="en-GB" sz="2200" dirty="0">
                <a:latin typeface="Comic Sans MS" panose="030F0702030302020204" pitchFamily="66" charset="0"/>
              </a:rPr>
              <a:t>Therefore water re-enters the capillaries from the tissue fluid by </a:t>
            </a:r>
            <a:r>
              <a:rPr lang="en-GB" sz="2200" b="1" dirty="0">
                <a:latin typeface="Comic Sans MS" panose="030F0702030302020204" pitchFamily="66" charset="0"/>
              </a:rPr>
              <a:t>osmosis</a:t>
            </a:r>
            <a:r>
              <a:rPr lang="en-GB" sz="2200" dirty="0">
                <a:latin typeface="Comic Sans MS" panose="030F0702030302020204" pitchFamily="66" charset="0"/>
              </a:rPr>
              <a:t> down a water pot gradient.</a:t>
            </a:r>
          </a:p>
        </p:txBody>
      </p:sp>
    </p:spTree>
    <p:extLst>
      <p:ext uri="{BB962C8B-B14F-4D97-AF65-F5344CB8AC3E}">
        <p14:creationId xmlns:p14="http://schemas.microsoft.com/office/powerpoint/2010/main" val="212455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90">
                                          <p:stCondLst>
                                            <p:cond delay="0"/>
                                          </p:stCondLst>
                                        </p:cTn>
                                        <p:tgtEl>
                                          <p:spTgt spid="3"/>
                                        </p:tgtEl>
                                      </p:cBhvr>
                                    </p:animEffect>
                                    <p:anim calcmode="lin" valueType="num">
                                      <p:cBhvr>
                                        <p:cTn id="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13" dur="13">
                                          <p:stCondLst>
                                            <p:cond delay="325"/>
                                          </p:stCondLst>
                                        </p:cTn>
                                        <p:tgtEl>
                                          <p:spTgt spid="3"/>
                                        </p:tgtEl>
                                      </p:cBhvr>
                                      <p:to x="100000" y="60000"/>
                                    </p:animScale>
                                    <p:animScale>
                                      <p:cBhvr>
                                        <p:cTn id="14" dur="83" decel="50000">
                                          <p:stCondLst>
                                            <p:cond delay="338"/>
                                          </p:stCondLst>
                                        </p:cTn>
                                        <p:tgtEl>
                                          <p:spTgt spid="3"/>
                                        </p:tgtEl>
                                      </p:cBhvr>
                                      <p:to x="100000" y="100000"/>
                                    </p:animScale>
                                    <p:animScale>
                                      <p:cBhvr>
                                        <p:cTn id="15" dur="13">
                                          <p:stCondLst>
                                            <p:cond delay="656"/>
                                          </p:stCondLst>
                                        </p:cTn>
                                        <p:tgtEl>
                                          <p:spTgt spid="3"/>
                                        </p:tgtEl>
                                      </p:cBhvr>
                                      <p:to x="100000" y="80000"/>
                                    </p:animScale>
                                    <p:animScale>
                                      <p:cBhvr>
                                        <p:cTn id="16" dur="83" decel="50000">
                                          <p:stCondLst>
                                            <p:cond delay="669"/>
                                          </p:stCondLst>
                                        </p:cTn>
                                        <p:tgtEl>
                                          <p:spTgt spid="3"/>
                                        </p:tgtEl>
                                      </p:cBhvr>
                                      <p:to x="100000" y="100000"/>
                                    </p:animScale>
                                    <p:animScale>
                                      <p:cBhvr>
                                        <p:cTn id="17" dur="13">
                                          <p:stCondLst>
                                            <p:cond delay="821"/>
                                          </p:stCondLst>
                                        </p:cTn>
                                        <p:tgtEl>
                                          <p:spTgt spid="3"/>
                                        </p:tgtEl>
                                      </p:cBhvr>
                                      <p:to x="100000" y="90000"/>
                                    </p:animScale>
                                    <p:animScale>
                                      <p:cBhvr>
                                        <p:cTn id="18" dur="83" decel="50000">
                                          <p:stCondLst>
                                            <p:cond delay="834"/>
                                          </p:stCondLst>
                                        </p:cTn>
                                        <p:tgtEl>
                                          <p:spTgt spid="3"/>
                                        </p:tgtEl>
                                      </p:cBhvr>
                                      <p:to x="100000" y="100000"/>
                                    </p:animScale>
                                    <p:animScale>
                                      <p:cBhvr>
                                        <p:cTn id="19" dur="13">
                                          <p:stCondLst>
                                            <p:cond delay="904"/>
                                          </p:stCondLst>
                                        </p:cTn>
                                        <p:tgtEl>
                                          <p:spTgt spid="3"/>
                                        </p:tgtEl>
                                      </p:cBhvr>
                                      <p:to x="100000" y="95000"/>
                                    </p:animScale>
                                    <p:animScale>
                                      <p:cBhvr>
                                        <p:cTn id="20" dur="83" decel="50000">
                                          <p:stCondLst>
                                            <p:cond delay="917"/>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500"/>
                            </p:stCondLst>
                            <p:childTnLst>
                              <p:par>
                                <p:cTn id="32" presetID="21" presetClass="entr" presetSubtype="1"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heel(1)">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animEffect transition="in" filter="wipe(left)">
                                      <p:cBhvr>
                                        <p:cTn id="39" dur="1000"/>
                                        <p:tgtEl>
                                          <p:spTgt spid="1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2">
                                            <p:txEl>
                                              <p:pRg st="1" end="1"/>
                                            </p:txEl>
                                          </p:spTgt>
                                        </p:tgtEl>
                                        <p:attrNameLst>
                                          <p:attrName>style.visibility</p:attrName>
                                        </p:attrNameLst>
                                      </p:cBhvr>
                                      <p:to>
                                        <p:strVal val="visible"/>
                                      </p:to>
                                    </p:set>
                                    <p:animEffect transition="in" filter="wipe(left)">
                                      <p:cBhvr>
                                        <p:cTn id="44" dur="1000"/>
                                        <p:tgtEl>
                                          <p:spTgt spid="12">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2">
                                            <p:txEl>
                                              <p:pRg st="2" end="2"/>
                                            </p:txEl>
                                          </p:spTgt>
                                        </p:tgtEl>
                                        <p:attrNameLst>
                                          <p:attrName>style.visibility</p:attrName>
                                        </p:attrNameLst>
                                      </p:cBhvr>
                                      <p:to>
                                        <p:strVal val="visible"/>
                                      </p:to>
                                    </p:set>
                                    <p:animEffect transition="in" filter="wipe(left)">
                                      <p:cBhvr>
                                        <p:cTn id="49" dur="1000"/>
                                        <p:tgtEl>
                                          <p:spTgt spid="12">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2">
                                            <p:txEl>
                                              <p:pRg st="3" end="3"/>
                                            </p:txEl>
                                          </p:spTgt>
                                        </p:tgtEl>
                                        <p:attrNameLst>
                                          <p:attrName>style.visibility</p:attrName>
                                        </p:attrNameLst>
                                      </p:cBhvr>
                                      <p:to>
                                        <p:strVal val="visible"/>
                                      </p:to>
                                    </p:set>
                                    <p:animEffect transition="in" filter="wipe(left)">
                                      <p:cBhvr>
                                        <p:cTn id="54" dur="10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12"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 Question</a:t>
            </a:r>
          </a:p>
        </p:txBody>
      </p:sp>
      <p:sp>
        <p:nvSpPr>
          <p:cNvPr id="3" name="Content Placeholder 2"/>
          <p:cNvSpPr>
            <a:spLocks noGrp="1"/>
          </p:cNvSpPr>
          <p:nvPr>
            <p:ph idx="1"/>
          </p:nvPr>
        </p:nvSpPr>
        <p:spPr>
          <a:xfrm>
            <a:off x="1749577" y="1988841"/>
            <a:ext cx="8229600" cy="4630371"/>
          </a:xfrm>
        </p:spPr>
        <p:txBody>
          <a:bodyPr>
            <a:normAutofit/>
          </a:bodyPr>
          <a:lstStyle/>
          <a:p>
            <a:r>
              <a:rPr lang="en-GB" sz="2500" dirty="0"/>
              <a:t>In humans, substances move out of the capillaries to form tissue fluid. </a:t>
            </a:r>
          </a:p>
          <a:p>
            <a:r>
              <a:rPr lang="en-GB" sz="2500" dirty="0"/>
              <a:t>Describe how this tissue fluid is returned to the circulatory system</a:t>
            </a:r>
          </a:p>
        </p:txBody>
      </p:sp>
    </p:spTree>
    <p:extLst>
      <p:ext uri="{BB962C8B-B14F-4D97-AF65-F5344CB8AC3E}">
        <p14:creationId xmlns:p14="http://schemas.microsoft.com/office/powerpoint/2010/main" val="420340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50106"/>
          </a:xfrm>
        </p:spPr>
        <p:txBody>
          <a:bodyPr/>
          <a:lstStyle/>
          <a:p>
            <a:r>
              <a:rPr lang="en-GB" dirty="0"/>
              <a:t>Answer</a:t>
            </a:r>
          </a:p>
        </p:txBody>
      </p:sp>
      <p:sp>
        <p:nvSpPr>
          <p:cNvPr id="3" name="Content Placeholder 2"/>
          <p:cNvSpPr>
            <a:spLocks noGrp="1"/>
          </p:cNvSpPr>
          <p:nvPr>
            <p:ph idx="1"/>
          </p:nvPr>
        </p:nvSpPr>
        <p:spPr>
          <a:xfrm>
            <a:off x="1981200" y="1196753"/>
            <a:ext cx="8229600" cy="4929411"/>
          </a:xfrm>
        </p:spPr>
        <p:txBody>
          <a:bodyPr>
            <a:normAutofit fontScale="92500" lnSpcReduction="10000"/>
          </a:bodyPr>
          <a:lstStyle/>
          <a:p>
            <a:r>
              <a:rPr lang="en-GB" b="1" dirty="0"/>
              <a:t>Formation</a:t>
            </a:r>
          </a:p>
          <a:p>
            <a:pPr marL="514350" indent="-514350">
              <a:buAutoNum type="arabicPeriod"/>
            </a:pPr>
            <a:r>
              <a:rPr lang="en-GB" dirty="0"/>
              <a:t>High hydrostatic pressure</a:t>
            </a:r>
          </a:p>
          <a:p>
            <a:pPr marL="514350" indent="-514350">
              <a:buAutoNum type="arabicPeriod"/>
            </a:pPr>
            <a:r>
              <a:rPr lang="en-GB" dirty="0"/>
              <a:t>Forces water out, and small molecules</a:t>
            </a:r>
          </a:p>
          <a:p>
            <a:pPr marL="514350" indent="-514350">
              <a:buAutoNum type="arabicPeriod"/>
            </a:pPr>
            <a:r>
              <a:rPr lang="en-GB" dirty="0"/>
              <a:t>But large proteins remain in the capillary</a:t>
            </a:r>
          </a:p>
          <a:p>
            <a:r>
              <a:rPr lang="en-GB" b="1" dirty="0"/>
              <a:t>Return to circulation</a:t>
            </a:r>
          </a:p>
          <a:p>
            <a:pPr marL="514350" indent="-514350">
              <a:buAutoNum type="arabicPeriod"/>
            </a:pPr>
            <a:r>
              <a:rPr lang="en-GB" dirty="0"/>
              <a:t>There is a low water potential in capillary</a:t>
            </a:r>
          </a:p>
          <a:p>
            <a:pPr marL="514350" indent="-514350">
              <a:buAutoNum type="arabicPeriod"/>
            </a:pPr>
            <a:r>
              <a:rPr lang="en-GB" dirty="0"/>
              <a:t>Due to proteins which are too large to leave</a:t>
            </a:r>
          </a:p>
          <a:p>
            <a:pPr marL="514350" indent="-514350">
              <a:buAutoNum type="arabicPeriod"/>
            </a:pPr>
            <a:r>
              <a:rPr lang="en-GB" dirty="0"/>
              <a:t>Therefore WATER enters capillary</a:t>
            </a:r>
          </a:p>
          <a:p>
            <a:pPr marL="514350" indent="-514350">
              <a:buAutoNum type="arabicPeriod"/>
            </a:pPr>
            <a:r>
              <a:rPr lang="en-GB" dirty="0"/>
              <a:t>By OSMOSIS</a:t>
            </a:r>
          </a:p>
          <a:p>
            <a:pPr marL="514350" indent="-514350">
              <a:buAutoNum type="arabicPeriod"/>
            </a:pPr>
            <a:r>
              <a:rPr lang="en-GB" dirty="0"/>
              <a:t>And some water returns to circulation via lymphatic system</a:t>
            </a:r>
          </a:p>
          <a:p>
            <a:pPr marL="514350" indent="-514350">
              <a:buAutoNum type="arabicPeriod"/>
            </a:pPr>
            <a:endParaRPr lang="en-GB" dirty="0"/>
          </a:p>
        </p:txBody>
      </p:sp>
    </p:spTree>
    <p:extLst>
      <p:ext uri="{BB962C8B-B14F-4D97-AF65-F5344CB8AC3E}">
        <p14:creationId xmlns:p14="http://schemas.microsoft.com/office/powerpoint/2010/main" val="69849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a:t>
            </a:r>
          </a:p>
        </p:txBody>
      </p:sp>
      <p:sp>
        <p:nvSpPr>
          <p:cNvPr id="3" name="Content Placeholder 2"/>
          <p:cNvSpPr>
            <a:spLocks noGrp="1"/>
          </p:cNvSpPr>
          <p:nvPr>
            <p:ph idx="1"/>
          </p:nvPr>
        </p:nvSpPr>
        <p:spPr>
          <a:xfrm>
            <a:off x="1749577" y="1224095"/>
            <a:ext cx="8229600" cy="5395117"/>
          </a:xfrm>
        </p:spPr>
        <p:txBody>
          <a:bodyPr>
            <a:normAutofit/>
          </a:bodyPr>
          <a:lstStyle/>
          <a:p>
            <a:r>
              <a:rPr lang="en-GB" sz="2500" b="1" dirty="0"/>
              <a:t>Q1. Why does a high BP lead to accumulation of tissue fluid?</a:t>
            </a:r>
          </a:p>
          <a:p>
            <a:endParaRPr lang="en-GB" sz="2500" b="1" dirty="0"/>
          </a:p>
          <a:p>
            <a:endParaRPr lang="en-GB" sz="2500" b="1" dirty="0"/>
          </a:p>
          <a:p>
            <a:endParaRPr lang="en-GB" sz="2500" dirty="0"/>
          </a:p>
          <a:p>
            <a:endParaRPr lang="en-GB" sz="2500" b="1" dirty="0"/>
          </a:p>
          <a:p>
            <a:endParaRPr lang="en-GB" sz="2500" b="1" dirty="0"/>
          </a:p>
          <a:p>
            <a:r>
              <a:rPr lang="en-GB" sz="2500" b="1" dirty="0"/>
              <a:t>Q2. Why does a lack of protein in the blood cause a build up of tissue fluid (</a:t>
            </a:r>
            <a:r>
              <a:rPr lang="en-GB" sz="2500" b="1" dirty="0" err="1"/>
              <a:t>Kwashiokor</a:t>
            </a:r>
            <a:r>
              <a:rPr lang="en-GB" sz="2500" b="1" dirty="0"/>
              <a:t>)?</a:t>
            </a:r>
          </a:p>
          <a:p>
            <a:endParaRPr lang="en-GB" sz="2500" dirty="0"/>
          </a:p>
        </p:txBody>
      </p:sp>
      <p:sp>
        <p:nvSpPr>
          <p:cNvPr id="5" name="Content Placeholder 2"/>
          <p:cNvSpPr txBox="1">
            <a:spLocks/>
          </p:cNvSpPr>
          <p:nvPr/>
        </p:nvSpPr>
        <p:spPr>
          <a:xfrm>
            <a:off x="1703512" y="2060849"/>
            <a:ext cx="8719436"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500" dirty="0">
                <a:solidFill>
                  <a:srgbClr val="FF0000"/>
                </a:solidFill>
              </a:rPr>
              <a:t>A high blood pressure will cause a high hydrostatic pressure</a:t>
            </a:r>
          </a:p>
          <a:p>
            <a:r>
              <a:rPr lang="en-GB" sz="2500" dirty="0">
                <a:solidFill>
                  <a:srgbClr val="FF0000"/>
                </a:solidFill>
              </a:rPr>
              <a:t>Which increases the outward pressure from the arteriole end of the capillary</a:t>
            </a:r>
          </a:p>
          <a:p>
            <a:r>
              <a:rPr lang="en-GB" sz="2500" dirty="0">
                <a:solidFill>
                  <a:srgbClr val="FF0000"/>
                </a:solidFill>
              </a:rPr>
              <a:t>Therefore more tissue fluid is formed</a:t>
            </a:r>
          </a:p>
          <a:p>
            <a:pPr marL="0" indent="0">
              <a:lnSpc>
                <a:spcPct val="80000"/>
              </a:lnSpc>
              <a:buNone/>
            </a:pPr>
            <a:endParaRPr lang="en-GB" sz="2500" dirty="0">
              <a:solidFill>
                <a:srgbClr val="FF0000"/>
              </a:solidFill>
            </a:endParaRPr>
          </a:p>
          <a:p>
            <a:pPr marL="0" indent="0">
              <a:lnSpc>
                <a:spcPct val="80000"/>
              </a:lnSpc>
              <a:buNone/>
            </a:pPr>
            <a:endParaRPr lang="en-GB" sz="2500" dirty="0">
              <a:solidFill>
                <a:srgbClr val="FF0000"/>
              </a:solidFill>
            </a:endParaRPr>
          </a:p>
          <a:p>
            <a:pPr marL="342000" indent="-342000">
              <a:lnSpc>
                <a:spcPct val="80000"/>
              </a:lnSpc>
              <a:buNone/>
            </a:pPr>
            <a:endParaRPr lang="en-GB" sz="2500" dirty="0">
              <a:solidFill>
                <a:srgbClr val="FF0000"/>
              </a:solidFill>
            </a:endParaRPr>
          </a:p>
          <a:p>
            <a:pPr marL="342000" indent="-342000">
              <a:lnSpc>
                <a:spcPct val="80000"/>
              </a:lnSpc>
            </a:pPr>
            <a:r>
              <a:rPr lang="en-GB" sz="2500" dirty="0">
                <a:solidFill>
                  <a:srgbClr val="FF0000"/>
                </a:solidFill>
              </a:rPr>
              <a:t>The water potential in the capillary is now not as low </a:t>
            </a:r>
          </a:p>
          <a:p>
            <a:pPr marL="342000" indent="-342000">
              <a:lnSpc>
                <a:spcPct val="80000"/>
              </a:lnSpc>
            </a:pPr>
            <a:r>
              <a:rPr lang="en-GB" sz="2500" dirty="0">
                <a:solidFill>
                  <a:srgbClr val="FF0000"/>
                </a:solidFill>
              </a:rPr>
              <a:t>Therefore LESS water is removed into the capillary by osmosis</a:t>
            </a:r>
          </a:p>
          <a:p>
            <a:pPr>
              <a:lnSpc>
                <a:spcPct val="80000"/>
              </a:lnSpc>
            </a:pPr>
            <a:endParaRPr lang="en-GB" sz="2500" dirty="0">
              <a:solidFill>
                <a:srgbClr val="FF0000"/>
              </a:solidFill>
            </a:endParaRPr>
          </a:p>
        </p:txBody>
      </p:sp>
    </p:spTree>
    <p:extLst>
      <p:ext uri="{BB962C8B-B14F-4D97-AF65-F5344CB8AC3E}">
        <p14:creationId xmlns:p14="http://schemas.microsoft.com/office/powerpoint/2010/main" val="134664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10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1000"/>
                                        <p:tgtEl>
                                          <p:spTgt spid="5">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txEl>
                                              <p:pRg st="7" end="7"/>
                                            </p:txEl>
                                          </p:spTgt>
                                        </p:tgtEl>
                                        <p:attrNameLst>
                                          <p:attrName>style.visibility</p:attrName>
                                        </p:attrNameLst>
                                      </p:cBhvr>
                                      <p:to>
                                        <p:strVal val="visible"/>
                                      </p:to>
                                    </p:set>
                                    <p:animEffect transition="in" filter="fade">
                                      <p:cBhvr>
                                        <p:cTn id="38" dur="1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p:nvPr/>
        </p:nvPicPr>
        <p:blipFill rotWithShape="1">
          <a:blip r:embed="rId2"/>
          <a:srcRect l="3580" t="12888" r="67566" b="37887"/>
          <a:stretch/>
        </p:blipFill>
        <p:spPr bwMode="auto">
          <a:xfrm>
            <a:off x="2207568" y="3440727"/>
            <a:ext cx="2664296" cy="3409070"/>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3"/>
          <a:srcRect l="14857" t="25536" r="30191" b="26015"/>
          <a:stretch/>
        </p:blipFill>
        <p:spPr bwMode="auto">
          <a:xfrm>
            <a:off x="1775521" y="923055"/>
            <a:ext cx="4067175" cy="2689225"/>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1981200" y="-27384"/>
            <a:ext cx="8229600" cy="1143000"/>
          </a:xfrm>
        </p:spPr>
        <p:txBody>
          <a:bodyPr/>
          <a:lstStyle/>
          <a:p>
            <a:r>
              <a:rPr lang="en-GB" dirty="0"/>
              <a:t>Lymphatic System</a:t>
            </a:r>
          </a:p>
        </p:txBody>
      </p:sp>
      <p:sp>
        <p:nvSpPr>
          <p:cNvPr id="3" name="Content Placeholder 2"/>
          <p:cNvSpPr>
            <a:spLocks noGrp="1"/>
          </p:cNvSpPr>
          <p:nvPr>
            <p:ph idx="1"/>
          </p:nvPr>
        </p:nvSpPr>
        <p:spPr>
          <a:xfrm>
            <a:off x="5591944" y="980729"/>
            <a:ext cx="4618856" cy="4525963"/>
          </a:xfrm>
        </p:spPr>
        <p:txBody>
          <a:bodyPr>
            <a:noAutofit/>
          </a:bodyPr>
          <a:lstStyle/>
          <a:p>
            <a:r>
              <a:rPr lang="en-GB" sz="1600" dirty="0"/>
              <a:t>Not all 100% the tissue fluid can return to the capillaries. </a:t>
            </a:r>
          </a:p>
          <a:p>
            <a:r>
              <a:rPr lang="en-GB" sz="1600" dirty="0"/>
              <a:t>The remaining fluid (10%)is carried back via the </a:t>
            </a:r>
            <a:r>
              <a:rPr lang="en-GB" sz="1600" b="1" dirty="0"/>
              <a:t>lymphatic system</a:t>
            </a:r>
            <a:r>
              <a:rPr lang="en-GB" sz="1600" dirty="0"/>
              <a:t>, and is called </a:t>
            </a:r>
            <a:r>
              <a:rPr lang="en-GB" sz="1600" b="1" dirty="0"/>
              <a:t>lymph</a:t>
            </a:r>
            <a:endParaRPr lang="en-GB" sz="1600" dirty="0"/>
          </a:p>
          <a:p>
            <a:r>
              <a:rPr lang="en-GB" sz="1600" dirty="0"/>
              <a:t>This is a system of blind-ending vessels that begins in the tissue = lymph vessels</a:t>
            </a:r>
          </a:p>
          <a:p>
            <a:r>
              <a:rPr lang="en-GB" sz="1600" dirty="0"/>
              <a:t>Small </a:t>
            </a:r>
            <a:r>
              <a:rPr lang="en-GB" sz="1600" dirty="0" err="1"/>
              <a:t>lymphatics</a:t>
            </a:r>
            <a:r>
              <a:rPr lang="en-GB" sz="1600" dirty="0"/>
              <a:t> (the lymph capillaries) join to form bigger lymph vessels which are found throughout the body</a:t>
            </a:r>
          </a:p>
          <a:p>
            <a:r>
              <a:rPr lang="en-GB" sz="1600" dirty="0"/>
              <a:t>Eventually, the larger vessels drain back into the bloodstream via the left &amp; right subclavian veins</a:t>
            </a:r>
            <a:br>
              <a:rPr lang="en-GB" sz="1600" dirty="0"/>
            </a:br>
            <a:endParaRPr lang="en-GB" sz="1600" dirty="0"/>
          </a:p>
          <a:p>
            <a:r>
              <a:rPr lang="en-GB" sz="1600" dirty="0"/>
              <a:t>The lymph is moved by:-</a:t>
            </a:r>
          </a:p>
          <a:p>
            <a:pPr lvl="0"/>
            <a:r>
              <a:rPr lang="en-GB" sz="1600" dirty="0"/>
              <a:t>Hydrostatic pressure of the tissue fluid that has left the capillaries</a:t>
            </a:r>
          </a:p>
          <a:p>
            <a:pPr lvl="0"/>
            <a:r>
              <a:rPr lang="en-GB" sz="1600" dirty="0"/>
              <a:t>Contraction of body muscles that squeeze the lymph vessels</a:t>
            </a:r>
          </a:p>
          <a:p>
            <a:pPr lvl="0"/>
            <a:r>
              <a:rPr lang="en-GB" sz="1600" dirty="0"/>
              <a:t>Valves in the lymph vessels ensure the fluid inside moves away from the tissues in the direction of the heart</a:t>
            </a:r>
          </a:p>
        </p:txBody>
      </p:sp>
    </p:spTree>
    <p:extLst>
      <p:ext uri="{BB962C8B-B14F-4D97-AF65-F5344CB8AC3E}">
        <p14:creationId xmlns:p14="http://schemas.microsoft.com/office/powerpoint/2010/main" val="290361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290">
                                          <p:stCondLst>
                                            <p:cond delay="0"/>
                                          </p:stCondLst>
                                        </p:cTn>
                                        <p:tgtEl>
                                          <p:spTgt spid="5"/>
                                        </p:tgtEl>
                                      </p:cBhvr>
                                    </p:animEffect>
                                    <p:anim calcmode="lin" valueType="num">
                                      <p:cBhvr>
                                        <p:cTn id="14"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19" dur="13">
                                          <p:stCondLst>
                                            <p:cond delay="325"/>
                                          </p:stCondLst>
                                        </p:cTn>
                                        <p:tgtEl>
                                          <p:spTgt spid="5"/>
                                        </p:tgtEl>
                                      </p:cBhvr>
                                      <p:to x="100000" y="60000"/>
                                    </p:animScale>
                                    <p:animScale>
                                      <p:cBhvr>
                                        <p:cTn id="20" dur="83" decel="50000">
                                          <p:stCondLst>
                                            <p:cond delay="338"/>
                                          </p:stCondLst>
                                        </p:cTn>
                                        <p:tgtEl>
                                          <p:spTgt spid="5"/>
                                        </p:tgtEl>
                                      </p:cBhvr>
                                      <p:to x="100000" y="100000"/>
                                    </p:animScale>
                                    <p:animScale>
                                      <p:cBhvr>
                                        <p:cTn id="21" dur="13">
                                          <p:stCondLst>
                                            <p:cond delay="656"/>
                                          </p:stCondLst>
                                        </p:cTn>
                                        <p:tgtEl>
                                          <p:spTgt spid="5"/>
                                        </p:tgtEl>
                                      </p:cBhvr>
                                      <p:to x="100000" y="80000"/>
                                    </p:animScale>
                                    <p:animScale>
                                      <p:cBhvr>
                                        <p:cTn id="22" dur="83" decel="50000">
                                          <p:stCondLst>
                                            <p:cond delay="669"/>
                                          </p:stCondLst>
                                        </p:cTn>
                                        <p:tgtEl>
                                          <p:spTgt spid="5"/>
                                        </p:tgtEl>
                                      </p:cBhvr>
                                      <p:to x="100000" y="100000"/>
                                    </p:animScale>
                                    <p:animScale>
                                      <p:cBhvr>
                                        <p:cTn id="23" dur="13">
                                          <p:stCondLst>
                                            <p:cond delay="821"/>
                                          </p:stCondLst>
                                        </p:cTn>
                                        <p:tgtEl>
                                          <p:spTgt spid="5"/>
                                        </p:tgtEl>
                                      </p:cBhvr>
                                      <p:to x="100000" y="90000"/>
                                    </p:animScale>
                                    <p:animScale>
                                      <p:cBhvr>
                                        <p:cTn id="24" dur="83" decel="50000">
                                          <p:stCondLst>
                                            <p:cond delay="834"/>
                                          </p:stCondLst>
                                        </p:cTn>
                                        <p:tgtEl>
                                          <p:spTgt spid="5"/>
                                        </p:tgtEl>
                                      </p:cBhvr>
                                      <p:to x="100000" y="100000"/>
                                    </p:animScale>
                                    <p:animScale>
                                      <p:cBhvr>
                                        <p:cTn id="25" dur="13">
                                          <p:stCondLst>
                                            <p:cond delay="904"/>
                                          </p:stCondLst>
                                        </p:cTn>
                                        <p:tgtEl>
                                          <p:spTgt spid="5"/>
                                        </p:tgtEl>
                                      </p:cBhvr>
                                      <p:to x="100000" y="95000"/>
                                    </p:animScale>
                                    <p:animScale>
                                      <p:cBhvr>
                                        <p:cTn id="26" dur="83" decel="50000">
                                          <p:stCondLst>
                                            <p:cond delay="917"/>
                                          </p:stCondLst>
                                        </p:cTn>
                                        <p:tgtEl>
                                          <p:spTgt spid="5"/>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wipe(left)">
                                      <p:cBhvr>
                                        <p:cTn id="31" dur="10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wipe(left)">
                                      <p:cBhvr>
                                        <p:cTn id="36" dur="10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left)">
                                      <p:cBhvr>
                                        <p:cTn id="41" dur="10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wipe(left)">
                                      <p:cBhvr>
                                        <p:cTn id="46" dur="10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wipe(left)">
                                      <p:cBhvr>
                                        <p:cTn id="51" dur="1000"/>
                                        <p:tgtEl>
                                          <p:spTgt spid="3">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wipe(left)">
                                      <p:cBhvr>
                                        <p:cTn id="56" dur="10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wipe(left)">
                                      <p:cBhvr>
                                        <p:cTn id="61" dur="10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Effect transition="in" filter="wipe(left)">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Effect transition="in" filter="wipe(left)">
                                      <p:cBhvr>
                                        <p:cTn id="71" dur="1000"/>
                                        <p:tgtEl>
                                          <p:spTgt spid="3">
                                            <p:txEl>
                                              <p:pRg st="8" end="8"/>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fade">
                                      <p:cBhvr>
                                        <p:cTn id="7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p:nvPr/>
        </p:nvPicPr>
        <p:blipFill rotWithShape="1">
          <a:blip r:embed="rId2"/>
          <a:srcRect l="12709" t="19809" r="16050" b="25060"/>
          <a:stretch/>
        </p:blipFill>
        <p:spPr bwMode="auto">
          <a:xfrm>
            <a:off x="5663952" y="1700808"/>
            <a:ext cx="4791834" cy="2880320"/>
          </a:xfrm>
          <a:prstGeom prst="rect">
            <a:avLst/>
          </a:prstGeom>
          <a:ln>
            <a:noFill/>
          </a:ln>
          <a:extLst>
            <a:ext uri="{53640926-AAD7-44D8-BBD7-CCE9431645EC}">
              <a14:shadowObscured xmlns:a14="http://schemas.microsoft.com/office/drawing/2010/main"/>
            </a:ext>
          </a:extLst>
        </p:spPr>
      </p:pic>
      <p:sp>
        <p:nvSpPr>
          <p:cNvPr id="3" name="Content Placeholder 2"/>
          <p:cNvSpPr>
            <a:spLocks noGrp="1"/>
          </p:cNvSpPr>
          <p:nvPr>
            <p:ph idx="1"/>
          </p:nvPr>
        </p:nvSpPr>
        <p:spPr>
          <a:xfrm>
            <a:off x="1919536" y="620689"/>
            <a:ext cx="3898776" cy="5505475"/>
          </a:xfrm>
        </p:spPr>
        <p:txBody>
          <a:bodyPr>
            <a:normAutofit/>
          </a:bodyPr>
          <a:lstStyle/>
          <a:p>
            <a:pPr marL="0" indent="0">
              <a:buNone/>
            </a:pPr>
            <a:r>
              <a:rPr lang="en-GB" dirty="0"/>
              <a:t>The lymphatic system contains LYMPH NODES which are:</a:t>
            </a:r>
          </a:p>
          <a:p>
            <a:pPr lvl="0"/>
            <a:r>
              <a:rPr lang="en-GB" dirty="0"/>
              <a:t>found at intervals  along lymph vessels</a:t>
            </a:r>
          </a:p>
          <a:p>
            <a:pPr lvl="0"/>
            <a:r>
              <a:rPr lang="en-GB" dirty="0"/>
              <a:t>protect against disease</a:t>
            </a:r>
          </a:p>
          <a:p>
            <a:pPr lvl="0"/>
            <a:r>
              <a:rPr lang="en-GB" dirty="0"/>
              <a:t>and where some white blood cells remove pathogens, while others make antibodies</a:t>
            </a:r>
          </a:p>
          <a:p>
            <a:endParaRPr lang="en-GB" dirty="0"/>
          </a:p>
        </p:txBody>
      </p:sp>
      <p:sp>
        <p:nvSpPr>
          <p:cNvPr id="5" name="TextBox 4"/>
          <p:cNvSpPr txBox="1"/>
          <p:nvPr/>
        </p:nvSpPr>
        <p:spPr>
          <a:xfrm>
            <a:off x="7176120" y="4869161"/>
            <a:ext cx="3168352" cy="646331"/>
          </a:xfrm>
          <a:prstGeom prst="rect">
            <a:avLst/>
          </a:prstGeom>
          <a:noFill/>
        </p:spPr>
        <p:txBody>
          <a:bodyPr wrap="square" rtlCol="0">
            <a:spAutoFit/>
          </a:bodyPr>
          <a:lstStyle/>
          <a:p>
            <a:r>
              <a:rPr lang="en-GB" dirty="0">
                <a:latin typeface="Comic Sans MS" panose="030F0702030302020204" pitchFamily="66" charset="0"/>
              </a:rPr>
              <a:t>Name F:</a:t>
            </a:r>
          </a:p>
          <a:p>
            <a:r>
              <a:rPr lang="en-GB" dirty="0">
                <a:solidFill>
                  <a:srgbClr val="FF0000"/>
                </a:solidFill>
                <a:latin typeface="Comic Sans MS" panose="030F0702030302020204" pitchFamily="66" charset="0"/>
              </a:rPr>
              <a:t>Plasma</a:t>
            </a:r>
          </a:p>
        </p:txBody>
      </p:sp>
    </p:spTree>
    <p:extLst>
      <p:ext uri="{BB962C8B-B14F-4D97-AF65-F5344CB8AC3E}">
        <p14:creationId xmlns:p14="http://schemas.microsoft.com/office/powerpoint/2010/main" val="107495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left)">
                                      <p:cBhvr>
                                        <p:cTn id="25" dur="10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left)">
                                      <p:cBhvr>
                                        <p:cTn id="30" dur="10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left)">
                                      <p:cBhvr>
                                        <p:cTn id="35" dur="1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wipe(left)">
                                      <p:cBhvr>
                                        <p:cTn id="40" dur="1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 calcmode="lin" valueType="num">
                                      <p:cBhvr additive="base">
                                        <p:cTn id="45" dur="10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46"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anim calcmode="lin" valueType="num">
                                      <p:cBhvr additive="base">
                                        <p:cTn id="51" dur="10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52" dur="1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Comparison of Blood, Plasma &amp; Tissue Fluid</a:t>
            </a:r>
          </a:p>
        </p:txBody>
      </p:sp>
      <p:graphicFrame>
        <p:nvGraphicFramePr>
          <p:cNvPr id="3" name="Table 2"/>
          <p:cNvGraphicFramePr>
            <a:graphicFrameLocks noGrp="1"/>
          </p:cNvGraphicFramePr>
          <p:nvPr>
            <p:extLst/>
          </p:nvPr>
        </p:nvGraphicFramePr>
        <p:xfrm>
          <a:off x="1521475" y="1645"/>
          <a:ext cx="9143997" cy="6851403"/>
        </p:xfrm>
        <a:graphic>
          <a:graphicData uri="http://schemas.openxmlformats.org/drawingml/2006/table">
            <a:tbl>
              <a:tblPr firstRow="1" firstCol="1" bandRow="1">
                <a:tableStyleId>{5C22544A-7EE6-4342-B048-85BDC9FD1C3A}</a:tableStyleId>
              </a:tblPr>
              <a:tblGrid>
                <a:gridCol w="1658758">
                  <a:extLst>
                    <a:ext uri="{9D8B030D-6E8A-4147-A177-3AD203B41FA5}">
                      <a16:colId xmlns:a16="http://schemas.microsoft.com/office/drawing/2014/main" val="20000"/>
                    </a:ext>
                  </a:extLst>
                </a:gridCol>
                <a:gridCol w="1925723">
                  <a:extLst>
                    <a:ext uri="{9D8B030D-6E8A-4147-A177-3AD203B41FA5}">
                      <a16:colId xmlns:a16="http://schemas.microsoft.com/office/drawing/2014/main" val="20001"/>
                    </a:ext>
                  </a:extLst>
                </a:gridCol>
                <a:gridCol w="1687665">
                  <a:extLst>
                    <a:ext uri="{9D8B030D-6E8A-4147-A177-3AD203B41FA5}">
                      <a16:colId xmlns:a16="http://schemas.microsoft.com/office/drawing/2014/main" val="20002"/>
                    </a:ext>
                  </a:extLst>
                </a:gridCol>
                <a:gridCol w="1925723">
                  <a:extLst>
                    <a:ext uri="{9D8B030D-6E8A-4147-A177-3AD203B41FA5}">
                      <a16:colId xmlns:a16="http://schemas.microsoft.com/office/drawing/2014/main" val="20003"/>
                    </a:ext>
                  </a:extLst>
                </a:gridCol>
                <a:gridCol w="1946128">
                  <a:extLst>
                    <a:ext uri="{9D8B030D-6E8A-4147-A177-3AD203B41FA5}">
                      <a16:colId xmlns:a16="http://schemas.microsoft.com/office/drawing/2014/main" val="20004"/>
                    </a:ext>
                  </a:extLst>
                </a:gridCol>
              </a:tblGrid>
              <a:tr h="501130">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 </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Blood</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Plasma</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Tissue Fluid</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Lymph</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51159">
                <a:tc>
                  <a:txBody>
                    <a:bodyPr/>
                    <a:lstStyle/>
                    <a:p>
                      <a:r>
                        <a:rPr lang="en-GB" sz="1500" dirty="0">
                          <a:solidFill>
                            <a:sysClr val="windowText" lastClr="000000"/>
                          </a:solidFill>
                          <a:effectLst/>
                          <a:latin typeface="Comic Sans MS" panose="030F0702030302020204" pitchFamily="66" charset="0"/>
                        </a:rPr>
                        <a:t>Red blood cells</a:t>
                      </a:r>
                      <a:endParaRPr lang="en-GB" sz="1500" dirty="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no</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no</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no</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6739">
                <a:tc>
                  <a:txBody>
                    <a:bodyPr/>
                    <a:lstStyle/>
                    <a:p>
                      <a:r>
                        <a:rPr lang="en-GB" sz="1500">
                          <a:solidFill>
                            <a:sysClr val="windowText" lastClr="000000"/>
                          </a:solidFill>
                          <a:effectLst/>
                          <a:latin typeface="Comic Sans MS" panose="030F0702030302020204" pitchFamily="66" charset="0"/>
                        </a:rPr>
                        <a:t>White blood cells</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yes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no</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A very few</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Many</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01130">
                <a:tc>
                  <a:txBody>
                    <a:bodyPr/>
                    <a:lstStyle/>
                    <a:p>
                      <a:r>
                        <a:rPr lang="en-GB" sz="1500">
                          <a:solidFill>
                            <a:sysClr val="windowText" lastClr="000000"/>
                          </a:solidFill>
                          <a:effectLst/>
                          <a:latin typeface="Comic Sans MS" panose="030F0702030302020204" pitchFamily="66" charset="0"/>
                        </a:rPr>
                        <a:t>Proteins</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yes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fewer &amp; smaller</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fewer &amp; smaller</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1130">
                <a:tc>
                  <a:txBody>
                    <a:bodyPr/>
                    <a:lstStyle/>
                    <a:p>
                      <a:r>
                        <a:rPr lang="en-GB" sz="1500">
                          <a:solidFill>
                            <a:sysClr val="windowText" lastClr="000000"/>
                          </a:solidFill>
                          <a:effectLst/>
                          <a:latin typeface="Comic Sans MS" panose="030F0702030302020204" pitchFamily="66" charset="0"/>
                        </a:rPr>
                        <a:t>Fats</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more than blood</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01130">
                <a:tc>
                  <a:txBody>
                    <a:bodyPr/>
                    <a:lstStyle/>
                    <a:p>
                      <a:r>
                        <a:rPr lang="en-GB" sz="1500">
                          <a:solidFill>
                            <a:sysClr val="windowText" lastClr="000000"/>
                          </a:solidFill>
                          <a:effectLst/>
                          <a:latin typeface="Comic Sans MS" panose="030F0702030302020204" pitchFamily="66" charset="0"/>
                        </a:rPr>
                        <a:t>Glucose</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yes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yes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614680" algn="ctr"/>
                        </a:tabLst>
                      </a:pPr>
                      <a:r>
                        <a:rPr lang="en-GB" sz="1500">
                          <a:solidFill>
                            <a:sysClr val="windowText" lastClr="000000"/>
                          </a:solidFill>
                          <a:effectLst/>
                          <a:latin typeface="Comic Sans MS" panose="030F0702030302020204" pitchFamily="66" charset="0"/>
                        </a:rPr>
                        <a:t>Yes - less	</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less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51159">
                <a:tc>
                  <a:txBody>
                    <a:bodyPr/>
                    <a:lstStyle/>
                    <a:p>
                      <a:r>
                        <a:rPr lang="en-GB" sz="1500">
                          <a:solidFill>
                            <a:sysClr val="windowText" lastClr="000000"/>
                          </a:solidFill>
                          <a:effectLst/>
                          <a:latin typeface="Comic Sans MS" panose="030F0702030302020204" pitchFamily="66" charset="0"/>
                        </a:rPr>
                        <a:t>Amino acids</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yes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less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less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41715">
                <a:tc>
                  <a:txBody>
                    <a:bodyPr/>
                    <a:lstStyle/>
                    <a:p>
                      <a:r>
                        <a:rPr lang="en-GB" sz="1500">
                          <a:solidFill>
                            <a:sysClr val="windowText" lastClr="000000"/>
                          </a:solidFill>
                          <a:effectLst/>
                          <a:latin typeface="Comic Sans MS" panose="030F0702030302020204" pitchFamily="66" charset="0"/>
                        </a:rPr>
                        <a:t>Oxygen</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less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less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51159">
                <a:tc>
                  <a:txBody>
                    <a:bodyPr/>
                    <a:lstStyle/>
                    <a:p>
                      <a:r>
                        <a:rPr lang="en-GB" sz="1500">
                          <a:solidFill>
                            <a:sysClr val="windowText" lastClr="000000"/>
                          </a:solidFill>
                          <a:effectLst/>
                          <a:latin typeface="Comic Sans MS" panose="030F0702030302020204" pitchFamily="66" charset="0"/>
                        </a:rPr>
                        <a:t>Carbon dioxide</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yes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more</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Yes - more</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501130">
                <a:tc>
                  <a:txBody>
                    <a:bodyPr/>
                    <a:lstStyle/>
                    <a:p>
                      <a:r>
                        <a:rPr lang="en-GB" sz="1500">
                          <a:solidFill>
                            <a:sysClr val="windowText" lastClr="000000"/>
                          </a:solidFill>
                          <a:effectLst/>
                          <a:latin typeface="Comic Sans MS" panose="030F0702030302020204" pitchFamily="66" charset="0"/>
                        </a:rPr>
                        <a:t>Location</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In blood vessels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In blood vessels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Surrounding cells </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In lymph vessels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019964">
                <a:tc>
                  <a:txBody>
                    <a:bodyPr/>
                    <a:lstStyle/>
                    <a:p>
                      <a:r>
                        <a:rPr lang="en-GB" sz="1500">
                          <a:solidFill>
                            <a:sysClr val="windowText" lastClr="000000"/>
                          </a:solidFill>
                          <a:effectLst/>
                          <a:latin typeface="Comic Sans MS" panose="030F0702030302020204" pitchFamily="66" charset="0"/>
                        </a:rPr>
                        <a:t>Direction of Flow </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From heart to tissues to heart</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From heart to tissues to heart</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No flow</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Tissues to lymph vessels to blood</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1037104">
                <a:tc>
                  <a:txBody>
                    <a:bodyPr/>
                    <a:lstStyle/>
                    <a:p>
                      <a:r>
                        <a:rPr lang="en-GB" sz="1500">
                          <a:solidFill>
                            <a:sysClr val="windowText" lastClr="000000"/>
                          </a:solidFill>
                          <a:effectLst/>
                          <a:latin typeface="Comic Sans MS" panose="030F0702030302020204" pitchFamily="66" charset="0"/>
                        </a:rPr>
                        <a:t>Cause of flow</a:t>
                      </a:r>
                      <a:endParaRPr lang="en-GB" sz="1500">
                        <a:solidFill>
                          <a:sysClr val="windowText" lastClr="000000"/>
                        </a:solidFill>
                        <a:effectLst/>
                        <a:latin typeface="Comic Sans MS" panose="030F0702030302020204" pitchFamily="66" charset="0"/>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a:solidFill>
                            <a:sysClr val="windowText" lastClr="000000"/>
                          </a:solidFill>
                          <a:effectLst/>
                          <a:latin typeface="Comic Sans MS" panose="030F0702030302020204" pitchFamily="66" charset="0"/>
                        </a:rPr>
                        <a:t>Heart &amp; muscles</a:t>
                      </a:r>
                      <a:endParaRPr lang="en-GB" sz="150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Heart &amp; muscles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No flow</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tabLst>
                          <a:tab pos="2456180" algn="l"/>
                        </a:tabLst>
                      </a:pPr>
                      <a:r>
                        <a:rPr lang="en-GB" sz="1500" dirty="0">
                          <a:solidFill>
                            <a:sysClr val="windowText" lastClr="000000"/>
                          </a:solidFill>
                          <a:effectLst/>
                          <a:latin typeface="Comic Sans MS" panose="030F0702030302020204" pitchFamily="66" charset="0"/>
                        </a:rPr>
                        <a:t>Pressure from tissue fluid, valves and contraction of body muscles</a:t>
                      </a:r>
                      <a:endParaRPr lang="en-GB" sz="1500" dirty="0">
                        <a:solidFill>
                          <a:sysClr val="windowText" lastClr="000000"/>
                        </a:solidFill>
                        <a:effectLst/>
                        <a:latin typeface="Comic Sans MS" panose="030F0702030302020204" pitchFamily="66" charset="0"/>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99634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l="31085" t="27351" r="24036" b="6970"/>
          <a:stretch/>
        </p:blipFill>
        <p:spPr bwMode="auto">
          <a:xfrm>
            <a:off x="2556875" y="260648"/>
            <a:ext cx="7033592" cy="4248472"/>
          </a:xfrm>
          <a:prstGeom prst="rect">
            <a:avLst/>
          </a:prstGeom>
          <a:ln>
            <a:noFill/>
          </a:ln>
          <a:extLst>
            <a:ext uri="{53640926-AAD7-44D8-BBD7-CCE9431645EC}">
              <a14:shadowObscured xmlns:a14="http://schemas.microsoft.com/office/drawing/2010/main"/>
            </a:ext>
          </a:extLst>
        </p:spPr>
      </p:pic>
      <p:sp>
        <p:nvSpPr>
          <p:cNvPr id="5" name="Rectangle 4"/>
          <p:cNvSpPr/>
          <p:nvPr/>
        </p:nvSpPr>
        <p:spPr>
          <a:xfrm>
            <a:off x="1933213" y="4581129"/>
            <a:ext cx="8280919" cy="1877437"/>
          </a:xfrm>
          <a:prstGeom prst="rect">
            <a:avLst/>
          </a:prstGeom>
        </p:spPr>
        <p:txBody>
          <a:bodyPr wrap="square">
            <a:spAutoFit/>
          </a:bodyPr>
          <a:lstStyle/>
          <a:p>
            <a:r>
              <a:rPr lang="en-GB" dirty="0"/>
              <a:t>Describe and explain what happens to the blood pressure at point A along the capillary in fig 5.2         [3]                                                    Correct the student answer given below:-</a:t>
            </a:r>
          </a:p>
          <a:p>
            <a:r>
              <a:rPr lang="en-GB" sz="2000" i="1" dirty="0"/>
              <a:t>As you go along the capillary, the pressure falls from the arterial end to the venous end. This must be because there is less blood in the capillary. Fluid has moved into the capillary at point A, out of the tissue fluid. It moves down a water potential gradient</a:t>
            </a:r>
            <a:endParaRPr lang="en-GB" sz="2000" dirty="0"/>
          </a:p>
        </p:txBody>
      </p:sp>
    </p:spTree>
    <p:extLst>
      <p:ext uri="{BB962C8B-B14F-4D97-AF65-F5344CB8AC3E}">
        <p14:creationId xmlns:p14="http://schemas.microsoft.com/office/powerpoint/2010/main" val="2124953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3861048"/>
            <a:ext cx="8229600" cy="2520280"/>
          </a:xfrm>
        </p:spPr>
        <p:txBody>
          <a:bodyPr>
            <a:normAutofit/>
          </a:bodyPr>
          <a:lstStyle/>
          <a:p>
            <a:pPr algn="l"/>
            <a:r>
              <a:rPr lang="en-GB" sz="1800" i="1" dirty="0"/>
              <a:t>As you go along the capillary, the pressure falls from the arterial end to the venous end.  </a:t>
            </a:r>
            <a:r>
              <a:rPr lang="en-GB" sz="1800" i="1" dirty="0">
                <a:solidFill>
                  <a:srgbClr val="FF0000"/>
                </a:solidFill>
              </a:rPr>
              <a:t>This is not describing what happens at POINT A , so irrelevant </a:t>
            </a:r>
            <a:br>
              <a:rPr lang="en-GB" sz="1800" i="1" dirty="0">
                <a:solidFill>
                  <a:srgbClr val="FF0000"/>
                </a:solidFill>
              </a:rPr>
            </a:br>
            <a:br>
              <a:rPr lang="en-GB" sz="1800" i="1" dirty="0"/>
            </a:br>
            <a:r>
              <a:rPr lang="en-GB" sz="1800" i="1" dirty="0"/>
              <a:t>This must be because there is less blood in the capillary – </a:t>
            </a:r>
            <a:r>
              <a:rPr lang="en-GB" sz="1800" i="1" dirty="0">
                <a:solidFill>
                  <a:srgbClr val="FF0000"/>
                </a:solidFill>
              </a:rPr>
              <a:t>there is less WATER</a:t>
            </a:r>
            <a:br>
              <a:rPr lang="en-GB" sz="1800" i="1" dirty="0">
                <a:solidFill>
                  <a:srgbClr val="FF0000"/>
                </a:solidFill>
              </a:rPr>
            </a:br>
            <a:br>
              <a:rPr lang="en-GB" sz="1800" i="1" dirty="0"/>
            </a:br>
            <a:r>
              <a:rPr lang="en-GB" sz="1800" i="1" dirty="0"/>
              <a:t>Fluid has moved into the capillary at point A, out of the tissue fluid – </a:t>
            </a:r>
            <a:r>
              <a:rPr lang="en-GB" sz="1800" i="1" dirty="0">
                <a:solidFill>
                  <a:srgbClr val="FF0000"/>
                </a:solidFill>
              </a:rPr>
              <a:t>it moves OUT</a:t>
            </a:r>
            <a:br>
              <a:rPr lang="en-GB" sz="1800" i="1" dirty="0">
                <a:solidFill>
                  <a:srgbClr val="FF0000"/>
                </a:solidFill>
              </a:rPr>
            </a:br>
            <a:br>
              <a:rPr lang="en-GB" sz="1800" i="1" dirty="0"/>
            </a:br>
            <a:r>
              <a:rPr lang="en-GB" sz="1800" i="1" dirty="0"/>
              <a:t>It moves down a water potential gradient – </a:t>
            </a:r>
            <a:r>
              <a:rPr lang="en-GB" sz="1800" i="1" dirty="0">
                <a:solidFill>
                  <a:srgbClr val="FF0000"/>
                </a:solidFill>
              </a:rPr>
              <a:t>down a hydrostatic pressure gradient</a:t>
            </a:r>
            <a:br>
              <a:rPr lang="en-GB" sz="1800" dirty="0"/>
            </a:br>
            <a:endParaRPr lang="en-GB" sz="1800" dirty="0"/>
          </a:p>
        </p:txBody>
      </p:sp>
      <p:pic>
        <p:nvPicPr>
          <p:cNvPr id="4" name="Content Placeholder 3"/>
          <p:cNvPicPr>
            <a:picLocks noGrp="1"/>
          </p:cNvPicPr>
          <p:nvPr>
            <p:ph idx="1"/>
          </p:nvPr>
        </p:nvPicPr>
        <p:blipFill rotWithShape="1">
          <a:blip r:embed="rId2"/>
          <a:srcRect l="30962" t="45120" r="29269" b="11831"/>
          <a:stretch/>
        </p:blipFill>
        <p:spPr bwMode="auto">
          <a:xfrm>
            <a:off x="2639617" y="332657"/>
            <a:ext cx="6125861" cy="33435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23254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1544" y="994681"/>
            <a:ext cx="8229600" cy="4785395"/>
          </a:xfrm>
        </p:spPr>
        <p:txBody>
          <a:bodyPr>
            <a:noAutofit/>
          </a:bodyPr>
          <a:lstStyle/>
          <a:p>
            <a:pPr marL="342000" indent="-342000">
              <a:buNone/>
            </a:pPr>
            <a:r>
              <a:rPr lang="en-GB" sz="2200" dirty="0"/>
              <a:t>1. Why are there no RBC outside capillaries?	</a:t>
            </a:r>
          </a:p>
          <a:p>
            <a:pPr marL="342000" indent="-342000">
              <a:buNone/>
            </a:pPr>
            <a:endParaRPr lang="en-GB" sz="2200" dirty="0"/>
          </a:p>
          <a:p>
            <a:pPr marL="342000" indent="-342000">
              <a:buNone/>
            </a:pPr>
            <a:endParaRPr lang="en-GB" sz="2200" dirty="0"/>
          </a:p>
          <a:p>
            <a:pPr marL="342000" indent="-342000">
              <a:buNone/>
            </a:pPr>
            <a:r>
              <a:rPr lang="en-GB" sz="2200" dirty="0"/>
              <a:t>2. Why are there some WBC in tissue fluid?</a:t>
            </a:r>
          </a:p>
          <a:p>
            <a:pPr marL="342000" indent="-342000">
              <a:buNone/>
            </a:pPr>
            <a:endParaRPr lang="en-GB" sz="2200" dirty="0"/>
          </a:p>
          <a:p>
            <a:pPr marL="342000" indent="-342000">
              <a:buNone/>
            </a:pPr>
            <a:r>
              <a:rPr lang="en-GB" sz="2200" dirty="0"/>
              <a:t>3. Why are the proteins in TF &amp; lymph smaller and fewer than in plasma?</a:t>
            </a:r>
          </a:p>
          <a:p>
            <a:pPr marL="342000" indent="-342000">
              <a:buNone/>
            </a:pPr>
            <a:endParaRPr lang="en-GB" sz="2200" dirty="0"/>
          </a:p>
          <a:p>
            <a:pPr marL="342000" indent="-342000">
              <a:buNone/>
            </a:pPr>
            <a:endParaRPr lang="en-GB" sz="2200" dirty="0"/>
          </a:p>
          <a:p>
            <a:pPr marL="342000" indent="-342000">
              <a:buNone/>
            </a:pPr>
            <a:r>
              <a:rPr lang="en-GB" sz="2200" dirty="0"/>
              <a:t>4. Why is there less glucose &amp; oxygen in lymph than in blood?</a:t>
            </a:r>
          </a:p>
          <a:p>
            <a:pPr marL="342000" indent="-342000">
              <a:buNone/>
            </a:pPr>
            <a:endParaRPr lang="en-GB" sz="2200" dirty="0"/>
          </a:p>
          <a:p>
            <a:pPr marL="342000" indent="-342000">
              <a:buNone/>
            </a:pPr>
            <a:endParaRPr lang="en-GB" sz="2200" dirty="0"/>
          </a:p>
          <a:p>
            <a:pPr marL="342000" indent="-342000">
              <a:buNone/>
            </a:pPr>
            <a:r>
              <a:rPr lang="en-GB" sz="2200" dirty="0"/>
              <a:t>5. Why is there more carbon dioxide in the tissue fluid?</a:t>
            </a:r>
          </a:p>
          <a:p>
            <a:pPr marL="342000" indent="-342000">
              <a:buNone/>
            </a:pPr>
            <a:endParaRPr lang="en-GB" sz="2200" dirty="0"/>
          </a:p>
        </p:txBody>
      </p:sp>
      <p:sp>
        <p:nvSpPr>
          <p:cNvPr id="4" name="Content Placeholder 2"/>
          <p:cNvSpPr txBox="1">
            <a:spLocks/>
          </p:cNvSpPr>
          <p:nvPr/>
        </p:nvSpPr>
        <p:spPr>
          <a:xfrm>
            <a:off x="1824794" y="1200988"/>
            <a:ext cx="8229600" cy="54764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000" indent="-342000">
              <a:buNone/>
            </a:pPr>
            <a:r>
              <a:rPr lang="en-GB" sz="2200" dirty="0">
                <a:solidFill>
                  <a:srgbClr val="FF0000"/>
                </a:solidFill>
              </a:rPr>
              <a:t>	</a:t>
            </a:r>
          </a:p>
          <a:p>
            <a:pPr marL="342000" indent="-342000"/>
            <a:r>
              <a:rPr lang="en-GB" sz="2200" dirty="0">
                <a:solidFill>
                  <a:srgbClr val="FF0000"/>
                </a:solidFill>
              </a:rPr>
              <a:t>They are too big to get through capillary walls into tissue fluid.</a:t>
            </a:r>
          </a:p>
          <a:p>
            <a:pPr marL="342000" indent="-342000"/>
            <a:endParaRPr lang="en-GB" sz="2200" dirty="0">
              <a:solidFill>
                <a:srgbClr val="FF0000"/>
              </a:solidFill>
            </a:endParaRPr>
          </a:p>
          <a:p>
            <a:pPr marL="342000" indent="-342000"/>
            <a:r>
              <a:rPr lang="en-GB" sz="2200" dirty="0">
                <a:solidFill>
                  <a:srgbClr val="FF0000"/>
                </a:solidFill>
              </a:rPr>
              <a:t>They enter here when there is an infection</a:t>
            </a:r>
          </a:p>
          <a:p>
            <a:pPr marL="342000" indent="-342000"/>
            <a:endParaRPr lang="en-GB" sz="2200" dirty="0">
              <a:solidFill>
                <a:srgbClr val="FF0000"/>
              </a:solidFill>
            </a:endParaRPr>
          </a:p>
          <a:p>
            <a:pPr marL="342000" indent="-342000"/>
            <a:endParaRPr lang="en-GB" sz="2200" dirty="0">
              <a:solidFill>
                <a:srgbClr val="FF0000"/>
              </a:solidFill>
            </a:endParaRPr>
          </a:p>
          <a:p>
            <a:pPr marL="342000" indent="-342000"/>
            <a:r>
              <a:rPr lang="en-GB" sz="2200" dirty="0">
                <a:solidFill>
                  <a:srgbClr val="FF0000"/>
                </a:solidFill>
              </a:rPr>
              <a:t>Most are too big to get through capillary walls into tissue fluid and so fewer to return to lymph</a:t>
            </a:r>
          </a:p>
          <a:p>
            <a:pPr marL="342000" indent="-342000"/>
            <a:endParaRPr lang="en-GB" sz="2200" dirty="0">
              <a:solidFill>
                <a:srgbClr val="FF0000"/>
              </a:solidFill>
            </a:endParaRPr>
          </a:p>
          <a:p>
            <a:pPr marL="342000" indent="-342000"/>
            <a:r>
              <a:rPr lang="en-GB" sz="2200" dirty="0">
                <a:solidFill>
                  <a:srgbClr val="FF0000"/>
                </a:solidFill>
              </a:rPr>
              <a:t>They have been taken up into the cells for aerobic respiration</a:t>
            </a:r>
          </a:p>
          <a:p>
            <a:pPr marL="342000" indent="-342000">
              <a:buNone/>
            </a:pPr>
            <a:endParaRPr lang="en-GB" sz="2200" dirty="0">
              <a:solidFill>
                <a:srgbClr val="FF0000"/>
              </a:solidFill>
            </a:endParaRPr>
          </a:p>
          <a:p>
            <a:pPr marL="342000" indent="-342000"/>
            <a:r>
              <a:rPr lang="en-GB" sz="2200" dirty="0">
                <a:solidFill>
                  <a:srgbClr val="FF0000"/>
                </a:solidFill>
              </a:rPr>
              <a:t>It has been produced by the cells in aerobic respiration</a:t>
            </a:r>
          </a:p>
          <a:p>
            <a:endParaRPr lang="en-GB" sz="2200" dirty="0">
              <a:solidFill>
                <a:srgbClr val="FF0000"/>
              </a:solidFill>
            </a:endParaRPr>
          </a:p>
        </p:txBody>
      </p:sp>
      <p:sp>
        <p:nvSpPr>
          <p:cNvPr id="2" name="Title 1"/>
          <p:cNvSpPr>
            <a:spLocks noGrp="1"/>
          </p:cNvSpPr>
          <p:nvPr>
            <p:ph type="title"/>
          </p:nvPr>
        </p:nvSpPr>
        <p:spPr>
          <a:xfrm>
            <a:off x="1981200" y="188641"/>
            <a:ext cx="8229600" cy="860257"/>
          </a:xfrm>
        </p:spPr>
        <p:txBody>
          <a:bodyPr>
            <a:normAutofit/>
          </a:bodyPr>
          <a:lstStyle/>
          <a:p>
            <a:r>
              <a:rPr lang="en-GB" sz="3600" dirty="0"/>
              <a:t>Questions </a:t>
            </a:r>
          </a:p>
        </p:txBody>
      </p:sp>
    </p:spTree>
    <p:extLst>
      <p:ext uri="{BB962C8B-B14F-4D97-AF65-F5344CB8AC3E}">
        <p14:creationId xmlns:p14="http://schemas.microsoft.com/office/powerpoint/2010/main" val="268843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10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Effect transition="in" filter="fade">
                                      <p:cBhvr>
                                        <p:cTn id="33" dur="1000"/>
                                        <p:tgtEl>
                                          <p:spTgt spid="4">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xEl>
                                              <p:pRg st="10" end="10"/>
                                            </p:txEl>
                                          </p:spTgt>
                                        </p:tgtEl>
                                        <p:attrNameLst>
                                          <p:attrName>style.visibility</p:attrName>
                                        </p:attrNameLst>
                                      </p:cBhvr>
                                      <p:to>
                                        <p:strVal val="visible"/>
                                      </p:to>
                                    </p:set>
                                    <p:animEffect transition="in" filter="fade">
                                      <p:cBhvr>
                                        <p:cTn id="38" dur="1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DD7B-0D45-47B7-ACE2-F2861E5F8A5A}"/>
              </a:ext>
            </a:extLst>
          </p:cNvPr>
          <p:cNvSpPr>
            <a:spLocks noGrp="1"/>
          </p:cNvSpPr>
          <p:nvPr>
            <p:ph type="title"/>
          </p:nvPr>
        </p:nvSpPr>
        <p:spPr/>
        <p:txBody>
          <a:bodyPr/>
          <a:lstStyle/>
          <a:p>
            <a:r>
              <a:rPr lang="en-GB" dirty="0"/>
              <a:t>Complete the exam questions 7 and 8</a:t>
            </a:r>
          </a:p>
        </p:txBody>
      </p:sp>
      <p:sp>
        <p:nvSpPr>
          <p:cNvPr id="3" name="Content Placeholder 2">
            <a:extLst>
              <a:ext uri="{FF2B5EF4-FFF2-40B4-BE49-F238E27FC236}">
                <a16:creationId xmlns:a16="http://schemas.microsoft.com/office/drawing/2014/main" id="{686EFA60-1642-4159-8403-906C4E5A2E73}"/>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028324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34ADA1-A438-487E-AB8F-CCE1A2E8910F}"/>
              </a:ext>
            </a:extLst>
          </p:cNvPr>
          <p:cNvSpPr/>
          <p:nvPr/>
        </p:nvSpPr>
        <p:spPr>
          <a:xfrm>
            <a:off x="467868" y="413238"/>
            <a:ext cx="11256264" cy="6031523"/>
          </a:xfrm>
          <a:prstGeom prst="rect">
            <a:avLst/>
          </a:prstGeom>
        </p:spPr>
        <p:txBody>
          <a:bodyPr wrap="square">
            <a:spAutoFit/>
          </a:bodyPr>
          <a:lstStyle/>
          <a:p>
            <a:pPr marL="95250" marR="28575">
              <a:lnSpc>
                <a:spcPct val="107000"/>
              </a:lnSpc>
              <a:spcBef>
                <a:spcPts val="2250"/>
              </a:spcBef>
              <a:spcAft>
                <a:spcPts val="225"/>
              </a:spcAft>
            </a:pPr>
            <a:r>
              <a:rPr lang="en-US" sz="24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Q7.</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(a)     Endothelium / epithelium;</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Allow endothelial / epithelial</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Reject: epidermis / endodermis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(b)     Measurement divided by 8;</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Allow answer in range of 3-3.3 for two marks;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Correct answer gains 2 marks.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(c)     (</a:t>
            </a:r>
            <a:r>
              <a:rPr lang="en-US" dirty="0" err="1">
                <a:latin typeface="Arial" panose="020B0604020202020204" pitchFamily="34" charset="0"/>
                <a:ea typeface="Times New Roman" panose="02020603050405020304" pitchFamily="18" charset="0"/>
                <a:cs typeface="Times New Roman" panose="02020603050405020304" pitchFamily="18" charset="0"/>
              </a:rPr>
              <a:t>i</a:t>
            </a:r>
            <a:r>
              <a:rPr lang="en-US" dirty="0">
                <a:latin typeface="Arial" panose="020B0604020202020204" pitchFamily="34" charset="0"/>
                <a:ea typeface="Times New Roman" panose="02020603050405020304" pitchFamily="18" charset="0"/>
                <a:cs typeface="Times New Roman" panose="02020603050405020304" pitchFamily="18" charset="0"/>
              </a:rPr>
              <a:t>)      Stretches / ’expands’ under high pressure / when ventricle</a:t>
            </a:r>
            <a:br>
              <a:rPr lang="en-US" dirty="0">
                <a:latin typeface="Arial" panose="020B0604020202020204" pitchFamily="34" charset="0"/>
                <a:ea typeface="Times New Roman" panose="02020603050405020304" pitchFamily="18" charset="0"/>
                <a:cs typeface="Times New Roman" panose="02020603050405020304" pitchFamily="18" charset="0"/>
              </a:rPr>
            </a:br>
            <a:r>
              <a:rPr lang="en-US" dirty="0">
                <a:latin typeface="Arial" panose="020B0604020202020204" pitchFamily="34" charset="0"/>
                <a:ea typeface="Times New Roman" panose="02020603050405020304" pitchFamily="18" charset="0"/>
                <a:cs typeface="Times New Roman" panose="02020603050405020304" pitchFamily="18" charset="0"/>
              </a:rPr>
              <a:t>contracts / systole and recoils / ’springs back’ under low pressure / when ventricle relaxes / diastole;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b="1" i="1" dirty="0">
                <a:latin typeface="Arial" panose="020B0604020202020204" pitchFamily="34" charset="0"/>
                <a:ea typeface="Times New Roman" panose="02020603050405020304" pitchFamily="18" charset="0"/>
                <a:cs typeface="Times New Roman" panose="02020603050405020304" pitchFamily="18" charset="0"/>
              </a:rPr>
              <a:t>Q</a:t>
            </a:r>
            <a:r>
              <a:rPr lang="en-US" i="1" dirty="0">
                <a:latin typeface="Arial" panose="020B0604020202020204" pitchFamily="34" charset="0"/>
                <a:ea typeface="Times New Roman" panose="02020603050405020304" pitchFamily="18" charset="0"/>
                <a:cs typeface="Times New Roman" panose="02020603050405020304" pitchFamily="18" charset="0"/>
              </a:rPr>
              <a:t> References to aorta contracting or relaxing negates marks for stretch and recoil.</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Smooths blood flow / maintains blood pressure / reduces pressure surges;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Stretch and recoil without reference to blood pressure etc. = one mark.</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Stretch and recoil to smooth blood flow etc. = two marks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Ignore references to aorta withstanding blood pressure or not being damaged.</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2</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3477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7AB9F5-6017-45EC-89D0-89BD959C769F}"/>
              </a:ext>
            </a:extLst>
          </p:cNvPr>
          <p:cNvSpPr/>
          <p:nvPr/>
        </p:nvSpPr>
        <p:spPr>
          <a:xfrm>
            <a:off x="420624" y="755738"/>
            <a:ext cx="8933688" cy="3821111"/>
          </a:xfrm>
          <a:prstGeom prst="rect">
            <a:avLst/>
          </a:prstGeom>
        </p:spPr>
        <p:txBody>
          <a:bodyPr wrap="square">
            <a:spAutoFit/>
          </a:bodyPr>
          <a:lstStyle/>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(ii)     (Muscle) contracts;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‘It’ in answer = muscle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(Arteriole) constricts / narrows / alters size</a:t>
            </a:r>
            <a:br>
              <a:rPr lang="en-US" dirty="0">
                <a:latin typeface="Arial" panose="020B0604020202020204" pitchFamily="34" charset="0"/>
                <a:ea typeface="Times New Roman" panose="02020603050405020304" pitchFamily="18" charset="0"/>
                <a:cs typeface="Times New Roman" panose="02020603050405020304" pitchFamily="18" charset="0"/>
              </a:rPr>
            </a:br>
            <a:r>
              <a:rPr lang="en-US" dirty="0">
                <a:latin typeface="Arial" panose="020B0604020202020204" pitchFamily="34" charset="0"/>
                <a:ea typeface="Times New Roman" panose="02020603050405020304" pitchFamily="18" charset="0"/>
                <a:cs typeface="Times New Roman" panose="02020603050405020304" pitchFamily="18" charset="0"/>
              </a:rPr>
              <a:t>of lumen / reduces / regulates blood flow (to capillaries);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Allow converse (muscle) relaxes and (arteriole) dilates </a:t>
            </a:r>
            <a:r>
              <a:rPr lang="en-US" i="1" dirty="0" err="1">
                <a:latin typeface="Arial" panose="020B0604020202020204" pitchFamily="34" charset="0"/>
                <a:ea typeface="Times New Roman" panose="02020603050405020304" pitchFamily="18" charset="0"/>
                <a:cs typeface="Times New Roman" panose="02020603050405020304" pitchFamily="18" charset="0"/>
              </a:rPr>
              <a:t>etc</a:t>
            </a:r>
            <a:r>
              <a:rPr lang="en-US" i="1" dirty="0">
                <a:latin typeface="Arial" panose="020B0604020202020204" pitchFamily="34" charset="0"/>
                <a:ea typeface="Times New Roman" panose="02020603050405020304" pitchFamily="18" charset="0"/>
                <a:cs typeface="Times New Roman" panose="02020603050405020304" pitchFamily="18" charset="0"/>
              </a:rPr>
              <a:t> / increase blood flow etc.</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Ignore references to pressure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(d)     (</a:t>
            </a:r>
            <a:r>
              <a:rPr lang="en-US" dirty="0" err="1">
                <a:latin typeface="Arial" panose="020B0604020202020204" pitchFamily="34" charset="0"/>
                <a:ea typeface="Times New Roman" panose="02020603050405020304" pitchFamily="18" charset="0"/>
                <a:cs typeface="Times New Roman" panose="02020603050405020304" pitchFamily="18" charset="0"/>
              </a:rPr>
              <a:t>i</a:t>
            </a:r>
            <a:r>
              <a:rPr lang="en-US" dirty="0">
                <a:latin typeface="Arial" panose="020B0604020202020204" pitchFamily="34" charset="0"/>
                <a:ea typeface="Times New Roman" panose="02020603050405020304" pitchFamily="18" charset="0"/>
                <a:cs typeface="Times New Roman" panose="02020603050405020304" pitchFamily="18" charset="0"/>
              </a:rPr>
              <a:t>)      Large / increase in (total) cross sectional area / friction / resistance;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(ii)     (More) </a:t>
            </a:r>
            <a:r>
              <a:rPr lang="en-US" u="sng" dirty="0">
                <a:latin typeface="Arial" panose="020B0604020202020204" pitchFamily="34" charset="0"/>
                <a:ea typeface="Times New Roman" panose="02020603050405020304" pitchFamily="18" charset="0"/>
                <a:cs typeface="Times New Roman" panose="02020603050405020304" pitchFamily="18" charset="0"/>
              </a:rPr>
              <a:t>time</a:t>
            </a:r>
            <a:r>
              <a:rPr lang="en-US" dirty="0">
                <a:latin typeface="Arial" panose="020B0604020202020204" pitchFamily="34" charset="0"/>
                <a:ea typeface="Times New Roman" panose="02020603050405020304" pitchFamily="18" charset="0"/>
                <a:cs typeface="Times New Roman" panose="02020603050405020304" pitchFamily="18" charset="0"/>
              </a:rPr>
              <a:t> for exchange of substances;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2400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27576D-CD68-465E-B3F2-953A8F6F53BB}"/>
              </a:ext>
            </a:extLst>
          </p:cNvPr>
          <p:cNvSpPr/>
          <p:nvPr/>
        </p:nvSpPr>
        <p:spPr>
          <a:xfrm>
            <a:off x="630936" y="451711"/>
            <a:ext cx="9875520" cy="5065489"/>
          </a:xfrm>
          <a:prstGeom prst="rect">
            <a:avLst/>
          </a:prstGeom>
        </p:spPr>
        <p:txBody>
          <a:bodyPr wrap="square">
            <a:spAutoFit/>
          </a:bodyPr>
          <a:lstStyle/>
          <a:p>
            <a:pPr marL="95250" marR="28575">
              <a:lnSpc>
                <a:spcPct val="107000"/>
              </a:lnSpc>
              <a:spcBef>
                <a:spcPts val="2250"/>
              </a:spcBef>
              <a:spcAft>
                <a:spcPts val="225"/>
              </a:spcAft>
            </a:pPr>
            <a:r>
              <a:rPr lang="en-US" sz="24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Q8.</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(a)     (</a:t>
            </a:r>
            <a:r>
              <a:rPr lang="en-US" dirty="0" err="1">
                <a:latin typeface="Arial" panose="020B0604020202020204" pitchFamily="34" charset="0"/>
                <a:ea typeface="Times New Roman" panose="02020603050405020304" pitchFamily="18" charset="0"/>
                <a:cs typeface="Times New Roman" panose="02020603050405020304" pitchFamily="18" charset="0"/>
              </a:rPr>
              <a:t>i</a:t>
            </a:r>
            <a:r>
              <a:rPr lang="en-US" dirty="0">
                <a:latin typeface="Arial" panose="020B0604020202020204" pitchFamily="34" charset="0"/>
                <a:ea typeface="Times New Roman" panose="02020603050405020304" pitchFamily="18" charset="0"/>
                <a:cs typeface="Times New Roman" panose="02020603050405020304" pitchFamily="18" charset="0"/>
              </a:rPr>
              <a:t>)      Made of (different) tissue</a:t>
            </a:r>
            <a:r>
              <a:rPr lang="en-US" u="sng" dirty="0">
                <a:latin typeface="Arial" panose="020B0604020202020204" pitchFamily="34" charset="0"/>
                <a:ea typeface="Times New Roman" panose="02020603050405020304" pitchFamily="18" charset="0"/>
                <a:cs typeface="Times New Roman" panose="02020603050405020304" pitchFamily="18" charset="0"/>
              </a:rPr>
              <a:t>s</a:t>
            </a:r>
            <a:r>
              <a:rPr lang="en-US" dirty="0">
                <a:latin typeface="Arial" panose="020B0604020202020204" pitchFamily="34" charset="0"/>
                <a:ea typeface="Times New Roman" panose="02020603050405020304" pitchFamily="18" charset="0"/>
                <a:cs typeface="Times New Roman" panose="02020603050405020304" pitchFamily="18" charset="0"/>
              </a:rPr>
              <a:t> / more than one tissue;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(ii)     1.      (Muscle) contracts;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Assume that ‘they’ or ‘it’ = muscle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2.      (Arteriole) narrows / constricts / reduces size of lumen / vessel / vasoconstriction;</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Ignore: references to pressure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b="1" i="1" dirty="0">
                <a:latin typeface="Arial" panose="020B0604020202020204" pitchFamily="34" charset="0"/>
                <a:ea typeface="Times New Roman" panose="02020603050405020304" pitchFamily="18" charset="0"/>
                <a:cs typeface="Times New Roman" panose="02020603050405020304" pitchFamily="18" charset="0"/>
              </a:rPr>
              <a:t>Q</a:t>
            </a:r>
            <a:r>
              <a:rPr lang="en-US" i="1" dirty="0">
                <a:latin typeface="Arial" panose="020B0604020202020204" pitchFamily="34" charset="0"/>
                <a:ea typeface="Times New Roman" panose="02020603050405020304" pitchFamily="18" charset="0"/>
                <a:cs typeface="Times New Roman" panose="02020603050405020304" pitchFamily="18" charset="0"/>
              </a:rPr>
              <a:t> Correct context for muscle contracts, vessel constricts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2</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(b)     (</a:t>
            </a:r>
            <a:r>
              <a:rPr lang="en-US" dirty="0" err="1">
                <a:latin typeface="Arial" panose="020B0604020202020204" pitchFamily="34" charset="0"/>
                <a:ea typeface="Times New Roman" panose="02020603050405020304" pitchFamily="18" charset="0"/>
                <a:cs typeface="Times New Roman" panose="02020603050405020304" pitchFamily="18" charset="0"/>
              </a:rPr>
              <a:t>i</a:t>
            </a:r>
            <a:r>
              <a:rPr lang="en-US" dirty="0">
                <a:latin typeface="Arial" panose="020B0604020202020204" pitchFamily="34" charset="0"/>
                <a:ea typeface="Times New Roman" panose="02020603050405020304" pitchFamily="18" charset="0"/>
                <a:cs typeface="Times New Roman" panose="02020603050405020304" pitchFamily="18" charset="0"/>
              </a:rPr>
              <a:t>)      Short </a:t>
            </a:r>
            <a:r>
              <a:rPr lang="en-US" u="sng" dirty="0">
                <a:latin typeface="Arial" panose="020B0604020202020204" pitchFamily="34" charset="0"/>
                <a:ea typeface="Times New Roman" panose="02020603050405020304" pitchFamily="18" charset="0"/>
                <a:cs typeface="Times New Roman" panose="02020603050405020304" pitchFamily="18" charset="0"/>
              </a:rPr>
              <a:t>diffusion</a:t>
            </a:r>
            <a:r>
              <a:rPr lang="en-US" dirty="0">
                <a:latin typeface="Arial" panose="020B0604020202020204" pitchFamily="34" charset="0"/>
                <a:ea typeface="Times New Roman" panose="02020603050405020304" pitchFamily="18" charset="0"/>
                <a:cs typeface="Times New Roman" panose="02020603050405020304" pitchFamily="18" charset="0"/>
              </a:rPr>
              <a:t> distance / pathway;</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Accept: thin diffusion pathway</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(ii)     (More) </a:t>
            </a:r>
            <a:r>
              <a:rPr lang="en-US" u="sng" dirty="0">
                <a:latin typeface="Arial" panose="020B0604020202020204" pitchFamily="34" charset="0"/>
                <a:ea typeface="Times New Roman" panose="02020603050405020304" pitchFamily="18" charset="0"/>
                <a:cs typeface="Times New Roman" panose="02020603050405020304" pitchFamily="18" charset="0"/>
              </a:rPr>
              <a:t>time</a:t>
            </a:r>
            <a:r>
              <a:rPr lang="en-US" dirty="0">
                <a:latin typeface="Arial" panose="020B0604020202020204" pitchFamily="34" charset="0"/>
                <a:ea typeface="Times New Roman" panose="02020603050405020304" pitchFamily="18" charset="0"/>
                <a:cs typeface="Times New Roman" panose="02020603050405020304" pitchFamily="18" charset="0"/>
              </a:rPr>
              <a:t> for exchange / diffusion (of substances);</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Accept: example of more </a:t>
            </a:r>
            <a:r>
              <a:rPr lang="en-US" i="1" u="sng" dirty="0">
                <a:latin typeface="Arial" panose="020B0604020202020204" pitchFamily="34" charset="0"/>
                <a:ea typeface="Times New Roman" panose="02020603050405020304" pitchFamily="18" charset="0"/>
                <a:cs typeface="Times New Roman" panose="02020603050405020304" pitchFamily="18" charset="0"/>
              </a:rPr>
              <a:t>time</a:t>
            </a:r>
            <a:r>
              <a:rPr lang="en-US" i="1" dirty="0">
                <a:latin typeface="Arial" panose="020B0604020202020204" pitchFamily="34" charset="0"/>
                <a:ea typeface="Times New Roman" panose="02020603050405020304" pitchFamily="18" charset="0"/>
                <a:cs typeface="Times New Roman" panose="02020603050405020304" pitchFamily="18" charset="0"/>
              </a:rPr>
              <a:t> for specific substance to be exchanged</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3939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DA5587-2357-453D-A309-8ECF9109DD32}"/>
              </a:ext>
            </a:extLst>
          </p:cNvPr>
          <p:cNvSpPr/>
          <p:nvPr/>
        </p:nvSpPr>
        <p:spPr>
          <a:xfrm>
            <a:off x="640080" y="896736"/>
            <a:ext cx="8732520" cy="3447675"/>
          </a:xfrm>
          <a:prstGeom prst="rect">
            <a:avLst/>
          </a:prstGeom>
        </p:spPr>
        <p:txBody>
          <a:bodyPr wrap="square">
            <a:spAutoFit/>
          </a:bodyPr>
          <a:lstStyle/>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(c)     1.      </a:t>
            </a:r>
            <a:r>
              <a:rPr lang="en-US" u="sng" dirty="0">
                <a:latin typeface="Arial" panose="020B0604020202020204" pitchFamily="34" charset="0"/>
                <a:ea typeface="Times New Roman" panose="02020603050405020304" pitchFamily="18" charset="0"/>
                <a:cs typeface="Times New Roman" panose="02020603050405020304" pitchFamily="18" charset="0"/>
              </a:rPr>
              <a:t>Water potential</a:t>
            </a:r>
            <a:r>
              <a:rPr lang="en-US" dirty="0">
                <a:latin typeface="Arial" panose="020B0604020202020204" pitchFamily="34" charset="0"/>
                <a:ea typeface="Times New Roman" panose="02020603050405020304" pitchFamily="18" charset="0"/>
                <a:cs typeface="Times New Roman" panose="02020603050405020304" pitchFamily="18" charset="0"/>
              </a:rPr>
              <a:t> (in capillary) not as low / is higher / less negative / water potential gradient is reduced;</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Accept: ‘blood or plasma’ instead of ‘capillary’ </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2.      Less / no </a:t>
            </a:r>
            <a:r>
              <a:rPr lang="en-US" u="sng" dirty="0">
                <a:latin typeface="Arial" panose="020B0604020202020204" pitchFamily="34" charset="0"/>
                <a:ea typeface="Times New Roman" panose="02020603050405020304" pitchFamily="18" charset="0"/>
                <a:cs typeface="Times New Roman" panose="02020603050405020304" pitchFamily="18" charset="0"/>
              </a:rPr>
              <a:t>water</a:t>
            </a:r>
            <a:r>
              <a:rPr lang="en-US" dirty="0">
                <a:latin typeface="Arial" panose="020B0604020202020204" pitchFamily="34" charset="0"/>
                <a:ea typeface="Times New Roman" panose="02020603050405020304" pitchFamily="18" charset="0"/>
                <a:cs typeface="Times New Roman" panose="02020603050405020304" pitchFamily="18" charset="0"/>
              </a:rPr>
              <a:t> removed (into capillary);</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Accept converse: water remains in the tissue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dirty="0">
                <a:latin typeface="Arial" panose="020B0604020202020204" pitchFamily="34" charset="0"/>
                <a:ea typeface="Times New Roman" panose="02020603050405020304" pitchFamily="18" charset="0"/>
                <a:cs typeface="Times New Roman" panose="02020603050405020304" pitchFamily="18" charset="0"/>
              </a:rPr>
              <a:t>3.      By </a:t>
            </a:r>
            <a:r>
              <a:rPr lang="en-US" u="sng" dirty="0">
                <a:latin typeface="Arial" panose="020B0604020202020204" pitchFamily="34" charset="0"/>
                <a:ea typeface="Times New Roman" panose="02020603050405020304" pitchFamily="18" charset="0"/>
                <a:cs typeface="Times New Roman" panose="02020603050405020304" pitchFamily="18" charset="0"/>
              </a:rPr>
              <a:t>osmosis</a:t>
            </a:r>
            <a:r>
              <a:rPr lang="en-US" dirty="0">
                <a:latin typeface="Arial" panose="020B0604020202020204" pitchFamily="34" charset="0"/>
                <a:ea typeface="Times New Roman" panose="02020603050405020304" pitchFamily="18" charset="0"/>
                <a:cs typeface="Times New Roman" panose="02020603050405020304" pitchFamily="18" charset="0"/>
              </a:rPr>
              <a:t> (into capillary);</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b="1" i="1" dirty="0">
                <a:latin typeface="Arial" panose="020B0604020202020204" pitchFamily="34" charset="0"/>
                <a:ea typeface="Times New Roman" panose="02020603050405020304" pitchFamily="18" charset="0"/>
                <a:cs typeface="Times New Roman" panose="02020603050405020304" pitchFamily="18" charset="0"/>
              </a:rPr>
              <a:t>Q</a:t>
            </a:r>
            <a:r>
              <a:rPr lang="en-US" i="1" dirty="0">
                <a:latin typeface="Arial" panose="020B0604020202020204" pitchFamily="34" charset="0"/>
                <a:ea typeface="Times New Roman" panose="02020603050405020304" pitchFamily="18" charset="0"/>
                <a:cs typeface="Times New Roman" panose="02020603050405020304" pitchFamily="18" charset="0"/>
              </a:rPr>
              <a:t> Marking points 2. and 3. must be in the context of movement into the capillary</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Neutral: reference to more tissue fluid being formed as in the question stem</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i="1" dirty="0">
                <a:latin typeface="Arial" panose="020B0604020202020204" pitchFamily="34" charset="0"/>
                <a:ea typeface="Times New Roman" panose="02020603050405020304" pitchFamily="18" charset="0"/>
                <a:cs typeface="Times New Roman" panose="02020603050405020304" pitchFamily="18" charset="0"/>
              </a:rPr>
              <a:t>Neutral: reference to lymphatic drainage</a:t>
            </a: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3</a:t>
            </a:r>
            <a:endParaRPr lang="en-GB"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9155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EA95-7047-4835-819B-A298C74A4AA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90180EC-E22D-4B3C-8E5E-E210BD5C45A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031207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1014</Words>
  <Application>Microsoft Office PowerPoint</Application>
  <PresentationFormat>Widescreen</PresentationFormat>
  <Paragraphs>252</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Comic Sans MS</vt:lpstr>
      <vt:lpstr>Times New Roman</vt:lpstr>
      <vt:lpstr>Webdings</vt:lpstr>
      <vt:lpstr>Office Theme</vt:lpstr>
      <vt:lpstr>Tissue Fluid</vt:lpstr>
      <vt:lpstr>The composition of blood</vt:lpstr>
      <vt:lpstr>Formation of Tissue Fluid</vt:lpstr>
      <vt:lpstr>Answers:</vt:lpstr>
      <vt:lpstr>PowerPoint Presentation</vt:lpstr>
      <vt:lpstr>Tissue Fluid </vt:lpstr>
      <vt:lpstr>Formation of Tissue Fluid</vt:lpstr>
      <vt:lpstr>Formation of Tissue Fluid</vt:lpstr>
      <vt:lpstr>Exam Question</vt:lpstr>
      <vt:lpstr>Answer</vt:lpstr>
      <vt:lpstr>Questions</vt:lpstr>
      <vt:lpstr>Lymphatic System</vt:lpstr>
      <vt:lpstr>PowerPoint Presentation</vt:lpstr>
      <vt:lpstr>Comparison of Blood, Plasma &amp; Tissue Fluid</vt:lpstr>
      <vt:lpstr>PowerPoint Presentation</vt:lpstr>
      <vt:lpstr>As you go along the capillary, the pressure falls from the arterial end to the venous end.  This is not describing what happens at POINT A , so irrelevant   This must be because there is less blood in the capillary – there is less WATER  Fluid has moved into the capillary at point A, out of the tissue fluid – it moves OUT  It moves down a water potential gradient – down a hydrostatic pressure gradient </vt:lpstr>
      <vt:lpstr>Questions </vt:lpstr>
      <vt:lpstr>Complete the exam questions 7 and 8</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Tissue Fluid</dc:title>
  <dc:creator>Daniel Wilson</dc:creator>
  <cp:lastModifiedBy>Daniel Wilson</cp:lastModifiedBy>
  <cp:revision>1</cp:revision>
  <dcterms:created xsi:type="dcterms:W3CDTF">2019-12-04T09:49:06Z</dcterms:created>
  <dcterms:modified xsi:type="dcterms:W3CDTF">2019-12-04T09:50:59Z</dcterms:modified>
</cp:coreProperties>
</file>