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31" r:id="rId3"/>
    <p:sldId id="350" r:id="rId4"/>
    <p:sldId id="420" r:id="rId5"/>
    <p:sldId id="406" r:id="rId6"/>
    <p:sldId id="332" r:id="rId7"/>
    <p:sldId id="278" r:id="rId8"/>
    <p:sldId id="333" r:id="rId9"/>
    <p:sldId id="335" r:id="rId10"/>
    <p:sldId id="397" r:id="rId11"/>
    <p:sldId id="336" r:id="rId12"/>
    <p:sldId id="421" r:id="rId13"/>
    <p:sldId id="42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38A32-979E-483B-A8CA-D725A1FC21C8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8C43A-0540-491C-8FD2-AB713CD600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971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22671-C14C-4A21-976B-FB82C55BE2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00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6F42-08D4-4FDB-9706-92A56A476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9D4EA-8F7C-4E86-A740-FBB1A3E22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E654D-0737-412C-8896-82BE140E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C1DFC-56EE-44A7-9215-D79C07223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33C00-6CFF-465D-BF7F-8CAFF175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397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9642-1034-4731-A0DE-2D8FFAC40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83F2A-8E36-4939-A9CE-A76BC370C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EB0D8-219A-485B-A488-3ECA70B87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B21D8-D8F3-410D-9BFF-CFE49336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DC010-D8B7-42F3-99B2-9EA16610A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2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F4634-2CC1-4C79-8ABA-979F46F06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98B5C-52FB-4236-8BE3-D8600A91E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DCB41-601F-4734-BC99-583D36999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4C209-91F6-4194-ABA3-5D91BFC12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2555B-BBD0-4332-A45A-1616DE8F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97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27391-A3E1-4BEE-8545-5D577F05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0A02-65A3-4D08-9559-49F3E76D2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DD307-5CBA-4B5B-AF62-75F62843D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00724-14A8-4D5E-9A9B-A05B0629C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674814-771E-4A83-8F2C-90661E3E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D46EA-A462-4F5A-9C59-52B154B44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188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F14C-46B9-4F4E-AAB1-5969C8E9B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FA74C-A3C6-4FE1-A9DF-3D9BCF3F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DB636-A92F-436B-A18D-8708AB80CC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82455-2E72-46AF-B9F0-7B03FB52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D919E0-E8C8-4735-8E59-4301D4C1E0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5803B3-63A4-4D58-B1C6-E09B29A3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07FC1-1DDE-45E9-ABA6-2F776F60D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51942F-6B8E-4D69-B33B-49C2A02BC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05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013C6-A69A-43E1-B47D-C086BCA3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FD66BD-FF59-4D97-9740-4454BEE6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5D02F8-C09B-4F61-8063-22B6D666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A1F834-BE27-4807-8669-DFDA32C10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16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6FDFCF-8C52-46C2-8D85-56113ADDE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3578A-96F2-4094-AAD2-7457769E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B4847-3416-4E50-AEF0-F49EA300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13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A9823-7A89-4915-8260-1D04953CD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597D5-BC5D-49A6-83E4-3131478C4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AA55D-C8E7-4F9D-A82F-C2BF57733B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4FADBE-E42F-4C9C-B5C7-39A1640A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27A41-7489-4184-8A56-E6BF52249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F7C5E-DBF3-4242-9472-AA401663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05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E5491-DF9B-40DB-AC96-E7E302F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951D54-0017-423E-B1FA-341D60E25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699FB-8E1E-4697-992C-28B7452B2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B3CBF-17F9-4049-A47C-A2856C31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688B1-D66B-420E-B1A5-9FE4460DC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A67B8-78FE-4FC7-B06E-0342D450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75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4004-B98B-4100-95FC-97A65679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C1C16-90FF-49C8-9DBF-A7EA0C2101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B72E3-3B51-4C07-B5F5-641BC74A8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4CF43-B9DE-40DF-8EA1-40F807693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F957E-D999-4959-B7E9-2ACA645C7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24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EEC232-4B14-40F4-88A9-A8C533D0A0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D9FA8-FDF1-42F5-9401-DFEC6F40D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EB29B-06DC-4E53-9C15-19F4B6967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BB075-E422-446D-9121-B819B20FE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86C75-33BE-4A3A-A1B1-27F093045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03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6A7D8-B3DC-4683-A326-F5886CDE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A8C1F-9C5A-4DBB-B38A-64A6EFC22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8CF57-A304-47AE-AE6D-63CB2593ED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565AF-6B3E-4F0D-884D-5B4EE90B2A36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798E7-2D20-4D27-85C7-856DFEAA9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79FCD-A9F2-4EC3-A60D-D5FB29A8F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FD703-0E0F-4B60-80E3-D009905242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4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184E-41EF-4032-A525-1FD5ED1FC3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305EFF-6446-4ACC-A136-BB17891A37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04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/>
          <a:srcRect l="17184" t="22673" r="19988" b="13365"/>
          <a:stretch/>
        </p:blipFill>
        <p:spPr bwMode="auto">
          <a:xfrm>
            <a:off x="1959833" y="3212976"/>
            <a:ext cx="4772826" cy="36450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Oxygen Transport in Mammals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Blood consists of a liquid, blood plasma, containing RBC (oxygen transport), WBC (immune system), and platelets (blood clotting).</a:t>
            </a:r>
          </a:p>
          <a:p>
            <a:r>
              <a:rPr lang="en-GB" sz="2400" dirty="0"/>
              <a:t>Located in the RBCs is </a:t>
            </a:r>
            <a:r>
              <a:rPr lang="en-GB" sz="2400" b="1" dirty="0"/>
              <a:t>haemoglobin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960096" y="4077072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What is the evidence from diagram that haemoglobin has a quaternary structure?</a:t>
            </a:r>
          </a:p>
        </p:txBody>
      </p:sp>
    </p:spTree>
    <p:extLst>
      <p:ext uri="{BB962C8B-B14F-4D97-AF65-F5344CB8AC3E}">
        <p14:creationId xmlns:p14="http://schemas.microsoft.com/office/powerpoint/2010/main" val="166570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Use these words to 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EADD31-877E-468C-AC47-38E25D6F3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2204865"/>
            <a:ext cx="10008288" cy="183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6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70D7-3DD4-4AC8-9595-AC3C3DDB9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It is Globular and Soluble with a quaternary structure;	</a:t>
            </a:r>
          </a:p>
          <a:p>
            <a:pPr lvl="0"/>
            <a:r>
              <a:rPr lang="en-GB" dirty="0"/>
              <a:t>Primary structure = the sequence of ­­­­­­­­­­­­­­_____________________ in 4 polypeptide chains</a:t>
            </a:r>
          </a:p>
          <a:p>
            <a:pPr lvl="0"/>
            <a:r>
              <a:rPr lang="en-GB" dirty="0"/>
              <a:t>Secondary structure = each ________________ chain is coiled into an ___________ helix</a:t>
            </a:r>
          </a:p>
          <a:p>
            <a:pPr lvl="0"/>
            <a:r>
              <a:rPr lang="en-GB" dirty="0"/>
              <a:t>Tertiary structure = each polypeptide chain is folded into a __________ ____ shape held by _________, ____________ and __________ bonds between the ____ groups – important for its ability to carry oxygen</a:t>
            </a:r>
          </a:p>
          <a:p>
            <a:pPr lvl="0"/>
            <a:r>
              <a:rPr lang="en-GB" dirty="0"/>
              <a:t>Quaternary structure = all 4 _________________ are linked together to form a spherical molecule. </a:t>
            </a:r>
          </a:p>
          <a:p>
            <a:pPr lvl="0"/>
            <a:r>
              <a:rPr lang="en-GB" dirty="0"/>
              <a:t>Each polypeptide is associated with a _________ group, which contains and Fe2</a:t>
            </a:r>
            <a:r>
              <a:rPr lang="en-GB" baseline="30000" dirty="0"/>
              <a:t>+ </a:t>
            </a:r>
            <a:r>
              <a:rPr lang="en-GB" dirty="0"/>
              <a:t>ion. </a:t>
            </a:r>
          </a:p>
          <a:p>
            <a:pPr lvl="0"/>
            <a:r>
              <a:rPr lang="en-GB" dirty="0"/>
              <a:t>Each haem group combines temporarily with 1 _____________. molecule (2 atoms), therefore four ______________ molecules are carried by a single haemoglobin molecule in humans.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876BD-8B8D-44F1-BF3E-E6220B846B76}"/>
              </a:ext>
            </a:extLst>
          </p:cNvPr>
          <p:cNvSpPr txBox="1"/>
          <p:nvPr/>
        </p:nvSpPr>
        <p:spPr>
          <a:xfrm>
            <a:off x="5627948" y="2054313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amino acids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5C41F9-4D97-43DE-B52B-728CAD0C16CC}"/>
              </a:ext>
            </a:extLst>
          </p:cNvPr>
          <p:cNvSpPr txBox="1"/>
          <p:nvPr/>
        </p:nvSpPr>
        <p:spPr>
          <a:xfrm>
            <a:off x="8724900" y="2440102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Alpha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109944-FE94-40F7-93D6-21B2ADBA2E4E}"/>
              </a:ext>
            </a:extLst>
          </p:cNvPr>
          <p:cNvSpPr txBox="1"/>
          <p:nvPr/>
        </p:nvSpPr>
        <p:spPr>
          <a:xfrm>
            <a:off x="8129821" y="2804916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Precise 3D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8268E4-CBB5-4135-A344-3CD8A0FBDE18}"/>
              </a:ext>
            </a:extLst>
          </p:cNvPr>
          <p:cNvSpPr txBox="1"/>
          <p:nvPr/>
        </p:nvSpPr>
        <p:spPr>
          <a:xfrm>
            <a:off x="4475820" y="3673462"/>
            <a:ext cx="2304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polypeptides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14A54A-091A-4D26-8CF9-E91012A898A7}"/>
              </a:ext>
            </a:extLst>
          </p:cNvPr>
          <p:cNvSpPr txBox="1"/>
          <p:nvPr/>
        </p:nvSpPr>
        <p:spPr>
          <a:xfrm>
            <a:off x="5430188" y="4179914"/>
            <a:ext cx="1126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haem</a:t>
            </a:r>
            <a:endParaRPr lang="en-GB" sz="2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8EAF81-29F5-4990-9C1B-5BE7824FDEBF}"/>
              </a:ext>
            </a:extLst>
          </p:cNvPr>
          <p:cNvSpPr txBox="1"/>
          <p:nvPr/>
        </p:nvSpPr>
        <p:spPr>
          <a:xfrm>
            <a:off x="6474304" y="4602308"/>
            <a:ext cx="18722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oxygen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6D3AA3-7995-4AEF-B836-C9FBE5C2015A}"/>
              </a:ext>
            </a:extLst>
          </p:cNvPr>
          <p:cNvSpPr txBox="1"/>
          <p:nvPr/>
        </p:nvSpPr>
        <p:spPr>
          <a:xfrm>
            <a:off x="2782940" y="4848854"/>
            <a:ext cx="13681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oxygen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49460-6FFF-4C44-B720-569722B32ED2}"/>
              </a:ext>
            </a:extLst>
          </p:cNvPr>
          <p:cNvSpPr txBox="1"/>
          <p:nvPr/>
        </p:nvSpPr>
        <p:spPr>
          <a:xfrm>
            <a:off x="4386072" y="2415816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polypeptide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FDFF05-D442-4504-81E8-0E3767920201}"/>
              </a:ext>
            </a:extLst>
          </p:cNvPr>
          <p:cNvSpPr txBox="1"/>
          <p:nvPr/>
        </p:nvSpPr>
        <p:spPr>
          <a:xfrm>
            <a:off x="1307469" y="3045167"/>
            <a:ext cx="28083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Hydrogen    Ionic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441B8B-523D-4B34-B983-78F4097ADF4C}"/>
              </a:ext>
            </a:extLst>
          </p:cNvPr>
          <p:cNvSpPr txBox="1"/>
          <p:nvPr/>
        </p:nvSpPr>
        <p:spPr>
          <a:xfrm>
            <a:off x="4835861" y="3044639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Disulphide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7BE0C0-9E30-4605-B43F-E7291CC4BBD2}"/>
              </a:ext>
            </a:extLst>
          </p:cNvPr>
          <p:cNvSpPr txBox="1"/>
          <p:nvPr/>
        </p:nvSpPr>
        <p:spPr>
          <a:xfrm>
            <a:off x="8076221" y="3111027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82676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of </a:t>
            </a:r>
            <a:r>
              <a:rPr lang="en-GB" dirty="0" err="1"/>
              <a:t>Hb</a:t>
            </a:r>
            <a:r>
              <a:rPr lang="en-GB" dirty="0"/>
              <a:t>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/>
              <a:t>It has a Quaternary structure = 4 polypeptide chains linked together </a:t>
            </a:r>
          </a:p>
          <a:p>
            <a:pPr lvl="0"/>
            <a:r>
              <a:rPr lang="en-GB" dirty="0"/>
              <a:t>Each polypeptide is associated with a </a:t>
            </a:r>
            <a:r>
              <a:rPr lang="en-GB" dirty="0" err="1"/>
              <a:t>haem</a:t>
            </a:r>
            <a:r>
              <a:rPr lang="en-GB" dirty="0"/>
              <a:t> group, which contains an  Fe2</a:t>
            </a:r>
            <a:r>
              <a:rPr lang="en-GB" baseline="30000" dirty="0"/>
              <a:t>+ </a:t>
            </a:r>
            <a:r>
              <a:rPr lang="en-GB" sz="3600" b="1" dirty="0"/>
              <a:t>ion.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Each </a:t>
            </a:r>
            <a:r>
              <a:rPr lang="en-GB" dirty="0" err="1"/>
              <a:t>haem</a:t>
            </a:r>
            <a:r>
              <a:rPr lang="en-GB" dirty="0"/>
              <a:t> group combines temporarily with 1 oxygen molecule (2 atoms)</a:t>
            </a:r>
          </a:p>
          <a:p>
            <a:pPr lvl="0"/>
            <a:r>
              <a:rPr lang="en-GB" dirty="0"/>
              <a:t>Therefore four oxygen molecules are carried by a single haemoglobin molecule in humans.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131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en-GB" dirty="0"/>
              <a:t>Role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1504" y="1052736"/>
            <a:ext cx="8928992" cy="568863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Load oxygen in a high pO</a:t>
            </a:r>
            <a:r>
              <a:rPr lang="en-GB" baseline="-25000" dirty="0"/>
              <a:t>2</a:t>
            </a:r>
            <a:r>
              <a:rPr lang="en-GB" dirty="0"/>
              <a:t> where </a:t>
            </a:r>
            <a:r>
              <a:rPr lang="en-GB" dirty="0" err="1"/>
              <a:t>Hb</a:t>
            </a:r>
            <a:r>
              <a:rPr lang="en-GB" dirty="0"/>
              <a:t> has a high affinity for oxygen = ASSOCIATION = to form OXYHAEMOGLOBIN</a:t>
            </a:r>
          </a:p>
          <a:p>
            <a:pPr marL="0" indent="0">
              <a:buNone/>
            </a:pPr>
            <a:r>
              <a:rPr lang="en-GB" dirty="0"/>
              <a:t>    This occurs where gas exchange takes place,</a:t>
            </a:r>
          </a:p>
          <a:p>
            <a:pPr marL="0" indent="0">
              <a:buNone/>
            </a:pPr>
            <a:r>
              <a:rPr lang="en-GB" dirty="0"/>
              <a:t>     </a:t>
            </a:r>
            <a:r>
              <a:rPr lang="en-GB" b="1" dirty="0"/>
              <a:t>in lungs</a:t>
            </a:r>
            <a:endParaRPr lang="en-GB" dirty="0"/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Unload oxygen in a low pO</a:t>
            </a:r>
            <a:r>
              <a:rPr lang="en-GB" baseline="-25000" dirty="0"/>
              <a:t>2</a:t>
            </a:r>
            <a:r>
              <a:rPr lang="en-GB" dirty="0"/>
              <a:t> condition and high pCO</a:t>
            </a:r>
            <a:r>
              <a:rPr lang="en-GB" baseline="-25000" dirty="0"/>
              <a:t>2</a:t>
            </a:r>
            <a:r>
              <a:rPr lang="en-GB" dirty="0"/>
              <a:t> where </a:t>
            </a:r>
            <a:r>
              <a:rPr lang="en-GB" dirty="0" err="1"/>
              <a:t>Hb</a:t>
            </a:r>
            <a:r>
              <a:rPr lang="en-GB" dirty="0"/>
              <a:t> has a low affinity for oxygen = DISSOCIATION = to release it.</a:t>
            </a:r>
          </a:p>
          <a:p>
            <a:pPr marL="0" indent="0">
              <a:buNone/>
            </a:pPr>
            <a:r>
              <a:rPr lang="en-GB" dirty="0"/>
              <a:t>    This occurs in the respiring cells / tissues </a:t>
            </a:r>
          </a:p>
          <a:p>
            <a:endParaRPr lang="en-GB" dirty="0"/>
          </a:p>
          <a:p>
            <a:r>
              <a:rPr lang="en-GB" dirty="0"/>
              <a:t>These 2 different roles can be achieved because haemoglobin </a:t>
            </a:r>
            <a:r>
              <a:rPr lang="en-GB" b="1" dirty="0"/>
              <a:t>changes its affinity</a:t>
            </a:r>
            <a:r>
              <a:rPr lang="en-GB" dirty="0"/>
              <a:t> for oxygen under different conditions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54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/>
          <p:cNvGraphicFramePr>
            <a:graphicFrameLocks/>
          </p:cNvGraphicFramePr>
          <p:nvPr>
            <p:extLst/>
          </p:nvPr>
        </p:nvGraphicFramePr>
        <p:xfrm>
          <a:off x="1703512" y="1638326"/>
          <a:ext cx="8784972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7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Region of Body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Oxygen concentration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Carbon dioxide concentration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Affinity of haemoglobin for oxygen 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Result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(oxygen is associated/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dissociated)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0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Gas exchange surface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9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Respiring tissues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703513" y="1628801"/>
          <a:ext cx="8784972" cy="4464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6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6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7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842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Region of Body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Oxygen concentration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Carbon dioxide concentration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Affinity of haemoglobin for oxygen (high/low)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Result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(oxygen is associated/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dissociated)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05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Gas exchange surface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high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low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high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 err="1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assoc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97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Respiring tissues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low</a:t>
                      </a:r>
                      <a:endParaRPr lang="en-GB" sz="190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high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low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900" dirty="0" err="1">
                          <a:solidFill>
                            <a:sysClr val="windowText" lastClr="000000"/>
                          </a:solidFill>
                          <a:effectLst/>
                          <a:latin typeface="Comic Sans MS" panose="030F0702030302020204" pitchFamily="66" charset="0"/>
                        </a:rPr>
                        <a:t>dissoc</a:t>
                      </a:r>
                      <a:endParaRPr lang="en-GB" sz="1900" dirty="0">
                        <a:solidFill>
                          <a:sysClr val="windowText" lastClr="000000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78740" marR="78740" marT="0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570186"/>
          </a:xfrm>
        </p:spPr>
        <p:txBody>
          <a:bodyPr>
            <a:normAutofit fontScale="90000"/>
          </a:bodyPr>
          <a:lstStyle/>
          <a:p>
            <a:pPr lvl="0"/>
            <a:r>
              <a:rPr lang="en-GB" altLang="en-US" sz="3600" b="1" dirty="0">
                <a:latin typeface="Comic Sans MS" pitchFamily="66" charset="0"/>
                <a:ea typeface="Calibri" pitchFamily="34" charset="0"/>
                <a:cs typeface="Times New Roman" pitchFamily="18" charset="0"/>
              </a:rPr>
              <a:t>Affinity of haemoglobin for oxygen under different conditions</a:t>
            </a:r>
            <a:br>
              <a:rPr lang="en-GB" altLang="en-US" sz="800" dirty="0">
                <a:latin typeface="Arial" pitchFamily="34" charset="0"/>
                <a:cs typeface="Arial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15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798450" y="908720"/>
            <a:ext cx="4283968" cy="4041740"/>
            <a:chOff x="274450" y="908720"/>
            <a:chExt cx="4283968" cy="404174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65344" t="49403" r="9157" b="15402"/>
            <a:stretch/>
          </p:blipFill>
          <p:spPr bwMode="auto">
            <a:xfrm>
              <a:off x="755576" y="908720"/>
              <a:ext cx="3802842" cy="381642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274450" y="1785000"/>
              <a:ext cx="4283968" cy="3165460"/>
              <a:chOff x="274450" y="1785000"/>
              <a:chExt cx="4283968" cy="316546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1966130" y="4581128"/>
                <a:ext cx="2592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Comic Sans MS" panose="030F0702030302020204" pitchFamily="66" charset="0"/>
                  </a:rPr>
                  <a:t>pO</a:t>
                </a:r>
                <a:r>
                  <a:rPr lang="en-GB" b="1" baseline="-25000" dirty="0">
                    <a:latin typeface="Comic Sans MS" panose="030F0702030302020204" pitchFamily="66" charset="0"/>
                  </a:rPr>
                  <a:t>2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450" y="1785000"/>
                <a:ext cx="461665" cy="172819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GB" b="1" dirty="0">
                    <a:latin typeface="Comic Sans MS" panose="030F0702030302020204" pitchFamily="66" charset="0"/>
                  </a:rPr>
                  <a:t>% Saturation</a:t>
                </a:r>
              </a:p>
            </p:txBody>
          </p:sp>
        </p:grpSp>
      </p:grpSp>
      <p:pic>
        <p:nvPicPr>
          <p:cNvPr id="6" name="Picture 5"/>
          <p:cNvPicPr/>
          <p:nvPr/>
        </p:nvPicPr>
        <p:blipFill rotWithShape="1">
          <a:blip r:embed="rId2"/>
          <a:srcRect l="65344" t="49403" r="9157" b="17809"/>
          <a:stretch/>
        </p:blipFill>
        <p:spPr bwMode="auto">
          <a:xfrm>
            <a:off x="2279576" y="908720"/>
            <a:ext cx="3802842" cy="3555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624"/>
            <a:ext cx="8229600" cy="1143000"/>
          </a:xfrm>
        </p:spPr>
        <p:txBody>
          <a:bodyPr/>
          <a:lstStyle/>
          <a:p>
            <a:r>
              <a:rPr lang="en-GB" dirty="0"/>
              <a:t>Oxygen Dissociation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9976" y="1096145"/>
            <a:ext cx="4330824" cy="4525963"/>
          </a:xfrm>
        </p:spPr>
        <p:txBody>
          <a:bodyPr>
            <a:normAutofit fontScale="85000" lnSpcReduction="20000"/>
          </a:bodyPr>
          <a:lstStyle/>
          <a:p>
            <a:r>
              <a:rPr lang="en-GB" sz="2900" dirty="0"/>
              <a:t>The graph shows the relationship between the saturation of haemoglobin with oxygen and the partial pressure of oxygen </a:t>
            </a:r>
            <a:r>
              <a:rPr lang="en-GB" sz="2900" b="1" dirty="0"/>
              <a:t>(pO</a:t>
            </a:r>
            <a:r>
              <a:rPr lang="en-GB" sz="2900" b="1" baseline="-25000" dirty="0"/>
              <a:t>2</a:t>
            </a:r>
            <a:r>
              <a:rPr lang="en-GB" sz="2900" b="1" dirty="0"/>
              <a:t>)</a:t>
            </a:r>
            <a:r>
              <a:rPr lang="en-GB" sz="2900" dirty="0"/>
              <a:t>, and is called the OXYGEN DISSOCIATION CURVE</a:t>
            </a:r>
          </a:p>
          <a:p>
            <a:r>
              <a:rPr lang="en-GB" sz="2900" i="1" dirty="0"/>
              <a:t>Add labels</a:t>
            </a:r>
            <a:endParaRPr lang="en-GB" sz="2900" dirty="0"/>
          </a:p>
          <a:p>
            <a:r>
              <a:rPr lang="en-GB" sz="2900" dirty="0"/>
              <a:t>What is % saturation of </a:t>
            </a:r>
            <a:r>
              <a:rPr lang="en-GB" sz="2900" dirty="0" err="1"/>
              <a:t>Hb</a:t>
            </a:r>
            <a:r>
              <a:rPr lang="en-GB" sz="2900" dirty="0"/>
              <a:t> with O</a:t>
            </a:r>
            <a:r>
              <a:rPr lang="en-GB" sz="2900" baseline="-25000" dirty="0"/>
              <a:t>2</a:t>
            </a:r>
            <a:r>
              <a:rPr lang="en-GB" sz="2900" dirty="0"/>
              <a:t> at:</a:t>
            </a:r>
          </a:p>
          <a:p>
            <a:pPr lvl="0"/>
            <a:r>
              <a:rPr lang="en-GB" sz="2900" dirty="0"/>
              <a:t>6 </a:t>
            </a:r>
            <a:r>
              <a:rPr lang="en-GB" sz="2900" dirty="0" err="1"/>
              <a:t>kPa</a:t>
            </a:r>
            <a:endParaRPr lang="en-GB" sz="2900" dirty="0"/>
          </a:p>
          <a:p>
            <a:pPr lvl="0"/>
            <a:r>
              <a:rPr lang="en-GB" sz="2900" dirty="0"/>
              <a:t>8 </a:t>
            </a:r>
            <a:r>
              <a:rPr lang="en-GB" sz="2900" dirty="0" err="1"/>
              <a:t>kPa</a:t>
            </a:r>
            <a:endParaRPr lang="en-GB" sz="2900" dirty="0"/>
          </a:p>
          <a:p>
            <a:pPr lvl="0"/>
            <a:r>
              <a:rPr lang="en-GB" sz="2900" dirty="0"/>
              <a:t>15 </a:t>
            </a:r>
            <a:r>
              <a:rPr lang="en-GB" sz="2900" dirty="0" err="1"/>
              <a:t>kp</a:t>
            </a:r>
            <a:endParaRPr lang="en-GB" sz="2900" dirty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922592" y="5301209"/>
            <a:ext cx="8352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When haemoglobin is exposed to different partial pressures (concentrations) of oxygen (pO2), it does not bind oxygen evenly, giving a sigmoid shape to the curve.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6489" y="4171146"/>
            <a:ext cx="21602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65%</a:t>
            </a:r>
          </a:p>
          <a:p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85%</a:t>
            </a:r>
          </a:p>
          <a:p>
            <a:r>
              <a:rPr lang="en-GB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98%</a:t>
            </a:r>
          </a:p>
        </p:txBody>
      </p:sp>
    </p:spTree>
    <p:extLst>
      <p:ext uri="{BB962C8B-B14F-4D97-AF65-F5344CB8AC3E}">
        <p14:creationId xmlns:p14="http://schemas.microsoft.com/office/powerpoint/2010/main" val="309357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27384"/>
            <a:ext cx="8229600" cy="1143000"/>
          </a:xfrm>
        </p:spPr>
        <p:txBody>
          <a:bodyPr/>
          <a:lstStyle/>
          <a:p>
            <a:r>
              <a:rPr lang="en-GB" dirty="0"/>
              <a:t>Why is the curve sigmoid?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22722"/>
            <a:ext cx="8229600" cy="6035278"/>
          </a:xfrm>
        </p:spPr>
        <p:txBody>
          <a:bodyPr>
            <a:noAutofit/>
          </a:bodyPr>
          <a:lstStyle/>
          <a:p>
            <a:r>
              <a:rPr lang="en-GB" sz="2200" dirty="0"/>
              <a:t>Starting from the bottom: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200" i="1" dirty="0"/>
              <a:t>As pO</a:t>
            </a:r>
            <a:r>
              <a:rPr lang="en-GB" sz="2200" i="1" baseline="-25000" dirty="0"/>
              <a:t>2 </a:t>
            </a:r>
            <a:r>
              <a:rPr lang="en-GB" sz="2200" i="1" dirty="0"/>
              <a:t>increases from 0 to 2 </a:t>
            </a:r>
            <a:r>
              <a:rPr lang="en-GB" sz="2200" i="1" dirty="0" err="1"/>
              <a:t>kPa</a:t>
            </a:r>
            <a:r>
              <a:rPr lang="en-GB" sz="2200" i="1" dirty="0"/>
              <a:t>, % saturation increases gradually and curve is shallow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REASON: The shape of the </a:t>
            </a:r>
            <a:r>
              <a:rPr lang="en-GB" sz="2200" dirty="0" err="1"/>
              <a:t>Hb</a:t>
            </a:r>
            <a:r>
              <a:rPr lang="en-GB" sz="2200" dirty="0"/>
              <a:t> molecule makes it difficult for 1</a:t>
            </a:r>
            <a:r>
              <a:rPr lang="en-GB" sz="2200" baseline="30000" dirty="0"/>
              <a:t>st</a:t>
            </a:r>
            <a:r>
              <a:rPr lang="en-GB" sz="2200" dirty="0"/>
              <a:t> oxygen molecule to bind to one of the sites on the 4 polypeptide subunits, because they are very closely united. Therefore, at low pO</a:t>
            </a:r>
            <a:r>
              <a:rPr lang="en-GB" sz="2200" baseline="-25000" dirty="0"/>
              <a:t>2 </a:t>
            </a:r>
            <a:r>
              <a:rPr lang="en-GB" sz="2200" dirty="0"/>
              <a:t>not much oxygen binds to </a:t>
            </a:r>
            <a:r>
              <a:rPr lang="en-GB" sz="2200" dirty="0" err="1"/>
              <a:t>Hb</a:t>
            </a:r>
            <a:r>
              <a:rPr lang="en-GB" sz="2200" dirty="0"/>
              <a:t> </a:t>
            </a:r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r>
              <a:rPr lang="en-GB" sz="2200" i="1" dirty="0"/>
              <a:t>2. As pO</a:t>
            </a:r>
            <a:r>
              <a:rPr lang="en-GB" sz="2200" i="1" baseline="-25000" dirty="0"/>
              <a:t>2 </a:t>
            </a:r>
            <a:r>
              <a:rPr lang="en-GB" sz="2200" i="1" dirty="0"/>
              <a:t>increases more, % saturation increases more, causing a steeper gradient.</a:t>
            </a:r>
            <a:endParaRPr lang="en-GB" sz="2200" dirty="0"/>
          </a:p>
          <a:p>
            <a:pPr marL="0" indent="0">
              <a:buNone/>
            </a:pPr>
            <a:r>
              <a:rPr lang="en-GB" sz="2200" dirty="0"/>
              <a:t>REASON: Binding of the first oxygen changes the quaternary structure shape of </a:t>
            </a:r>
            <a:r>
              <a:rPr lang="en-GB" sz="2200" dirty="0" err="1"/>
              <a:t>Hb</a:t>
            </a:r>
            <a:r>
              <a:rPr lang="en-GB" sz="2200" dirty="0"/>
              <a:t> molecule which makes it much easier for other subunits to bind to an oxygen molecule.</a:t>
            </a:r>
          </a:p>
          <a:p>
            <a:pPr marL="0" indent="0">
              <a:buNone/>
            </a:pPr>
            <a:r>
              <a:rPr lang="en-GB" sz="2200" dirty="0"/>
              <a:t>Therefore it takes a smaller increase in (pO</a:t>
            </a:r>
            <a:r>
              <a:rPr lang="en-GB" sz="2200" baseline="-25000" dirty="0"/>
              <a:t>2</a:t>
            </a:r>
            <a:r>
              <a:rPr lang="en-GB" sz="2200" dirty="0"/>
              <a:t>) to bind 2</a:t>
            </a:r>
            <a:r>
              <a:rPr lang="en-GB" sz="2200" baseline="30000" dirty="0"/>
              <a:t>nd</a:t>
            </a:r>
            <a:r>
              <a:rPr lang="en-GB" sz="2200" dirty="0"/>
              <a:t> oxygen molecule, and so on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99103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i="1" dirty="0"/>
              <a:t>4. As pO</a:t>
            </a:r>
            <a:r>
              <a:rPr lang="en-GB" i="1" baseline="-25000" dirty="0"/>
              <a:t>2 </a:t>
            </a:r>
            <a:r>
              <a:rPr lang="en-GB" i="1" dirty="0"/>
              <a:t>increases to above 10 </a:t>
            </a:r>
            <a:r>
              <a:rPr lang="en-GB" i="1" dirty="0" err="1"/>
              <a:t>kPa</a:t>
            </a:r>
            <a:r>
              <a:rPr lang="en-GB" i="1" dirty="0"/>
              <a:t>, % saturation flattens out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REASON: Binding of 4</a:t>
            </a:r>
            <a:r>
              <a:rPr lang="en-GB" baseline="30000" dirty="0"/>
              <a:t>th</a:t>
            </a:r>
            <a:r>
              <a:rPr lang="en-GB" dirty="0"/>
              <a:t> is harder (in practice) due to probability – it is less likely that a single oxygen molecule will find an empty site to bind to.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reverse – loss of one oxygen makes it easier for the next one to be lost, and so 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02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515071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the relevance?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836712"/>
            <a:ext cx="8229600" cy="590465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250" dirty="0"/>
              <a:t>As blood flows through the lungs, a small increase in oxygen concentration produces a large increase in quantity of oxygen that combined with </a:t>
            </a:r>
            <a:r>
              <a:rPr lang="en-GB" sz="2250" dirty="0" err="1"/>
              <a:t>Hb</a:t>
            </a:r>
            <a:r>
              <a:rPr lang="en-GB" sz="2250" dirty="0"/>
              <a:t>, which helps the </a:t>
            </a:r>
            <a:r>
              <a:rPr lang="en-GB" sz="2250" dirty="0" err="1"/>
              <a:t>Hb</a:t>
            </a:r>
            <a:r>
              <a:rPr lang="en-GB" sz="2250" dirty="0"/>
              <a:t> efficiently absorb oxygen in lungs even when the pO</a:t>
            </a:r>
            <a:r>
              <a:rPr lang="en-GB" sz="2250" baseline="-25000" dirty="0"/>
              <a:t>2</a:t>
            </a:r>
            <a:r>
              <a:rPr lang="en-GB" sz="2250" dirty="0"/>
              <a:t> is a little lower than normal. Therefore :-</a:t>
            </a:r>
          </a:p>
          <a:p>
            <a:pPr marL="0" indent="0">
              <a:buNone/>
            </a:pPr>
            <a:r>
              <a:rPr lang="en-GB" sz="2250" b="1" dirty="0">
                <a:sym typeface="Symbol"/>
              </a:rPr>
              <a:t></a:t>
            </a:r>
            <a:r>
              <a:rPr lang="en-GB" sz="2250" b="1" dirty="0"/>
              <a:t> </a:t>
            </a:r>
            <a:r>
              <a:rPr lang="en-GB" sz="2250" dirty="0"/>
              <a:t> Blood leaving the lungs is almost always completely saturated with oxygen.</a:t>
            </a:r>
          </a:p>
          <a:p>
            <a:pPr marL="0" indent="0">
              <a:buNone/>
            </a:pPr>
            <a:r>
              <a:rPr lang="en-GB" sz="2250" b="1" dirty="0">
                <a:sym typeface="Symbol"/>
              </a:rPr>
              <a:t></a:t>
            </a:r>
            <a:r>
              <a:rPr lang="en-GB" sz="2250" b="1" dirty="0"/>
              <a:t> </a:t>
            </a:r>
            <a:r>
              <a:rPr lang="en-GB" sz="2250" dirty="0"/>
              <a:t> Even if pO</a:t>
            </a:r>
            <a:r>
              <a:rPr lang="en-GB" sz="2250" baseline="-25000" dirty="0"/>
              <a:t>2</a:t>
            </a:r>
            <a:r>
              <a:rPr lang="en-GB" sz="2250" dirty="0"/>
              <a:t> in lungs drops a bit below normal, </a:t>
            </a:r>
            <a:r>
              <a:rPr lang="en-GB" sz="2250" dirty="0" err="1"/>
              <a:t>Hb</a:t>
            </a:r>
            <a:r>
              <a:rPr lang="en-GB" sz="2250" dirty="0"/>
              <a:t> can still pick up oxygen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sz="2250" dirty="0"/>
              <a:t>As blood flows from lungs to body tissues, respiration in the cells is using up the oxygen, therefore pO</a:t>
            </a:r>
            <a:r>
              <a:rPr lang="en-GB" sz="2250" baseline="-25000" dirty="0"/>
              <a:t>2</a:t>
            </a:r>
            <a:r>
              <a:rPr lang="en-GB" sz="2250" dirty="0"/>
              <a:t> is very low  – now in the steep part of the curve. Therefore:-</a:t>
            </a:r>
          </a:p>
          <a:p>
            <a:pPr marL="0" indent="0">
              <a:buNone/>
            </a:pPr>
            <a:r>
              <a:rPr lang="en-GB" sz="2250" b="1" dirty="0">
                <a:sym typeface="Symbol"/>
              </a:rPr>
              <a:t></a:t>
            </a:r>
            <a:r>
              <a:rPr lang="en-GB" sz="2250" b="1" dirty="0"/>
              <a:t>  </a:t>
            </a:r>
            <a:r>
              <a:rPr lang="en-GB" sz="2250" dirty="0"/>
              <a:t>A slight decrease in pO</a:t>
            </a:r>
            <a:r>
              <a:rPr lang="en-GB" sz="2250" baseline="-25000" dirty="0"/>
              <a:t>2</a:t>
            </a:r>
            <a:r>
              <a:rPr lang="en-GB" sz="2250" dirty="0"/>
              <a:t> of tissues produces a large increase in oxygen release from </a:t>
            </a:r>
            <a:r>
              <a:rPr lang="en-GB" sz="2250" dirty="0" err="1"/>
              <a:t>Hb</a:t>
            </a:r>
            <a:r>
              <a:rPr lang="en-GB" sz="2250" dirty="0"/>
              <a:t>.</a:t>
            </a:r>
          </a:p>
          <a:p>
            <a:pPr marL="0" indent="0">
              <a:buNone/>
            </a:pPr>
            <a:r>
              <a:rPr lang="en-GB" sz="2250" b="1" dirty="0">
                <a:sym typeface="Symbol"/>
              </a:rPr>
              <a:t></a:t>
            </a:r>
            <a:r>
              <a:rPr lang="en-GB" sz="2250" b="1" dirty="0"/>
              <a:t> </a:t>
            </a:r>
            <a:r>
              <a:rPr lang="en-GB" sz="2250" dirty="0"/>
              <a:t> </a:t>
            </a:r>
            <a:r>
              <a:rPr lang="en-GB" sz="2200" dirty="0"/>
              <a:t>O</a:t>
            </a:r>
            <a:r>
              <a:rPr lang="en-GB" sz="2200" baseline="-25000" dirty="0"/>
              <a:t>2 </a:t>
            </a:r>
            <a:r>
              <a:rPr lang="en-GB" sz="2200" dirty="0"/>
              <a:t>is very effectively delivered to the tissues that need it</a:t>
            </a:r>
          </a:p>
        </p:txBody>
      </p:sp>
    </p:spTree>
    <p:extLst>
      <p:ext uri="{BB962C8B-B14F-4D97-AF65-F5344CB8AC3E}">
        <p14:creationId xmlns:p14="http://schemas.microsoft.com/office/powerpoint/2010/main" val="93754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BCC5-7DBF-4FF4-8B20-3D3920345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304" y="-384683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dirty="0"/>
              <a:t>Exam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BAB47-14CE-4670-B186-BA19BE2BA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35" y="566928"/>
            <a:ext cx="5228243" cy="61813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154D2B-D010-4DE9-9478-32F2F6A2C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86" y="1161593"/>
            <a:ext cx="5754279" cy="384017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404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C07045-EA37-49A6-923D-FC4D677F6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45" y="636913"/>
            <a:ext cx="6647158" cy="5584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E9CB8B-9995-4570-8E25-675E7B303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7" r="15980"/>
          <a:stretch/>
        </p:blipFill>
        <p:spPr>
          <a:xfrm>
            <a:off x="7251192" y="896112"/>
            <a:ext cx="4764024" cy="34725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1726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771</Words>
  <Application>Microsoft Office PowerPoint</Application>
  <PresentationFormat>Widescreen</PresentationFormat>
  <Paragraphs>101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PowerPoint Presentation</vt:lpstr>
      <vt:lpstr>Oxygen Transport in Mammals</vt:lpstr>
      <vt:lpstr>Use these words to fill in the blanks</vt:lpstr>
      <vt:lpstr>PowerPoint Presentation</vt:lpstr>
      <vt:lpstr>Summary of Hb structure</vt:lpstr>
      <vt:lpstr>Role</vt:lpstr>
      <vt:lpstr>Affinity of haemoglobin for oxygen under different conditions </vt:lpstr>
      <vt:lpstr>Oxygen Dissociation Curve</vt:lpstr>
      <vt:lpstr>Why is the curve sigmoid?</vt:lpstr>
      <vt:lpstr>PowerPoint Presentation</vt:lpstr>
      <vt:lpstr>What is the relevance?</vt:lpstr>
      <vt:lpstr>Exam questions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Wilson</dc:creator>
  <cp:lastModifiedBy>Daniel Wilson</cp:lastModifiedBy>
  <cp:revision>1</cp:revision>
  <dcterms:created xsi:type="dcterms:W3CDTF">2019-12-04T09:57:39Z</dcterms:created>
  <dcterms:modified xsi:type="dcterms:W3CDTF">2019-12-04T10:02:29Z</dcterms:modified>
</cp:coreProperties>
</file>